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69" r:id="rId4"/>
    <p:sldId id="287" r:id="rId5"/>
    <p:sldId id="294" r:id="rId6"/>
    <p:sldId id="295" r:id="rId7"/>
    <p:sldId id="297" r:id="rId8"/>
    <p:sldId id="298" r:id="rId9"/>
    <p:sldId id="309" r:id="rId10"/>
    <p:sldId id="289" r:id="rId11"/>
    <p:sldId id="296" r:id="rId12"/>
    <p:sldId id="300" r:id="rId13"/>
    <p:sldId id="302" r:id="rId14"/>
    <p:sldId id="303" r:id="rId15"/>
    <p:sldId id="301" r:id="rId16"/>
    <p:sldId id="320" r:id="rId17"/>
    <p:sldId id="305" r:id="rId18"/>
    <p:sldId id="290" r:id="rId19"/>
    <p:sldId id="304" r:id="rId20"/>
    <p:sldId id="306" r:id="rId21"/>
    <p:sldId id="307" r:id="rId22"/>
    <p:sldId id="308" r:id="rId23"/>
    <p:sldId id="291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292" r:id="rId35"/>
    <p:sldId id="288" r:id="rId36"/>
    <p:sldId id="286" r:id="rId37"/>
  </p:sldIdLst>
  <p:sldSz cx="9906000" cy="6858000" type="A4"/>
  <p:notesSz cx="6858000" cy="9144000"/>
  <p:defaultTextStyle>
    <a:defPPr>
      <a:defRPr lang="en-GB"/>
    </a:defPPr>
    <a:lvl1pPr marL="0" indent="0" algn="l" defTabSz="914400" rtl="0" eaLnBrk="1" latinLnBrk="0" hangingPunct="1">
      <a:lnSpc>
        <a:spcPct val="100000"/>
      </a:lnSpc>
      <a:buFont typeface="Arial" panose="020B0604020202020204" pitchFamily="34" charset="0"/>
      <a:buNone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70000" indent="-270000" algn="l" defTabSz="914400" rtl="0" eaLnBrk="1" latinLnBrk="0" hangingPunct="1">
      <a:lnSpc>
        <a:spcPct val="100000"/>
      </a:lnSpc>
      <a:buClr>
        <a:schemeClr val="accent1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540000" indent="-270000" algn="l" defTabSz="914400" rtl="0" eaLnBrk="1" latinLnBrk="0" hangingPunct="1">
      <a:lnSpc>
        <a:spcPct val="100000"/>
      </a:lnSpc>
      <a:buClr>
        <a:schemeClr val="accent1"/>
      </a:buClr>
      <a:buFont typeface="Trebuchet MS" panose="020B0603020202020204" pitchFamily="34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810000" indent="-270000" algn="l" defTabSz="914400" rtl="0" eaLnBrk="1" latinLnBrk="0" hangingPunct="1">
      <a:lnSpc>
        <a:spcPct val="100000"/>
      </a:lnSpc>
      <a:buClr>
        <a:schemeClr val="accent1"/>
      </a:buClr>
      <a:buFont typeface="Trebuchet MS" panose="020B0603020202020204" pitchFamily="34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080000" indent="-270000" algn="l" defTabSz="914400" rtl="0" eaLnBrk="1" latinLnBrk="0" hangingPunct="1">
      <a:lnSpc>
        <a:spcPct val="100000"/>
      </a:lnSpc>
      <a:buClr>
        <a:schemeClr val="accent1"/>
      </a:buClr>
      <a:buFont typeface="Trebuchet MS" panose="020B0603020202020204" pitchFamily="34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350000" indent="-270000" algn="l" defTabSz="914400" rtl="0" eaLnBrk="1" latinLnBrk="0" hangingPunct="1">
      <a:lnSpc>
        <a:spcPct val="100000"/>
      </a:lnSpc>
      <a:buClr>
        <a:schemeClr val="accent1"/>
      </a:buClr>
      <a:buFont typeface="Trebuchet MS" panose="020B0603020202020204" pitchFamily="34" charset="0"/>
      <a:buChar char="–"/>
      <a:defRPr sz="1600" kern="1200" baseline="0">
        <a:solidFill>
          <a:schemeClr val="tx1"/>
        </a:solidFill>
        <a:latin typeface="+mn-lt"/>
        <a:ea typeface="+mn-ea"/>
        <a:cs typeface="+mn-cs"/>
      </a:defRPr>
    </a:lvl6pPr>
    <a:lvl7pPr marL="1620000" indent="-270000" algn="l" defTabSz="914400" rtl="0" eaLnBrk="1" latinLnBrk="0" hangingPunct="1">
      <a:lnSpc>
        <a:spcPct val="100000"/>
      </a:lnSpc>
      <a:buClr>
        <a:schemeClr val="accent1"/>
      </a:buClr>
      <a:buFont typeface="Trebuchet MS" panose="020B0603020202020204" pitchFamily="34" charset="0"/>
      <a:buChar char="–"/>
      <a:defRPr sz="1600" kern="1200" baseline="0">
        <a:solidFill>
          <a:schemeClr val="tx1"/>
        </a:solidFill>
        <a:latin typeface="+mn-lt"/>
        <a:ea typeface="+mn-ea"/>
        <a:cs typeface="+mn-cs"/>
      </a:defRPr>
    </a:lvl7pPr>
    <a:lvl8pPr marL="1890000" indent="-270000" algn="l" defTabSz="914400" rtl="0" eaLnBrk="1" latinLnBrk="0" hangingPunct="1">
      <a:lnSpc>
        <a:spcPct val="100000"/>
      </a:lnSpc>
      <a:buClr>
        <a:schemeClr val="accent1"/>
      </a:buClr>
      <a:buFont typeface="Trebuchet MS" panose="020B0603020202020204" pitchFamily="34" charset="0"/>
      <a:buChar char="–"/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2160000" indent="-270000" algn="l" defTabSz="914400" rtl="0" eaLnBrk="1" latinLnBrk="0" hangingPunct="1">
      <a:lnSpc>
        <a:spcPct val="100000"/>
      </a:lnSpc>
      <a:buClr>
        <a:schemeClr val="accent1"/>
      </a:buClr>
      <a:buFont typeface="Trebuchet MS" panose="020B0603020202020204" pitchFamily="34" charset="0"/>
      <a:buChar char="–"/>
      <a:defRPr sz="1600" kern="1200" baseline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EF6447A-24EA-4742-A8FB-1DF080B5CEF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EF6447A-24EA-4742-A8FB-1DF080B5CEFA}" styleName="Kennedys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dk2"/>
              </a:solidFill>
            </a:ln>
          </a:top>
          <a:bottom>
            <a:ln w="12700" cmpd="sng">
              <a:solidFill>
                <a:schemeClr val="dk2"/>
              </a:solidFill>
            </a:ln>
          </a:bottom>
          <a:insideH>
            <a:ln w="12700" cmpd="sng">
              <a:solidFill>
                <a:schemeClr val="lt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2"/>
          </a:solidFill>
        </a:fill>
      </a:tcStyle>
    </a:band1H>
    <a:firstCol>
      <a:tcTxStyle b="on">
        <a:fontRef idx="minor">
          <a:prstClr val="black"/>
        </a:fontRef>
        <a:schemeClr val="tx1"/>
      </a:tcTxStyle>
      <a:tcStyle>
        <a:tcBdr/>
      </a:tcStyle>
    </a:firstCol>
    <a:lastRow>
      <a:tcTxStyle b="on">
        <a:fontRef idx="minor">
          <a:prstClr val="black"/>
        </a:fontRef>
        <a:schemeClr val="tx1"/>
      </a:tcTxStyle>
      <a:tcStyle>
        <a:tcBdr>
          <a:top>
            <a:ln w="12700" cmpd="sng">
              <a:solidFill>
                <a:schemeClr val="dk2"/>
              </a:solidFill>
            </a:ln>
          </a:top>
        </a:tcBdr>
        <a:fill>
          <a:noFill/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top>
            <a:ln>
              <a:noFill/>
            </a:ln>
          </a:top>
          <a:insideH>
            <a:ln w="12700" cmpd="sng">
              <a:solidFill>
                <a:schemeClr val="lt1"/>
              </a:solidFill>
            </a:ln>
          </a:insideH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58" autoAdjust="0"/>
  </p:normalViewPr>
  <p:slideViewPr>
    <p:cSldViewPr showGuides="1">
      <p:cViewPr varScale="1">
        <p:scale>
          <a:sx n="65" d="100"/>
          <a:sy n="65" d="100"/>
        </p:scale>
        <p:origin x="78" y="10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249F3-98FA-498E-9A47-9248CE9CBD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FD7406-1BA7-4BBB-945D-A893252B766C}">
      <dgm:prSet phldrT="[Text]"/>
      <dgm:spPr/>
      <dgm:t>
        <a:bodyPr/>
        <a:lstStyle/>
        <a:p>
          <a:r>
            <a:rPr lang="en-GB" dirty="0" smtClean="0"/>
            <a:t>European</a:t>
          </a:r>
        </a:p>
        <a:p>
          <a:r>
            <a:rPr lang="en-GB" dirty="0" smtClean="0"/>
            <a:t>Commission</a:t>
          </a:r>
        </a:p>
        <a:p>
          <a:r>
            <a:rPr lang="en-GB" dirty="0" smtClean="0">
              <a:solidFill>
                <a:schemeClr val="accent4"/>
              </a:solidFill>
            </a:rPr>
            <a:t>(1 commissioner per member state)</a:t>
          </a:r>
          <a:endParaRPr lang="en-GB" dirty="0">
            <a:solidFill>
              <a:schemeClr val="accent4"/>
            </a:solidFill>
          </a:endParaRPr>
        </a:p>
      </dgm:t>
    </dgm:pt>
    <dgm:pt modelId="{E9AFC459-82C3-4C92-B7EB-1D1B11D72DCE}" type="parTrans" cxnId="{3D5CE4F9-E7F9-4307-A76D-415AA8552709}">
      <dgm:prSet/>
      <dgm:spPr/>
      <dgm:t>
        <a:bodyPr/>
        <a:lstStyle/>
        <a:p>
          <a:endParaRPr lang="en-GB"/>
        </a:p>
      </dgm:t>
    </dgm:pt>
    <dgm:pt modelId="{2BD7BCBD-1F87-4DEB-A982-5CBFA46E994A}" type="sibTrans" cxnId="{3D5CE4F9-E7F9-4307-A76D-415AA8552709}">
      <dgm:prSet/>
      <dgm:spPr/>
      <dgm:t>
        <a:bodyPr/>
        <a:lstStyle/>
        <a:p>
          <a:endParaRPr lang="en-GB"/>
        </a:p>
      </dgm:t>
    </dgm:pt>
    <dgm:pt modelId="{AB8DF4C6-F43B-4090-8C48-F0CAE1764A67}">
      <dgm:prSet phldrT="[Text]"/>
      <dgm:spPr/>
      <dgm:t>
        <a:bodyPr/>
        <a:lstStyle/>
        <a:p>
          <a:r>
            <a:rPr lang="en-GB" dirty="0" smtClean="0"/>
            <a:t>The Council of the EU</a:t>
          </a:r>
        </a:p>
        <a:p>
          <a:r>
            <a:rPr lang="en-GB" dirty="0" smtClean="0">
              <a:solidFill>
                <a:schemeClr val="accent4"/>
              </a:solidFill>
            </a:rPr>
            <a:t>(Rotating leadership every 6 months)</a:t>
          </a:r>
          <a:endParaRPr lang="en-GB" dirty="0"/>
        </a:p>
      </dgm:t>
    </dgm:pt>
    <dgm:pt modelId="{E7F157CB-C35B-4879-80CA-D0BC0928E080}" type="parTrans" cxnId="{E3159B76-6E04-48EB-A6B2-1621DB7EFC21}">
      <dgm:prSet/>
      <dgm:spPr/>
      <dgm:t>
        <a:bodyPr/>
        <a:lstStyle/>
        <a:p>
          <a:endParaRPr lang="en-GB"/>
        </a:p>
      </dgm:t>
    </dgm:pt>
    <dgm:pt modelId="{8747E81D-2BF2-403D-B93D-9F18EB0FEB7A}" type="sibTrans" cxnId="{E3159B76-6E04-48EB-A6B2-1621DB7EFC21}">
      <dgm:prSet/>
      <dgm:spPr/>
      <dgm:t>
        <a:bodyPr/>
        <a:lstStyle/>
        <a:p>
          <a:endParaRPr lang="en-GB"/>
        </a:p>
      </dgm:t>
    </dgm:pt>
    <dgm:pt modelId="{3203DBAD-475B-4BE1-AA8D-B1FC7BCB0E77}">
      <dgm:prSet phldrT="[Text]"/>
      <dgm:spPr/>
      <dgm:t>
        <a:bodyPr/>
        <a:lstStyle/>
        <a:p>
          <a:r>
            <a:rPr lang="en-GB" dirty="0" smtClean="0"/>
            <a:t>European Council </a:t>
          </a:r>
          <a:r>
            <a:rPr lang="en-GB" dirty="0" smtClean="0">
              <a:solidFill>
                <a:schemeClr val="accent4"/>
              </a:solidFill>
            </a:rPr>
            <a:t>(elects President of the Commission)</a:t>
          </a:r>
          <a:endParaRPr lang="en-GB" dirty="0">
            <a:solidFill>
              <a:schemeClr val="accent4"/>
            </a:solidFill>
          </a:endParaRPr>
        </a:p>
      </dgm:t>
    </dgm:pt>
    <dgm:pt modelId="{54CA6C38-4A7B-4C63-92F4-7A050755FB55}" type="parTrans" cxnId="{2259DACE-1BE3-4720-9F1A-90AF6DE0EBAF}">
      <dgm:prSet/>
      <dgm:spPr/>
      <dgm:t>
        <a:bodyPr/>
        <a:lstStyle/>
        <a:p>
          <a:endParaRPr lang="en-GB"/>
        </a:p>
      </dgm:t>
    </dgm:pt>
    <dgm:pt modelId="{082A395A-63CB-4F91-B812-5F093A230A82}" type="sibTrans" cxnId="{2259DACE-1BE3-4720-9F1A-90AF6DE0EBAF}">
      <dgm:prSet/>
      <dgm:spPr/>
      <dgm:t>
        <a:bodyPr/>
        <a:lstStyle/>
        <a:p>
          <a:endParaRPr lang="en-GB"/>
        </a:p>
      </dgm:t>
    </dgm:pt>
    <dgm:pt modelId="{DE90E542-25B4-4AC2-A939-82FBE337BFC4}">
      <dgm:prSet phldrT="[Text]"/>
      <dgm:spPr/>
      <dgm:t>
        <a:bodyPr/>
        <a:lstStyle/>
        <a:p>
          <a:r>
            <a:rPr lang="en-GB" dirty="0" smtClean="0"/>
            <a:t>European Parliament</a:t>
          </a:r>
        </a:p>
        <a:p>
          <a:r>
            <a:rPr lang="en-GB" dirty="0" smtClean="0">
              <a:solidFill>
                <a:schemeClr val="accent4"/>
              </a:solidFill>
            </a:rPr>
            <a:t>(6 MEPs from East Midlands)</a:t>
          </a:r>
        </a:p>
      </dgm:t>
    </dgm:pt>
    <dgm:pt modelId="{32DB786B-5D50-4AB5-BC2D-2279FF00AF92}" type="parTrans" cxnId="{FE105CF2-F6FC-438B-B1C1-FDFEEF94255F}">
      <dgm:prSet/>
      <dgm:spPr/>
      <dgm:t>
        <a:bodyPr/>
        <a:lstStyle/>
        <a:p>
          <a:endParaRPr lang="en-GB"/>
        </a:p>
      </dgm:t>
    </dgm:pt>
    <dgm:pt modelId="{72FB828D-32C2-4C61-9500-CF3ECB1CD974}" type="sibTrans" cxnId="{FE105CF2-F6FC-438B-B1C1-FDFEEF94255F}">
      <dgm:prSet/>
      <dgm:spPr/>
      <dgm:t>
        <a:bodyPr/>
        <a:lstStyle/>
        <a:p>
          <a:endParaRPr lang="en-GB"/>
        </a:p>
      </dgm:t>
    </dgm:pt>
    <dgm:pt modelId="{3A40FEF2-BF96-4684-A9CD-7F916589A838}">
      <dgm:prSet phldrT="[Text]"/>
      <dgm:spPr/>
      <dgm:t>
        <a:bodyPr/>
        <a:lstStyle/>
        <a:p>
          <a:r>
            <a:rPr lang="en-GB" dirty="0" smtClean="0"/>
            <a:t>European Court of Justice </a:t>
          </a:r>
          <a:r>
            <a:rPr lang="en-GB" dirty="0" smtClean="0">
              <a:solidFill>
                <a:schemeClr val="accent4"/>
              </a:solidFill>
            </a:rPr>
            <a:t>(Luxembourg)</a:t>
          </a:r>
          <a:endParaRPr lang="en-GB" dirty="0">
            <a:solidFill>
              <a:schemeClr val="accent4"/>
            </a:solidFill>
          </a:endParaRPr>
        </a:p>
      </dgm:t>
    </dgm:pt>
    <dgm:pt modelId="{B65C0915-7B6E-4AB9-A1C5-E2319A25025C}" type="parTrans" cxnId="{FA276203-3133-4652-A431-1E1FB75E90B0}">
      <dgm:prSet/>
      <dgm:spPr/>
      <dgm:t>
        <a:bodyPr/>
        <a:lstStyle/>
        <a:p>
          <a:endParaRPr lang="en-GB"/>
        </a:p>
      </dgm:t>
    </dgm:pt>
    <dgm:pt modelId="{F5F601A7-3B63-48CA-A201-FDED0D1849FF}" type="sibTrans" cxnId="{FA276203-3133-4652-A431-1E1FB75E90B0}">
      <dgm:prSet/>
      <dgm:spPr/>
      <dgm:t>
        <a:bodyPr/>
        <a:lstStyle/>
        <a:p>
          <a:endParaRPr lang="en-GB"/>
        </a:p>
      </dgm:t>
    </dgm:pt>
    <dgm:pt modelId="{40C77724-6A8B-4507-A9A6-223E39555AA5}">
      <dgm:prSet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Economic and Social Committee</a:t>
          </a:r>
          <a:endParaRPr lang="en-GB" dirty="0"/>
        </a:p>
      </dgm:t>
    </dgm:pt>
    <dgm:pt modelId="{D1A23FB8-5C92-44D1-8502-394B630F1581}" type="parTrans" cxnId="{527F949A-E421-43CF-8BFD-5972C011EEA0}">
      <dgm:prSet/>
      <dgm:spPr/>
      <dgm:t>
        <a:bodyPr/>
        <a:lstStyle/>
        <a:p>
          <a:endParaRPr lang="en-GB"/>
        </a:p>
      </dgm:t>
    </dgm:pt>
    <dgm:pt modelId="{FDFEEA61-DB43-4DAD-8094-85F2B75E0085}" type="sibTrans" cxnId="{527F949A-E421-43CF-8BFD-5972C011EEA0}">
      <dgm:prSet/>
      <dgm:spPr/>
      <dgm:t>
        <a:bodyPr/>
        <a:lstStyle/>
        <a:p>
          <a:endParaRPr lang="en-GB"/>
        </a:p>
      </dgm:t>
    </dgm:pt>
    <dgm:pt modelId="{3C1ADEDB-74BD-4DCB-87F5-7DFE3E22F9DE}">
      <dgm:prSet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Committee of the Regions</a:t>
          </a:r>
          <a:endParaRPr lang="en-GB" dirty="0"/>
        </a:p>
      </dgm:t>
    </dgm:pt>
    <dgm:pt modelId="{4C3F3F3C-0763-4151-AF4F-55292C476617}" type="parTrans" cxnId="{705B2F94-F432-4171-81BA-B3AB30C4FBCB}">
      <dgm:prSet/>
      <dgm:spPr/>
      <dgm:t>
        <a:bodyPr/>
        <a:lstStyle/>
        <a:p>
          <a:endParaRPr lang="en-GB"/>
        </a:p>
      </dgm:t>
    </dgm:pt>
    <dgm:pt modelId="{48AB3ED8-37CD-4176-A3D6-67F64B7F020E}" type="sibTrans" cxnId="{705B2F94-F432-4171-81BA-B3AB30C4FBCB}">
      <dgm:prSet/>
      <dgm:spPr/>
      <dgm:t>
        <a:bodyPr/>
        <a:lstStyle/>
        <a:p>
          <a:endParaRPr lang="en-GB"/>
        </a:p>
      </dgm:t>
    </dgm:pt>
    <dgm:pt modelId="{6051C902-6875-4DE1-9735-E2676D904C94}">
      <dgm:prSet/>
      <dgm:spPr>
        <a:solidFill>
          <a:schemeClr val="accent2"/>
        </a:solidFill>
      </dgm:spPr>
      <dgm:t>
        <a:bodyPr/>
        <a:lstStyle/>
        <a:p>
          <a:r>
            <a:rPr lang="en-GB" dirty="0" smtClean="0"/>
            <a:t>European Court of Auditors</a:t>
          </a:r>
          <a:endParaRPr lang="en-GB" dirty="0"/>
        </a:p>
      </dgm:t>
    </dgm:pt>
    <dgm:pt modelId="{3BAFB0B2-9F25-4E02-991B-8DEFED6165E2}" type="parTrans" cxnId="{246209DC-1785-4CAE-8B72-8BEC4784353E}">
      <dgm:prSet/>
      <dgm:spPr/>
      <dgm:t>
        <a:bodyPr/>
        <a:lstStyle/>
        <a:p>
          <a:endParaRPr lang="en-GB"/>
        </a:p>
      </dgm:t>
    </dgm:pt>
    <dgm:pt modelId="{354F0F93-E03B-4A22-B62F-D30712CD0F87}" type="sibTrans" cxnId="{246209DC-1785-4CAE-8B72-8BEC4784353E}">
      <dgm:prSet/>
      <dgm:spPr/>
      <dgm:t>
        <a:bodyPr/>
        <a:lstStyle/>
        <a:p>
          <a:endParaRPr lang="en-GB"/>
        </a:p>
      </dgm:t>
    </dgm:pt>
    <dgm:pt modelId="{D22B738A-1C3A-4A59-B8E3-44A4EF0BFA20}" type="pres">
      <dgm:prSet presAssocID="{9AF249F3-98FA-498E-9A47-9248CE9CBD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69E9EF-3F16-4A7E-97A4-DB2014F1C2B9}" type="pres">
      <dgm:prSet presAssocID="{C6FD7406-1BA7-4BBB-945D-A893252B766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A078C3-DC4C-4A2F-ADC8-6DB7991CD17F}" type="pres">
      <dgm:prSet presAssocID="{2BD7BCBD-1F87-4DEB-A982-5CBFA46E994A}" presName="sibTrans" presStyleCnt="0"/>
      <dgm:spPr/>
    </dgm:pt>
    <dgm:pt modelId="{ED241D62-7650-43F3-8019-10FAC359BB8D}" type="pres">
      <dgm:prSet presAssocID="{AB8DF4C6-F43B-4090-8C48-F0CAE1764A6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964692-8C91-432C-A82C-A333156A57D5}" type="pres">
      <dgm:prSet presAssocID="{8747E81D-2BF2-403D-B93D-9F18EB0FEB7A}" presName="sibTrans" presStyleCnt="0"/>
      <dgm:spPr/>
    </dgm:pt>
    <dgm:pt modelId="{DFB05590-59B5-4794-8DC0-1A97940DB71F}" type="pres">
      <dgm:prSet presAssocID="{3203DBAD-475B-4BE1-AA8D-B1FC7BCB0E7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C96BD2-8CBF-4359-B144-6A09FDCA0645}" type="pres">
      <dgm:prSet presAssocID="{082A395A-63CB-4F91-B812-5F093A230A82}" presName="sibTrans" presStyleCnt="0"/>
      <dgm:spPr/>
    </dgm:pt>
    <dgm:pt modelId="{8D748783-7119-4823-8647-868967071753}" type="pres">
      <dgm:prSet presAssocID="{DE90E542-25B4-4AC2-A939-82FBE337BFC4}" presName="node" presStyleLbl="node1" presStyleIdx="3" presStyleCnt="8" custLinFactNeighborX="59934" custLinFactNeighborY="143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D201DF-C9E6-4BDC-8CD3-5FDAF51262CE}" type="pres">
      <dgm:prSet presAssocID="{72FB828D-32C2-4C61-9500-CF3ECB1CD974}" presName="sibTrans" presStyleCnt="0"/>
      <dgm:spPr/>
    </dgm:pt>
    <dgm:pt modelId="{83DA41CE-2F62-49D7-9D0C-C39864182DF0}" type="pres">
      <dgm:prSet presAssocID="{6051C902-6875-4DE1-9735-E2676D904C94}" presName="node" presStyleLbl="node1" presStyleIdx="4" presStyleCnt="8" custLinFactX="11193" custLinFactY="14420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46053C-E337-4034-9725-0F7C459BB692}" type="pres">
      <dgm:prSet presAssocID="{354F0F93-E03B-4A22-B62F-D30712CD0F87}" presName="sibTrans" presStyleCnt="0"/>
      <dgm:spPr/>
    </dgm:pt>
    <dgm:pt modelId="{ED49A0CD-6485-4F30-A060-C3E03EFE76EB}" type="pres">
      <dgm:prSet presAssocID="{3A40FEF2-BF96-4684-A9CD-7F916589A83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5793D0-F875-4633-AB5A-F1A083009BCA}" type="pres">
      <dgm:prSet presAssocID="{F5F601A7-3B63-48CA-A201-FDED0D1849FF}" presName="sibTrans" presStyleCnt="0"/>
      <dgm:spPr/>
    </dgm:pt>
    <dgm:pt modelId="{2354CFE0-E218-4F5C-B348-E4B15D51ECFA}" type="pres">
      <dgm:prSet presAssocID="{40C77724-6A8B-4507-A9A6-223E39555AA5}" presName="node" presStyleLbl="node1" presStyleIdx="6" presStyleCnt="8" custLinFactNeighborX="-53322" custLinFactNeighborY="-22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114942-7B00-4F84-8DB8-4361281A201F}" type="pres">
      <dgm:prSet presAssocID="{FDFEEA61-DB43-4DAD-8094-85F2B75E0085}" presName="sibTrans" presStyleCnt="0"/>
      <dgm:spPr/>
    </dgm:pt>
    <dgm:pt modelId="{A2A1D881-BB4E-4304-9CAD-2B84FEA6B0EF}" type="pres">
      <dgm:prSet presAssocID="{3C1ADEDB-74BD-4DCB-87F5-7DFE3E22F9DE}" presName="node" presStyleLbl="node1" presStyleIdx="7" presStyleCnt="8" custLinFactNeighborX="-53322" custLinFactNeighborY="-22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0969C7-F357-4D92-A8EF-142CA43C1A99}" type="presOf" srcId="{9AF249F3-98FA-498E-9A47-9248CE9CBD84}" destId="{D22B738A-1C3A-4A59-B8E3-44A4EF0BFA20}" srcOrd="0" destOrd="0" presId="urn:microsoft.com/office/officeart/2005/8/layout/default"/>
    <dgm:cxn modelId="{600AD780-3F0B-4E56-B2D1-1267DDBB090F}" type="presOf" srcId="{3203DBAD-475B-4BE1-AA8D-B1FC7BCB0E77}" destId="{DFB05590-59B5-4794-8DC0-1A97940DB71F}" srcOrd="0" destOrd="0" presId="urn:microsoft.com/office/officeart/2005/8/layout/default"/>
    <dgm:cxn modelId="{246209DC-1785-4CAE-8B72-8BEC4784353E}" srcId="{9AF249F3-98FA-498E-9A47-9248CE9CBD84}" destId="{6051C902-6875-4DE1-9735-E2676D904C94}" srcOrd="4" destOrd="0" parTransId="{3BAFB0B2-9F25-4E02-991B-8DEFED6165E2}" sibTransId="{354F0F93-E03B-4A22-B62F-D30712CD0F87}"/>
    <dgm:cxn modelId="{07F8BD08-6E80-4076-B329-5039EA3C5BE1}" type="presOf" srcId="{40C77724-6A8B-4507-A9A6-223E39555AA5}" destId="{2354CFE0-E218-4F5C-B348-E4B15D51ECFA}" srcOrd="0" destOrd="0" presId="urn:microsoft.com/office/officeart/2005/8/layout/default"/>
    <dgm:cxn modelId="{C3AC645A-F253-451D-8CC6-F029AB89F725}" type="presOf" srcId="{DE90E542-25B4-4AC2-A939-82FBE337BFC4}" destId="{8D748783-7119-4823-8647-868967071753}" srcOrd="0" destOrd="0" presId="urn:microsoft.com/office/officeart/2005/8/layout/default"/>
    <dgm:cxn modelId="{E3159B76-6E04-48EB-A6B2-1621DB7EFC21}" srcId="{9AF249F3-98FA-498E-9A47-9248CE9CBD84}" destId="{AB8DF4C6-F43B-4090-8C48-F0CAE1764A67}" srcOrd="1" destOrd="0" parTransId="{E7F157CB-C35B-4879-80CA-D0BC0928E080}" sibTransId="{8747E81D-2BF2-403D-B93D-9F18EB0FEB7A}"/>
    <dgm:cxn modelId="{527F949A-E421-43CF-8BFD-5972C011EEA0}" srcId="{9AF249F3-98FA-498E-9A47-9248CE9CBD84}" destId="{40C77724-6A8B-4507-A9A6-223E39555AA5}" srcOrd="6" destOrd="0" parTransId="{D1A23FB8-5C92-44D1-8502-394B630F1581}" sibTransId="{FDFEEA61-DB43-4DAD-8094-85F2B75E0085}"/>
    <dgm:cxn modelId="{AB81D1D2-327A-49D8-A2B2-EAEA98790C31}" type="presOf" srcId="{3C1ADEDB-74BD-4DCB-87F5-7DFE3E22F9DE}" destId="{A2A1D881-BB4E-4304-9CAD-2B84FEA6B0EF}" srcOrd="0" destOrd="0" presId="urn:microsoft.com/office/officeart/2005/8/layout/default"/>
    <dgm:cxn modelId="{3D5CE4F9-E7F9-4307-A76D-415AA8552709}" srcId="{9AF249F3-98FA-498E-9A47-9248CE9CBD84}" destId="{C6FD7406-1BA7-4BBB-945D-A893252B766C}" srcOrd="0" destOrd="0" parTransId="{E9AFC459-82C3-4C92-B7EB-1D1B11D72DCE}" sibTransId="{2BD7BCBD-1F87-4DEB-A982-5CBFA46E994A}"/>
    <dgm:cxn modelId="{CCF286DF-E4EA-44B1-A0C8-294C6DD9A177}" type="presOf" srcId="{3A40FEF2-BF96-4684-A9CD-7F916589A838}" destId="{ED49A0CD-6485-4F30-A060-C3E03EFE76EB}" srcOrd="0" destOrd="0" presId="urn:microsoft.com/office/officeart/2005/8/layout/default"/>
    <dgm:cxn modelId="{FE105CF2-F6FC-438B-B1C1-FDFEEF94255F}" srcId="{9AF249F3-98FA-498E-9A47-9248CE9CBD84}" destId="{DE90E542-25B4-4AC2-A939-82FBE337BFC4}" srcOrd="3" destOrd="0" parTransId="{32DB786B-5D50-4AB5-BC2D-2279FF00AF92}" sibTransId="{72FB828D-32C2-4C61-9500-CF3ECB1CD974}"/>
    <dgm:cxn modelId="{2259DACE-1BE3-4720-9F1A-90AF6DE0EBAF}" srcId="{9AF249F3-98FA-498E-9A47-9248CE9CBD84}" destId="{3203DBAD-475B-4BE1-AA8D-B1FC7BCB0E77}" srcOrd="2" destOrd="0" parTransId="{54CA6C38-4A7B-4C63-92F4-7A050755FB55}" sibTransId="{082A395A-63CB-4F91-B812-5F093A230A82}"/>
    <dgm:cxn modelId="{FA276203-3133-4652-A431-1E1FB75E90B0}" srcId="{9AF249F3-98FA-498E-9A47-9248CE9CBD84}" destId="{3A40FEF2-BF96-4684-A9CD-7F916589A838}" srcOrd="5" destOrd="0" parTransId="{B65C0915-7B6E-4AB9-A1C5-E2319A25025C}" sibTransId="{F5F601A7-3B63-48CA-A201-FDED0D1849FF}"/>
    <dgm:cxn modelId="{81BBE581-4B9F-4133-A150-E6B027073E7C}" type="presOf" srcId="{6051C902-6875-4DE1-9735-E2676D904C94}" destId="{83DA41CE-2F62-49D7-9D0C-C39864182DF0}" srcOrd="0" destOrd="0" presId="urn:microsoft.com/office/officeart/2005/8/layout/default"/>
    <dgm:cxn modelId="{0FE2DBCF-38D2-4C64-947A-D697A569810B}" type="presOf" srcId="{AB8DF4C6-F43B-4090-8C48-F0CAE1764A67}" destId="{ED241D62-7650-43F3-8019-10FAC359BB8D}" srcOrd="0" destOrd="0" presId="urn:microsoft.com/office/officeart/2005/8/layout/default"/>
    <dgm:cxn modelId="{705B2F94-F432-4171-81BA-B3AB30C4FBCB}" srcId="{9AF249F3-98FA-498E-9A47-9248CE9CBD84}" destId="{3C1ADEDB-74BD-4DCB-87F5-7DFE3E22F9DE}" srcOrd="7" destOrd="0" parTransId="{4C3F3F3C-0763-4151-AF4F-55292C476617}" sibTransId="{48AB3ED8-37CD-4176-A3D6-67F64B7F020E}"/>
    <dgm:cxn modelId="{923C3D90-B008-49C1-9F5D-B65E19D26389}" type="presOf" srcId="{C6FD7406-1BA7-4BBB-945D-A893252B766C}" destId="{0769E9EF-3F16-4A7E-97A4-DB2014F1C2B9}" srcOrd="0" destOrd="0" presId="urn:microsoft.com/office/officeart/2005/8/layout/default"/>
    <dgm:cxn modelId="{E96571FC-70C4-46EA-8B30-3B3888D6933B}" type="presParOf" srcId="{D22B738A-1C3A-4A59-B8E3-44A4EF0BFA20}" destId="{0769E9EF-3F16-4A7E-97A4-DB2014F1C2B9}" srcOrd="0" destOrd="0" presId="urn:microsoft.com/office/officeart/2005/8/layout/default"/>
    <dgm:cxn modelId="{BC198BDD-D6F9-43EA-81E8-D018E0BCA380}" type="presParOf" srcId="{D22B738A-1C3A-4A59-B8E3-44A4EF0BFA20}" destId="{B6A078C3-DC4C-4A2F-ADC8-6DB7991CD17F}" srcOrd="1" destOrd="0" presId="urn:microsoft.com/office/officeart/2005/8/layout/default"/>
    <dgm:cxn modelId="{5E5138E2-2232-4615-ABE5-53F5DED9BA7F}" type="presParOf" srcId="{D22B738A-1C3A-4A59-B8E3-44A4EF0BFA20}" destId="{ED241D62-7650-43F3-8019-10FAC359BB8D}" srcOrd="2" destOrd="0" presId="urn:microsoft.com/office/officeart/2005/8/layout/default"/>
    <dgm:cxn modelId="{BF69228B-74ED-44F4-BF60-1617B811CE2E}" type="presParOf" srcId="{D22B738A-1C3A-4A59-B8E3-44A4EF0BFA20}" destId="{BE964692-8C91-432C-A82C-A333156A57D5}" srcOrd="3" destOrd="0" presId="urn:microsoft.com/office/officeart/2005/8/layout/default"/>
    <dgm:cxn modelId="{0F6956FC-717B-4144-A394-B116E968ED15}" type="presParOf" srcId="{D22B738A-1C3A-4A59-B8E3-44A4EF0BFA20}" destId="{DFB05590-59B5-4794-8DC0-1A97940DB71F}" srcOrd="4" destOrd="0" presId="urn:microsoft.com/office/officeart/2005/8/layout/default"/>
    <dgm:cxn modelId="{1734176B-F1B3-4DDC-A1A6-95CCB0740C5F}" type="presParOf" srcId="{D22B738A-1C3A-4A59-B8E3-44A4EF0BFA20}" destId="{ECC96BD2-8CBF-4359-B144-6A09FDCA0645}" srcOrd="5" destOrd="0" presId="urn:microsoft.com/office/officeart/2005/8/layout/default"/>
    <dgm:cxn modelId="{020DC876-73BB-45E5-AC52-67C1BED1A627}" type="presParOf" srcId="{D22B738A-1C3A-4A59-B8E3-44A4EF0BFA20}" destId="{8D748783-7119-4823-8647-868967071753}" srcOrd="6" destOrd="0" presId="urn:microsoft.com/office/officeart/2005/8/layout/default"/>
    <dgm:cxn modelId="{422EDF85-A6BC-4F0D-998E-4C813094D31E}" type="presParOf" srcId="{D22B738A-1C3A-4A59-B8E3-44A4EF0BFA20}" destId="{9ED201DF-C9E6-4BDC-8CD3-5FDAF51262CE}" srcOrd="7" destOrd="0" presId="urn:microsoft.com/office/officeart/2005/8/layout/default"/>
    <dgm:cxn modelId="{520C5664-0B33-4A41-998D-870A4AD1E42A}" type="presParOf" srcId="{D22B738A-1C3A-4A59-B8E3-44A4EF0BFA20}" destId="{83DA41CE-2F62-49D7-9D0C-C39864182DF0}" srcOrd="8" destOrd="0" presId="urn:microsoft.com/office/officeart/2005/8/layout/default"/>
    <dgm:cxn modelId="{BA3B6BF3-B426-48FF-BB59-2411A4BEF0AD}" type="presParOf" srcId="{D22B738A-1C3A-4A59-B8E3-44A4EF0BFA20}" destId="{C246053C-E337-4034-9725-0F7C459BB692}" srcOrd="9" destOrd="0" presId="urn:microsoft.com/office/officeart/2005/8/layout/default"/>
    <dgm:cxn modelId="{452C4CDB-7D5D-4ACF-8AC9-712E4ADA4B07}" type="presParOf" srcId="{D22B738A-1C3A-4A59-B8E3-44A4EF0BFA20}" destId="{ED49A0CD-6485-4F30-A060-C3E03EFE76EB}" srcOrd="10" destOrd="0" presId="urn:microsoft.com/office/officeart/2005/8/layout/default"/>
    <dgm:cxn modelId="{3324545E-D555-4448-B23B-2C1ADDD34184}" type="presParOf" srcId="{D22B738A-1C3A-4A59-B8E3-44A4EF0BFA20}" destId="{545793D0-F875-4633-AB5A-F1A083009BCA}" srcOrd="11" destOrd="0" presId="urn:microsoft.com/office/officeart/2005/8/layout/default"/>
    <dgm:cxn modelId="{F2701C10-11AA-4863-8974-18C5479BFC71}" type="presParOf" srcId="{D22B738A-1C3A-4A59-B8E3-44A4EF0BFA20}" destId="{2354CFE0-E218-4F5C-B348-E4B15D51ECFA}" srcOrd="12" destOrd="0" presId="urn:microsoft.com/office/officeart/2005/8/layout/default"/>
    <dgm:cxn modelId="{C654B276-6DA3-490F-889B-173D42D24A7D}" type="presParOf" srcId="{D22B738A-1C3A-4A59-B8E3-44A4EF0BFA20}" destId="{81114942-7B00-4F84-8DB8-4361281A201F}" srcOrd="13" destOrd="0" presId="urn:microsoft.com/office/officeart/2005/8/layout/default"/>
    <dgm:cxn modelId="{C4CB6290-34AF-4340-AFF4-FB8BD9F5171F}" type="presParOf" srcId="{D22B738A-1C3A-4A59-B8E3-44A4EF0BFA20}" destId="{A2A1D881-BB4E-4304-9CAD-2B84FEA6B0E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249F3-98FA-498E-9A47-9248CE9CBD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FD7406-1BA7-4BBB-945D-A893252B766C}">
      <dgm:prSet phldrT="[Text]"/>
      <dgm:spPr/>
      <dgm:t>
        <a:bodyPr/>
        <a:lstStyle/>
        <a:p>
          <a:r>
            <a:rPr lang="en-GB" dirty="0" smtClean="0"/>
            <a:t>European Court of Human Rights</a:t>
          </a:r>
        </a:p>
        <a:p>
          <a:r>
            <a:rPr lang="en-GB" dirty="0" smtClean="0"/>
            <a:t>(Strasbourg)</a:t>
          </a:r>
          <a:endParaRPr lang="en-GB" dirty="0"/>
        </a:p>
      </dgm:t>
    </dgm:pt>
    <dgm:pt modelId="{E9AFC459-82C3-4C92-B7EB-1D1B11D72DCE}" type="parTrans" cxnId="{3D5CE4F9-E7F9-4307-A76D-415AA8552709}">
      <dgm:prSet/>
      <dgm:spPr/>
      <dgm:t>
        <a:bodyPr/>
        <a:lstStyle/>
        <a:p>
          <a:endParaRPr lang="en-GB"/>
        </a:p>
      </dgm:t>
    </dgm:pt>
    <dgm:pt modelId="{2BD7BCBD-1F87-4DEB-A982-5CBFA46E994A}" type="sibTrans" cxnId="{3D5CE4F9-E7F9-4307-A76D-415AA8552709}">
      <dgm:prSet/>
      <dgm:spPr/>
      <dgm:t>
        <a:bodyPr/>
        <a:lstStyle/>
        <a:p>
          <a:endParaRPr lang="en-GB"/>
        </a:p>
      </dgm:t>
    </dgm:pt>
    <dgm:pt modelId="{AB8DF4C6-F43B-4090-8C48-F0CAE1764A67}">
      <dgm:prSet phldrT="[Text]"/>
      <dgm:spPr/>
      <dgm:t>
        <a:bodyPr/>
        <a:lstStyle/>
        <a:p>
          <a:r>
            <a:rPr lang="en-GB" dirty="0" smtClean="0"/>
            <a:t>European Free Trade Association (</a:t>
          </a:r>
          <a:r>
            <a:rPr lang="en-GB" b="1" dirty="0" smtClean="0"/>
            <a:t>EFTA</a:t>
          </a:r>
          <a:r>
            <a:rPr lang="en-GB" dirty="0" smtClean="0"/>
            <a:t>)</a:t>
          </a:r>
        </a:p>
        <a:p>
          <a:r>
            <a:rPr lang="en-GB" dirty="0" smtClean="0"/>
            <a:t>(Iceland, Liechtenstein, Norway, Switzerland)</a:t>
          </a:r>
          <a:endParaRPr lang="en-GB" dirty="0"/>
        </a:p>
      </dgm:t>
    </dgm:pt>
    <dgm:pt modelId="{E7F157CB-C35B-4879-80CA-D0BC0928E080}" type="parTrans" cxnId="{E3159B76-6E04-48EB-A6B2-1621DB7EFC21}">
      <dgm:prSet/>
      <dgm:spPr/>
      <dgm:t>
        <a:bodyPr/>
        <a:lstStyle/>
        <a:p>
          <a:endParaRPr lang="en-GB"/>
        </a:p>
      </dgm:t>
    </dgm:pt>
    <dgm:pt modelId="{8747E81D-2BF2-403D-B93D-9F18EB0FEB7A}" type="sibTrans" cxnId="{E3159B76-6E04-48EB-A6B2-1621DB7EFC21}">
      <dgm:prSet/>
      <dgm:spPr/>
      <dgm:t>
        <a:bodyPr/>
        <a:lstStyle/>
        <a:p>
          <a:endParaRPr lang="en-GB"/>
        </a:p>
      </dgm:t>
    </dgm:pt>
    <dgm:pt modelId="{3203DBAD-475B-4BE1-AA8D-B1FC7BCB0E77}">
      <dgm:prSet phldrT="[Text]"/>
      <dgm:spPr/>
      <dgm:t>
        <a:bodyPr/>
        <a:lstStyle/>
        <a:p>
          <a:r>
            <a:rPr lang="en-GB" dirty="0" smtClean="0"/>
            <a:t>European Economic Area (</a:t>
          </a:r>
          <a:r>
            <a:rPr lang="en-GB" b="1" dirty="0" smtClean="0"/>
            <a:t>EEA</a:t>
          </a:r>
          <a:r>
            <a:rPr lang="en-GB" dirty="0" smtClean="0"/>
            <a:t>)</a:t>
          </a:r>
        </a:p>
        <a:p>
          <a:r>
            <a:rPr lang="en-GB" dirty="0" smtClean="0"/>
            <a:t>(EU + Iceland, Liechtenstein, Norway)</a:t>
          </a:r>
          <a:endParaRPr lang="en-GB" dirty="0"/>
        </a:p>
      </dgm:t>
    </dgm:pt>
    <dgm:pt modelId="{54CA6C38-4A7B-4C63-92F4-7A050755FB55}" type="parTrans" cxnId="{2259DACE-1BE3-4720-9F1A-90AF6DE0EBAF}">
      <dgm:prSet/>
      <dgm:spPr/>
      <dgm:t>
        <a:bodyPr/>
        <a:lstStyle/>
        <a:p>
          <a:endParaRPr lang="en-GB"/>
        </a:p>
      </dgm:t>
    </dgm:pt>
    <dgm:pt modelId="{082A395A-63CB-4F91-B812-5F093A230A82}" type="sibTrans" cxnId="{2259DACE-1BE3-4720-9F1A-90AF6DE0EBAF}">
      <dgm:prSet/>
      <dgm:spPr/>
      <dgm:t>
        <a:bodyPr/>
        <a:lstStyle/>
        <a:p>
          <a:endParaRPr lang="en-GB"/>
        </a:p>
      </dgm:t>
    </dgm:pt>
    <dgm:pt modelId="{D22B738A-1C3A-4A59-B8E3-44A4EF0BFA20}" type="pres">
      <dgm:prSet presAssocID="{9AF249F3-98FA-498E-9A47-9248CE9CBD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69E9EF-3F16-4A7E-97A4-DB2014F1C2B9}" type="pres">
      <dgm:prSet presAssocID="{C6FD7406-1BA7-4BBB-945D-A893252B76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A078C3-DC4C-4A2F-ADC8-6DB7991CD17F}" type="pres">
      <dgm:prSet presAssocID="{2BD7BCBD-1F87-4DEB-A982-5CBFA46E994A}" presName="sibTrans" presStyleCnt="0"/>
      <dgm:spPr/>
    </dgm:pt>
    <dgm:pt modelId="{ED241D62-7650-43F3-8019-10FAC359BB8D}" type="pres">
      <dgm:prSet presAssocID="{AB8DF4C6-F43B-4090-8C48-F0CAE1764A6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964692-8C91-432C-A82C-A333156A57D5}" type="pres">
      <dgm:prSet presAssocID="{8747E81D-2BF2-403D-B93D-9F18EB0FEB7A}" presName="sibTrans" presStyleCnt="0"/>
      <dgm:spPr/>
    </dgm:pt>
    <dgm:pt modelId="{DFB05590-59B5-4794-8DC0-1A97940DB71F}" type="pres">
      <dgm:prSet presAssocID="{3203DBAD-475B-4BE1-AA8D-B1FC7BCB0E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EDC6781-1D4E-4D4F-9F7E-BD56E1A92590}" type="presOf" srcId="{C6FD7406-1BA7-4BBB-945D-A893252B766C}" destId="{0769E9EF-3F16-4A7E-97A4-DB2014F1C2B9}" srcOrd="0" destOrd="0" presId="urn:microsoft.com/office/officeart/2005/8/layout/default"/>
    <dgm:cxn modelId="{2259DACE-1BE3-4720-9F1A-90AF6DE0EBAF}" srcId="{9AF249F3-98FA-498E-9A47-9248CE9CBD84}" destId="{3203DBAD-475B-4BE1-AA8D-B1FC7BCB0E77}" srcOrd="2" destOrd="0" parTransId="{54CA6C38-4A7B-4C63-92F4-7A050755FB55}" sibTransId="{082A395A-63CB-4F91-B812-5F093A230A82}"/>
    <dgm:cxn modelId="{E7EE9D66-2E4E-4AA2-BA5B-68D301B9C69F}" type="presOf" srcId="{3203DBAD-475B-4BE1-AA8D-B1FC7BCB0E77}" destId="{DFB05590-59B5-4794-8DC0-1A97940DB71F}" srcOrd="0" destOrd="0" presId="urn:microsoft.com/office/officeart/2005/8/layout/default"/>
    <dgm:cxn modelId="{4886B4CA-B30F-4ED2-9F97-D1F59E167BE8}" type="presOf" srcId="{9AF249F3-98FA-498E-9A47-9248CE9CBD84}" destId="{D22B738A-1C3A-4A59-B8E3-44A4EF0BFA20}" srcOrd="0" destOrd="0" presId="urn:microsoft.com/office/officeart/2005/8/layout/default"/>
    <dgm:cxn modelId="{0737FC45-5B5D-4E36-BFD6-3160221FCBA4}" type="presOf" srcId="{AB8DF4C6-F43B-4090-8C48-F0CAE1764A67}" destId="{ED241D62-7650-43F3-8019-10FAC359BB8D}" srcOrd="0" destOrd="0" presId="urn:microsoft.com/office/officeart/2005/8/layout/default"/>
    <dgm:cxn modelId="{E3159B76-6E04-48EB-A6B2-1621DB7EFC21}" srcId="{9AF249F3-98FA-498E-9A47-9248CE9CBD84}" destId="{AB8DF4C6-F43B-4090-8C48-F0CAE1764A67}" srcOrd="1" destOrd="0" parTransId="{E7F157CB-C35B-4879-80CA-D0BC0928E080}" sibTransId="{8747E81D-2BF2-403D-B93D-9F18EB0FEB7A}"/>
    <dgm:cxn modelId="{3D5CE4F9-E7F9-4307-A76D-415AA8552709}" srcId="{9AF249F3-98FA-498E-9A47-9248CE9CBD84}" destId="{C6FD7406-1BA7-4BBB-945D-A893252B766C}" srcOrd="0" destOrd="0" parTransId="{E9AFC459-82C3-4C92-B7EB-1D1B11D72DCE}" sibTransId="{2BD7BCBD-1F87-4DEB-A982-5CBFA46E994A}"/>
    <dgm:cxn modelId="{4B060712-3AD2-42F3-A648-F5686BFBC9D3}" type="presParOf" srcId="{D22B738A-1C3A-4A59-B8E3-44A4EF0BFA20}" destId="{0769E9EF-3F16-4A7E-97A4-DB2014F1C2B9}" srcOrd="0" destOrd="0" presId="urn:microsoft.com/office/officeart/2005/8/layout/default"/>
    <dgm:cxn modelId="{E50CB7FC-06EF-4179-A273-C6CC5A41C0D6}" type="presParOf" srcId="{D22B738A-1C3A-4A59-B8E3-44A4EF0BFA20}" destId="{B6A078C3-DC4C-4A2F-ADC8-6DB7991CD17F}" srcOrd="1" destOrd="0" presId="urn:microsoft.com/office/officeart/2005/8/layout/default"/>
    <dgm:cxn modelId="{5C176745-3592-4953-BBF8-73E9D5AFB057}" type="presParOf" srcId="{D22B738A-1C3A-4A59-B8E3-44A4EF0BFA20}" destId="{ED241D62-7650-43F3-8019-10FAC359BB8D}" srcOrd="2" destOrd="0" presId="urn:microsoft.com/office/officeart/2005/8/layout/default"/>
    <dgm:cxn modelId="{274D181E-5B70-402D-AC35-314BF4238BE7}" type="presParOf" srcId="{D22B738A-1C3A-4A59-B8E3-44A4EF0BFA20}" destId="{BE964692-8C91-432C-A82C-A333156A57D5}" srcOrd="3" destOrd="0" presId="urn:microsoft.com/office/officeart/2005/8/layout/default"/>
    <dgm:cxn modelId="{90FBD97A-2CDB-41D3-BF1A-40D4F92015AF}" type="presParOf" srcId="{D22B738A-1C3A-4A59-B8E3-44A4EF0BFA20}" destId="{DFB05590-59B5-4794-8DC0-1A97940DB71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9E9EF-3F16-4A7E-97A4-DB2014F1C2B9}">
      <dsp:nvSpPr>
        <dsp:cNvPr id="0" name=""/>
        <dsp:cNvSpPr/>
      </dsp:nvSpPr>
      <dsp:spPr>
        <a:xfrm>
          <a:off x="789297" y="1401"/>
          <a:ext cx="3431728" cy="205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European Court of Human Rights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(Strasbourg)</a:t>
          </a:r>
          <a:endParaRPr lang="en-GB" sz="2600" kern="1200" dirty="0"/>
        </a:p>
      </dsp:txBody>
      <dsp:txXfrm>
        <a:off x="789297" y="1401"/>
        <a:ext cx="3431728" cy="2059037"/>
      </dsp:txXfrm>
    </dsp:sp>
    <dsp:sp modelId="{ED241D62-7650-43F3-8019-10FAC359BB8D}">
      <dsp:nvSpPr>
        <dsp:cNvPr id="0" name=""/>
        <dsp:cNvSpPr/>
      </dsp:nvSpPr>
      <dsp:spPr>
        <a:xfrm>
          <a:off x="4564198" y="1401"/>
          <a:ext cx="3431728" cy="205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European Free Trade Association (</a:t>
          </a:r>
          <a:r>
            <a:rPr lang="en-GB" sz="2600" b="1" kern="1200" dirty="0" smtClean="0"/>
            <a:t>EFTA</a:t>
          </a:r>
          <a:r>
            <a:rPr lang="en-GB" sz="2600" kern="1200" dirty="0" smtClean="0"/>
            <a:t>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(Iceland, Liechtenstein, Norway, Switzerland)</a:t>
          </a:r>
          <a:endParaRPr lang="en-GB" sz="2600" kern="1200" dirty="0"/>
        </a:p>
      </dsp:txBody>
      <dsp:txXfrm>
        <a:off x="4564198" y="1401"/>
        <a:ext cx="3431728" cy="2059037"/>
      </dsp:txXfrm>
    </dsp:sp>
    <dsp:sp modelId="{DFB05590-59B5-4794-8DC0-1A97940DB71F}">
      <dsp:nvSpPr>
        <dsp:cNvPr id="0" name=""/>
        <dsp:cNvSpPr/>
      </dsp:nvSpPr>
      <dsp:spPr>
        <a:xfrm>
          <a:off x="2676748" y="2403611"/>
          <a:ext cx="3431728" cy="2059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European Economic Area (</a:t>
          </a:r>
          <a:r>
            <a:rPr lang="en-GB" sz="2600" b="1" kern="1200" dirty="0" smtClean="0"/>
            <a:t>EEA</a:t>
          </a:r>
          <a:r>
            <a:rPr lang="en-GB" sz="2600" kern="1200" dirty="0" smtClean="0"/>
            <a:t>)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(EU + Iceland, Liechtenstein, Norway)</a:t>
          </a:r>
          <a:endParaRPr lang="en-GB" sz="2600" kern="1200" dirty="0"/>
        </a:p>
      </dsp:txBody>
      <dsp:txXfrm>
        <a:off x="2676748" y="2403611"/>
        <a:ext cx="3431728" cy="2059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923F4-0B69-4702-AE25-51051663F6AB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6814B-1D3E-4D16-B95A-32538BEC5E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81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Trebuchet MS" panose="020B0603020202020204" pitchFamily="34" charset="0"/>
              </a:defRPr>
            </a:lvl1pPr>
          </a:lstStyle>
          <a:p>
            <a:fld id="{21B5F5B7-F93F-4FB7-98D0-2B8D193CD9BF}" type="datetimeFigureOut">
              <a:rPr lang="en-GB" smtClean="0"/>
              <a:pPr/>
              <a:t>29/09/2017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Trebuchet MS" panose="020B0603020202020204" pitchFamily="34" charset="0"/>
              </a:defRPr>
            </a:lvl1pPr>
          </a:lstStyle>
          <a:p>
            <a:fld id="{948E42F7-6983-41BB-A629-D830B1DBF1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62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Trebuchet MS" panose="020B0603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F7-6983-41BB-A629-D830B1DBF14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66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F7-6983-41BB-A629-D830B1DBF14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28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F7-6983-41BB-A629-D830B1DBF14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64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F7-6983-41BB-A629-D830B1DBF14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588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F7-6983-41BB-A629-D830B1DBF14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5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F7-6983-41BB-A629-D830B1DBF14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099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F7-6983-41BB-A629-D830B1DBF14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54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E42F7-6983-41BB-A629-D830B1DBF142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476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company/Kennedys" TargetMode="External"/><Relationship Id="rId13" Type="http://schemas.openxmlformats.org/officeDocument/2006/relationships/image" Target="../media/image14.emf"/><Relationship Id="rId3" Type="http://schemas.openxmlformats.org/officeDocument/2006/relationships/hyperlink" Target="http://www.kennedyslaw.com/" TargetMode="External"/><Relationship Id="rId7" Type="http://schemas.openxmlformats.org/officeDocument/2006/relationships/image" Target="../media/image10.emf"/><Relationship Id="rId12" Type="http://schemas.openxmlformats.org/officeDocument/2006/relationships/hyperlink" Target="http://www.facebook.com/KennedysTrainees" TargetMode="External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tuli.biz/" TargetMode="External"/><Relationship Id="rId11" Type="http://schemas.openxmlformats.org/officeDocument/2006/relationships/image" Target="../media/image13.emf"/><Relationship Id="rId5" Type="http://schemas.openxmlformats.org/officeDocument/2006/relationships/image" Target="../media/image11.emf"/><Relationship Id="rId10" Type="http://schemas.openxmlformats.org/officeDocument/2006/relationships/hyperlink" Target="http://www.twitter.com/KennedysLaw" TargetMode="External"/><Relationship Id="rId4" Type="http://schemas.openxmlformats.org/officeDocument/2006/relationships/image" Target="../media/image9.emf"/><Relationship Id="rId9" Type="http://schemas.openxmlformats.org/officeDocument/2006/relationships/image" Target="../media/image12.emf"/><Relationship Id="rId14" Type="http://schemas.openxmlformats.org/officeDocument/2006/relationships/hyperlink" Target="https://twitter.com/KennedysLaw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tleIma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3"/>
          <a:stretch>
            <a:fillRect/>
          </a:stretch>
        </p:blipFill>
        <p:spPr>
          <a:xfrm>
            <a:off x="0" y="0"/>
            <a:ext cx="9903600" cy="6858000"/>
          </a:xfrm>
          <a:prstGeom prst="rect">
            <a:avLst/>
          </a:prstGeom>
        </p:spPr>
      </p:pic>
      <p:grpSp>
        <p:nvGrpSpPr>
          <p:cNvPr id="25" name="ctsGrid"/>
          <p:cNvGrpSpPr/>
          <p:nvPr userDrawn="1"/>
        </p:nvGrpSpPr>
        <p:grpSpPr bwMode="gray">
          <a:xfrm>
            <a:off x="-248959" y="-270001"/>
            <a:ext cx="10413767" cy="7400554"/>
            <a:chOff x="-258483" y="-270001"/>
            <a:chExt cx="10413767" cy="7400554"/>
          </a:xfrm>
        </p:grpSpPr>
        <p:grpSp>
          <p:nvGrpSpPr>
            <p:cNvPr id="26" name="Left Arrows"/>
            <p:cNvGrpSpPr/>
            <p:nvPr userDrawn="1"/>
          </p:nvGrpSpPr>
          <p:grpSpPr bwMode="gray">
            <a:xfrm>
              <a:off x="-258483" y="2636838"/>
              <a:ext cx="249281" cy="1223481"/>
              <a:chOff x="-283332" y="2625231"/>
              <a:chExt cx="270001" cy="1223481"/>
            </a:xfrm>
          </p:grpSpPr>
          <p:cxnSp>
            <p:nvCxnSpPr>
              <p:cNvPr id="42" name="Straight Arrow Connector 41"/>
              <p:cNvCxnSpPr/>
              <p:nvPr userDrawn="1"/>
            </p:nvCxnSpPr>
            <p:spPr bwMode="gray">
              <a:xfrm>
                <a:off x="-283332" y="262523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 userDrawn="1"/>
            </p:nvCxnSpPr>
            <p:spPr bwMode="gray">
              <a:xfrm>
                <a:off x="-283331" y="302200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 userDrawn="1"/>
            </p:nvCxnSpPr>
            <p:spPr bwMode="gray">
              <a:xfrm>
                <a:off x="-283331" y="3093443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 userDrawn="1"/>
            </p:nvCxnSpPr>
            <p:spPr bwMode="gray">
              <a:xfrm>
                <a:off x="-283331" y="348873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 userDrawn="1"/>
            </p:nvCxnSpPr>
            <p:spPr bwMode="gray">
              <a:xfrm>
                <a:off x="-283331" y="3848712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Right Arrows"/>
            <p:cNvGrpSpPr/>
            <p:nvPr userDrawn="1"/>
          </p:nvGrpSpPr>
          <p:grpSpPr bwMode="gray">
            <a:xfrm flipH="1">
              <a:off x="9896478" y="2636838"/>
              <a:ext cx="258806" cy="1223481"/>
              <a:chOff x="2192677" y="2625231"/>
              <a:chExt cx="280318" cy="1223481"/>
            </a:xfrm>
          </p:grpSpPr>
          <p:cxnSp>
            <p:nvCxnSpPr>
              <p:cNvPr id="36" name="Straight Arrow Connector 35"/>
              <p:cNvCxnSpPr/>
              <p:nvPr userDrawn="1"/>
            </p:nvCxnSpPr>
            <p:spPr bwMode="gray">
              <a:xfrm>
                <a:off x="2192677" y="262523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 userDrawn="1"/>
            </p:nvCxnSpPr>
            <p:spPr bwMode="gray">
              <a:xfrm>
                <a:off x="2202995" y="302200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 userDrawn="1"/>
            </p:nvCxnSpPr>
            <p:spPr bwMode="gray">
              <a:xfrm>
                <a:off x="2202995" y="3093443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 userDrawn="1"/>
            </p:nvCxnSpPr>
            <p:spPr bwMode="gray">
              <a:xfrm>
                <a:off x="2202995" y="348873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 userDrawn="1"/>
            </p:nvCxnSpPr>
            <p:spPr bwMode="gray">
              <a:xfrm>
                <a:off x="2202995" y="3848712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Top Arrows"/>
            <p:cNvGrpSpPr/>
            <p:nvPr userDrawn="1"/>
          </p:nvGrpSpPr>
          <p:grpSpPr bwMode="gray">
            <a:xfrm>
              <a:off x="334964" y="-270001"/>
              <a:ext cx="7164998" cy="270001"/>
              <a:chOff x="359441" y="-281608"/>
              <a:chExt cx="7760536" cy="270001"/>
            </a:xfrm>
          </p:grpSpPr>
          <p:cxnSp>
            <p:nvCxnSpPr>
              <p:cNvPr id="34" name="Straight Arrow Connector 33"/>
              <p:cNvCxnSpPr/>
              <p:nvPr userDrawn="1"/>
            </p:nvCxnSpPr>
            <p:spPr bwMode="gray">
              <a:xfrm rot="16200000" flipH="1">
                <a:off x="224441" y="-14660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 userDrawn="1"/>
            </p:nvCxnSpPr>
            <p:spPr bwMode="gray">
              <a:xfrm rot="16200000" flipH="1">
                <a:off x="7984977" y="-146607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Bottom Arrows"/>
            <p:cNvGrpSpPr/>
            <p:nvPr userDrawn="1"/>
          </p:nvGrpSpPr>
          <p:grpSpPr bwMode="gray">
            <a:xfrm>
              <a:off x="334964" y="6858000"/>
              <a:ext cx="7165973" cy="272553"/>
              <a:chOff x="359441" y="6846393"/>
              <a:chExt cx="7761593" cy="272553"/>
            </a:xfrm>
          </p:grpSpPr>
          <p:cxnSp>
            <p:nvCxnSpPr>
              <p:cNvPr id="32" name="Straight Arrow Connector 31"/>
              <p:cNvCxnSpPr/>
              <p:nvPr userDrawn="1"/>
            </p:nvCxnSpPr>
            <p:spPr bwMode="gray">
              <a:xfrm rot="5400000" flipH="1" flipV="1">
                <a:off x="224441" y="698394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 userDrawn="1"/>
            </p:nvCxnSpPr>
            <p:spPr bwMode="gray">
              <a:xfrm rot="5400000" flipH="1" flipV="1">
                <a:off x="7986034" y="6981393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ctsTitleImageBox"/>
          <p:cNvSpPr/>
          <p:nvPr userDrawn="1"/>
        </p:nvSpPr>
        <p:spPr bwMode="gray">
          <a:xfrm>
            <a:off x="0" y="0"/>
            <a:ext cx="99035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>
            <a:noAutofit/>
          </a:bodyPr>
          <a:lstStyle/>
          <a:p>
            <a:pPr algn="ctr"/>
            <a:endParaRPr lang="en-GB" dirty="0" err="1"/>
          </a:p>
        </p:txBody>
      </p:sp>
      <p:sp>
        <p:nvSpPr>
          <p:cNvPr id="60" name="Rectangle 59"/>
          <p:cNvSpPr>
            <a:spLocks/>
          </p:cNvSpPr>
          <p:nvPr userDrawn="1"/>
        </p:nvSpPr>
        <p:spPr bwMode="gray">
          <a:xfrm>
            <a:off x="-1" y="0"/>
            <a:ext cx="9906002" cy="2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16" name="TitleBackgroundShap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516401"/>
            <a:ext cx="7931583" cy="1646063"/>
          </a:xfrm>
          <a:prstGeom prst="rect">
            <a:avLst/>
          </a:prstGeom>
        </p:spPr>
      </p:pic>
      <p:pic>
        <p:nvPicPr>
          <p:cNvPr id="28" name="Banner_Kennedy"/>
          <p:cNvPicPr>
            <a:picLocks noChangeAspect="1"/>
          </p:cNvPicPr>
          <p:nvPr userDrawn="1"/>
        </p:nvPicPr>
        <p:blipFill rotWithShape="1">
          <a:blip r:embed="rId4"/>
          <a:srcRect l="244"/>
          <a:stretch/>
        </p:blipFill>
        <p:spPr bwMode="gray">
          <a:xfrm>
            <a:off x="-16344" y="6160907"/>
            <a:ext cx="9915201" cy="697093"/>
          </a:xfrm>
          <a:prstGeom prst="rect">
            <a:avLst/>
          </a:prstGeom>
        </p:spPr>
      </p:pic>
      <p:pic>
        <p:nvPicPr>
          <p:cNvPr id="55" name="Banner_KLS" hidden="1"/>
          <p:cNvPicPr>
            <a:picLocks noChangeAspect="1"/>
          </p:cNvPicPr>
          <p:nvPr userDrawn="1"/>
        </p:nvPicPr>
        <p:blipFill rotWithShape="1">
          <a:blip r:embed="rId4"/>
          <a:srcRect l="244"/>
          <a:stretch/>
        </p:blipFill>
        <p:spPr bwMode="gray">
          <a:xfrm>
            <a:off x="-9201" y="6132121"/>
            <a:ext cx="9915201" cy="725879"/>
          </a:xfrm>
          <a:prstGeom prst="rect">
            <a:avLst/>
          </a:prstGeom>
        </p:spPr>
      </p:pic>
      <p:pic>
        <p:nvPicPr>
          <p:cNvPr id="6" name="KennedyLSLogo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08988" y="6266925"/>
            <a:ext cx="1152525" cy="456270"/>
          </a:xfrm>
          <a:prstGeom prst="rect">
            <a:avLst/>
          </a:prstGeom>
        </p:spPr>
      </p:pic>
      <p:pic>
        <p:nvPicPr>
          <p:cNvPr id="9" name="KennedyCMKLogo" hidden="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87779" y="6324066"/>
            <a:ext cx="2269989" cy="365482"/>
          </a:xfrm>
          <a:prstGeom prst="rect">
            <a:avLst/>
          </a:prstGeom>
        </p:spPr>
      </p:pic>
      <p:pic>
        <p:nvPicPr>
          <p:cNvPr id="8" name="TuliLogo" hidden="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8046211" y="6349712"/>
            <a:ext cx="1519200" cy="319482"/>
          </a:xfrm>
          <a:prstGeom prst="rect">
            <a:avLst/>
          </a:prstGeom>
        </p:spPr>
      </p:pic>
      <p:pic>
        <p:nvPicPr>
          <p:cNvPr id="5" name="KennedyLogo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117768" y="6325206"/>
            <a:ext cx="1440000" cy="368495"/>
          </a:xfrm>
          <a:prstGeom prst="rect">
            <a:avLst/>
          </a:prstGeom>
        </p:spPr>
      </p:pic>
      <p:sp>
        <p:nvSpPr>
          <p:cNvPr id="2" name="ctsTitlePlaceholder"/>
          <p:cNvSpPr>
            <a:spLocks noGrp="1"/>
          </p:cNvSpPr>
          <p:nvPr userDrawn="1">
            <p:ph type="ctrTitle" hasCustomPrompt="1"/>
          </p:nvPr>
        </p:nvSpPr>
        <p:spPr bwMode="gray">
          <a:xfrm>
            <a:off x="346784" y="2639293"/>
            <a:ext cx="7164000" cy="396000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3" name="ctsSubtitlePlaceholder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46784" y="3107060"/>
            <a:ext cx="7164000" cy="396000"/>
          </a:xfrm>
        </p:spPr>
        <p:txBody>
          <a:bodyPr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add subtitle</a:t>
            </a:r>
          </a:p>
        </p:txBody>
      </p:sp>
      <p:sp>
        <p:nvSpPr>
          <p:cNvPr id="4" name="ctsDatePlaceholder"/>
          <p:cNvSpPr>
            <a:spLocks noGrp="1"/>
          </p:cNvSpPr>
          <p:nvPr>
            <p:ph type="dt" sz="half" idx="10"/>
          </p:nvPr>
        </p:nvSpPr>
        <p:spPr bwMode="gray">
          <a:xfrm>
            <a:off x="346784" y="3502815"/>
            <a:ext cx="2376264" cy="3600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2" name="ctsLYN"/>
          <p:cNvSpPr/>
          <p:nvPr userDrawn="1"/>
        </p:nvSpPr>
        <p:spPr bwMode="gray"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10993664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911" userDrawn="1">
          <p15:clr>
            <a:srgbClr val="A4A3A4"/>
          </p15:clr>
        </p15:guide>
        <p15:guide id="5" orient="horz" pos="1661" userDrawn="1">
          <p15:clr>
            <a:srgbClr val="A4A3A4"/>
          </p15:clr>
        </p15:guide>
        <p15:guide id="9" pos="217" userDrawn="1">
          <p15:clr>
            <a:srgbClr val="A4A3A4"/>
          </p15:clr>
        </p15:guide>
        <p15:guide id="10" pos="4731" userDrawn="1">
          <p15:clr>
            <a:srgbClr val="A4A3A4"/>
          </p15:clr>
        </p15:guide>
        <p15:guide id="11" orient="horz" pos="2205" userDrawn="1">
          <p15:clr>
            <a:srgbClr val="A4A3A4"/>
          </p15:clr>
        </p15:guide>
        <p15:guide id="12" orient="horz" pos="1956" userDrawn="1">
          <p15:clr>
            <a:srgbClr val="A4A3A4"/>
          </p15:clr>
        </p15:guide>
        <p15:guide id="13" orient="horz" pos="2432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Title Only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5" y="1052513"/>
            <a:ext cx="8785225" cy="307777"/>
          </a:xfr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b="1" dirty="0">
                <a:solidFill>
                  <a:srgbClr val="7F7F7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774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3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  <p15:guide id="3" pos="5887" userDrawn="1">
          <p15:clr>
            <a:srgbClr val="A4A3A4"/>
          </p15:clr>
        </p15:guide>
        <p15:guide id="4" orient="horz" pos="391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tsLYN"/>
          <p:cNvSpPr/>
          <p:nvPr userDrawn="1"/>
        </p:nvSpPr>
        <p:spPr bwMode="gray"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26723031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3" userDrawn="1">
          <p15:clr>
            <a:srgbClr val="A4A3A4"/>
          </p15:clr>
        </p15:guide>
        <p15:guide id="2" orient="horz" pos="391" userDrawn="1">
          <p15:clr>
            <a:srgbClr val="A4A3A4"/>
          </p15:clr>
        </p15:guide>
        <p15:guide id="3" pos="5887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8" name="KLSGroup" hidden="1"/>
          <p:cNvGrpSpPr/>
          <p:nvPr userDrawn="1"/>
        </p:nvGrpSpPr>
        <p:grpSpPr>
          <a:xfrm>
            <a:off x="488504" y="6210000"/>
            <a:ext cx="9073009" cy="513195"/>
            <a:chOff x="488504" y="6210000"/>
            <a:chExt cx="9073009" cy="513195"/>
          </a:xfrm>
        </p:grpSpPr>
        <p:pic>
          <p:nvPicPr>
            <p:cNvPr id="24" name="KennedyLSLogo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8408988" y="6266925"/>
              <a:ext cx="1152525" cy="456270"/>
            </a:xfrm>
            <a:prstGeom prst="rect">
              <a:avLst/>
            </a:prstGeom>
          </p:spPr>
        </p:pic>
        <p:sp>
          <p:nvSpPr>
            <p:cNvPr id="26" name="ctsWebAddressKLS">
              <a:hlinkClick r:id="rId3"/>
            </p:cNvPr>
            <p:cNvSpPr txBox="1"/>
            <p:nvPr userDrawn="1"/>
          </p:nvSpPr>
          <p:spPr bwMode="gray">
            <a:xfrm>
              <a:off x="488504" y="6210000"/>
              <a:ext cx="2152842" cy="35199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2000" b="0" noProof="0" dirty="0">
                  <a:solidFill>
                    <a:schemeClr val="bg1"/>
                  </a:solidFill>
                </a:rPr>
                <a:t>kennedyslaw.com</a:t>
              </a:r>
            </a:p>
          </p:txBody>
        </p:sp>
      </p:grpSp>
      <p:grpSp>
        <p:nvGrpSpPr>
          <p:cNvPr id="6" name="CMKGroup" hidden="1"/>
          <p:cNvGrpSpPr/>
          <p:nvPr userDrawn="1"/>
        </p:nvGrpSpPr>
        <p:grpSpPr>
          <a:xfrm>
            <a:off x="488504" y="6324066"/>
            <a:ext cx="9069264" cy="365482"/>
            <a:chOff x="488504" y="6324066"/>
            <a:chExt cx="9069264" cy="365482"/>
          </a:xfrm>
        </p:grpSpPr>
        <p:pic>
          <p:nvPicPr>
            <p:cNvPr id="23" name="KennedyCMKLogo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287779" y="6324066"/>
              <a:ext cx="2269989" cy="365482"/>
            </a:xfrm>
            <a:prstGeom prst="rect">
              <a:avLst/>
            </a:prstGeom>
          </p:spPr>
        </p:pic>
        <p:sp>
          <p:nvSpPr>
            <p:cNvPr id="9" name="ctsWebAddressKennedysCMK">
              <a:hlinkClick r:id="rId3"/>
            </p:cNvPr>
            <p:cNvSpPr txBox="1"/>
            <p:nvPr userDrawn="1"/>
          </p:nvSpPr>
          <p:spPr bwMode="gray">
            <a:xfrm>
              <a:off x="488504" y="6333077"/>
              <a:ext cx="2152842" cy="35199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2000" b="0" noProof="0" dirty="0">
                  <a:solidFill>
                    <a:schemeClr val="bg1"/>
                  </a:solidFill>
                </a:rPr>
                <a:t>kennedyslaw.com</a:t>
              </a:r>
            </a:p>
          </p:txBody>
        </p:sp>
      </p:grpSp>
      <p:grpSp>
        <p:nvGrpSpPr>
          <p:cNvPr id="7" name="KennedysGroup"/>
          <p:cNvGrpSpPr/>
          <p:nvPr userDrawn="1"/>
        </p:nvGrpSpPr>
        <p:grpSpPr>
          <a:xfrm>
            <a:off x="488504" y="6325206"/>
            <a:ext cx="9069264" cy="368495"/>
            <a:chOff x="488504" y="6325206"/>
            <a:chExt cx="9069264" cy="368495"/>
          </a:xfrm>
        </p:grpSpPr>
        <p:pic>
          <p:nvPicPr>
            <p:cNvPr id="25" name="KennedyLogo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8117768" y="6325206"/>
              <a:ext cx="1440000" cy="368495"/>
            </a:xfrm>
            <a:prstGeom prst="rect">
              <a:avLst/>
            </a:prstGeom>
          </p:spPr>
        </p:pic>
        <p:sp>
          <p:nvSpPr>
            <p:cNvPr id="28" name="ctsWebAddressKennedys">
              <a:hlinkClick r:id="rId3"/>
            </p:cNvPr>
            <p:cNvSpPr txBox="1"/>
            <p:nvPr userDrawn="1"/>
          </p:nvSpPr>
          <p:spPr bwMode="gray">
            <a:xfrm>
              <a:off x="488504" y="6333077"/>
              <a:ext cx="2152842" cy="35199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2000" b="0" noProof="0" dirty="0">
                  <a:solidFill>
                    <a:schemeClr val="bg1"/>
                  </a:solidFill>
                </a:rPr>
                <a:t>kennedyslaw.com</a:t>
              </a:r>
            </a:p>
          </p:txBody>
        </p:sp>
      </p:grpSp>
      <p:grpSp>
        <p:nvGrpSpPr>
          <p:cNvPr id="10" name="TuliGroup" hidden="1"/>
          <p:cNvGrpSpPr/>
          <p:nvPr userDrawn="1"/>
        </p:nvGrpSpPr>
        <p:grpSpPr>
          <a:xfrm>
            <a:off x="488504" y="6350400"/>
            <a:ext cx="9076907" cy="391054"/>
            <a:chOff x="488504" y="6350400"/>
            <a:chExt cx="9076907" cy="391054"/>
          </a:xfrm>
        </p:grpSpPr>
        <p:sp>
          <p:nvSpPr>
            <p:cNvPr id="20" name="ctsWebAddressTuli">
              <a:hlinkClick r:id="rId6"/>
            </p:cNvPr>
            <p:cNvSpPr txBox="1"/>
            <p:nvPr userDrawn="1"/>
          </p:nvSpPr>
          <p:spPr bwMode="gray">
            <a:xfrm>
              <a:off x="488504" y="6389456"/>
              <a:ext cx="2152842" cy="351998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www.tuli.biz</a:t>
              </a:r>
              <a:endParaRPr lang="en-GB" sz="2000" b="0" noProof="0" dirty="0">
                <a:solidFill>
                  <a:schemeClr val="bg1"/>
                </a:solidFill>
              </a:endParaRPr>
            </a:p>
          </p:txBody>
        </p:sp>
        <p:pic>
          <p:nvPicPr>
            <p:cNvPr id="19" name="TuliLogo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 bwMode="gray">
            <a:xfrm>
              <a:off x="8046211" y="6350400"/>
              <a:ext cx="1519200" cy="319482"/>
            </a:xfrm>
            <a:prstGeom prst="rect">
              <a:avLst/>
            </a:prstGeom>
          </p:spPr>
        </p:pic>
      </p:grpSp>
      <p:grpSp>
        <p:nvGrpSpPr>
          <p:cNvPr id="12" name="Icons"/>
          <p:cNvGrpSpPr/>
          <p:nvPr userDrawn="1"/>
        </p:nvGrpSpPr>
        <p:grpSpPr>
          <a:xfrm>
            <a:off x="488504" y="5085184"/>
            <a:ext cx="280092" cy="951185"/>
            <a:chOff x="568452" y="4982584"/>
            <a:chExt cx="387560" cy="1316146"/>
          </a:xfrm>
        </p:grpSpPr>
        <p:pic>
          <p:nvPicPr>
            <p:cNvPr id="13" name="LinkedinIcon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 bwMode="gray">
            <a:xfrm>
              <a:off x="568700" y="5445224"/>
              <a:ext cx="387067" cy="390867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4" name="TwitterIcon">
              <a:hlinkClick r:id="rId10"/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 bwMode="gray">
            <a:xfrm>
              <a:off x="568575" y="4982584"/>
              <a:ext cx="387315" cy="390868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5" name="FacebookIcon">
              <a:hlinkClick r:id="rId12"/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 bwMode="gray">
            <a:xfrm>
              <a:off x="568452" y="5907863"/>
              <a:ext cx="387560" cy="390867"/>
            </a:xfrm>
            <a:prstGeom prst="rect">
              <a:avLst/>
            </a:prstGeom>
            <a:solidFill>
              <a:schemeClr val="accent1"/>
            </a:solidFill>
          </p:spPr>
        </p:pic>
      </p:grpSp>
      <p:sp>
        <p:nvSpPr>
          <p:cNvPr id="16" name="ctsTwitterKennedys"/>
          <p:cNvSpPr txBox="1"/>
          <p:nvPr userDrawn="1"/>
        </p:nvSpPr>
        <p:spPr bwMode="gray">
          <a:xfrm>
            <a:off x="841146" y="5085184"/>
            <a:ext cx="2592288" cy="28745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</a:rPr>
              <a:t>@KennedysLaw</a:t>
            </a: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7" name="ctsLinkedInKennedys"/>
          <p:cNvSpPr txBox="1"/>
          <p:nvPr userDrawn="1"/>
        </p:nvSpPr>
        <p:spPr bwMode="gray">
          <a:xfrm>
            <a:off x="841146" y="5419536"/>
            <a:ext cx="2592288" cy="28745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</a:rPr>
              <a:t>linkedin.com/company/Kennedys</a:t>
            </a: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8" name="ctsFacebookKennedys"/>
          <p:cNvSpPr txBox="1"/>
          <p:nvPr userDrawn="1"/>
        </p:nvSpPr>
        <p:spPr bwMode="gray">
          <a:xfrm>
            <a:off x="841146" y="5753888"/>
            <a:ext cx="2592288" cy="28745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</a:rPr>
              <a:t>facebook.com/</a:t>
            </a:r>
            <a:r>
              <a:rPr lang="en-GB" sz="1200" b="0" noProof="0" dirty="0" err="1">
                <a:solidFill>
                  <a:schemeClr val="bg1"/>
                </a:solidFill>
              </a:rPr>
              <a:t>KennedysTrainees</a:t>
            </a: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4" name="ctsLYN"/>
          <p:cNvSpPr/>
          <p:nvPr userDrawn="1"/>
        </p:nvSpPr>
        <p:spPr bwMode="gray"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End Slide</a:t>
            </a:r>
          </a:p>
        </p:txBody>
      </p:sp>
      <p:sp>
        <p:nvSpPr>
          <p:cNvPr id="3" name="LinkedInHyperlink">
            <a:hlinkClick r:id="rId8"/>
          </p:cNvPr>
          <p:cNvSpPr/>
          <p:nvPr userDrawn="1"/>
        </p:nvSpPr>
        <p:spPr>
          <a:xfrm>
            <a:off x="488504" y="5419536"/>
            <a:ext cx="2664296" cy="282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acebookHyperlink">
            <a:hlinkClick r:id="rId12"/>
          </p:cNvPr>
          <p:cNvSpPr/>
          <p:nvPr userDrawn="1"/>
        </p:nvSpPr>
        <p:spPr>
          <a:xfrm>
            <a:off x="488504" y="5748917"/>
            <a:ext cx="2664296" cy="282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witterHyperlink">
            <a:hlinkClick r:id="rId14"/>
          </p:cNvPr>
          <p:cNvSpPr/>
          <p:nvPr userDrawn="1"/>
        </p:nvSpPr>
        <p:spPr>
          <a:xfrm>
            <a:off x="488504" y="5082109"/>
            <a:ext cx="1440160" cy="282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40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ocTable" hidden="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88341809"/>
              </p:ext>
            </p:extLst>
          </p:nvPr>
        </p:nvGraphicFramePr>
        <p:xfrm>
          <a:off x="560375" y="1555200"/>
          <a:ext cx="8785225" cy="26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312">
                  <a:extLst>
                    <a:ext uri="{9D8B030D-6E8A-4147-A177-3AD203B41FA5}">
                      <a16:colId xmlns:a16="http://schemas.microsoft.com/office/drawing/2014/main" xmlns="" val="3065122305"/>
                    </a:ext>
                  </a:extLst>
                </a:gridCol>
                <a:gridCol w="696913">
                  <a:extLst>
                    <a:ext uri="{9D8B030D-6E8A-4147-A177-3AD203B41FA5}">
                      <a16:colId xmlns:a16="http://schemas.microsoft.com/office/drawing/2014/main" xmlns="" val="28862751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Select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 ‘Update Agenda’ to populate this Table of Contents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144000" marB="144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sym typeface="Wingdings 3"/>
                        </a:rPr>
                        <a:t>#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>
                          <a:solidFill>
                            <a:schemeClr val="bg1"/>
                          </a:solidFill>
                        </a:uFill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9622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Section heading goes here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144000" marB="144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sym typeface="Wingdings 3"/>
                        </a:rPr>
                        <a:t>#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6177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Section heading goes here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72000" marR="72000" marT="144000" marB="144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sym typeface="Wingdings 3"/>
                        </a:rPr>
                        <a:t>#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901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Section heading goes here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72000" marR="72000" marT="144000" marB="144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sym typeface="Wingdings 3"/>
                        </a:rPr>
                        <a:t>#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0540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Section heading goes here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72000" marR="72000" marT="144000" marB="144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sym typeface="Wingdings 3"/>
                        </a:rPr>
                        <a:t>#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ctsMasterTitlePlaceholder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tsLYN"/>
          <p:cNvSpPr/>
          <p:nvPr userDrawn="1"/>
        </p:nvSpPr>
        <p:spPr bwMode="gray"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311559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3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5887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ac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9906000" cy="6858000"/>
          </a:xfrm>
        </p:spPr>
        <p:txBody>
          <a:bodyPr anchor="ctr" anchorCtr="1"/>
          <a:lstStyle>
            <a:lvl1pPr algn="ctr">
              <a:defRPr baseline="0"/>
            </a:lvl1pPr>
          </a:lstStyle>
          <a:p>
            <a:r>
              <a:rPr lang="en-GB" noProof="0" dirty="0"/>
              <a:t>Insert picture with ‘Kennedys Tools &gt; Insert Images &gt; Insert Image on Impact Slide’</a:t>
            </a:r>
          </a:p>
        </p:txBody>
      </p:sp>
      <p:sp>
        <p:nvSpPr>
          <p:cNvPr id="3" name="ctsLYN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Impact Picture Only</a:t>
            </a:r>
          </a:p>
        </p:txBody>
      </p:sp>
    </p:spTree>
    <p:extLst>
      <p:ext uri="{BB962C8B-B14F-4D97-AF65-F5344CB8AC3E}">
        <p14:creationId xmlns:p14="http://schemas.microsoft.com/office/powerpoint/2010/main" val="4166515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562893" y="1558758"/>
            <a:ext cx="8785101" cy="4464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pPr lvl="0"/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tsLYN"/>
          <p:cNvSpPr/>
          <p:nvPr userDrawn="1"/>
        </p:nvSpPr>
        <p:spPr bwMode="gray"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Title and Content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 bwMode="gray">
          <a:xfrm>
            <a:off x="562705" y="623095"/>
            <a:ext cx="8784000" cy="43179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5" y="1052513"/>
            <a:ext cx="8785225" cy="307777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da-DK" b="1" dirty="0">
                <a:solidFill>
                  <a:srgbClr val="7F7F7F"/>
                </a:solidFill>
              </a:defRPr>
            </a:lvl1pPr>
          </a:lstStyle>
          <a:p>
            <a:pPr lvl="0"/>
            <a:r>
              <a:rPr lang="en-GB" dirty="0" smtClean="0"/>
              <a:t>Click to insert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474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3" userDrawn="1">
          <p15:clr>
            <a:srgbClr val="A4A3A4"/>
          </p15:clr>
        </p15:guide>
        <p15:guide id="2" orient="horz" pos="391" userDrawn="1">
          <p15:clr>
            <a:srgbClr val="A4A3A4"/>
          </p15:clr>
        </p15:guide>
        <p15:guide id="3" pos="5887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ctsGrid"/>
          <p:cNvGrpSpPr/>
          <p:nvPr userDrawn="1"/>
        </p:nvGrpSpPr>
        <p:grpSpPr bwMode="gray">
          <a:xfrm>
            <a:off x="-244197" y="-288661"/>
            <a:ext cx="10399478" cy="7462077"/>
            <a:chOff x="-258483" y="-288661"/>
            <a:chExt cx="10399478" cy="7462077"/>
          </a:xfrm>
        </p:grpSpPr>
        <p:grpSp>
          <p:nvGrpSpPr>
            <p:cNvPr id="34" name="Left Arrows"/>
            <p:cNvGrpSpPr/>
            <p:nvPr userDrawn="1"/>
          </p:nvGrpSpPr>
          <p:grpSpPr bwMode="gray">
            <a:xfrm>
              <a:off x="-258483" y="2636838"/>
              <a:ext cx="249281" cy="1944687"/>
              <a:chOff x="-283332" y="2625231"/>
              <a:chExt cx="270001" cy="1944687"/>
            </a:xfrm>
          </p:grpSpPr>
          <p:cxnSp>
            <p:nvCxnSpPr>
              <p:cNvPr id="46" name="Straight Arrow Connector 45"/>
              <p:cNvCxnSpPr/>
              <p:nvPr userDrawn="1"/>
            </p:nvCxnSpPr>
            <p:spPr bwMode="gray">
              <a:xfrm>
                <a:off x="-283332" y="262523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 userDrawn="1"/>
            </p:nvCxnSpPr>
            <p:spPr bwMode="gray">
              <a:xfrm>
                <a:off x="-283331" y="302200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 userDrawn="1"/>
            </p:nvCxnSpPr>
            <p:spPr bwMode="gray">
              <a:xfrm>
                <a:off x="-283331" y="305772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 userDrawn="1"/>
            </p:nvCxnSpPr>
            <p:spPr bwMode="gray">
              <a:xfrm>
                <a:off x="-283331" y="456991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Right Arrows"/>
            <p:cNvGrpSpPr/>
            <p:nvPr userDrawn="1"/>
          </p:nvGrpSpPr>
          <p:grpSpPr bwMode="gray">
            <a:xfrm flipH="1">
              <a:off x="9891711" y="2636838"/>
              <a:ext cx="249284" cy="1944687"/>
              <a:chOff x="2208149" y="2625231"/>
              <a:chExt cx="270004" cy="1944687"/>
            </a:xfrm>
          </p:grpSpPr>
          <p:cxnSp>
            <p:nvCxnSpPr>
              <p:cNvPr id="42" name="Straight Arrow Connector 41"/>
              <p:cNvCxnSpPr/>
              <p:nvPr userDrawn="1"/>
            </p:nvCxnSpPr>
            <p:spPr bwMode="gray">
              <a:xfrm>
                <a:off x="2208149" y="262523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 userDrawn="1"/>
            </p:nvCxnSpPr>
            <p:spPr bwMode="gray">
              <a:xfrm>
                <a:off x="2208153" y="302200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 userDrawn="1"/>
            </p:nvCxnSpPr>
            <p:spPr bwMode="gray">
              <a:xfrm>
                <a:off x="2208150" y="3057725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 userDrawn="1"/>
            </p:nvCxnSpPr>
            <p:spPr bwMode="gray">
              <a:xfrm>
                <a:off x="2208149" y="456991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Bottom Arrows"/>
            <p:cNvGrpSpPr/>
            <p:nvPr userDrawn="1"/>
          </p:nvGrpSpPr>
          <p:grpSpPr bwMode="gray">
            <a:xfrm>
              <a:off x="4149694" y="6860553"/>
              <a:ext cx="5396930" cy="312863"/>
              <a:chOff x="4491243" y="6848946"/>
              <a:chExt cx="5845510" cy="312863"/>
            </a:xfrm>
          </p:grpSpPr>
          <p:cxnSp>
            <p:nvCxnSpPr>
              <p:cNvPr id="40" name="Straight Arrow Connector 39"/>
              <p:cNvCxnSpPr/>
              <p:nvPr userDrawn="1"/>
            </p:nvCxnSpPr>
            <p:spPr bwMode="gray">
              <a:xfrm rot="5400000" flipH="1" flipV="1">
                <a:off x="10201753" y="698394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 userDrawn="1"/>
            </p:nvCxnSpPr>
            <p:spPr bwMode="gray">
              <a:xfrm rot="5400000" flipH="1" flipV="1">
                <a:off x="4356243" y="7026809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Top Arrows"/>
            <p:cNvGrpSpPr/>
            <p:nvPr userDrawn="1"/>
          </p:nvGrpSpPr>
          <p:grpSpPr bwMode="gray">
            <a:xfrm>
              <a:off x="4149694" y="-288661"/>
              <a:ext cx="5397039" cy="288661"/>
              <a:chOff x="4149694" y="-288661"/>
              <a:chExt cx="5397039" cy="288661"/>
            </a:xfrm>
          </p:grpSpPr>
          <p:cxnSp>
            <p:nvCxnSpPr>
              <p:cNvPr id="38" name="Straight Arrow Connector 37"/>
              <p:cNvCxnSpPr/>
              <p:nvPr userDrawn="1"/>
            </p:nvCxnSpPr>
            <p:spPr bwMode="gray">
              <a:xfrm rot="16200000" flipH="1">
                <a:off x="9411733" y="-15366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 userDrawn="1"/>
            </p:nvCxnSpPr>
            <p:spPr bwMode="gray">
              <a:xfrm rot="16200000" flipH="1">
                <a:off x="4014694" y="-135000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ctsLYN"/>
          <p:cNvSpPr/>
          <p:nvPr userDrawn="1"/>
        </p:nvSpPr>
        <p:spPr bwMode="gray"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Section Header White</a:t>
            </a:r>
          </a:p>
        </p:txBody>
      </p:sp>
      <p:pic>
        <p:nvPicPr>
          <p:cNvPr id="14" name="Kennedy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628797" y="6501914"/>
            <a:ext cx="930868" cy="238254"/>
          </a:xfrm>
          <a:prstGeom prst="rect">
            <a:avLst/>
          </a:prstGeom>
        </p:spPr>
      </p:pic>
      <p:pic>
        <p:nvPicPr>
          <p:cNvPr id="18" name="TuliLogo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8629113" y="6519410"/>
            <a:ext cx="932400" cy="196080"/>
          </a:xfrm>
          <a:prstGeom prst="rect">
            <a:avLst/>
          </a:prstGeom>
        </p:spPr>
      </p:pic>
      <p:pic>
        <p:nvPicPr>
          <p:cNvPr id="19" name="KennedyLSLogo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629228" y="6381933"/>
            <a:ext cx="932400" cy="369281"/>
          </a:xfrm>
          <a:prstGeom prst="rect">
            <a:avLst/>
          </a:prstGeom>
        </p:spPr>
      </p:pic>
      <p:pic>
        <p:nvPicPr>
          <p:cNvPr id="29" name="KennedyCMKLogo" hidden="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19665" y="6506292"/>
            <a:ext cx="1440000" cy="231849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0"/>
            <a:ext cx="4644370" cy="6858000"/>
            <a:chOff x="0" y="0"/>
            <a:chExt cx="4644370" cy="6858000"/>
          </a:xfrm>
        </p:grpSpPr>
        <p:sp>
          <p:nvSpPr>
            <p:cNvPr id="7" name="Freeform 9"/>
            <p:cNvSpPr>
              <a:spLocks noChangeAspect="1"/>
            </p:cNvSpPr>
            <p:nvPr userDrawn="1"/>
          </p:nvSpPr>
          <p:spPr bwMode="gray">
            <a:xfrm>
              <a:off x="144379" y="0"/>
              <a:ext cx="4499991" cy="6858000"/>
            </a:xfrm>
            <a:custGeom>
              <a:avLst/>
              <a:gdLst>
                <a:gd name="connsiteX0" fmla="*/ 0 w 4499991"/>
                <a:gd name="connsiteY0" fmla="*/ 0 h 6858000"/>
                <a:gd name="connsiteX1" fmla="*/ 4499991 w 4499991"/>
                <a:gd name="connsiteY1" fmla="*/ 0 h 6858000"/>
                <a:gd name="connsiteX2" fmla="*/ 2084361 w 4499991"/>
                <a:gd name="connsiteY2" fmla="*/ 6858000 h 6858000"/>
                <a:gd name="connsiteX3" fmla="*/ 0 w 4499991"/>
                <a:gd name="connsiteY3" fmla="*/ 6858000 h 6858000"/>
                <a:gd name="connsiteX0" fmla="*/ 0 w 4499991"/>
                <a:gd name="connsiteY0" fmla="*/ 0 h 6858000"/>
                <a:gd name="connsiteX1" fmla="*/ 4499991 w 4499991"/>
                <a:gd name="connsiteY1" fmla="*/ 0 h 6858000"/>
                <a:gd name="connsiteX2" fmla="*/ 2160561 w 4499991"/>
                <a:gd name="connsiteY2" fmla="*/ 6858000 h 6858000"/>
                <a:gd name="connsiteX3" fmla="*/ 0 w 4499991"/>
                <a:gd name="connsiteY3" fmla="*/ 6858000 h 6858000"/>
                <a:gd name="connsiteX4" fmla="*/ 0 w 4499991"/>
                <a:gd name="connsiteY4" fmla="*/ 0 h 6858000"/>
                <a:gd name="connsiteX0" fmla="*/ 0 w 4499991"/>
                <a:gd name="connsiteY0" fmla="*/ 0 h 6858000"/>
                <a:gd name="connsiteX1" fmla="*/ 4499991 w 4499991"/>
                <a:gd name="connsiteY1" fmla="*/ 0 h 6858000"/>
                <a:gd name="connsiteX2" fmla="*/ 2122461 w 4499991"/>
                <a:gd name="connsiteY2" fmla="*/ 6858000 h 6858000"/>
                <a:gd name="connsiteX3" fmla="*/ 0 w 4499991"/>
                <a:gd name="connsiteY3" fmla="*/ 6858000 h 6858000"/>
                <a:gd name="connsiteX4" fmla="*/ 0 w 4499991"/>
                <a:gd name="connsiteY4" fmla="*/ 0 h 6858000"/>
                <a:gd name="connsiteX0" fmla="*/ 0 w 4499991"/>
                <a:gd name="connsiteY0" fmla="*/ 0 h 6858000"/>
                <a:gd name="connsiteX1" fmla="*/ 4499991 w 4499991"/>
                <a:gd name="connsiteY1" fmla="*/ 0 h 6858000"/>
                <a:gd name="connsiteX2" fmla="*/ 2136749 w 4499991"/>
                <a:gd name="connsiteY2" fmla="*/ 6855618 h 6858000"/>
                <a:gd name="connsiteX3" fmla="*/ 0 w 4499991"/>
                <a:gd name="connsiteY3" fmla="*/ 6858000 h 6858000"/>
                <a:gd name="connsiteX4" fmla="*/ 0 w 449999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991" h="6858000">
                  <a:moveTo>
                    <a:pt x="0" y="0"/>
                  </a:moveTo>
                  <a:lnTo>
                    <a:pt x="4499991" y="0"/>
                  </a:lnTo>
                  <a:lnTo>
                    <a:pt x="2136749" y="6855618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 5"/>
            <p:cNvSpPr>
              <a:spLocks noChangeAspect="1"/>
            </p:cNvSpPr>
            <p:nvPr userDrawn="1"/>
          </p:nvSpPr>
          <p:spPr bwMode="gray">
            <a:xfrm>
              <a:off x="0" y="0"/>
              <a:ext cx="4499991" cy="6858000"/>
            </a:xfrm>
            <a:custGeom>
              <a:avLst/>
              <a:gdLst>
                <a:gd name="connsiteX0" fmla="*/ 0 w 4499991"/>
                <a:gd name="connsiteY0" fmla="*/ 0 h 6858000"/>
                <a:gd name="connsiteX1" fmla="*/ 4499991 w 4499991"/>
                <a:gd name="connsiteY1" fmla="*/ 0 h 6858000"/>
                <a:gd name="connsiteX2" fmla="*/ 2084361 w 4499991"/>
                <a:gd name="connsiteY2" fmla="*/ 6858000 h 6858000"/>
                <a:gd name="connsiteX3" fmla="*/ 0 w 4499991"/>
                <a:gd name="connsiteY3" fmla="*/ 6858000 h 6858000"/>
                <a:gd name="connsiteX0" fmla="*/ 0 w 4499991"/>
                <a:gd name="connsiteY0" fmla="*/ 0 h 6858000"/>
                <a:gd name="connsiteX1" fmla="*/ 4499991 w 4499991"/>
                <a:gd name="connsiteY1" fmla="*/ 0 h 6858000"/>
                <a:gd name="connsiteX2" fmla="*/ 2141511 w 4499991"/>
                <a:gd name="connsiteY2" fmla="*/ 6858000 h 6858000"/>
                <a:gd name="connsiteX3" fmla="*/ 0 w 4499991"/>
                <a:gd name="connsiteY3" fmla="*/ 6858000 h 6858000"/>
                <a:gd name="connsiteX4" fmla="*/ 0 w 449999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9991" h="6858000">
                  <a:moveTo>
                    <a:pt x="0" y="0"/>
                  </a:moveTo>
                  <a:lnTo>
                    <a:pt x="4499991" y="0"/>
                  </a:lnTo>
                  <a:lnTo>
                    <a:pt x="214151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000" noProof="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160910" y="2639219"/>
            <a:ext cx="5400000" cy="396000"/>
          </a:xfrm>
        </p:spPr>
        <p:txBody>
          <a:bodyPr anchor="b" anchorCtr="0">
            <a:noAutofit/>
          </a:bodyPr>
          <a:lstStyle>
            <a:lvl1pPr algn="r">
              <a:defRPr sz="2400" b="1" cap="all" baseline="0"/>
            </a:lvl1pPr>
          </a:lstStyle>
          <a:p>
            <a:r>
              <a:rPr lang="en-GB" noProof="0" dirty="0"/>
              <a:t>CLICK to add divider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 bwMode="gray">
          <a:xfrm>
            <a:off x="4160910" y="3071340"/>
            <a:ext cx="5400000" cy="151200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divider subtitle</a:t>
            </a:r>
          </a:p>
        </p:txBody>
      </p:sp>
      <p:sp>
        <p:nvSpPr>
          <p:cNvPr id="13" name="SectionDivImage"/>
          <p:cNvSpPr>
            <a:spLocks noGrp="1"/>
          </p:cNvSpPr>
          <p:nvPr userDrawn="1">
            <p:ph type="pic" sz="quarter" idx="10" hasCustomPrompt="1"/>
          </p:nvPr>
        </p:nvSpPr>
        <p:spPr bwMode="gray">
          <a:xfrm>
            <a:off x="0" y="0"/>
            <a:ext cx="4500563" cy="6858000"/>
          </a:xfrm>
          <a:custGeom>
            <a:avLst/>
            <a:gdLst>
              <a:gd name="connsiteX0" fmla="*/ 0 w 4500563"/>
              <a:gd name="connsiteY0" fmla="*/ 6858000 h 6858000"/>
              <a:gd name="connsiteX1" fmla="*/ 0 w 4500563"/>
              <a:gd name="connsiteY1" fmla="*/ 0 h 6858000"/>
              <a:gd name="connsiteX2" fmla="*/ 4500563 w 4500563"/>
              <a:gd name="connsiteY2" fmla="*/ 0 h 6858000"/>
              <a:gd name="connsiteX3" fmla="*/ 4500563 w 4500563"/>
              <a:gd name="connsiteY3" fmla="*/ 6858000 h 6858000"/>
              <a:gd name="connsiteX4" fmla="*/ 0 w 4500563"/>
              <a:gd name="connsiteY4" fmla="*/ 6858000 h 6858000"/>
              <a:gd name="connsiteX0" fmla="*/ 0 w 4500563"/>
              <a:gd name="connsiteY0" fmla="*/ 6858000 h 6858000"/>
              <a:gd name="connsiteX1" fmla="*/ 0 w 4500563"/>
              <a:gd name="connsiteY1" fmla="*/ 0 h 6858000"/>
              <a:gd name="connsiteX2" fmla="*/ 4500563 w 4500563"/>
              <a:gd name="connsiteY2" fmla="*/ 0 h 6858000"/>
              <a:gd name="connsiteX3" fmla="*/ 2447476 w 4500563"/>
              <a:gd name="connsiteY3" fmla="*/ 6858000 h 6858000"/>
              <a:gd name="connsiteX4" fmla="*/ 0 w 4500563"/>
              <a:gd name="connsiteY4" fmla="*/ 6858000 h 6858000"/>
              <a:gd name="connsiteX0" fmla="*/ 0 w 4500563"/>
              <a:gd name="connsiteY0" fmla="*/ 6858000 h 6858000"/>
              <a:gd name="connsiteX1" fmla="*/ 0 w 4500563"/>
              <a:gd name="connsiteY1" fmla="*/ 0 h 6858000"/>
              <a:gd name="connsiteX2" fmla="*/ 4500563 w 4500563"/>
              <a:gd name="connsiteY2" fmla="*/ 0 h 6858000"/>
              <a:gd name="connsiteX3" fmla="*/ 2197310 w 4500563"/>
              <a:gd name="connsiteY3" fmla="*/ 6858000 h 6858000"/>
              <a:gd name="connsiteX4" fmla="*/ 0 w 4500563"/>
              <a:gd name="connsiteY4" fmla="*/ 6858000 h 6858000"/>
              <a:gd name="connsiteX0" fmla="*/ 0 w 4500563"/>
              <a:gd name="connsiteY0" fmla="*/ 6858000 h 6866627"/>
              <a:gd name="connsiteX1" fmla="*/ 0 w 4500563"/>
              <a:gd name="connsiteY1" fmla="*/ 0 h 6866627"/>
              <a:gd name="connsiteX2" fmla="*/ 4500563 w 4500563"/>
              <a:gd name="connsiteY2" fmla="*/ 0 h 6866627"/>
              <a:gd name="connsiteX3" fmla="*/ 2076541 w 4500563"/>
              <a:gd name="connsiteY3" fmla="*/ 6866627 h 6866627"/>
              <a:gd name="connsiteX4" fmla="*/ 0 w 4500563"/>
              <a:gd name="connsiteY4" fmla="*/ 6858000 h 6866627"/>
              <a:gd name="connsiteX0" fmla="*/ 0 w 4500563"/>
              <a:gd name="connsiteY0" fmla="*/ 6858000 h 6875253"/>
              <a:gd name="connsiteX1" fmla="*/ 0 w 4500563"/>
              <a:gd name="connsiteY1" fmla="*/ 0 h 6875253"/>
              <a:gd name="connsiteX2" fmla="*/ 4500563 w 4500563"/>
              <a:gd name="connsiteY2" fmla="*/ 0 h 6875253"/>
              <a:gd name="connsiteX3" fmla="*/ 2067915 w 4500563"/>
              <a:gd name="connsiteY3" fmla="*/ 6875253 h 6875253"/>
              <a:gd name="connsiteX4" fmla="*/ 0 w 4500563"/>
              <a:gd name="connsiteY4" fmla="*/ 6858000 h 6875253"/>
              <a:gd name="connsiteX0" fmla="*/ 0 w 4500563"/>
              <a:gd name="connsiteY0" fmla="*/ 6858000 h 6860965"/>
              <a:gd name="connsiteX1" fmla="*/ 0 w 4500563"/>
              <a:gd name="connsiteY1" fmla="*/ 0 h 6860965"/>
              <a:gd name="connsiteX2" fmla="*/ 4500563 w 4500563"/>
              <a:gd name="connsiteY2" fmla="*/ 0 h 6860965"/>
              <a:gd name="connsiteX3" fmla="*/ 2079822 w 4500563"/>
              <a:gd name="connsiteY3" fmla="*/ 6860965 h 6860965"/>
              <a:gd name="connsiteX4" fmla="*/ 0 w 4500563"/>
              <a:gd name="connsiteY4" fmla="*/ 6858000 h 6860965"/>
              <a:gd name="connsiteX0" fmla="*/ 0 w 4500563"/>
              <a:gd name="connsiteY0" fmla="*/ 6858000 h 6860965"/>
              <a:gd name="connsiteX1" fmla="*/ 0 w 4500563"/>
              <a:gd name="connsiteY1" fmla="*/ 0 h 6860965"/>
              <a:gd name="connsiteX2" fmla="*/ 4500563 w 4500563"/>
              <a:gd name="connsiteY2" fmla="*/ 0 h 6860965"/>
              <a:gd name="connsiteX3" fmla="*/ 2084584 w 4500563"/>
              <a:gd name="connsiteY3" fmla="*/ 6860965 h 6860965"/>
              <a:gd name="connsiteX4" fmla="*/ 0 w 4500563"/>
              <a:gd name="connsiteY4" fmla="*/ 6858000 h 6860965"/>
              <a:gd name="connsiteX0" fmla="*/ 0 w 4500563"/>
              <a:gd name="connsiteY0" fmla="*/ 6858000 h 6858584"/>
              <a:gd name="connsiteX1" fmla="*/ 0 w 4500563"/>
              <a:gd name="connsiteY1" fmla="*/ 0 h 6858584"/>
              <a:gd name="connsiteX2" fmla="*/ 4500563 w 4500563"/>
              <a:gd name="connsiteY2" fmla="*/ 0 h 6858584"/>
              <a:gd name="connsiteX3" fmla="*/ 2091728 w 4500563"/>
              <a:gd name="connsiteY3" fmla="*/ 6858584 h 6858584"/>
              <a:gd name="connsiteX4" fmla="*/ 0 w 4500563"/>
              <a:gd name="connsiteY4" fmla="*/ 6858000 h 6858584"/>
              <a:gd name="connsiteX0" fmla="*/ 0 w 4500563"/>
              <a:gd name="connsiteY0" fmla="*/ 6858000 h 6858584"/>
              <a:gd name="connsiteX1" fmla="*/ 0 w 4500563"/>
              <a:gd name="connsiteY1" fmla="*/ 0 h 6858584"/>
              <a:gd name="connsiteX2" fmla="*/ 4500563 w 4500563"/>
              <a:gd name="connsiteY2" fmla="*/ 0 h 6858584"/>
              <a:gd name="connsiteX3" fmla="*/ 2084584 w 4500563"/>
              <a:gd name="connsiteY3" fmla="*/ 6858584 h 6858584"/>
              <a:gd name="connsiteX4" fmla="*/ 0 w 4500563"/>
              <a:gd name="connsiteY4" fmla="*/ 6858000 h 6858584"/>
              <a:gd name="connsiteX0" fmla="*/ 0 w 4500563"/>
              <a:gd name="connsiteY0" fmla="*/ 6858000 h 6858000"/>
              <a:gd name="connsiteX1" fmla="*/ 0 w 4500563"/>
              <a:gd name="connsiteY1" fmla="*/ 0 h 6858000"/>
              <a:gd name="connsiteX2" fmla="*/ 4500563 w 4500563"/>
              <a:gd name="connsiteY2" fmla="*/ 0 h 6858000"/>
              <a:gd name="connsiteX3" fmla="*/ 2151259 w 4500563"/>
              <a:gd name="connsiteY3" fmla="*/ 6849059 h 6858000"/>
              <a:gd name="connsiteX4" fmla="*/ 0 w 450056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6858000">
                <a:moveTo>
                  <a:pt x="0" y="6858000"/>
                </a:moveTo>
                <a:lnTo>
                  <a:pt x="0" y="0"/>
                </a:lnTo>
                <a:lnTo>
                  <a:pt x="4500563" y="0"/>
                </a:lnTo>
                <a:lnTo>
                  <a:pt x="2151259" y="6849059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Insert picture with ‘Kennedys Tools &gt; Insert Images &gt; Insert Section Divider Image’</a:t>
            </a:r>
          </a:p>
        </p:txBody>
      </p:sp>
    </p:spTree>
    <p:extLst>
      <p:ext uri="{BB962C8B-B14F-4D97-AF65-F5344CB8AC3E}">
        <p14:creationId xmlns:p14="http://schemas.microsoft.com/office/powerpoint/2010/main" val="38093526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621" userDrawn="1">
          <p15:clr>
            <a:srgbClr val="A4A3A4"/>
          </p15:clr>
        </p15:guide>
        <p15:guide id="2" orient="horz" pos="1660" userDrawn="1">
          <p15:clr>
            <a:srgbClr val="A4A3A4"/>
          </p15:clr>
        </p15:guide>
        <p15:guide id="3" orient="horz" pos="1911" userDrawn="1">
          <p15:clr>
            <a:srgbClr val="A4A3A4"/>
          </p15:clr>
        </p15:guide>
        <p15:guide id="4" orient="horz" pos="1934" userDrawn="1">
          <p15:clr>
            <a:srgbClr val="A4A3A4"/>
          </p15:clr>
        </p15:guide>
        <p15:guide id="5" orient="horz" pos="2886" userDrawn="1">
          <p15:clr>
            <a:srgbClr val="A4A3A4"/>
          </p15:clr>
        </p15:guide>
        <p15:guide id="6" pos="6023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ctsGrid"/>
          <p:cNvGrpSpPr/>
          <p:nvPr userDrawn="1"/>
        </p:nvGrpSpPr>
        <p:grpSpPr bwMode="gray">
          <a:xfrm>
            <a:off x="-244197" y="-288661"/>
            <a:ext cx="10399478" cy="7462077"/>
            <a:chOff x="-258483" y="-288661"/>
            <a:chExt cx="10399478" cy="7462077"/>
          </a:xfrm>
        </p:grpSpPr>
        <p:grpSp>
          <p:nvGrpSpPr>
            <p:cNvPr id="52" name="Left Arrows"/>
            <p:cNvGrpSpPr/>
            <p:nvPr userDrawn="1"/>
          </p:nvGrpSpPr>
          <p:grpSpPr bwMode="gray">
            <a:xfrm>
              <a:off x="-258483" y="2636838"/>
              <a:ext cx="249281" cy="1944687"/>
              <a:chOff x="-283332" y="2625231"/>
              <a:chExt cx="270001" cy="1944687"/>
            </a:xfrm>
          </p:grpSpPr>
          <p:cxnSp>
            <p:nvCxnSpPr>
              <p:cNvPr id="64" name="Straight Arrow Connector 63"/>
              <p:cNvCxnSpPr/>
              <p:nvPr userDrawn="1"/>
            </p:nvCxnSpPr>
            <p:spPr bwMode="gray">
              <a:xfrm>
                <a:off x="-283332" y="262523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 userDrawn="1"/>
            </p:nvCxnSpPr>
            <p:spPr bwMode="gray">
              <a:xfrm>
                <a:off x="-283331" y="302200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 userDrawn="1"/>
            </p:nvCxnSpPr>
            <p:spPr bwMode="gray">
              <a:xfrm>
                <a:off x="-283331" y="305772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 userDrawn="1"/>
            </p:nvCxnSpPr>
            <p:spPr bwMode="gray">
              <a:xfrm>
                <a:off x="-283331" y="456991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Right Arrows"/>
            <p:cNvGrpSpPr/>
            <p:nvPr userDrawn="1"/>
          </p:nvGrpSpPr>
          <p:grpSpPr bwMode="gray">
            <a:xfrm flipH="1">
              <a:off x="9891711" y="2636838"/>
              <a:ext cx="249284" cy="1944687"/>
              <a:chOff x="2208149" y="2625231"/>
              <a:chExt cx="270004" cy="1944687"/>
            </a:xfrm>
          </p:grpSpPr>
          <p:cxnSp>
            <p:nvCxnSpPr>
              <p:cNvPr id="60" name="Straight Arrow Connector 59"/>
              <p:cNvCxnSpPr/>
              <p:nvPr userDrawn="1"/>
            </p:nvCxnSpPr>
            <p:spPr bwMode="gray">
              <a:xfrm>
                <a:off x="2208149" y="262523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 userDrawn="1"/>
            </p:nvCxnSpPr>
            <p:spPr bwMode="gray">
              <a:xfrm>
                <a:off x="2208153" y="302200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 userDrawn="1"/>
            </p:nvCxnSpPr>
            <p:spPr bwMode="gray">
              <a:xfrm>
                <a:off x="2208150" y="3057725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 userDrawn="1"/>
            </p:nvCxnSpPr>
            <p:spPr bwMode="gray">
              <a:xfrm>
                <a:off x="2208149" y="456991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Bottom Arrows"/>
            <p:cNvGrpSpPr/>
            <p:nvPr userDrawn="1"/>
          </p:nvGrpSpPr>
          <p:grpSpPr bwMode="gray">
            <a:xfrm>
              <a:off x="4149694" y="6860553"/>
              <a:ext cx="5396930" cy="312863"/>
              <a:chOff x="4491243" y="6848946"/>
              <a:chExt cx="5845510" cy="312863"/>
            </a:xfrm>
          </p:grpSpPr>
          <p:cxnSp>
            <p:nvCxnSpPr>
              <p:cNvPr id="58" name="Straight Arrow Connector 57"/>
              <p:cNvCxnSpPr/>
              <p:nvPr userDrawn="1"/>
            </p:nvCxnSpPr>
            <p:spPr bwMode="gray">
              <a:xfrm rot="5400000" flipH="1" flipV="1">
                <a:off x="10201753" y="698394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 userDrawn="1"/>
            </p:nvCxnSpPr>
            <p:spPr bwMode="gray">
              <a:xfrm rot="5400000" flipH="1" flipV="1">
                <a:off x="4356243" y="7026809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Top Arrows"/>
            <p:cNvGrpSpPr/>
            <p:nvPr userDrawn="1"/>
          </p:nvGrpSpPr>
          <p:grpSpPr bwMode="gray">
            <a:xfrm>
              <a:off x="4149694" y="-288661"/>
              <a:ext cx="5397039" cy="288661"/>
              <a:chOff x="4149694" y="-288661"/>
              <a:chExt cx="5397039" cy="288661"/>
            </a:xfrm>
          </p:grpSpPr>
          <p:cxnSp>
            <p:nvCxnSpPr>
              <p:cNvPr id="56" name="Straight Arrow Connector 55"/>
              <p:cNvCxnSpPr/>
              <p:nvPr userDrawn="1"/>
            </p:nvCxnSpPr>
            <p:spPr bwMode="gray">
              <a:xfrm rot="16200000" flipH="1">
                <a:off x="9411733" y="-15366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 userDrawn="1"/>
            </p:nvCxnSpPr>
            <p:spPr bwMode="gray">
              <a:xfrm rot="16200000" flipH="1">
                <a:off x="4014694" y="-135000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 userDrawn="1"/>
        </p:nvGrpSpPr>
        <p:grpSpPr>
          <a:xfrm>
            <a:off x="2160200" y="0"/>
            <a:ext cx="7745800" cy="6858000"/>
            <a:chOff x="2149556" y="0"/>
            <a:chExt cx="7745800" cy="6858000"/>
          </a:xfrm>
        </p:grpSpPr>
        <p:sp>
          <p:nvSpPr>
            <p:cNvPr id="94" name="Freeform: Shape 93"/>
            <p:cNvSpPr>
              <a:spLocks noChangeAspect="1"/>
            </p:cNvSpPr>
            <p:nvPr userDrawn="1"/>
          </p:nvSpPr>
          <p:spPr bwMode="gray">
            <a:xfrm flipH="1" flipV="1">
              <a:off x="2149556" y="0"/>
              <a:ext cx="2503485" cy="6858000"/>
            </a:xfrm>
            <a:custGeom>
              <a:avLst/>
              <a:gdLst>
                <a:gd name="connsiteX0" fmla="*/ 142087 w 2503485"/>
                <a:gd name="connsiteY0" fmla="*/ 6858000 h 6858000"/>
                <a:gd name="connsiteX1" fmla="*/ 0 w 2503485"/>
                <a:gd name="connsiteY1" fmla="*/ 6858000 h 6858000"/>
                <a:gd name="connsiteX2" fmla="*/ 2361399 w 2503485"/>
                <a:gd name="connsiteY2" fmla="*/ 0 h 6858000"/>
                <a:gd name="connsiteX3" fmla="*/ 2503485 w 2503485"/>
                <a:gd name="connsiteY3" fmla="*/ 0 h 6858000"/>
                <a:gd name="connsiteX4" fmla="*/ 142087 w 2503485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485" h="6858000">
                  <a:moveTo>
                    <a:pt x="142087" y="6858000"/>
                  </a:moveTo>
                  <a:lnTo>
                    <a:pt x="0" y="6858000"/>
                  </a:lnTo>
                  <a:lnTo>
                    <a:pt x="2361399" y="0"/>
                  </a:lnTo>
                  <a:lnTo>
                    <a:pt x="2503485" y="0"/>
                  </a:lnTo>
                  <a:lnTo>
                    <a:pt x="142087" y="6858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000" noProof="0" dirty="0">
                <a:solidFill>
                  <a:schemeClr val="tx1"/>
                </a:solidFill>
              </a:endParaRPr>
            </a:p>
          </p:txBody>
        </p:sp>
        <p:sp>
          <p:nvSpPr>
            <p:cNvPr id="83" name="Freeform: Shape 82"/>
            <p:cNvSpPr>
              <a:spLocks noChangeAspect="1"/>
            </p:cNvSpPr>
            <p:nvPr userDrawn="1"/>
          </p:nvSpPr>
          <p:spPr bwMode="gray">
            <a:xfrm flipH="1" flipV="1">
              <a:off x="2290918" y="0"/>
              <a:ext cx="7604438" cy="6858000"/>
            </a:xfrm>
            <a:custGeom>
              <a:avLst/>
              <a:gdLst>
                <a:gd name="connsiteX0" fmla="*/ 5250379 w 7615083"/>
                <a:gd name="connsiteY0" fmla="*/ 6867600 h 6867600"/>
                <a:gd name="connsiteX1" fmla="*/ 0 w 7615083"/>
                <a:gd name="connsiteY1" fmla="*/ 6867600 h 6867600"/>
                <a:gd name="connsiteX2" fmla="*/ 0 w 7615083"/>
                <a:gd name="connsiteY2" fmla="*/ 0 h 6867600"/>
                <a:gd name="connsiteX3" fmla="*/ 7615083 w 7615083"/>
                <a:gd name="connsiteY3" fmla="*/ 0 h 6867600"/>
                <a:gd name="connsiteX4" fmla="*/ 5250379 w 7615083"/>
                <a:gd name="connsiteY4" fmla="*/ 6867600 h 686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5083" h="6867600">
                  <a:moveTo>
                    <a:pt x="5250379" y="6867600"/>
                  </a:moveTo>
                  <a:lnTo>
                    <a:pt x="0" y="6867600"/>
                  </a:lnTo>
                  <a:lnTo>
                    <a:pt x="0" y="0"/>
                  </a:lnTo>
                  <a:lnTo>
                    <a:pt x="7615083" y="0"/>
                  </a:lnTo>
                  <a:lnTo>
                    <a:pt x="5250379" y="68676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sz="1000" noProof="0" dirty="0"/>
            </a:p>
          </p:txBody>
        </p:sp>
      </p:grpSp>
      <p:pic>
        <p:nvPicPr>
          <p:cNvPr id="12" name="KennedyLS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628038" y="6382800"/>
            <a:ext cx="932400" cy="369125"/>
          </a:xfrm>
          <a:prstGeom prst="rect">
            <a:avLst/>
          </a:prstGeom>
        </p:spPr>
      </p:pic>
      <p:pic>
        <p:nvPicPr>
          <p:cNvPr id="29" name="KennedyCMKLogo" hidden="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1600" y="6505200"/>
            <a:ext cx="1440000" cy="231849"/>
          </a:xfrm>
          <a:prstGeom prst="rect">
            <a:avLst/>
          </a:prstGeom>
        </p:spPr>
      </p:pic>
      <p:sp>
        <p:nvSpPr>
          <p:cNvPr id="95" name="SectionDivImage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0" y="0"/>
            <a:ext cx="4500563" cy="6858000"/>
          </a:xfrm>
          <a:custGeom>
            <a:avLst/>
            <a:gdLst>
              <a:gd name="connsiteX0" fmla="*/ 0 w 4500563"/>
              <a:gd name="connsiteY0" fmla="*/ 6858000 h 6858000"/>
              <a:gd name="connsiteX1" fmla="*/ 0 w 4500563"/>
              <a:gd name="connsiteY1" fmla="*/ 0 h 6858000"/>
              <a:gd name="connsiteX2" fmla="*/ 4500563 w 4500563"/>
              <a:gd name="connsiteY2" fmla="*/ 0 h 6858000"/>
              <a:gd name="connsiteX3" fmla="*/ 4500563 w 4500563"/>
              <a:gd name="connsiteY3" fmla="*/ 6858000 h 6858000"/>
              <a:gd name="connsiteX4" fmla="*/ 0 w 4500563"/>
              <a:gd name="connsiteY4" fmla="*/ 6858000 h 6858000"/>
              <a:gd name="connsiteX0" fmla="*/ 0 w 4500563"/>
              <a:gd name="connsiteY0" fmla="*/ 6858000 h 6858000"/>
              <a:gd name="connsiteX1" fmla="*/ 0 w 4500563"/>
              <a:gd name="connsiteY1" fmla="*/ 0 h 6858000"/>
              <a:gd name="connsiteX2" fmla="*/ 4500563 w 4500563"/>
              <a:gd name="connsiteY2" fmla="*/ 0 h 6858000"/>
              <a:gd name="connsiteX3" fmla="*/ 2447476 w 4500563"/>
              <a:gd name="connsiteY3" fmla="*/ 6858000 h 6858000"/>
              <a:gd name="connsiteX4" fmla="*/ 0 w 4500563"/>
              <a:gd name="connsiteY4" fmla="*/ 6858000 h 6858000"/>
              <a:gd name="connsiteX0" fmla="*/ 0 w 4500563"/>
              <a:gd name="connsiteY0" fmla="*/ 6858000 h 6858000"/>
              <a:gd name="connsiteX1" fmla="*/ 0 w 4500563"/>
              <a:gd name="connsiteY1" fmla="*/ 0 h 6858000"/>
              <a:gd name="connsiteX2" fmla="*/ 4500563 w 4500563"/>
              <a:gd name="connsiteY2" fmla="*/ 0 h 6858000"/>
              <a:gd name="connsiteX3" fmla="*/ 2197310 w 4500563"/>
              <a:gd name="connsiteY3" fmla="*/ 6858000 h 6858000"/>
              <a:gd name="connsiteX4" fmla="*/ 0 w 4500563"/>
              <a:gd name="connsiteY4" fmla="*/ 6858000 h 6858000"/>
              <a:gd name="connsiteX0" fmla="*/ 0 w 4500563"/>
              <a:gd name="connsiteY0" fmla="*/ 6858000 h 6866627"/>
              <a:gd name="connsiteX1" fmla="*/ 0 w 4500563"/>
              <a:gd name="connsiteY1" fmla="*/ 0 h 6866627"/>
              <a:gd name="connsiteX2" fmla="*/ 4500563 w 4500563"/>
              <a:gd name="connsiteY2" fmla="*/ 0 h 6866627"/>
              <a:gd name="connsiteX3" fmla="*/ 2076541 w 4500563"/>
              <a:gd name="connsiteY3" fmla="*/ 6866627 h 6866627"/>
              <a:gd name="connsiteX4" fmla="*/ 0 w 4500563"/>
              <a:gd name="connsiteY4" fmla="*/ 6858000 h 6866627"/>
              <a:gd name="connsiteX0" fmla="*/ 0 w 4500563"/>
              <a:gd name="connsiteY0" fmla="*/ 6858000 h 6875253"/>
              <a:gd name="connsiteX1" fmla="*/ 0 w 4500563"/>
              <a:gd name="connsiteY1" fmla="*/ 0 h 6875253"/>
              <a:gd name="connsiteX2" fmla="*/ 4500563 w 4500563"/>
              <a:gd name="connsiteY2" fmla="*/ 0 h 6875253"/>
              <a:gd name="connsiteX3" fmla="*/ 2067915 w 4500563"/>
              <a:gd name="connsiteY3" fmla="*/ 6875253 h 6875253"/>
              <a:gd name="connsiteX4" fmla="*/ 0 w 4500563"/>
              <a:gd name="connsiteY4" fmla="*/ 6858000 h 6875253"/>
              <a:gd name="connsiteX0" fmla="*/ 0 w 4500563"/>
              <a:gd name="connsiteY0" fmla="*/ 6858000 h 6860965"/>
              <a:gd name="connsiteX1" fmla="*/ 0 w 4500563"/>
              <a:gd name="connsiteY1" fmla="*/ 0 h 6860965"/>
              <a:gd name="connsiteX2" fmla="*/ 4500563 w 4500563"/>
              <a:gd name="connsiteY2" fmla="*/ 0 h 6860965"/>
              <a:gd name="connsiteX3" fmla="*/ 2079822 w 4500563"/>
              <a:gd name="connsiteY3" fmla="*/ 6860965 h 6860965"/>
              <a:gd name="connsiteX4" fmla="*/ 0 w 4500563"/>
              <a:gd name="connsiteY4" fmla="*/ 6858000 h 6860965"/>
              <a:gd name="connsiteX0" fmla="*/ 0 w 4500563"/>
              <a:gd name="connsiteY0" fmla="*/ 6858000 h 6860965"/>
              <a:gd name="connsiteX1" fmla="*/ 0 w 4500563"/>
              <a:gd name="connsiteY1" fmla="*/ 0 h 6860965"/>
              <a:gd name="connsiteX2" fmla="*/ 4500563 w 4500563"/>
              <a:gd name="connsiteY2" fmla="*/ 0 h 6860965"/>
              <a:gd name="connsiteX3" fmla="*/ 2084584 w 4500563"/>
              <a:gd name="connsiteY3" fmla="*/ 6860965 h 6860965"/>
              <a:gd name="connsiteX4" fmla="*/ 0 w 4500563"/>
              <a:gd name="connsiteY4" fmla="*/ 6858000 h 6860965"/>
              <a:gd name="connsiteX0" fmla="*/ 0 w 4500563"/>
              <a:gd name="connsiteY0" fmla="*/ 6858000 h 6858584"/>
              <a:gd name="connsiteX1" fmla="*/ 0 w 4500563"/>
              <a:gd name="connsiteY1" fmla="*/ 0 h 6858584"/>
              <a:gd name="connsiteX2" fmla="*/ 4500563 w 4500563"/>
              <a:gd name="connsiteY2" fmla="*/ 0 h 6858584"/>
              <a:gd name="connsiteX3" fmla="*/ 2091728 w 4500563"/>
              <a:gd name="connsiteY3" fmla="*/ 6858584 h 6858584"/>
              <a:gd name="connsiteX4" fmla="*/ 0 w 4500563"/>
              <a:gd name="connsiteY4" fmla="*/ 6858000 h 6858584"/>
              <a:gd name="connsiteX0" fmla="*/ 0 w 4500563"/>
              <a:gd name="connsiteY0" fmla="*/ 6858000 h 6858584"/>
              <a:gd name="connsiteX1" fmla="*/ 0 w 4500563"/>
              <a:gd name="connsiteY1" fmla="*/ 0 h 6858584"/>
              <a:gd name="connsiteX2" fmla="*/ 4500563 w 4500563"/>
              <a:gd name="connsiteY2" fmla="*/ 0 h 6858584"/>
              <a:gd name="connsiteX3" fmla="*/ 2084584 w 4500563"/>
              <a:gd name="connsiteY3" fmla="*/ 6858584 h 6858584"/>
              <a:gd name="connsiteX4" fmla="*/ 0 w 4500563"/>
              <a:gd name="connsiteY4" fmla="*/ 6858000 h 6858584"/>
              <a:gd name="connsiteX0" fmla="*/ 0 w 4500563"/>
              <a:gd name="connsiteY0" fmla="*/ 6858000 h 6858000"/>
              <a:gd name="connsiteX1" fmla="*/ 0 w 4500563"/>
              <a:gd name="connsiteY1" fmla="*/ 0 h 6858000"/>
              <a:gd name="connsiteX2" fmla="*/ 4500563 w 4500563"/>
              <a:gd name="connsiteY2" fmla="*/ 0 h 6858000"/>
              <a:gd name="connsiteX3" fmla="*/ 2151259 w 4500563"/>
              <a:gd name="connsiteY3" fmla="*/ 6849059 h 6858000"/>
              <a:gd name="connsiteX4" fmla="*/ 0 w 450056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0563" h="6858000">
                <a:moveTo>
                  <a:pt x="0" y="6858000"/>
                </a:moveTo>
                <a:lnTo>
                  <a:pt x="0" y="0"/>
                </a:lnTo>
                <a:lnTo>
                  <a:pt x="4500563" y="0"/>
                </a:lnTo>
                <a:lnTo>
                  <a:pt x="2151259" y="6849059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noProof="0" dirty="0"/>
              <a:t>Insert picture with ‘Kennedys Tools &gt; Insert Images &gt; Insert Section Divider Image’</a:t>
            </a:r>
          </a:p>
        </p:txBody>
      </p:sp>
      <p:pic>
        <p:nvPicPr>
          <p:cNvPr id="2" name="TuliLogo" hidden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8629200" y="6519600"/>
            <a:ext cx="932400" cy="196081"/>
          </a:xfrm>
          <a:prstGeom prst="rect">
            <a:avLst/>
          </a:prstGeom>
        </p:spPr>
      </p:pic>
      <p:pic>
        <p:nvPicPr>
          <p:cNvPr id="14" name="KennedyLogo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628095" y="6501600"/>
            <a:ext cx="932400" cy="23860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160910" y="2639219"/>
            <a:ext cx="5400000" cy="396000"/>
          </a:xfrm>
        </p:spPr>
        <p:txBody>
          <a:bodyPr anchor="b" anchorCtr="0">
            <a:noAutofit/>
          </a:bodyPr>
          <a:lstStyle>
            <a:lvl1pPr algn="r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divider title</a:t>
            </a:r>
          </a:p>
        </p:txBody>
      </p:sp>
      <p:sp>
        <p:nvSpPr>
          <p:cNvPr id="17" name="Text Placeholder 2"/>
          <p:cNvSpPr>
            <a:spLocks noGrp="1"/>
          </p:cNvSpPr>
          <p:nvPr userDrawn="1">
            <p:ph type="body" idx="1" hasCustomPrompt="1"/>
          </p:nvPr>
        </p:nvSpPr>
        <p:spPr bwMode="gray">
          <a:xfrm>
            <a:off x="4160910" y="3071340"/>
            <a:ext cx="5400000" cy="151200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add divider subtitle</a:t>
            </a:r>
          </a:p>
        </p:txBody>
      </p:sp>
      <p:sp>
        <p:nvSpPr>
          <p:cNvPr id="5" name="ctsLYN"/>
          <p:cNvSpPr/>
          <p:nvPr userDrawn="1"/>
        </p:nvSpPr>
        <p:spPr bwMode="gray"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Section Header Black</a:t>
            </a:r>
          </a:p>
        </p:txBody>
      </p:sp>
    </p:spTree>
    <p:extLst>
      <p:ext uri="{BB962C8B-B14F-4D97-AF65-F5344CB8AC3E}">
        <p14:creationId xmlns:p14="http://schemas.microsoft.com/office/powerpoint/2010/main" val="42901563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621" userDrawn="1">
          <p15:clr>
            <a:srgbClr val="A4A3A4"/>
          </p15:clr>
        </p15:guide>
        <p15:guide id="2" orient="horz" pos="1661" userDrawn="1">
          <p15:clr>
            <a:srgbClr val="A4A3A4"/>
          </p15:clr>
        </p15:guide>
        <p15:guide id="3" pos="6023" userDrawn="1">
          <p15:clr>
            <a:srgbClr val="A4A3A4"/>
          </p15:clr>
        </p15:guide>
        <p15:guide id="4" orient="horz" pos="1933" userDrawn="1">
          <p15:clr>
            <a:srgbClr val="A4A3A4"/>
          </p15:clr>
        </p15:guide>
        <p15:guide id="5" orient="horz" pos="1911" userDrawn="1">
          <p15:clr>
            <a:srgbClr val="A4A3A4"/>
          </p15:clr>
        </p15:guide>
        <p15:guide id="6" orient="horz" pos="2886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60512" y="620714"/>
            <a:ext cx="8784000" cy="4317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62893" y="1558758"/>
            <a:ext cx="4320000" cy="44640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gray">
          <a:xfrm>
            <a:off x="5024512" y="1558758"/>
            <a:ext cx="4320000" cy="44640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tsLYN"/>
          <p:cNvSpPr/>
          <p:nvPr userDrawn="1"/>
        </p:nvSpPr>
        <p:spPr bwMode="gray"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Two Content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5" y="1052513"/>
            <a:ext cx="8785225" cy="307777"/>
          </a:xfr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b="1" dirty="0">
                <a:solidFill>
                  <a:srgbClr val="7F7F7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5851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3" userDrawn="1">
          <p15:clr>
            <a:srgbClr val="A4A3A4"/>
          </p15:clr>
        </p15:guide>
        <p15:guide id="2" orient="horz" pos="981" userDrawn="1">
          <p15:clr>
            <a:srgbClr val="A4A3A4"/>
          </p15:clr>
        </p15:guide>
        <p15:guide id="3" pos="3075" userDrawn="1">
          <p15:clr>
            <a:srgbClr val="A4A3A4"/>
          </p15:clr>
        </p15:guide>
        <p15:guide id="4" pos="3165" userDrawn="1">
          <p15:clr>
            <a:srgbClr val="A4A3A4"/>
          </p15:clr>
        </p15:guide>
        <p15:guide id="5" pos="5887" userDrawn="1">
          <p15:clr>
            <a:srgbClr val="A4A3A4"/>
          </p15:clr>
        </p15:guide>
        <p15:guide id="6" orient="horz" pos="663" userDrawn="1">
          <p15:clr>
            <a:srgbClr val="A4A3A4"/>
          </p15:clr>
        </p15:guide>
        <p15:guide id="7" orient="horz" pos="391" userDrawn="1">
          <p15:clr>
            <a:srgbClr val="A4A3A4"/>
          </p15:clr>
        </p15:guide>
        <p15:guide id="8" orient="horz" pos="3793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s and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62893" y="1558758"/>
            <a:ext cx="5806800" cy="44640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gray">
          <a:xfrm>
            <a:off x="6517105" y="1558758"/>
            <a:ext cx="2829600" cy="44640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tsLYN"/>
          <p:cNvSpPr/>
          <p:nvPr userDrawn="1"/>
        </p:nvSpPr>
        <p:spPr bwMode="gray"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Two Thirds and One Third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562705" y="623095"/>
            <a:ext cx="8784000" cy="43179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5" y="1052513"/>
            <a:ext cx="8785225" cy="307777"/>
          </a:xfr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b="1" dirty="0">
                <a:solidFill>
                  <a:srgbClr val="7F7F7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293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3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  <p15:guide id="3" pos="5887" userDrawn="1">
          <p15:clr>
            <a:srgbClr val="A4A3A4"/>
          </p15:clr>
        </p15:guide>
        <p15:guide id="4" orient="horz" pos="391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pos="4013" userDrawn="1">
          <p15:clr>
            <a:srgbClr val="A4A3A4"/>
          </p15:clr>
        </p15:guide>
        <p15:guide id="8" pos="4104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62893" y="1558758"/>
            <a:ext cx="2829600" cy="446404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gray">
          <a:xfrm>
            <a:off x="3539999" y="1558758"/>
            <a:ext cx="2829600" cy="446404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6517105" y="1558758"/>
            <a:ext cx="2829600" cy="446404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tsLYN"/>
          <p:cNvSpPr/>
          <p:nvPr userDrawn="1"/>
        </p:nvSpPr>
        <p:spPr bwMode="gray"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One Thirds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gray">
          <a:xfrm>
            <a:off x="562705" y="623095"/>
            <a:ext cx="8784000" cy="431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2705" y="1052513"/>
            <a:ext cx="8785225" cy="307777"/>
          </a:xfr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b="1" dirty="0">
                <a:solidFill>
                  <a:srgbClr val="7F7F7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7278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3" userDrawn="1">
          <p15:clr>
            <a:srgbClr val="A4A3A4"/>
          </p15:clr>
        </p15:guide>
        <p15:guide id="2" orient="horz" pos="391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2138" userDrawn="1">
          <p15:clr>
            <a:srgbClr val="A4A3A4"/>
          </p15:clr>
        </p15:guide>
        <p15:guide id="7" pos="2229" userDrawn="1">
          <p15:clr>
            <a:srgbClr val="A4A3A4"/>
          </p15:clr>
        </p15:guide>
        <p15:guide id="8" pos="3075" userDrawn="1">
          <p15:clr>
            <a:srgbClr val="A4A3A4"/>
          </p15:clr>
        </p15:guide>
        <p15:guide id="9" pos="3165" userDrawn="1">
          <p15:clr>
            <a:srgbClr val="A4A3A4"/>
          </p15:clr>
        </p15:guide>
        <p15:guide id="10" pos="4013" userDrawn="1">
          <p15:clr>
            <a:srgbClr val="A4A3A4"/>
          </p15:clr>
        </p15:guide>
        <p15:guide id="11" pos="4104" userDrawn="1">
          <p15:clr>
            <a:srgbClr val="A4A3A4"/>
          </p15:clr>
        </p15:guide>
        <p15:guide id="12" pos="5887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62893" y="1558758"/>
            <a:ext cx="4320000" cy="216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 bwMode="gray">
          <a:xfrm>
            <a:off x="5027994" y="1558758"/>
            <a:ext cx="4320000" cy="216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562893" y="3862758"/>
            <a:ext cx="4320000" cy="216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 bwMode="gray">
          <a:xfrm>
            <a:off x="5027994" y="3862758"/>
            <a:ext cx="4320000" cy="2160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tsLYN"/>
          <p:cNvSpPr/>
          <p:nvPr userDrawn="1"/>
        </p:nvSpPr>
        <p:spPr bwMode="gray"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Four Content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5" y="1052513"/>
            <a:ext cx="8785225" cy="307777"/>
          </a:xfr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b="1" dirty="0">
                <a:solidFill>
                  <a:srgbClr val="7F7F7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076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3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  <p15:guide id="3" pos="5887" userDrawn="1">
          <p15:clr>
            <a:srgbClr val="A4A3A4"/>
          </p15:clr>
        </p15:guide>
        <p15:guide id="4" orient="horz" pos="391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2341" userDrawn="1">
          <p15:clr>
            <a:srgbClr val="A4A3A4"/>
          </p15:clr>
        </p15:guide>
        <p15:guide id="7" orient="horz" pos="2432" userDrawn="1">
          <p15:clr>
            <a:srgbClr val="A4A3A4"/>
          </p15:clr>
        </p15:guide>
        <p15:guide id="8" orient="horz" pos="3793" userDrawn="1">
          <p15:clr>
            <a:srgbClr val="A4A3A4"/>
          </p15:clr>
        </p15:guide>
        <p15:guide id="9" pos="3075" userDrawn="1">
          <p15:clr>
            <a:srgbClr val="A4A3A4"/>
          </p15:clr>
        </p15:guide>
        <p15:guide id="10" pos="3165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 bwMode="gray">
          <a:xfrm>
            <a:off x="562893" y="1558758"/>
            <a:ext cx="8784001" cy="215899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 bwMode="gray">
          <a:xfrm>
            <a:off x="562893" y="3862800"/>
            <a:ext cx="8784001" cy="21508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tsLYN"/>
          <p:cNvSpPr/>
          <p:nvPr userDrawn="1"/>
        </p:nvSpPr>
        <p:spPr bwMode="gray">
          <a:xfrm>
            <a:off x="0" y="0"/>
            <a:ext cx="0" cy="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Two Content Horizontal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2705" y="1052513"/>
            <a:ext cx="8785225" cy="307777"/>
          </a:xfrm>
          <a:noFill/>
        </p:spPr>
        <p:txBody>
          <a:bodyPr wrap="square" lIns="0" tIns="0" rIns="0" bIns="0" rtlCol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b="1" dirty="0">
                <a:solidFill>
                  <a:srgbClr val="7F7F7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932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53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2341" userDrawn="1">
          <p15:clr>
            <a:srgbClr val="A4A3A4"/>
          </p15:clr>
        </p15:guide>
        <p15:guide id="7" orient="horz" pos="2432" userDrawn="1">
          <p15:clr>
            <a:srgbClr val="A4A3A4"/>
          </p15:clr>
        </p15:guide>
        <p15:guide id="8" orient="horz" pos="3793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tsLanguage"/>
          <p:cNvSpPr/>
          <p:nvPr userDrawn="1"/>
        </p:nvSpPr>
        <p:spPr bwMode="gray">
          <a:xfrm>
            <a:off x="-124640" y="84328"/>
            <a:ext cx="36000" cy="3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54000" rIns="54000" bIns="54000" rtlCol="0" anchor="ctr">
            <a:noAutofit/>
          </a:bodyPr>
          <a:lstStyle/>
          <a:p>
            <a:pPr algn="l"/>
            <a:r>
              <a:rPr lang="en-GB" sz="100" smtClean="0">
                <a:solidFill>
                  <a:schemeClr val="bg2"/>
                </a:solidFill>
              </a:rPr>
              <a:t>English (United Kingdom)</a:t>
            </a:r>
            <a:endParaRPr lang="en-GB" sz="100" dirty="0">
              <a:solidFill>
                <a:schemeClr val="bg2"/>
              </a:solidFill>
            </a:endParaRPr>
          </a:p>
        </p:txBody>
      </p:sp>
      <p:sp>
        <p:nvSpPr>
          <p:cNvPr id="63" name="ctsBrand"/>
          <p:cNvSpPr/>
          <p:nvPr userDrawn="1"/>
        </p:nvSpPr>
        <p:spPr bwMode="gray">
          <a:xfrm>
            <a:off x="-159568" y="236728"/>
            <a:ext cx="36000" cy="3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54000" tIns="54000" rIns="54000" bIns="54000" rtlCol="0" anchor="ctr">
            <a:noAutofit/>
          </a:bodyPr>
          <a:lstStyle/>
          <a:p>
            <a:pPr algn="l"/>
            <a:r>
              <a:rPr lang="en-GB" sz="100" dirty="0" smtClean="0">
                <a:solidFill>
                  <a:schemeClr val="bg2"/>
                </a:solidFill>
              </a:rPr>
              <a:t>Kennedys</a:t>
            </a:r>
            <a:endParaRPr lang="en-GB" sz="100" dirty="0">
              <a:solidFill>
                <a:schemeClr val="bg2"/>
              </a:solidFill>
            </a:endParaRPr>
          </a:p>
        </p:txBody>
      </p:sp>
      <p:grpSp>
        <p:nvGrpSpPr>
          <p:cNvPr id="69" name="ctsGrid"/>
          <p:cNvGrpSpPr/>
          <p:nvPr userDrawn="1"/>
        </p:nvGrpSpPr>
        <p:grpSpPr bwMode="gray">
          <a:xfrm>
            <a:off x="-258482" y="-271741"/>
            <a:ext cx="10411360" cy="7402294"/>
            <a:chOff x="-283331" y="-283348"/>
            <a:chExt cx="11276728" cy="7402294"/>
          </a:xfrm>
        </p:grpSpPr>
        <p:grpSp>
          <p:nvGrpSpPr>
            <p:cNvPr id="70" name="Left Arrows"/>
            <p:cNvGrpSpPr/>
            <p:nvPr userDrawn="1"/>
          </p:nvGrpSpPr>
          <p:grpSpPr bwMode="gray">
            <a:xfrm>
              <a:off x="-283331" y="609253"/>
              <a:ext cx="279967" cy="5400428"/>
              <a:chOff x="-283331" y="609253"/>
              <a:chExt cx="279967" cy="5400428"/>
            </a:xfrm>
          </p:grpSpPr>
          <p:cxnSp>
            <p:nvCxnSpPr>
              <p:cNvPr id="101" name="Straight Arrow Connector 100"/>
              <p:cNvCxnSpPr/>
              <p:nvPr userDrawn="1"/>
            </p:nvCxnSpPr>
            <p:spPr bwMode="gray">
              <a:xfrm>
                <a:off x="-283331" y="609253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 userDrawn="1"/>
            </p:nvCxnSpPr>
            <p:spPr bwMode="gray">
              <a:xfrm>
                <a:off x="-273364" y="154522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 userDrawn="1"/>
            </p:nvCxnSpPr>
            <p:spPr bwMode="gray">
              <a:xfrm>
                <a:off x="-283331" y="1041129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 userDrawn="1"/>
            </p:nvCxnSpPr>
            <p:spPr bwMode="gray">
              <a:xfrm>
                <a:off x="-283331" y="3705425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 userDrawn="1"/>
            </p:nvCxnSpPr>
            <p:spPr bwMode="gray">
              <a:xfrm>
                <a:off x="-283331" y="3849887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 userDrawn="1"/>
            </p:nvCxnSpPr>
            <p:spPr bwMode="gray">
              <a:xfrm>
                <a:off x="-283331" y="600968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Right Arrows"/>
            <p:cNvGrpSpPr/>
            <p:nvPr userDrawn="1"/>
          </p:nvGrpSpPr>
          <p:grpSpPr bwMode="gray">
            <a:xfrm>
              <a:off x="10723397" y="609253"/>
              <a:ext cx="270000" cy="5400428"/>
              <a:chOff x="10723397" y="609253"/>
              <a:chExt cx="270000" cy="5400428"/>
            </a:xfrm>
          </p:grpSpPr>
          <p:cxnSp>
            <p:nvCxnSpPr>
              <p:cNvPr id="95" name="Straight Arrow Connector 94"/>
              <p:cNvCxnSpPr/>
              <p:nvPr userDrawn="1"/>
            </p:nvCxnSpPr>
            <p:spPr bwMode="gray">
              <a:xfrm flipH="1">
                <a:off x="10723397" y="609253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 userDrawn="1"/>
            </p:nvCxnSpPr>
            <p:spPr bwMode="gray">
              <a:xfrm flipH="1">
                <a:off x="10723397" y="1546755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 userDrawn="1"/>
            </p:nvCxnSpPr>
            <p:spPr bwMode="gray">
              <a:xfrm flipH="1">
                <a:off x="10723397" y="384944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 userDrawn="1"/>
            </p:nvCxnSpPr>
            <p:spPr bwMode="gray">
              <a:xfrm flipH="1">
                <a:off x="10723397" y="3705425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/>
              <p:cNvCxnSpPr/>
              <p:nvPr/>
            </p:nvCxnSpPr>
            <p:spPr bwMode="gray">
              <a:xfrm flipH="1">
                <a:off x="10723397" y="6009681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/>
              <p:nvPr userDrawn="1"/>
            </p:nvCxnSpPr>
            <p:spPr bwMode="gray">
              <a:xfrm flipH="1">
                <a:off x="10723397" y="1040664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Top Arrows"/>
            <p:cNvGrpSpPr/>
            <p:nvPr userDrawn="1"/>
          </p:nvGrpSpPr>
          <p:grpSpPr bwMode="gray">
            <a:xfrm>
              <a:off x="601517" y="-283348"/>
              <a:ext cx="9517517" cy="274294"/>
              <a:chOff x="601517" y="-283348"/>
              <a:chExt cx="9517517" cy="274294"/>
            </a:xfrm>
          </p:grpSpPr>
          <p:cxnSp>
            <p:nvCxnSpPr>
              <p:cNvPr id="86" name="Straight Arrow Connector 85"/>
              <p:cNvCxnSpPr/>
              <p:nvPr userDrawn="1"/>
            </p:nvCxnSpPr>
            <p:spPr bwMode="gray">
              <a:xfrm rot="16200000" flipH="1">
                <a:off x="466517" y="-144054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 userDrawn="1"/>
            </p:nvCxnSpPr>
            <p:spPr bwMode="gray">
              <a:xfrm rot="16200000" flipH="1">
                <a:off x="3536877" y="-14834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 userDrawn="1"/>
            </p:nvCxnSpPr>
            <p:spPr bwMode="gray">
              <a:xfrm rot="16200000" flipH="1">
                <a:off x="3695442" y="-14834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 userDrawn="1"/>
            </p:nvCxnSpPr>
            <p:spPr bwMode="gray">
              <a:xfrm rot="16200000" flipH="1">
                <a:off x="5148323" y="-14834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 userDrawn="1"/>
            </p:nvCxnSpPr>
            <p:spPr bwMode="gray">
              <a:xfrm rot="16200000" flipH="1">
                <a:off x="5304310" y="-14834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 userDrawn="1"/>
            </p:nvCxnSpPr>
            <p:spPr bwMode="gray">
              <a:xfrm rot="16200000" flipH="1">
                <a:off x="6760387" y="-14834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 userDrawn="1"/>
            </p:nvCxnSpPr>
            <p:spPr bwMode="gray">
              <a:xfrm rot="16200000" flipH="1">
                <a:off x="6918952" y="-14834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 bwMode="gray">
              <a:xfrm rot="16200000" flipH="1">
                <a:off x="9984034" y="-148348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Bottom Arrows"/>
            <p:cNvGrpSpPr/>
            <p:nvPr userDrawn="1"/>
          </p:nvGrpSpPr>
          <p:grpSpPr bwMode="gray">
            <a:xfrm>
              <a:off x="602195" y="6848946"/>
              <a:ext cx="9516839" cy="270000"/>
              <a:chOff x="602195" y="6848946"/>
              <a:chExt cx="9516839" cy="270000"/>
            </a:xfrm>
          </p:grpSpPr>
          <p:cxnSp>
            <p:nvCxnSpPr>
              <p:cNvPr id="77" name="Straight Arrow Connector 76"/>
              <p:cNvCxnSpPr/>
              <p:nvPr userDrawn="1"/>
            </p:nvCxnSpPr>
            <p:spPr bwMode="gray">
              <a:xfrm rot="5400000" flipH="1" flipV="1">
                <a:off x="467195" y="698394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 userDrawn="1"/>
            </p:nvCxnSpPr>
            <p:spPr bwMode="gray">
              <a:xfrm rot="5400000" flipH="1" flipV="1">
                <a:off x="9984034" y="698394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 userDrawn="1"/>
            </p:nvCxnSpPr>
            <p:spPr bwMode="gray">
              <a:xfrm rot="5400000" flipH="1" flipV="1">
                <a:off x="6918951" y="698394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 userDrawn="1"/>
            </p:nvCxnSpPr>
            <p:spPr bwMode="gray">
              <a:xfrm rot="5400000" flipH="1" flipV="1">
                <a:off x="6760387" y="698394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 userDrawn="1"/>
            </p:nvCxnSpPr>
            <p:spPr bwMode="gray">
              <a:xfrm rot="5400000" flipH="1" flipV="1">
                <a:off x="5303693" y="698394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 userDrawn="1"/>
            </p:nvCxnSpPr>
            <p:spPr bwMode="gray">
              <a:xfrm rot="5400000" flipH="1" flipV="1">
                <a:off x="5148322" y="698394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 userDrawn="1"/>
            </p:nvCxnSpPr>
            <p:spPr bwMode="gray">
              <a:xfrm rot="5400000" flipH="1" flipV="1">
                <a:off x="3695440" y="698394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 userDrawn="1"/>
            </p:nvCxnSpPr>
            <p:spPr bwMode="gray">
              <a:xfrm rot="5400000" flipH="1" flipV="1">
                <a:off x="3536875" y="6983946"/>
                <a:ext cx="270000" cy="0"/>
              </a:xfrm>
              <a:prstGeom prst="straightConnector1">
                <a:avLst/>
              </a:prstGeom>
              <a:ln w="3175">
                <a:solidFill>
                  <a:srgbClr val="BFBFB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BtmBanner_KLS" hidden="1"/>
          <p:cNvGrpSpPr/>
          <p:nvPr userDrawn="1"/>
        </p:nvGrpSpPr>
        <p:grpSpPr bwMode="gray">
          <a:xfrm>
            <a:off x="-309" y="6275152"/>
            <a:ext cx="9907508" cy="582851"/>
            <a:chOff x="-6287" y="6371384"/>
            <a:chExt cx="8271666" cy="486616"/>
          </a:xfrm>
        </p:grpSpPr>
        <p:sp>
          <p:nvSpPr>
            <p:cNvPr id="75" name="Rectangle 74"/>
            <p:cNvSpPr/>
            <p:nvPr userDrawn="1"/>
          </p:nvSpPr>
          <p:spPr bwMode="gray">
            <a:xfrm>
              <a:off x="-6029" y="6371384"/>
              <a:ext cx="8271408" cy="4866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5"/>
            <p:cNvSpPr>
              <a:spLocks/>
            </p:cNvSpPr>
            <p:nvPr userDrawn="1"/>
          </p:nvSpPr>
          <p:spPr bwMode="gray">
            <a:xfrm>
              <a:off x="-6287" y="6371384"/>
              <a:ext cx="645561" cy="486616"/>
            </a:xfrm>
            <a:custGeom>
              <a:avLst/>
              <a:gdLst>
                <a:gd name="T0" fmla="*/ 0 w 4614"/>
                <a:gd name="T1" fmla="*/ 0 h 2646"/>
                <a:gd name="T2" fmla="*/ 4614 w 4614"/>
                <a:gd name="T3" fmla="*/ 0 h 2646"/>
                <a:gd name="T4" fmla="*/ 3705 w 4614"/>
                <a:gd name="T5" fmla="*/ 2646 h 2646"/>
                <a:gd name="T6" fmla="*/ 0 w 4614"/>
                <a:gd name="T7" fmla="*/ 2646 h 2646"/>
                <a:gd name="T8" fmla="*/ 0 w 4614"/>
                <a:gd name="T9" fmla="*/ 0 h 2646"/>
                <a:gd name="connsiteX0" fmla="*/ 1319 w 10000"/>
                <a:gd name="connsiteY0" fmla="*/ 0 h 10000"/>
                <a:gd name="connsiteX1" fmla="*/ 10000 w 10000"/>
                <a:gd name="connsiteY1" fmla="*/ 0 h 10000"/>
                <a:gd name="connsiteX2" fmla="*/ 8030 w 10000"/>
                <a:gd name="connsiteY2" fmla="*/ 10000 h 10000"/>
                <a:gd name="connsiteX3" fmla="*/ 0 w 10000"/>
                <a:gd name="connsiteY3" fmla="*/ 10000 h 10000"/>
                <a:gd name="connsiteX4" fmla="*/ 1319 w 10000"/>
                <a:gd name="connsiteY4" fmla="*/ 0 h 10000"/>
                <a:gd name="connsiteX0" fmla="*/ 28 w 8709"/>
                <a:gd name="connsiteY0" fmla="*/ 0 h 10000"/>
                <a:gd name="connsiteX1" fmla="*/ 8709 w 8709"/>
                <a:gd name="connsiteY1" fmla="*/ 0 h 10000"/>
                <a:gd name="connsiteX2" fmla="*/ 6739 w 8709"/>
                <a:gd name="connsiteY2" fmla="*/ 10000 h 10000"/>
                <a:gd name="connsiteX3" fmla="*/ 0 w 8709"/>
                <a:gd name="connsiteY3" fmla="*/ 10000 h 10000"/>
                <a:gd name="connsiteX4" fmla="*/ 28 w 8709"/>
                <a:gd name="connsiteY4" fmla="*/ 0 h 10000"/>
                <a:gd name="connsiteX0" fmla="*/ 1162 w 10000"/>
                <a:gd name="connsiteY0" fmla="*/ 0 h 10000"/>
                <a:gd name="connsiteX1" fmla="*/ 10000 w 10000"/>
                <a:gd name="connsiteY1" fmla="*/ 0 h 10000"/>
                <a:gd name="connsiteX2" fmla="*/ 7738 w 10000"/>
                <a:gd name="connsiteY2" fmla="*/ 10000 h 10000"/>
                <a:gd name="connsiteX3" fmla="*/ 0 w 10000"/>
                <a:gd name="connsiteY3" fmla="*/ 10000 h 10000"/>
                <a:gd name="connsiteX4" fmla="*/ 1162 w 10000"/>
                <a:gd name="connsiteY4" fmla="*/ 0 h 10000"/>
                <a:gd name="connsiteX0" fmla="*/ 2 w 8840"/>
                <a:gd name="connsiteY0" fmla="*/ 0 h 10000"/>
                <a:gd name="connsiteX1" fmla="*/ 8840 w 8840"/>
                <a:gd name="connsiteY1" fmla="*/ 0 h 10000"/>
                <a:gd name="connsiteX2" fmla="*/ 6578 w 8840"/>
                <a:gd name="connsiteY2" fmla="*/ 10000 h 10000"/>
                <a:gd name="connsiteX3" fmla="*/ 24 w 8840"/>
                <a:gd name="connsiteY3" fmla="*/ 10000 h 10000"/>
                <a:gd name="connsiteX4" fmla="*/ 2 w 8840"/>
                <a:gd name="connsiteY4" fmla="*/ 0 h 10000"/>
                <a:gd name="connsiteX0" fmla="*/ 2 w 9878"/>
                <a:gd name="connsiteY0" fmla="*/ 0 h 10000"/>
                <a:gd name="connsiteX1" fmla="*/ 9878 w 9878"/>
                <a:gd name="connsiteY1" fmla="*/ 0 h 10000"/>
                <a:gd name="connsiteX2" fmla="*/ 7441 w 9878"/>
                <a:gd name="connsiteY2" fmla="*/ 10000 h 10000"/>
                <a:gd name="connsiteX3" fmla="*/ 27 w 9878"/>
                <a:gd name="connsiteY3" fmla="*/ 10000 h 10000"/>
                <a:gd name="connsiteX4" fmla="*/ 2 w 9878"/>
                <a:gd name="connsiteY4" fmla="*/ 0 h 10000"/>
                <a:gd name="connsiteX0" fmla="*/ 2 w 10000"/>
                <a:gd name="connsiteY0" fmla="*/ 0 h 10041"/>
                <a:gd name="connsiteX1" fmla="*/ 10000 w 10000"/>
                <a:gd name="connsiteY1" fmla="*/ 0 h 10041"/>
                <a:gd name="connsiteX2" fmla="*/ 7471 w 10000"/>
                <a:gd name="connsiteY2" fmla="*/ 10041 h 10041"/>
                <a:gd name="connsiteX3" fmla="*/ 27 w 10000"/>
                <a:gd name="connsiteY3" fmla="*/ 10000 h 10041"/>
                <a:gd name="connsiteX4" fmla="*/ 2 w 10000"/>
                <a:gd name="connsiteY4" fmla="*/ 0 h 10041"/>
                <a:gd name="connsiteX0" fmla="*/ 2 w 10000"/>
                <a:gd name="connsiteY0" fmla="*/ 0 h 10041"/>
                <a:gd name="connsiteX1" fmla="*/ 10000 w 10000"/>
                <a:gd name="connsiteY1" fmla="*/ 0 h 10041"/>
                <a:gd name="connsiteX2" fmla="*/ 7471 w 10000"/>
                <a:gd name="connsiteY2" fmla="*/ 10041 h 10041"/>
                <a:gd name="connsiteX3" fmla="*/ 27 w 10000"/>
                <a:gd name="connsiteY3" fmla="*/ 10000 h 10041"/>
                <a:gd name="connsiteX4" fmla="*/ 2 w 10000"/>
                <a:gd name="connsiteY4" fmla="*/ 0 h 10041"/>
                <a:gd name="connsiteX0" fmla="*/ 2 w 10000"/>
                <a:gd name="connsiteY0" fmla="*/ 0 h 10000"/>
                <a:gd name="connsiteX1" fmla="*/ 10000 w 10000"/>
                <a:gd name="connsiteY1" fmla="*/ 0 h 10000"/>
                <a:gd name="connsiteX2" fmla="*/ 7440 w 10000"/>
                <a:gd name="connsiteY2" fmla="*/ 10000 h 10000"/>
                <a:gd name="connsiteX3" fmla="*/ 27 w 10000"/>
                <a:gd name="connsiteY3" fmla="*/ 10000 h 10000"/>
                <a:gd name="connsiteX4" fmla="*/ 2 w 10000"/>
                <a:gd name="connsiteY4" fmla="*/ 0 h 10000"/>
                <a:gd name="connsiteX0" fmla="*/ 2 w 10000"/>
                <a:gd name="connsiteY0" fmla="*/ 0 h 10000"/>
                <a:gd name="connsiteX1" fmla="*/ 10000 w 10000"/>
                <a:gd name="connsiteY1" fmla="*/ 0 h 10000"/>
                <a:gd name="connsiteX2" fmla="*/ 7440 w 10000"/>
                <a:gd name="connsiteY2" fmla="*/ 10000 h 10000"/>
                <a:gd name="connsiteX3" fmla="*/ 27 w 10000"/>
                <a:gd name="connsiteY3" fmla="*/ 10000 h 10000"/>
                <a:gd name="connsiteX4" fmla="*/ 2 w 10000"/>
                <a:gd name="connsiteY4" fmla="*/ 0 h 10000"/>
                <a:gd name="connsiteX0" fmla="*/ 2 w 10000"/>
                <a:gd name="connsiteY0" fmla="*/ 0 h 10000"/>
                <a:gd name="connsiteX1" fmla="*/ 10000 w 10000"/>
                <a:gd name="connsiteY1" fmla="*/ 0 h 10000"/>
                <a:gd name="connsiteX2" fmla="*/ 7440 w 10000"/>
                <a:gd name="connsiteY2" fmla="*/ 10000 h 10000"/>
                <a:gd name="connsiteX3" fmla="*/ 27 w 10000"/>
                <a:gd name="connsiteY3" fmla="*/ 10000 h 10000"/>
                <a:gd name="connsiteX4" fmla="*/ 2 w 10000"/>
                <a:gd name="connsiteY4" fmla="*/ 0 h 10000"/>
                <a:gd name="connsiteX0" fmla="*/ 6 w 10004"/>
                <a:gd name="connsiteY0" fmla="*/ 0 h 10000"/>
                <a:gd name="connsiteX1" fmla="*/ 10004 w 10004"/>
                <a:gd name="connsiteY1" fmla="*/ 0 h 10000"/>
                <a:gd name="connsiteX2" fmla="*/ 7444 w 10004"/>
                <a:gd name="connsiteY2" fmla="*/ 10000 h 10000"/>
                <a:gd name="connsiteX3" fmla="*/ 0 w 10004"/>
                <a:gd name="connsiteY3" fmla="*/ 10000 h 10000"/>
                <a:gd name="connsiteX4" fmla="*/ 6 w 10004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4" h="10000">
                  <a:moveTo>
                    <a:pt x="6" y="0"/>
                  </a:moveTo>
                  <a:lnTo>
                    <a:pt x="10004" y="0"/>
                  </a:lnTo>
                  <a:lnTo>
                    <a:pt x="7444" y="10000"/>
                  </a:lnTo>
                  <a:lnTo>
                    <a:pt x="0" y="10000"/>
                  </a:lnTo>
                  <a:cubicBezTo>
                    <a:pt x="11" y="6667"/>
                    <a:pt x="-5" y="3333"/>
                    <a:pt x="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9" name="BtmBanner_Kennedy"/>
          <p:cNvGrpSpPr/>
          <p:nvPr/>
        </p:nvGrpSpPr>
        <p:grpSpPr bwMode="gray">
          <a:xfrm>
            <a:off x="-148" y="6371383"/>
            <a:ext cx="9907348" cy="486616"/>
            <a:chOff x="-4292" y="6371384"/>
            <a:chExt cx="9907348" cy="486616"/>
          </a:xfrm>
        </p:grpSpPr>
        <p:sp>
          <p:nvSpPr>
            <p:cNvPr id="64" name="Rectangle 63"/>
            <p:cNvSpPr/>
            <p:nvPr userDrawn="1"/>
          </p:nvSpPr>
          <p:spPr bwMode="gray">
            <a:xfrm>
              <a:off x="-4144" y="6371384"/>
              <a:ext cx="9907200" cy="48661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Freeform 5"/>
            <p:cNvSpPr>
              <a:spLocks/>
            </p:cNvSpPr>
            <p:nvPr userDrawn="1"/>
          </p:nvSpPr>
          <p:spPr bwMode="gray">
            <a:xfrm>
              <a:off x="-4292" y="6371384"/>
              <a:ext cx="739145" cy="486616"/>
            </a:xfrm>
            <a:custGeom>
              <a:avLst/>
              <a:gdLst>
                <a:gd name="T0" fmla="*/ 0 w 4614"/>
                <a:gd name="T1" fmla="*/ 0 h 2646"/>
                <a:gd name="T2" fmla="*/ 4614 w 4614"/>
                <a:gd name="T3" fmla="*/ 0 h 2646"/>
                <a:gd name="T4" fmla="*/ 3705 w 4614"/>
                <a:gd name="T5" fmla="*/ 2646 h 2646"/>
                <a:gd name="T6" fmla="*/ 0 w 4614"/>
                <a:gd name="T7" fmla="*/ 2646 h 2646"/>
                <a:gd name="T8" fmla="*/ 0 w 4614"/>
                <a:gd name="T9" fmla="*/ 0 h 2646"/>
                <a:gd name="connsiteX0" fmla="*/ 1319 w 10000"/>
                <a:gd name="connsiteY0" fmla="*/ 0 h 10000"/>
                <a:gd name="connsiteX1" fmla="*/ 10000 w 10000"/>
                <a:gd name="connsiteY1" fmla="*/ 0 h 10000"/>
                <a:gd name="connsiteX2" fmla="*/ 8030 w 10000"/>
                <a:gd name="connsiteY2" fmla="*/ 10000 h 10000"/>
                <a:gd name="connsiteX3" fmla="*/ 0 w 10000"/>
                <a:gd name="connsiteY3" fmla="*/ 10000 h 10000"/>
                <a:gd name="connsiteX4" fmla="*/ 1319 w 10000"/>
                <a:gd name="connsiteY4" fmla="*/ 0 h 10000"/>
                <a:gd name="connsiteX0" fmla="*/ 28 w 8709"/>
                <a:gd name="connsiteY0" fmla="*/ 0 h 10000"/>
                <a:gd name="connsiteX1" fmla="*/ 8709 w 8709"/>
                <a:gd name="connsiteY1" fmla="*/ 0 h 10000"/>
                <a:gd name="connsiteX2" fmla="*/ 6739 w 8709"/>
                <a:gd name="connsiteY2" fmla="*/ 10000 h 10000"/>
                <a:gd name="connsiteX3" fmla="*/ 0 w 8709"/>
                <a:gd name="connsiteY3" fmla="*/ 10000 h 10000"/>
                <a:gd name="connsiteX4" fmla="*/ 28 w 8709"/>
                <a:gd name="connsiteY4" fmla="*/ 0 h 10000"/>
                <a:gd name="connsiteX0" fmla="*/ 2 w 10002"/>
                <a:gd name="connsiteY0" fmla="*/ 0 h 10049"/>
                <a:gd name="connsiteX1" fmla="*/ 10002 w 10002"/>
                <a:gd name="connsiteY1" fmla="*/ 49 h 10049"/>
                <a:gd name="connsiteX2" fmla="*/ 7740 w 10002"/>
                <a:gd name="connsiteY2" fmla="*/ 10049 h 10049"/>
                <a:gd name="connsiteX3" fmla="*/ 2 w 10002"/>
                <a:gd name="connsiteY3" fmla="*/ 10049 h 10049"/>
                <a:gd name="connsiteX4" fmla="*/ 2 w 10002"/>
                <a:gd name="connsiteY4" fmla="*/ 0 h 10049"/>
                <a:gd name="connsiteX0" fmla="*/ 2 w 10002"/>
                <a:gd name="connsiteY0" fmla="*/ 0 h 10000"/>
                <a:gd name="connsiteX1" fmla="*/ 10002 w 10002"/>
                <a:gd name="connsiteY1" fmla="*/ 0 h 10000"/>
                <a:gd name="connsiteX2" fmla="*/ 7740 w 10002"/>
                <a:gd name="connsiteY2" fmla="*/ 10000 h 10000"/>
                <a:gd name="connsiteX3" fmla="*/ 2 w 10002"/>
                <a:gd name="connsiteY3" fmla="*/ 10000 h 10000"/>
                <a:gd name="connsiteX4" fmla="*/ 2 w 10002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000">
                  <a:moveTo>
                    <a:pt x="2" y="0"/>
                  </a:moveTo>
                  <a:lnTo>
                    <a:pt x="10002" y="0"/>
                  </a:lnTo>
                  <a:lnTo>
                    <a:pt x="7740" y="10000"/>
                  </a:lnTo>
                  <a:lnTo>
                    <a:pt x="2" y="10000"/>
                  </a:lnTo>
                  <a:cubicBezTo>
                    <a:pt x="12" y="6667"/>
                    <a:pt x="-8" y="3333"/>
                    <a:pt x="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74" name="KennedyLSLogo" hidden="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629228" y="6381933"/>
            <a:ext cx="932400" cy="369281"/>
          </a:xfrm>
          <a:prstGeom prst="rect">
            <a:avLst/>
          </a:prstGeom>
        </p:spPr>
      </p:pic>
      <p:pic>
        <p:nvPicPr>
          <p:cNvPr id="60" name="KennedyLogo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628797" y="6501914"/>
            <a:ext cx="930868" cy="238254"/>
          </a:xfrm>
          <a:prstGeom prst="rect">
            <a:avLst/>
          </a:prstGeom>
        </p:spPr>
      </p:pic>
      <p:pic>
        <p:nvPicPr>
          <p:cNvPr id="4" name="KennedyCMKLogo" hidden="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119665" y="6506292"/>
            <a:ext cx="1440000" cy="231849"/>
          </a:xfrm>
          <a:prstGeom prst="rect">
            <a:avLst/>
          </a:prstGeom>
        </p:spPr>
      </p:pic>
      <p:pic>
        <p:nvPicPr>
          <p:cNvPr id="41" name="TuliLogo" hidden="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 bwMode="gray">
          <a:xfrm>
            <a:off x="8629113" y="6519410"/>
            <a:ext cx="932400" cy="196080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 userDrawn="1"/>
        </p:nvSpPr>
        <p:spPr bwMode="gray">
          <a:xfrm>
            <a:off x="-1" y="0"/>
            <a:ext cx="9906002" cy="27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61" name="ctsSlideNumber"/>
          <p:cNvSpPr txBox="1">
            <a:spLocks/>
          </p:cNvSpPr>
          <p:nvPr/>
        </p:nvSpPr>
        <p:spPr bwMode="gray">
          <a:xfrm>
            <a:off x="1" y="6506899"/>
            <a:ext cx="560512" cy="21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GB"/>
            </a:defPPr>
            <a:lvl1pPr marL="0" indent="0" algn="l" defTabSz="914342" rtl="0" eaLnBrk="1" latinLnBrk="0" hangingPunct="1">
              <a:spcBef>
                <a:spcPts val="0"/>
              </a:spcBef>
              <a:buFont typeface="Arial" pitchFamily="34" charset="0"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342" rtl="0" eaLnBrk="1" latinLnBrk="0" hangingPunct="1">
              <a:spcBef>
                <a:spcPts val="0"/>
              </a:spcBef>
              <a:buClr>
                <a:schemeClr val="accent1"/>
              </a:buClr>
              <a:buSzPct val="120000"/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342" rtl="0" eaLnBrk="1" latinLnBrk="0" hangingPunct="1">
              <a:spcBef>
                <a:spcPts val="0"/>
              </a:spcBef>
              <a:buClr>
                <a:srgbClr val="148F7F"/>
              </a:buClr>
              <a:buFont typeface="Wingdings" panose="05000000000000000000" pitchFamily="2" charset="2"/>
              <a:buChar char="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342" rtl="0" eaLnBrk="1" latinLnBrk="0" hangingPunct="1">
              <a:spcBef>
                <a:spcPts val="0"/>
              </a:spcBef>
              <a:buClr>
                <a:srgbClr val="729C36"/>
              </a:buClr>
              <a:buFont typeface="Arial" panose="020B07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342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402040204020203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342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402040204020203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342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402040204020203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342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402040204020203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342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402040204020203" pitchFamily="34" charset="0"/>
              <a:buChar char="‒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BD6FA6A-A86D-4D06-AFF9-1E656D8048A1}" type="slidenum">
              <a:rPr lang="en-GB" sz="900" b="1" smtClean="0">
                <a:solidFill>
                  <a:schemeClr val="bg1"/>
                </a:solidFill>
              </a:rPr>
              <a:pPr algn="ctr"/>
              <a:t>‹#›</a:t>
            </a:fld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62" name="ctsFooter"/>
          <p:cNvSpPr txBox="1"/>
          <p:nvPr/>
        </p:nvSpPr>
        <p:spPr bwMode="gray">
          <a:xfrm>
            <a:off x="992560" y="6505947"/>
            <a:ext cx="7056784" cy="2174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GB"/>
            </a:defPPr>
            <a:lvl1pPr marL="0" indent="0" algn="l" defTabSz="914342" rtl="0" eaLnBrk="1" latinLnBrk="0" hangingPunct="1">
              <a:spcBef>
                <a:spcPts val="0"/>
              </a:spcBef>
              <a:buFont typeface="Arial" pitchFamily="34" charset="0"/>
              <a:buNone/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342" rtl="0" eaLnBrk="1" latinLnBrk="0" hangingPunct="1">
              <a:spcBef>
                <a:spcPts val="0"/>
              </a:spcBef>
              <a:buClr>
                <a:schemeClr val="accent1"/>
              </a:buClr>
              <a:buSzPct val="120000"/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342" rtl="0" eaLnBrk="1" latinLnBrk="0" hangingPunct="1">
              <a:spcBef>
                <a:spcPts val="0"/>
              </a:spcBef>
              <a:buClr>
                <a:srgbClr val="148F7F"/>
              </a:buClr>
              <a:buFont typeface="Wingdings" panose="05000000000000000000" pitchFamily="2" charset="2"/>
              <a:buChar char="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342" rtl="0" eaLnBrk="1" latinLnBrk="0" hangingPunct="1">
              <a:spcBef>
                <a:spcPts val="0"/>
              </a:spcBef>
              <a:buClr>
                <a:srgbClr val="729C36"/>
              </a:buClr>
              <a:buFont typeface="Arial" panose="020B0702040204020203" pitchFamily="34" charset="0"/>
              <a:buChar char="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342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402040204020203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342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402040204020203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342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402040204020203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342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402040204020203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342" rtl="0" eaLnBrk="1" latinLnBrk="0" hangingPunct="1">
              <a:spcBef>
                <a:spcPts val="0"/>
              </a:spcBef>
              <a:buClr>
                <a:schemeClr val="tx2"/>
              </a:buClr>
              <a:buFont typeface="Arial" panose="020B0402040204020203" pitchFamily="34" charset="0"/>
              <a:buChar char="‒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rtl="0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" name="ctsMasterTitlePlaceholder"/>
          <p:cNvSpPr>
            <a:spLocks noGrp="1"/>
          </p:cNvSpPr>
          <p:nvPr userDrawn="1">
            <p:ph type="title"/>
          </p:nvPr>
        </p:nvSpPr>
        <p:spPr bwMode="gray">
          <a:xfrm>
            <a:off x="562705" y="623095"/>
            <a:ext cx="8784000" cy="4317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tsMasterTextPlaceholder"/>
          <p:cNvSpPr>
            <a:spLocks noGrp="1"/>
          </p:cNvSpPr>
          <p:nvPr userDrawn="1">
            <p:ph type="body" idx="1"/>
          </p:nvPr>
        </p:nvSpPr>
        <p:spPr bwMode="gray">
          <a:xfrm>
            <a:off x="562893" y="1558758"/>
            <a:ext cx="8785101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Click to add text. Use Kennedys tools to format bullets and headings.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7"/>
            <a:r>
              <a:rPr lang="en-GB" noProof="0" dirty="0"/>
              <a:t>Eighth level</a:t>
            </a:r>
          </a:p>
          <a:p>
            <a:pPr lvl="8"/>
            <a:r>
              <a:rPr lang="en-GB" noProof="0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175107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77" r:id="rId6"/>
    <p:sldLayoutId id="2147483678" r:id="rId7"/>
    <p:sldLayoutId id="2147483679" r:id="rId8"/>
    <p:sldLayoutId id="2147483680" r:id="rId9"/>
    <p:sldLayoutId id="2147483666" r:id="rId10"/>
    <p:sldLayoutId id="2147483667" r:id="rId11"/>
    <p:sldLayoutId id="2147483676" r:id="rId12"/>
    <p:sldLayoutId id="2147483681" r:id="rId13"/>
    <p:sldLayoutId id="2147483673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Trebuchet MS" panose="020B0603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Trebuchet MS" panose="020B0603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Trebuchet MS" panose="020B0603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-27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Trebuchet MS" panose="020B0603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27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Trebuchet MS" panose="020B0603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90000" indent="-27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Trebuchet MS" panose="020B0603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60000" indent="-270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Trebuchet MS" panose="020B0603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indent="0" algn="l" defTabSz="914400" rtl="0" eaLnBrk="1" latinLnBrk="0" hangingPunct="1">
        <a:lnSpc>
          <a:spcPct val="100000"/>
        </a:lnSpc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100000"/>
        </a:lnSpc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100000"/>
        </a:lnSpc>
        <a:buClr>
          <a:schemeClr val="accent1"/>
        </a:buClr>
        <a:buFont typeface="Trebuchet MS" panose="020B0603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100000"/>
        </a:lnSpc>
        <a:buClr>
          <a:schemeClr val="accent1"/>
        </a:buClr>
        <a:buFont typeface="Trebuchet MS" panose="020B0603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66700" algn="l" defTabSz="914400" rtl="0" eaLnBrk="1" latinLnBrk="0" hangingPunct="1">
        <a:lnSpc>
          <a:spcPct val="100000"/>
        </a:lnSpc>
        <a:buClr>
          <a:schemeClr val="accent1"/>
        </a:buClr>
        <a:buFont typeface="Trebuchet MS" panose="020B0603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-270000" algn="l" defTabSz="914400" rtl="0" eaLnBrk="1" latinLnBrk="0" hangingPunct="1">
        <a:lnSpc>
          <a:spcPct val="100000"/>
        </a:lnSpc>
        <a:buClr>
          <a:schemeClr val="accent1"/>
        </a:buClr>
        <a:buFont typeface="Trebuchet MS" panose="020B0603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20000" indent="-270000" algn="l" defTabSz="914400" rtl="0" eaLnBrk="1" latinLnBrk="0" hangingPunct="1">
        <a:lnSpc>
          <a:spcPct val="100000"/>
        </a:lnSpc>
        <a:buClr>
          <a:schemeClr val="accent1"/>
        </a:buClr>
        <a:buFont typeface="Trebuchet MS" panose="020B0603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90000" indent="-270000" algn="l" defTabSz="914400" rtl="0" eaLnBrk="1" latinLnBrk="0" hangingPunct="1">
        <a:lnSpc>
          <a:spcPct val="100000"/>
        </a:lnSpc>
        <a:buClr>
          <a:schemeClr val="accent3"/>
        </a:buClr>
        <a:buFont typeface="Trebuchet MS" panose="020B0603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60000" indent="-270000" algn="l" defTabSz="914400" rtl="0" eaLnBrk="1" latinLnBrk="0" hangingPunct="1">
        <a:lnSpc>
          <a:spcPct val="100000"/>
        </a:lnSpc>
        <a:buClr>
          <a:schemeClr val="accent1"/>
        </a:buClr>
        <a:buFont typeface="Trebuchet MS" panose="020B0603020202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kennedyslaw.com/article/brexit-the-roadmap-ahead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/>
          <p:cNvSpPr>
            <a:spLocks noGrp="1"/>
          </p:cNvSpPr>
          <p:nvPr>
            <p:ph type="ctrTitle"/>
          </p:nvPr>
        </p:nvSpPr>
        <p:spPr>
          <a:xfrm>
            <a:off x="346784" y="2639293"/>
            <a:ext cx="7558544" cy="396000"/>
          </a:xfrm>
        </p:spPr>
        <p:txBody>
          <a:bodyPr/>
          <a:lstStyle/>
          <a:p>
            <a:r>
              <a:rPr lang="en-GB" dirty="0"/>
              <a:t>Impact of Brexit on the UK Insurance Industry</a:t>
            </a:r>
          </a:p>
        </p:txBody>
      </p:sp>
      <p:sp>
        <p:nvSpPr>
          <p:cNvPr id="44" name="Subtitle 4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Insurance Institute of Leicester Lunchtime Lecture</a:t>
            </a:r>
            <a:endParaRPr lang="en-GB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4 October 2017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44910"/>
              </p:ext>
            </p:extLst>
          </p:nvPr>
        </p:nvGraphicFramePr>
        <p:xfrm>
          <a:off x="560512" y="4941168"/>
          <a:ext cx="770485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288032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bg1"/>
                          </a:solidFill>
                        </a:rPr>
                        <a:t>Emily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1800" baseline="0" dirty="0" smtClean="0">
                          <a:solidFill>
                            <a:schemeClr val="bg1"/>
                          </a:solidFill>
                        </a:rPr>
                        <a:t>Clift (née Huva)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400" u="none" dirty="0" smtClean="0">
                          <a:solidFill>
                            <a:schemeClr val="bg1"/>
                          </a:solidFill>
                        </a:rPr>
                        <a:t>Solicitor</a:t>
                      </a:r>
                      <a:endParaRPr lang="en-GB" sz="14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400" u="none" dirty="0" smtClean="0">
                          <a:solidFill>
                            <a:schemeClr val="bg1"/>
                          </a:solidFill>
                        </a:rPr>
                        <a:t>emily</a:t>
                      </a:r>
                      <a:r>
                        <a:rPr lang="en-GB" sz="1400" u="none" baseline="0" dirty="0" smtClean="0">
                          <a:solidFill>
                            <a:schemeClr val="bg1"/>
                          </a:solidFill>
                        </a:rPr>
                        <a:t>.clift@kennedyslaw.com</a:t>
                      </a:r>
                      <a:endParaRPr lang="en-GB" sz="14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bg1"/>
                          </a:solidFill>
                        </a:rPr>
                        <a:t>+44 121 214 8015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7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9687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position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9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Events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4512" y="1340768"/>
            <a:ext cx="4320000" cy="4464049"/>
          </a:xfrm>
        </p:spPr>
        <p:txBody>
          <a:bodyPr/>
          <a:lstStyle/>
          <a:p>
            <a:pPr lvl="1">
              <a:buSzPct val="100000"/>
            </a:pPr>
            <a:r>
              <a:rPr lang="en-GB" sz="2200" dirty="0">
                <a:solidFill>
                  <a:schemeClr val="accent1"/>
                </a:solidFill>
                <a:latin typeface="Trebuchet MS" panose="020B0603020202020204" pitchFamily="34" charset="0"/>
              </a:rPr>
              <a:t>23 June 2016 </a:t>
            </a:r>
            <a:r>
              <a:rPr lang="en-GB" sz="2200" dirty="0" smtClean="0">
                <a:latin typeface="Trebuchet MS" panose="020B0603020202020204" pitchFamily="34" charset="0"/>
              </a:rPr>
              <a:t>– Voted “Out!”</a:t>
            </a:r>
          </a:p>
          <a:p>
            <a:pPr lvl="1">
              <a:buSzPct val="100000"/>
            </a:pPr>
            <a:r>
              <a:rPr lang="en-GB" sz="2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16 </a:t>
            </a:r>
            <a:r>
              <a:rPr lang="en-GB" sz="2200" dirty="0">
                <a:solidFill>
                  <a:schemeClr val="accent1"/>
                </a:solidFill>
                <a:latin typeface="Trebuchet MS" panose="020B0603020202020204" pitchFamily="34" charset="0"/>
              </a:rPr>
              <a:t>March </a:t>
            </a:r>
            <a:r>
              <a:rPr lang="en-GB" sz="2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2017 </a:t>
            </a:r>
            <a:r>
              <a:rPr lang="en-GB" sz="2200" dirty="0" smtClean="0">
                <a:latin typeface="Trebuchet MS" panose="020B0603020202020204" pitchFamily="34" charset="0"/>
              </a:rPr>
              <a:t>- </a:t>
            </a:r>
            <a:r>
              <a:rPr lang="en-GB" sz="2200" dirty="0">
                <a:latin typeface="Trebuchet MS" panose="020B0603020202020204" pitchFamily="34" charset="0"/>
              </a:rPr>
              <a:t>Royal assent on European Union (Notification of Withdrawal) Act </a:t>
            </a:r>
            <a:r>
              <a:rPr lang="en-GB" sz="2200" dirty="0" smtClean="0">
                <a:latin typeface="Trebuchet MS" panose="020B0603020202020204" pitchFamily="34" charset="0"/>
              </a:rPr>
              <a:t>2017</a:t>
            </a:r>
          </a:p>
          <a:p>
            <a:pPr lvl="1">
              <a:buSzPct val="100000"/>
            </a:pPr>
            <a:r>
              <a:rPr lang="en-GB" sz="2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1 March 2017 </a:t>
            </a:r>
            <a:r>
              <a:rPr lang="en-GB" sz="2200" dirty="0" smtClean="0">
                <a:latin typeface="Trebuchet MS" panose="020B0603020202020204" pitchFamily="34" charset="0"/>
              </a:rPr>
              <a:t>– European White Paper on the Future of Europe</a:t>
            </a:r>
          </a:p>
          <a:p>
            <a:pPr lvl="1">
              <a:buSzPct val="100000"/>
            </a:pPr>
            <a:r>
              <a:rPr lang="en-GB" sz="2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29 </a:t>
            </a:r>
            <a:r>
              <a:rPr lang="en-GB" sz="2200" dirty="0">
                <a:solidFill>
                  <a:schemeClr val="accent1"/>
                </a:solidFill>
                <a:latin typeface="Trebuchet MS" panose="020B0603020202020204" pitchFamily="34" charset="0"/>
              </a:rPr>
              <a:t>March 2017 </a:t>
            </a:r>
            <a:r>
              <a:rPr lang="en-GB" sz="2200" dirty="0" smtClean="0">
                <a:latin typeface="Trebuchet MS" panose="020B0603020202020204" pitchFamily="34" charset="0"/>
              </a:rPr>
              <a:t>- </a:t>
            </a:r>
            <a:r>
              <a:rPr lang="en-GB" sz="2200" dirty="0">
                <a:latin typeface="Trebuchet MS" panose="020B0603020202020204" pitchFamily="34" charset="0"/>
              </a:rPr>
              <a:t>Article 50 </a:t>
            </a:r>
            <a:r>
              <a:rPr lang="en-GB" sz="2200" dirty="0" smtClean="0">
                <a:latin typeface="Trebuchet MS" panose="020B0603020202020204" pitchFamily="34" charset="0"/>
              </a:rPr>
              <a:t>triggered</a:t>
            </a:r>
          </a:p>
          <a:p>
            <a:pPr lvl="1">
              <a:buSzPct val="100000"/>
            </a:pPr>
            <a:r>
              <a:rPr lang="en-GB" sz="2200" dirty="0">
                <a:solidFill>
                  <a:schemeClr val="accent1"/>
                </a:solidFill>
                <a:latin typeface="Trebuchet MS" panose="020B0603020202020204" pitchFamily="34" charset="0"/>
              </a:rPr>
              <a:t>13 September 2017</a:t>
            </a:r>
            <a:r>
              <a:rPr lang="en-GB" sz="2200" dirty="0" smtClean="0">
                <a:latin typeface="Trebuchet MS" panose="020B0603020202020204" pitchFamily="34" charset="0"/>
              </a:rPr>
              <a:t>: European </a:t>
            </a:r>
            <a:r>
              <a:rPr lang="en-GB" sz="2200" dirty="0">
                <a:latin typeface="Trebuchet MS" panose="020B0603020202020204" pitchFamily="34" charset="0"/>
              </a:rPr>
              <a:t>Union (Withdrawal Bill</a:t>
            </a:r>
            <a:r>
              <a:rPr lang="en-GB" sz="2200" dirty="0" smtClean="0">
                <a:latin typeface="Trebuchet MS" panose="020B0603020202020204" pitchFamily="34" charset="0"/>
              </a:rPr>
              <a:t>) introduced</a:t>
            </a:r>
          </a:p>
          <a:p>
            <a:pPr lvl="1">
              <a:buSzPct val="100000"/>
            </a:pPr>
            <a:r>
              <a:rPr lang="en-GB" sz="2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22 September 2017 </a:t>
            </a:r>
            <a:r>
              <a:rPr lang="en-GB" sz="2200" dirty="0" smtClean="0">
                <a:latin typeface="Trebuchet MS" panose="020B0603020202020204" pitchFamily="34" charset="0"/>
              </a:rPr>
              <a:t>– Teresa May’s Florence speech</a:t>
            </a:r>
            <a:endParaRPr lang="en-GB" sz="2200" dirty="0">
              <a:latin typeface="Trebuchet MS" panose="020B0603020202020204" pitchFamily="34" charset="0"/>
            </a:endParaRPr>
          </a:p>
          <a:p>
            <a:pPr lvl="1">
              <a:buSzPct val="100000"/>
            </a:pPr>
            <a:endParaRPr lang="en-GB" dirty="0" smtClean="0">
              <a:latin typeface="Trebuchet MS" panose="020B0603020202020204" pitchFamily="34" charset="0"/>
            </a:endParaRPr>
          </a:p>
          <a:p>
            <a:pPr lvl="1">
              <a:buSzPct val="100000"/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06" y="2643187"/>
            <a:ext cx="2857500" cy="22955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9570" y="5157192"/>
            <a:ext cx="3087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Source: conservativehome.com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812806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will Brexit Involve?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sz="2200" dirty="0"/>
              <a:t>Withdrawal Terms</a:t>
            </a:r>
          </a:p>
          <a:p>
            <a:pPr marL="457200" indent="-457200">
              <a:buAutoNum type="arabicPeriod"/>
            </a:pPr>
            <a:endParaRPr lang="en-GB" sz="22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GB" sz="2200" dirty="0"/>
              <a:t>Transitional </a:t>
            </a:r>
            <a:r>
              <a:rPr lang="en-GB" sz="2200" dirty="0" smtClean="0"/>
              <a:t>Arrangements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en-GB" sz="2200" dirty="0"/>
          </a:p>
          <a:p>
            <a:pPr marL="457200" indent="-457200">
              <a:buAutoNum type="arabicPeriod"/>
            </a:pPr>
            <a:r>
              <a:rPr lang="en-GB" sz="2200" dirty="0" smtClean="0"/>
              <a:t>Future </a:t>
            </a:r>
            <a:r>
              <a:rPr lang="en-GB" sz="2200" dirty="0"/>
              <a:t>Trade Deal</a:t>
            </a:r>
          </a:p>
          <a:p>
            <a:pPr marL="457200" indent="-457200">
              <a:buAutoNum type="arabicPeriod"/>
            </a:pPr>
            <a:endParaRPr lang="en-GB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2334259"/>
            <a:ext cx="4319587" cy="291338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Three things to agree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65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1 - Withdrawal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3" y="2336722"/>
            <a:ext cx="4319587" cy="29084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EU target: December 2017</a:t>
            </a:r>
          </a:p>
          <a:p>
            <a:pPr lvl="1">
              <a:buSzPct val="100000"/>
            </a:pPr>
            <a:r>
              <a:rPr lang="en-GB" sz="2200" dirty="0"/>
              <a:t>“</a:t>
            </a:r>
            <a:r>
              <a:rPr lang="en-GB" sz="2200" b="1" dirty="0">
                <a:solidFill>
                  <a:schemeClr val="accent1"/>
                </a:solidFill>
              </a:rPr>
              <a:t>Divorce Bill</a:t>
            </a:r>
            <a:r>
              <a:rPr lang="en-GB" sz="2200" dirty="0"/>
              <a:t>”: </a:t>
            </a:r>
            <a:r>
              <a:rPr lang="en-GB" sz="2200" dirty="0" smtClean="0"/>
              <a:t>agree methodology </a:t>
            </a:r>
            <a:r>
              <a:rPr lang="en-GB" sz="2200" dirty="0"/>
              <a:t>for calculating outstanding </a:t>
            </a:r>
            <a:r>
              <a:rPr lang="en-GB" sz="2200" dirty="0" smtClean="0"/>
              <a:t>liabilities</a:t>
            </a:r>
            <a:r>
              <a:rPr lang="en-GB" sz="2200" dirty="0"/>
              <a:t>;</a:t>
            </a:r>
            <a:r>
              <a:rPr lang="en-GB" sz="2200" dirty="0" smtClean="0"/>
              <a:t> settle</a:t>
            </a:r>
            <a:endParaRPr lang="en-GB" sz="2200" dirty="0"/>
          </a:p>
          <a:p>
            <a:pPr lvl="1">
              <a:buSzPct val="100000"/>
            </a:pPr>
            <a:r>
              <a:rPr lang="en-GB" sz="2200" dirty="0" smtClean="0"/>
              <a:t>EU: UK </a:t>
            </a:r>
            <a:r>
              <a:rPr lang="en-GB" sz="2200" dirty="0"/>
              <a:t>pay costs </a:t>
            </a:r>
            <a:r>
              <a:rPr lang="en-GB" sz="2200" dirty="0" smtClean="0"/>
              <a:t>of withdrawal</a:t>
            </a:r>
            <a:endParaRPr lang="en-GB" sz="2200" dirty="0"/>
          </a:p>
          <a:p>
            <a:pPr lvl="1">
              <a:buSzPct val="100000"/>
            </a:pPr>
            <a:r>
              <a:rPr lang="en-GB" sz="2200" dirty="0"/>
              <a:t>New borders</a:t>
            </a:r>
          </a:p>
          <a:p>
            <a:pPr lvl="1">
              <a:buSzPct val="100000"/>
            </a:pPr>
            <a:r>
              <a:rPr lang="en-GB" sz="2200" dirty="0" smtClean="0"/>
              <a:t>Wrap up Court of Justice cases</a:t>
            </a:r>
          </a:p>
          <a:p>
            <a:pPr lvl="1">
              <a:buSzPct val="100000"/>
            </a:pPr>
            <a:r>
              <a:rPr lang="en-GB" sz="2200" dirty="0" smtClean="0"/>
              <a:t>Teresa May in Florence: written protections for EU citizens </a:t>
            </a:r>
          </a:p>
          <a:p>
            <a:pPr lvl="1">
              <a:buSzPct val="100000"/>
            </a:pPr>
            <a:r>
              <a:rPr lang="en-GB" sz="2200" dirty="0" smtClean="0"/>
              <a:t>If </a:t>
            </a:r>
            <a:r>
              <a:rPr lang="en-GB" sz="2200" dirty="0"/>
              <a:t>no agreement: default to international </a:t>
            </a:r>
            <a:r>
              <a:rPr lang="en-GB" sz="2200" dirty="0" smtClean="0"/>
              <a:t>law</a:t>
            </a:r>
          </a:p>
          <a:p>
            <a:pPr marL="0" lvl="1" indent="0">
              <a:buSzPct val="100000"/>
              <a:buNone/>
            </a:pPr>
            <a:endParaRPr lang="en-GB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4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2 – Transitional Arrangements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GB" sz="2200" dirty="0"/>
              <a:t>EU proposes 3-year cap</a:t>
            </a:r>
          </a:p>
          <a:p>
            <a:pPr lvl="1"/>
            <a:r>
              <a:rPr lang="en-GB" sz="2200" dirty="0">
                <a:solidFill>
                  <a:schemeClr val="accent1"/>
                </a:solidFill>
                <a:latin typeface="Trebuchet MS" panose="020B0603020202020204" pitchFamily="34" charset="0"/>
              </a:rPr>
              <a:t>13 September 2017</a:t>
            </a:r>
            <a:r>
              <a:rPr lang="en-GB" sz="2200" dirty="0">
                <a:latin typeface="Trebuchet MS" panose="020B0603020202020204" pitchFamily="34" charset="0"/>
              </a:rPr>
              <a:t>: European Union (Withdrawal Bill) </a:t>
            </a:r>
            <a:r>
              <a:rPr lang="en-GB" sz="2200" dirty="0" smtClean="0">
                <a:latin typeface="Trebuchet MS" panose="020B0603020202020204" pitchFamily="34" charset="0"/>
              </a:rPr>
              <a:t>(</a:t>
            </a:r>
            <a:r>
              <a:rPr lang="en-GB" sz="2200" dirty="0" smtClean="0"/>
              <a:t>“</a:t>
            </a:r>
            <a:r>
              <a:rPr lang="en-GB" sz="2200" dirty="0"/>
              <a:t>Great </a:t>
            </a:r>
            <a:r>
              <a:rPr lang="en-GB" sz="2200" dirty="0" smtClean="0"/>
              <a:t>Repeal Bill”)</a:t>
            </a:r>
          </a:p>
          <a:p>
            <a:pPr lvl="2"/>
            <a:r>
              <a:rPr lang="en-GB" sz="2200" dirty="0" smtClean="0"/>
              <a:t>End EU law supremacy</a:t>
            </a:r>
          </a:p>
          <a:p>
            <a:pPr lvl="2"/>
            <a:r>
              <a:rPr lang="en-GB" sz="2200" dirty="0" smtClean="0"/>
              <a:t>Prevent legal black hole</a:t>
            </a:r>
          </a:p>
          <a:p>
            <a:pPr lvl="2"/>
            <a:r>
              <a:rPr lang="en-GB" sz="2200" dirty="0" smtClean="0"/>
              <a:t>Concern about government powers to pick-and-choose</a:t>
            </a:r>
            <a:endParaRPr lang="en-GB" sz="2200" dirty="0"/>
          </a:p>
          <a:p>
            <a:pPr lvl="1"/>
            <a:r>
              <a:rPr lang="en-GB" sz="2200" dirty="0"/>
              <a:t>EU nationals: UK proposes grace period of 2 years to apply for “settled status”; likely to have to register entry to UK</a:t>
            </a:r>
          </a:p>
          <a:p>
            <a:pPr lvl="1"/>
            <a:r>
              <a:rPr lang="en-GB" sz="2200" dirty="0"/>
              <a:t>Key issue: </a:t>
            </a:r>
            <a:r>
              <a:rPr lang="en-GB" sz="2200" dirty="0" smtClean="0">
                <a:solidFill>
                  <a:schemeClr val="accent1"/>
                </a:solidFill>
              </a:rPr>
              <a:t>“</a:t>
            </a:r>
            <a:r>
              <a:rPr lang="en-GB" sz="2200" b="1" dirty="0" err="1" smtClean="0">
                <a:solidFill>
                  <a:schemeClr val="accent1"/>
                </a:solidFill>
              </a:rPr>
              <a:t>passporting</a:t>
            </a:r>
            <a:r>
              <a:rPr lang="en-GB" sz="2200" b="1" dirty="0" smtClean="0">
                <a:solidFill>
                  <a:schemeClr val="accent1"/>
                </a:solidFill>
              </a:rPr>
              <a:t>”</a:t>
            </a:r>
            <a:endParaRPr lang="en-GB" sz="2200" b="1" dirty="0">
              <a:solidFill>
                <a:schemeClr val="accent1"/>
              </a:solidFill>
            </a:endParaRP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3" y="2336722"/>
            <a:ext cx="4319587" cy="2908456"/>
          </a:xfrm>
        </p:spPr>
      </p:pic>
    </p:spTree>
    <p:extLst>
      <p:ext uri="{BB962C8B-B14F-4D97-AF65-F5344CB8AC3E}">
        <p14:creationId xmlns:p14="http://schemas.microsoft.com/office/powerpoint/2010/main" val="179606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3 – Future Trade Deal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SzPct val="100000"/>
            </a:pPr>
            <a:r>
              <a:rPr lang="en-GB" sz="2200" dirty="0"/>
              <a:t>Signed after exit (between non-EU country and the EU)</a:t>
            </a:r>
          </a:p>
          <a:p>
            <a:pPr lvl="1">
              <a:buSzPct val="100000"/>
            </a:pPr>
            <a:r>
              <a:rPr lang="en-GB" sz="2200" dirty="0"/>
              <a:t>EU: free trade agreement possible, but cannot amount to participation in Single Market or parts thereof</a:t>
            </a:r>
          </a:p>
          <a:p>
            <a:pPr lvl="1">
              <a:buSzPct val="100000"/>
            </a:pPr>
            <a:r>
              <a:rPr lang="en-GB" sz="2200" dirty="0" smtClean="0"/>
              <a:t>UK: EU </a:t>
            </a:r>
            <a:r>
              <a:rPr lang="en-GB" sz="2200" dirty="0"/>
              <a:t>citizens in the UK prior to a “cut-off date” with five years’ continuous residence will be able to obtain “settled status</a:t>
            </a:r>
            <a:r>
              <a:rPr lang="en-GB" sz="2200" dirty="0" smtClean="0"/>
              <a:t>” and citizenship</a:t>
            </a:r>
            <a:endParaRPr lang="en-GB" sz="2200" dirty="0"/>
          </a:p>
          <a:p>
            <a:pPr lvl="1">
              <a:buSzPct val="100000"/>
            </a:pPr>
            <a:r>
              <a:rPr lang="en-GB" sz="2200" dirty="0" smtClean="0"/>
              <a:t>Canada</a:t>
            </a:r>
            <a:r>
              <a:rPr lang="en-GB" sz="2200" dirty="0"/>
              <a:t>: 7 years; Switzerland (EFTA): 120 bilateral treaties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2336722"/>
            <a:ext cx="4319587" cy="290845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97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“Soft Brexit” </a:t>
            </a:r>
            <a:r>
              <a:rPr lang="en-GB" dirty="0" smtClean="0"/>
              <a:t>vs </a:t>
            </a:r>
            <a:r>
              <a:rPr lang="en-GB" dirty="0" smtClean="0"/>
              <a:t>“Hard Brexit”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FF86110-35DF-418B-AED3-72904C2EB177}"/>
              </a:ext>
            </a:extLst>
          </p:cNvPr>
          <p:cNvCxnSpPr>
            <a:cxnSpLocks/>
          </p:cNvCxnSpPr>
          <p:nvPr/>
        </p:nvCxnSpPr>
        <p:spPr>
          <a:xfrm>
            <a:off x="572943" y="2261698"/>
            <a:ext cx="88042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>
            <a:extLst>
              <a:ext uri="{FF2B5EF4-FFF2-40B4-BE49-F238E27FC236}">
                <a16:creationId xmlns="" xmlns:a16="http://schemas.microsoft.com/office/drawing/2014/main" id="{0A5BF423-5016-45B2-A150-E30D3338BBD1}"/>
              </a:ext>
            </a:extLst>
          </p:cNvPr>
          <p:cNvSpPr/>
          <p:nvPr/>
        </p:nvSpPr>
        <p:spPr>
          <a:xfrm>
            <a:off x="415494" y="2176816"/>
            <a:ext cx="197377" cy="16976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GB" sz="1463" dirty="0">
              <a:solidFill>
                <a:prstClr val="white"/>
              </a:solidFill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="" xmlns:a16="http://schemas.microsoft.com/office/drawing/2014/main" id="{FDA19DA3-103C-4EEB-B0A0-2BC891E65F77}"/>
              </a:ext>
            </a:extLst>
          </p:cNvPr>
          <p:cNvSpPr/>
          <p:nvPr/>
        </p:nvSpPr>
        <p:spPr>
          <a:xfrm>
            <a:off x="9285554" y="2176816"/>
            <a:ext cx="197377" cy="169765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GB" sz="1463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5810CB-43CF-4E4A-8B20-00BC72715483}"/>
              </a:ext>
            </a:extLst>
          </p:cNvPr>
          <p:cNvSpPr txBox="1"/>
          <p:nvPr/>
        </p:nvSpPr>
        <p:spPr>
          <a:xfrm>
            <a:off x="415494" y="2361074"/>
            <a:ext cx="1497453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63" b="1" dirty="0" smtClean="0">
                <a:solidFill>
                  <a:srgbClr val="E7E6E6">
                    <a:lumMod val="10000"/>
                  </a:srgbClr>
                </a:solidFill>
                <a:latin typeface="Trebuchet MS" panose="020B0603020202020204" pitchFamily="34" charset="0"/>
              </a:rPr>
              <a:t>SOFT BREXIT</a:t>
            </a:r>
            <a:endParaRPr lang="en-GB" sz="1463" b="1" dirty="0">
              <a:solidFill>
                <a:srgbClr val="E7E6E6">
                  <a:lumMod val="1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5930E2-3EB5-47DD-B2DE-D0E7ABE6F4D3}"/>
              </a:ext>
            </a:extLst>
          </p:cNvPr>
          <p:cNvSpPr txBox="1"/>
          <p:nvPr/>
        </p:nvSpPr>
        <p:spPr>
          <a:xfrm>
            <a:off x="7948077" y="2361336"/>
            <a:ext cx="153485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63" b="1" dirty="0" smtClean="0">
                <a:solidFill>
                  <a:srgbClr val="E7E6E6">
                    <a:lumMod val="10000"/>
                  </a:srgbClr>
                </a:solidFill>
                <a:latin typeface="Trebuchet MS" panose="020B0603020202020204" pitchFamily="34" charset="0"/>
              </a:rPr>
              <a:t>HARD BREXIT</a:t>
            </a:r>
            <a:endParaRPr lang="en-GB" sz="1463" b="1" dirty="0">
              <a:solidFill>
                <a:srgbClr val="E7E6E6">
                  <a:lumMod val="1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="" xmlns:a16="http://schemas.microsoft.com/office/drawing/2014/main" id="{842DECD7-185A-414A-BD79-9AA859B86B4E}"/>
              </a:ext>
            </a:extLst>
          </p:cNvPr>
          <p:cNvSpPr/>
          <p:nvPr/>
        </p:nvSpPr>
        <p:spPr>
          <a:xfrm>
            <a:off x="6089341" y="2676172"/>
            <a:ext cx="3113117" cy="3001297"/>
          </a:xfrm>
          <a:prstGeom prst="diamond">
            <a:avLst/>
          </a:prstGeom>
          <a:solidFill>
            <a:schemeClr val="accent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buFontTx/>
              <a:buNone/>
            </a:pPr>
            <a:endParaRPr lang="en-GB" sz="97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2" name="Diamond 11">
            <a:extLst>
              <a:ext uri="{FF2B5EF4-FFF2-40B4-BE49-F238E27FC236}">
                <a16:creationId xmlns="" xmlns:a16="http://schemas.microsoft.com/office/drawing/2014/main" id="{C1856673-28CB-4B82-B1BD-FD23ACEDBE3C}"/>
              </a:ext>
            </a:extLst>
          </p:cNvPr>
          <p:cNvSpPr/>
          <p:nvPr/>
        </p:nvSpPr>
        <p:spPr>
          <a:xfrm>
            <a:off x="658565" y="2655329"/>
            <a:ext cx="3113117" cy="3001297"/>
          </a:xfrm>
          <a:prstGeom prst="diamond">
            <a:avLst/>
          </a:prstGeom>
          <a:solidFill>
            <a:schemeClr val="accent2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buFontTx/>
              <a:buNone/>
            </a:pPr>
            <a:endParaRPr lang="en-GB" sz="97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="" xmlns:a16="http://schemas.microsoft.com/office/drawing/2014/main" id="{7EA240F8-8072-4111-8644-B1FFB06CCE89}"/>
              </a:ext>
            </a:extLst>
          </p:cNvPr>
          <p:cNvSpPr/>
          <p:nvPr/>
        </p:nvSpPr>
        <p:spPr>
          <a:xfrm>
            <a:off x="3373953" y="2661156"/>
            <a:ext cx="3113117" cy="3001297"/>
          </a:xfrm>
          <a:prstGeom prst="diamond">
            <a:avLst/>
          </a:prstGeom>
          <a:solidFill>
            <a:schemeClr val="accent3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buFontTx/>
              <a:buNone/>
            </a:pPr>
            <a:endParaRPr lang="en-GB" sz="975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8C5B2D8-F727-4299-BF4C-1439BA8ED047}"/>
              </a:ext>
            </a:extLst>
          </p:cNvPr>
          <p:cNvSpPr txBox="1"/>
          <p:nvPr/>
        </p:nvSpPr>
        <p:spPr>
          <a:xfrm>
            <a:off x="1207512" y="3505800"/>
            <a:ext cx="2140523" cy="13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black"/>
                </a:solidFill>
              </a:rPr>
              <a:t>Access to the single market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black"/>
                </a:solidFill>
              </a:rPr>
              <a:t>No tariffs on trade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black"/>
                </a:solidFill>
              </a:rPr>
              <a:t>“Passporting”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black"/>
                </a:solidFill>
              </a:rPr>
              <a:t>Payments to EU programs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black"/>
                </a:solidFill>
              </a:rPr>
              <a:t>EFTA Court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black"/>
                </a:solidFill>
              </a:rPr>
              <a:t>European Court of Justice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black"/>
                </a:solidFill>
              </a:rPr>
              <a:t>“Four freedoms”</a:t>
            </a:r>
            <a:endParaRPr lang="en-GB" sz="1138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CD91371-BD95-4CB0-A118-4036D209CB37}"/>
              </a:ext>
            </a:extLst>
          </p:cNvPr>
          <p:cNvSpPr txBox="1"/>
          <p:nvPr/>
        </p:nvSpPr>
        <p:spPr>
          <a:xfrm>
            <a:off x="6664206" y="3526643"/>
            <a:ext cx="2233916" cy="13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white"/>
                </a:solidFill>
              </a:rPr>
              <a:t>No single market access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white"/>
                </a:solidFill>
              </a:rPr>
              <a:t>No customs union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white"/>
                </a:solidFill>
              </a:rPr>
              <a:t>Full control over UK borders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white"/>
                </a:solidFill>
              </a:rPr>
              <a:t>Full control over trade deals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white"/>
                </a:solidFill>
              </a:rPr>
              <a:t>WTO terms if no trade deal agreed</a:t>
            </a:r>
          </a:p>
          <a:p>
            <a:pPr marL="232172" indent="-232172">
              <a:buFont typeface="Wingdings" panose="05000000000000000000" pitchFamily="2" charset="2"/>
              <a:buChar char="ü"/>
            </a:pPr>
            <a:r>
              <a:rPr lang="en-US" sz="1138" dirty="0">
                <a:solidFill>
                  <a:prstClr val="white"/>
                </a:solidFill>
              </a:rPr>
              <a:t>Short transitional period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9FAB308-E87D-48A1-96FB-8EA7C5977CC4}"/>
              </a:ext>
            </a:extLst>
          </p:cNvPr>
          <p:cNvSpPr txBox="1"/>
          <p:nvPr/>
        </p:nvSpPr>
        <p:spPr>
          <a:xfrm>
            <a:off x="4006114" y="2361074"/>
            <a:ext cx="186231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63" b="1" dirty="0" smtClean="0">
                <a:solidFill>
                  <a:srgbClr val="E7E6E6">
                    <a:lumMod val="10000"/>
                  </a:srgbClr>
                </a:solidFill>
                <a:latin typeface="Trebuchet MS" panose="020B0603020202020204" pitchFamily="34" charset="0"/>
              </a:rPr>
              <a:t>BEST BREXIT</a:t>
            </a:r>
            <a:endParaRPr lang="en-GB" sz="1463" b="1" dirty="0">
              <a:solidFill>
                <a:srgbClr val="E7E6E6">
                  <a:lumMod val="10000"/>
                </a:srgbClr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Picture 2" descr="Image result for THERESA MAY BEST BREXIT">
            <a:extLst>
              <a:ext uri="{FF2B5EF4-FFF2-40B4-BE49-F238E27FC236}">
                <a16:creationId xmlns="" xmlns:a16="http://schemas.microsoft.com/office/drawing/2014/main" id="{24BB84F3-233E-49B0-8104-3CD4EFC8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23" y="3380656"/>
            <a:ext cx="2723887" cy="14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9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Politics &amp; Trade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3" y="2336722"/>
            <a:ext cx="4319587" cy="29084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SzPct val="100000"/>
            </a:pPr>
            <a:r>
              <a:rPr lang="en-GB" sz="2200" dirty="0" smtClean="0"/>
              <a:t>Council will need to obtain the European Parliament’s consent by simple majority to conclude withdrawal agreement</a:t>
            </a:r>
          </a:p>
          <a:p>
            <a:pPr lvl="1">
              <a:buSzPct val="100000"/>
            </a:pPr>
            <a:r>
              <a:rPr lang="en-GB" sz="2200" dirty="0" smtClean="0"/>
              <a:t>European </a:t>
            </a:r>
            <a:r>
              <a:rPr lang="en-GB" sz="2200" dirty="0"/>
              <a:t>Elections </a:t>
            </a:r>
            <a:r>
              <a:rPr lang="en-GB" sz="2200" dirty="0" smtClean="0"/>
              <a:t>upcoming: </a:t>
            </a:r>
            <a:r>
              <a:rPr lang="en-GB" sz="2200" dirty="0" smtClean="0"/>
              <a:t>Austria</a:t>
            </a:r>
            <a:r>
              <a:rPr lang="en-GB" sz="2200" dirty="0" smtClean="0"/>
              <a:t>, Czech </a:t>
            </a:r>
            <a:r>
              <a:rPr lang="en-GB" sz="2200" dirty="0" smtClean="0"/>
              <a:t>Republic, </a:t>
            </a:r>
            <a:r>
              <a:rPr lang="en-GB" sz="2200" dirty="0" smtClean="0"/>
              <a:t>Italy, Hungary…</a:t>
            </a:r>
            <a:endParaRPr lang="en-GB" sz="2200" dirty="0"/>
          </a:p>
          <a:p>
            <a:pPr lvl="1">
              <a:buSzPct val="100000"/>
            </a:pPr>
            <a:r>
              <a:rPr lang="en-GB" sz="2200" dirty="0"/>
              <a:t>Negotiating position:</a:t>
            </a:r>
          </a:p>
          <a:p>
            <a:pPr lvl="2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UK imports </a:t>
            </a:r>
            <a:r>
              <a:rPr lang="en-GB" i="1" dirty="0" smtClean="0">
                <a:latin typeface="Trebuchet MS" panose="020B0603020202020204" pitchFamily="34" charset="0"/>
              </a:rPr>
              <a:t>more </a:t>
            </a:r>
            <a:r>
              <a:rPr lang="en-GB" dirty="0" smtClean="0">
                <a:latin typeface="Trebuchet MS" panose="020B0603020202020204" pitchFamily="34" charset="0"/>
              </a:rPr>
              <a:t>from EU countries than it exports (except to Ireland)</a:t>
            </a:r>
          </a:p>
          <a:p>
            <a:pPr lvl="2">
              <a:buSzPct val="100000"/>
            </a:pPr>
            <a:r>
              <a:rPr lang="en-GB" dirty="0"/>
              <a:t>£291B imported; £230B </a:t>
            </a:r>
            <a:r>
              <a:rPr lang="en-GB" dirty="0" smtClean="0"/>
              <a:t>exported</a:t>
            </a:r>
          </a:p>
          <a:p>
            <a:pPr lvl="1">
              <a:buSzPct val="100000"/>
            </a:pPr>
            <a:r>
              <a:rPr lang="en-GB" sz="2200" dirty="0" smtClean="0"/>
              <a:t>Opportunities outside EU?</a:t>
            </a:r>
            <a:endParaRPr lang="en-GB" sz="2200" dirty="0"/>
          </a:p>
          <a:p>
            <a:pPr lvl="2">
              <a:buSzPct val="100000"/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1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r="9714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for insured businesses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508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757" t="33900" r="5900" b="24800"/>
          <a:stretch/>
        </p:blipFill>
        <p:spPr>
          <a:xfrm>
            <a:off x="555072" y="1054894"/>
            <a:ext cx="9350928" cy="52544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for UK businesses/insureds?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98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Commercial </a:t>
            </a:r>
            <a:r>
              <a:rPr lang="en-GB" dirty="0"/>
              <a:t>Dispute </a:t>
            </a:r>
            <a:r>
              <a:rPr lang="en-GB" dirty="0" smtClean="0"/>
              <a:t>Resolution (Defence)</a:t>
            </a:r>
            <a:endParaRPr lang="en-GB" dirty="0"/>
          </a:p>
          <a:p>
            <a:pPr lvl="1"/>
            <a:r>
              <a:rPr lang="en-GB" dirty="0"/>
              <a:t>Professional Negligence claims relating to solicitors, insurance brokers, architects, surveyors, accountants, directors &amp; officers</a:t>
            </a:r>
          </a:p>
          <a:p>
            <a:pPr lvl="1"/>
            <a:r>
              <a:rPr lang="en-GB" dirty="0" smtClean="0"/>
              <a:t>Coverage </a:t>
            </a:r>
            <a:r>
              <a:rPr lang="en-GB" dirty="0"/>
              <a:t>Issues</a:t>
            </a:r>
          </a:p>
          <a:p>
            <a:pPr lvl="1"/>
            <a:r>
              <a:rPr lang="en-GB" dirty="0"/>
              <a:t>Property Damage claims </a:t>
            </a:r>
          </a:p>
          <a:p>
            <a:pPr lvl="1"/>
            <a:r>
              <a:rPr lang="en-GB" dirty="0" smtClean="0"/>
              <a:t>Personal injury and industrial disease</a:t>
            </a:r>
          </a:p>
          <a:p>
            <a:pPr lvl="1"/>
            <a:r>
              <a:rPr lang="en-GB" dirty="0" smtClean="0"/>
              <a:t>Clinical </a:t>
            </a:r>
            <a:r>
              <a:rPr lang="en-GB" dirty="0" smtClean="0"/>
              <a:t>Negligence</a:t>
            </a:r>
          </a:p>
          <a:p>
            <a:pPr lvl="1"/>
            <a:r>
              <a:rPr lang="en-GB" dirty="0" smtClean="0"/>
              <a:t>Motor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Kennedys’ Birmingham Office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What we 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71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Legal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SzPct val="100000"/>
            </a:pPr>
            <a:r>
              <a:rPr lang="en-GB" sz="2200" dirty="0">
                <a:latin typeface="Trebuchet MS" panose="020B0603020202020204" pitchFamily="34" charset="0"/>
              </a:rPr>
              <a:t>Contracts: </a:t>
            </a:r>
            <a:r>
              <a:rPr lang="en-GB" sz="2200" dirty="0" smtClean="0">
                <a:latin typeface="Trebuchet MS" panose="020B0603020202020204" pitchFamily="34" charset="0"/>
              </a:rPr>
              <a:t>what law and what Court’s jurisdiction?</a:t>
            </a:r>
          </a:p>
          <a:p>
            <a:pPr lvl="1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Regulation?</a:t>
            </a:r>
          </a:p>
          <a:p>
            <a:pPr lvl="1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End </a:t>
            </a:r>
            <a:r>
              <a:rPr lang="en-GB" sz="2200" dirty="0">
                <a:latin typeface="Trebuchet MS" panose="020B0603020202020204" pitchFamily="34" charset="0"/>
              </a:rPr>
              <a:t>to jurisdiction of </a:t>
            </a:r>
            <a:r>
              <a:rPr lang="en-GB" sz="2200" dirty="0" smtClean="0">
                <a:latin typeface="Trebuchet MS" panose="020B0603020202020204" pitchFamily="34" charset="0"/>
              </a:rPr>
              <a:t>ECJ (</a:t>
            </a:r>
            <a:r>
              <a:rPr lang="en-GB" sz="2200" dirty="0">
                <a:latin typeface="Trebuchet MS" panose="020B0603020202020204" pitchFamily="34" charset="0"/>
              </a:rPr>
              <a:t>interpretation of EU laws on VAT, </a:t>
            </a:r>
            <a:r>
              <a:rPr lang="en-GB" sz="2200" dirty="0" smtClean="0">
                <a:latin typeface="Trebuchet MS" panose="020B0603020202020204" pitchFamily="34" charset="0"/>
              </a:rPr>
              <a:t>competition, etc)</a:t>
            </a:r>
          </a:p>
          <a:p>
            <a:pPr lvl="1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Justice Minister Dominic </a:t>
            </a:r>
            <a:r>
              <a:rPr lang="en-GB" sz="2200" dirty="0" err="1" smtClean="0">
                <a:latin typeface="Trebuchet MS" panose="020B0603020202020204" pitchFamily="34" charset="0"/>
              </a:rPr>
              <a:t>Raab</a:t>
            </a:r>
            <a:r>
              <a:rPr lang="en-GB" sz="2200" dirty="0" smtClean="0">
                <a:latin typeface="Trebuchet MS" panose="020B0603020202020204" pitchFamily="34" charset="0"/>
              </a:rPr>
              <a:t>: UK judges make decisions but keep an eye on ECJ rulings</a:t>
            </a:r>
            <a:endParaRPr lang="en-GB" sz="2200" dirty="0">
              <a:latin typeface="Trebuchet MS" panose="020B0603020202020204" pitchFamily="34" charset="0"/>
            </a:endParaRPr>
          </a:p>
          <a:p>
            <a:pPr lvl="1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Teresa May in Florence: new dispute mechanism required</a:t>
            </a:r>
          </a:p>
          <a:p>
            <a:pPr lvl="1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EU- and UK-appointed arbitration panel?</a:t>
            </a:r>
          </a:p>
          <a:p>
            <a:pPr lvl="1">
              <a:buSzPct val="100000"/>
            </a:pPr>
            <a:endParaRPr lang="en-GB" sz="2200" dirty="0" smtClean="0">
              <a:latin typeface="Trebuchet MS" panose="020B0603020202020204" pitchFamily="34" charset="0"/>
            </a:endParaRPr>
          </a:p>
          <a:p>
            <a:pPr lvl="1">
              <a:buSzPct val="100000"/>
            </a:pPr>
            <a:endParaRPr lang="en-GB" sz="2200" dirty="0">
              <a:latin typeface="Trebuchet MS" panose="020B0603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2346299"/>
            <a:ext cx="4319587" cy="288930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141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Bef>
                <a:spcPts val="600"/>
              </a:spcBef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New immigration regime</a:t>
            </a:r>
          </a:p>
          <a:p>
            <a:pPr lvl="1">
              <a:spcBef>
                <a:spcPts val="600"/>
              </a:spcBef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Equalities minister Nick Gibb: rising discrimination?</a:t>
            </a:r>
          </a:p>
          <a:p>
            <a:pPr lvl="1">
              <a:spcBef>
                <a:spcPts val="600"/>
              </a:spcBef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UK </a:t>
            </a:r>
            <a:r>
              <a:rPr lang="en-GB" sz="2200" dirty="0">
                <a:latin typeface="Trebuchet MS" panose="020B0603020202020204" pitchFamily="34" charset="0"/>
              </a:rPr>
              <a:t>is free to withdraw from the European Social Chapter and dis-apply EU employment protection rules, such as the Working Time </a:t>
            </a:r>
            <a:r>
              <a:rPr lang="en-GB" sz="2200" dirty="0" smtClean="0">
                <a:latin typeface="Trebuchet MS" panose="020B0603020202020204" pitchFamily="34" charset="0"/>
              </a:rPr>
              <a:t>Directive: opportunity for flexibility?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Trebuchet MS" panose="020B0603020202020204" pitchFamily="34" charset="0"/>
              </a:rPr>
              <a:t>EU citizens were 6.8% workforce in 2016, 5.5% of NHS staff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Trebuchet MS" panose="020B0603020202020204" pitchFamily="34" charset="0"/>
              </a:rPr>
              <a:t>Uncertainty: 29% more EU staff left NHS posts in 2016 compared to 2015</a:t>
            </a: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sz="2200" dirty="0" smtClean="0">
              <a:latin typeface="Trebuchet MS" panose="020B0603020202020204" pitchFamily="34" charset="0"/>
            </a:endParaRP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sz="2200" dirty="0" smtClean="0">
              <a:latin typeface="Trebuchet MS" panose="020B0603020202020204" pitchFamily="34" charset="0"/>
            </a:endParaRP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sz="2200" dirty="0" smtClean="0">
              <a:latin typeface="Trebuchet MS" panose="020B0603020202020204" pitchFamily="34" charset="0"/>
            </a:endParaRPr>
          </a:p>
          <a:p>
            <a:pPr lvl="1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sz="2200" dirty="0" smtClean="0">
              <a:latin typeface="Trebuchet MS" panose="020B0603020202020204" pitchFamily="34" charset="0"/>
            </a:endParaRPr>
          </a:p>
          <a:p>
            <a:pPr marL="0" lvl="1" indent="0">
              <a:spcBef>
                <a:spcPts val="600"/>
              </a:spcBef>
              <a:buClrTx/>
              <a:buNone/>
            </a:pPr>
            <a:r>
              <a:rPr lang="en-GB" sz="2200" dirty="0" smtClean="0">
                <a:latin typeface="Trebuchet MS" panose="020B0603020202020204" pitchFamily="34" charset="0"/>
              </a:rPr>
              <a:t> </a:t>
            </a:r>
            <a:endParaRPr lang="en-GB" sz="220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88" y="2838032"/>
            <a:ext cx="2830512" cy="190583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Labour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58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Financial Stability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Pound has recovered somewhat since Brexit vote</a:t>
            </a:r>
          </a:p>
          <a:p>
            <a:pPr lvl="1">
              <a:buSzPct val="100000"/>
            </a:pPr>
            <a:r>
              <a:rPr lang="en-GB" dirty="0" err="1" smtClean="0">
                <a:latin typeface="Trebuchet MS" panose="020B0603020202020204" pitchFamily="34" charset="0"/>
              </a:rPr>
              <a:t>Hiscox</a:t>
            </a:r>
            <a:r>
              <a:rPr lang="en-GB" dirty="0" smtClean="0">
                <a:latin typeface="Trebuchet MS" panose="020B0603020202020204" pitchFamily="34" charset="0"/>
              </a:rPr>
              <a:t> survey: 38% of 500 businesses surveyed used EU funding</a:t>
            </a:r>
          </a:p>
          <a:p>
            <a:pPr lvl="1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Three quarters used banks</a:t>
            </a:r>
          </a:p>
          <a:p>
            <a:pPr lvl="1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28%: lack of eligibility a barrier to obtaining finance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729" t="34102" r="71766" b="19549"/>
          <a:stretch/>
        </p:blipFill>
        <p:spPr>
          <a:xfrm>
            <a:off x="514699" y="1485766"/>
            <a:ext cx="4509813" cy="46100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00672" y="6049757"/>
            <a:ext cx="118211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i="1" dirty="0" smtClean="0"/>
              <a:t>www.xe.com</a:t>
            </a:r>
          </a:p>
        </p:txBody>
      </p:sp>
    </p:spTree>
    <p:extLst>
      <p:ext uri="{BB962C8B-B14F-4D97-AF65-F5344CB8AC3E}">
        <p14:creationId xmlns:p14="http://schemas.microsoft.com/office/powerpoint/2010/main" val="147023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9687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for insurance businesses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906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the mood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SzPct val="100000"/>
            </a:pPr>
            <a:r>
              <a:rPr lang="en-GB" dirty="0">
                <a:latin typeface="Trebuchet MS" panose="020B0603020202020204" pitchFamily="34" charset="0"/>
              </a:rPr>
              <a:t>6 December 2016 – All-Party Parliamentary Group (APPG) on Insurance and Financial Services debate on Brexit</a:t>
            </a:r>
          </a:p>
          <a:p>
            <a:pPr lvl="1">
              <a:buSzPct val="100000"/>
            </a:pPr>
            <a:endParaRPr lang="en-GB" dirty="0">
              <a:latin typeface="Trebuchet MS" panose="020B0603020202020204" pitchFamily="34" charset="0"/>
            </a:endParaRPr>
          </a:p>
          <a:p>
            <a:pPr lvl="1">
              <a:buSzPct val="100000"/>
            </a:pPr>
            <a:r>
              <a:rPr lang="en-GB" dirty="0" smtClean="0">
                <a:latin typeface="Trebuchet MS" panose="020B0603020202020204" pitchFamily="34" charset="0"/>
                <a:hlinkClick r:id="rId2"/>
              </a:rPr>
              <a:t>http</a:t>
            </a:r>
            <a:r>
              <a:rPr lang="en-GB" dirty="0">
                <a:latin typeface="Trebuchet MS" panose="020B0603020202020204" pitchFamily="34" charset="0"/>
                <a:hlinkClick r:id="rId2"/>
              </a:rPr>
              <a:t>://www.kennedyslaw.com/article/brexit-the-roadmap-ahead</a:t>
            </a:r>
            <a:r>
              <a:rPr lang="en-GB" dirty="0" smtClean="0">
                <a:latin typeface="Trebuchet MS" panose="020B0603020202020204" pitchFamily="34" charset="0"/>
                <a:hlinkClick r:id="rId2"/>
              </a:rPr>
              <a:t>/</a:t>
            </a:r>
            <a:r>
              <a:rPr lang="en-GB" dirty="0" smtClean="0">
                <a:latin typeface="Trebuchet MS" panose="020B0603020202020204" pitchFamily="34" charset="0"/>
              </a:rPr>
              <a:t> </a:t>
            </a:r>
            <a:endParaRPr lang="en-GB" dirty="0">
              <a:latin typeface="Trebuchet MS" panose="020B0603020202020204" pitchFamily="34" charset="0"/>
            </a:endParaRPr>
          </a:p>
          <a:p>
            <a:pPr lvl="1">
              <a:buSzPct val="100000"/>
            </a:pPr>
            <a:endParaRPr lang="en-GB" dirty="0">
              <a:latin typeface="Trebuchet MS" panose="020B0603020202020204" pitchFamily="34" charset="0"/>
            </a:endParaRPr>
          </a:p>
          <a:p>
            <a:pPr lvl="1">
              <a:buSzPct val="100000"/>
            </a:pPr>
            <a:r>
              <a:rPr lang="en-GB" dirty="0">
                <a:latin typeface="Trebuchet MS" panose="020B0603020202020204" pitchFamily="34" charset="0"/>
              </a:rPr>
              <a:t>Updated </a:t>
            </a:r>
            <a:r>
              <a:rPr lang="en-GB" dirty="0" smtClean="0">
                <a:latin typeface="Trebuchet MS" panose="020B0603020202020204" pitchFamily="34" charset="0"/>
              </a:rPr>
              <a:t>publication anticipated </a:t>
            </a:r>
            <a:r>
              <a:rPr lang="en-GB" dirty="0" smtClean="0">
                <a:latin typeface="Trebuchet MS" panose="020B0603020202020204" pitchFamily="34" charset="0"/>
              </a:rPr>
              <a:t>early 2018</a:t>
            </a:r>
            <a:endParaRPr lang="en-GB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4881" t="14300" r="24407" b="10101"/>
          <a:stretch/>
        </p:blipFill>
        <p:spPr>
          <a:xfrm>
            <a:off x="5572218" y="1558925"/>
            <a:ext cx="3224026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1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spcBef>
                <a:spcPct val="20000"/>
              </a:spcBef>
              <a:spcAft>
                <a:spcPct val="10000"/>
              </a:spcAft>
            </a:pPr>
            <a:r>
              <a:rPr lang="en-GB" altLang="en-US" dirty="0"/>
              <a:t>Snapshot of the UK industry:</a:t>
            </a:r>
          </a:p>
          <a:p>
            <a:pPr lvl="2">
              <a:spcBef>
                <a:spcPct val="20000"/>
              </a:spcBef>
              <a:spcAft>
                <a:spcPct val="10000"/>
              </a:spcAft>
            </a:pPr>
            <a:r>
              <a:rPr lang="en-GB" altLang="en-US" dirty="0"/>
              <a:t>330,000 employees, 50,000 in the London market </a:t>
            </a:r>
            <a:r>
              <a:rPr lang="en-GB" altLang="en-US" dirty="0" smtClean="0"/>
              <a:t>alone</a:t>
            </a:r>
          </a:p>
          <a:p>
            <a:pPr lvl="2">
              <a:spcBef>
                <a:spcPct val="20000"/>
              </a:spcBef>
              <a:spcAft>
                <a:spcPct val="10000"/>
              </a:spcAft>
            </a:pPr>
            <a:r>
              <a:rPr lang="en-GB" altLang="en-US" dirty="0"/>
              <a:t>Investments: £1.9 trillion (25% of UK’s net worth</a:t>
            </a:r>
            <a:r>
              <a:rPr lang="en-GB" altLang="en-US" dirty="0" smtClean="0"/>
              <a:t>)</a:t>
            </a:r>
          </a:p>
          <a:p>
            <a:pPr lvl="1"/>
            <a:r>
              <a:rPr lang="en-GB" altLang="en-US" dirty="0"/>
              <a:t>International </a:t>
            </a:r>
            <a:r>
              <a:rPr lang="en-GB" altLang="en-US" dirty="0" smtClean="0"/>
              <a:t>attraction:</a:t>
            </a:r>
          </a:p>
          <a:p>
            <a:pPr lvl="2"/>
            <a:r>
              <a:rPr lang="en-GB" altLang="en-US" dirty="0" smtClean="0"/>
              <a:t>half </a:t>
            </a:r>
            <a:r>
              <a:rPr lang="en-GB" altLang="en-US" dirty="0"/>
              <a:t>of all European headquarters of non-EU firms based in the UK </a:t>
            </a:r>
          </a:p>
          <a:p>
            <a:pPr lvl="2"/>
            <a:r>
              <a:rPr lang="en-GB" altLang="en-US" dirty="0"/>
              <a:t>UK hosts more headquarters of non-EU firms than Germany, France, Switzerland and the Netherlands put together</a:t>
            </a:r>
          </a:p>
          <a:p>
            <a:pPr lvl="2"/>
            <a:r>
              <a:rPr lang="en-GB" altLang="en-US" dirty="0" smtClean="0"/>
              <a:t>Outside of EU: </a:t>
            </a:r>
            <a:r>
              <a:rPr lang="en-GB" altLang="en-US" dirty="0"/>
              <a:t>50% of UK’s insurance industry is foreign </a:t>
            </a:r>
            <a:r>
              <a:rPr lang="en-GB" altLang="en-US" dirty="0" smtClean="0"/>
              <a:t>owned</a:t>
            </a:r>
            <a:endParaRPr lang="en-GB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88" y="2838032"/>
            <a:ext cx="2830512" cy="19058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UK (re)insurance </a:t>
            </a:r>
            <a:r>
              <a:rPr lang="en-US" altLang="en-US" dirty="0" smtClean="0"/>
              <a:t>industry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597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insurance business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GB" altLang="en-US" dirty="0"/>
              <a:t>UK financial services businesses sell £72 billion more to EU than EU buys from UK (as of 2014)</a:t>
            </a:r>
          </a:p>
          <a:p>
            <a:pPr lvl="1"/>
            <a:r>
              <a:rPr lang="en-GB" altLang="en-US" dirty="0"/>
              <a:t>Insurance: £21 billion of </a:t>
            </a:r>
            <a:r>
              <a:rPr lang="en-GB" altLang="en-US" dirty="0" smtClean="0"/>
              <a:t>the above surplus</a:t>
            </a:r>
            <a:endParaRPr lang="en-GB" altLang="en-US" dirty="0"/>
          </a:p>
          <a:p>
            <a:pPr lvl="1"/>
            <a:r>
              <a:rPr lang="en-GB" altLang="en-US" dirty="0" smtClean="0"/>
              <a:t>Value of risks in UK/Ireland: 46</a:t>
            </a:r>
            <a:r>
              <a:rPr lang="en-GB" altLang="en-US" dirty="0"/>
              <a:t>% </a:t>
            </a:r>
            <a:r>
              <a:rPr lang="en-GB" altLang="en-US" dirty="0" smtClean="0"/>
              <a:t>the </a:t>
            </a:r>
            <a:r>
              <a:rPr lang="en-GB" altLang="en-US" dirty="0"/>
              <a:t>£60 billion gross written premium written by London market </a:t>
            </a:r>
            <a:r>
              <a:rPr lang="en-GB" altLang="en-US" dirty="0" smtClean="0"/>
              <a:t>alone </a:t>
            </a:r>
            <a:r>
              <a:rPr lang="en-GB" altLang="en-US" dirty="0"/>
              <a:t>(2013 figures) 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Contrast European risks: 13%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71792" t="41954" r="1617" b="16683"/>
          <a:stretch/>
        </p:blipFill>
        <p:spPr bwMode="auto">
          <a:xfrm>
            <a:off x="563563" y="1901166"/>
            <a:ext cx="4319587" cy="3779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1179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SzPct val="100000"/>
            </a:pPr>
            <a:r>
              <a:rPr lang="en-GB" sz="2200" dirty="0">
                <a:solidFill>
                  <a:schemeClr val="accent1"/>
                </a:solidFill>
                <a:latin typeface="Trebuchet MS" panose="020B0603020202020204" pitchFamily="34" charset="0"/>
              </a:rPr>
              <a:t>Solvency II </a:t>
            </a:r>
            <a:r>
              <a:rPr lang="en-GB" sz="2200" dirty="0">
                <a:latin typeface="Trebuchet MS" panose="020B0603020202020204" pitchFamily="34" charset="0"/>
              </a:rPr>
              <a:t>(Directive 2009/138/EC</a:t>
            </a:r>
            <a:r>
              <a:rPr lang="en-GB" sz="2200" dirty="0" smtClean="0">
                <a:latin typeface="Trebuchet MS" panose="020B0603020202020204" pitchFamily="34" charset="0"/>
              </a:rPr>
              <a:t>):</a:t>
            </a:r>
          </a:p>
          <a:p>
            <a:pPr lvl="2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capital</a:t>
            </a:r>
            <a:r>
              <a:rPr lang="en-GB" sz="2200" dirty="0">
                <a:latin typeface="Trebuchet MS" panose="020B0603020202020204" pitchFamily="34" charset="0"/>
              </a:rPr>
              <a:t>, prudential requirements, group supervision, </a:t>
            </a:r>
            <a:r>
              <a:rPr lang="en-GB" sz="2200" dirty="0" err="1">
                <a:latin typeface="Trebuchet MS" panose="020B0603020202020204" pitchFamily="34" charset="0"/>
              </a:rPr>
              <a:t>passporting</a:t>
            </a:r>
            <a:endParaRPr lang="en-GB" sz="2200" dirty="0">
              <a:latin typeface="Trebuchet MS" panose="020B0603020202020204" pitchFamily="34" charset="0"/>
            </a:endParaRPr>
          </a:p>
          <a:p>
            <a:pPr lvl="1">
              <a:buSzPct val="100000"/>
            </a:pPr>
            <a:r>
              <a:rPr lang="en-GB" sz="2200" dirty="0">
                <a:solidFill>
                  <a:schemeClr val="accent1"/>
                </a:solidFill>
                <a:latin typeface="Trebuchet MS" panose="020B0603020202020204" pitchFamily="34" charset="0"/>
              </a:rPr>
              <a:t>Insurance Mediation Directive (“IMD2”) </a:t>
            </a:r>
            <a:r>
              <a:rPr lang="en-GB" sz="2200" dirty="0">
                <a:latin typeface="Trebuchet MS" panose="020B0603020202020204" pitchFamily="34" charset="0"/>
              </a:rPr>
              <a:t>(from February 2018</a:t>
            </a:r>
            <a:r>
              <a:rPr lang="en-GB" sz="2200" dirty="0" smtClean="0">
                <a:latin typeface="Trebuchet MS" panose="020B0603020202020204" pitchFamily="34" charset="0"/>
              </a:rPr>
              <a:t>):</a:t>
            </a:r>
          </a:p>
          <a:p>
            <a:pPr lvl="2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insurance </a:t>
            </a:r>
            <a:r>
              <a:rPr lang="en-GB" sz="2200" dirty="0">
                <a:latin typeface="Trebuchet MS" panose="020B0603020202020204" pitchFamily="34" charset="0"/>
              </a:rPr>
              <a:t>/reinsurance distribution service, including brokers and agents</a:t>
            </a:r>
          </a:p>
          <a:p>
            <a:pPr lvl="1">
              <a:buSzPct val="100000"/>
            </a:pPr>
            <a:r>
              <a:rPr lang="en-GB" sz="2200" dirty="0">
                <a:solidFill>
                  <a:schemeClr val="accent1"/>
                </a:solidFill>
                <a:latin typeface="Trebuchet MS" panose="020B0603020202020204" pitchFamily="34" charset="0"/>
              </a:rPr>
              <a:t>Markets in Financial Instruments Directive II </a:t>
            </a:r>
            <a:r>
              <a:rPr lang="en-GB" sz="2200" dirty="0">
                <a:latin typeface="Trebuchet MS" panose="020B0603020202020204" pitchFamily="34" charset="0"/>
              </a:rPr>
              <a:t>(from January 2018</a:t>
            </a:r>
            <a:r>
              <a:rPr lang="en-GB" sz="2200" dirty="0" smtClean="0">
                <a:latin typeface="Trebuchet MS" panose="020B0603020202020204" pitchFamily="34" charset="0"/>
              </a:rPr>
              <a:t>):</a:t>
            </a:r>
          </a:p>
          <a:p>
            <a:pPr lvl="2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non-insurance </a:t>
            </a:r>
            <a:r>
              <a:rPr lang="en-GB" sz="2200" dirty="0">
                <a:latin typeface="Trebuchet MS" panose="020B0603020202020204" pitchFamily="34" charset="0"/>
              </a:rPr>
              <a:t>activities (including asset management)</a:t>
            </a:r>
          </a:p>
          <a:p>
            <a:pPr lvl="1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Overseeing bodies:</a:t>
            </a:r>
          </a:p>
          <a:p>
            <a:pPr lvl="2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European Commission</a:t>
            </a:r>
          </a:p>
          <a:p>
            <a:pPr lvl="2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European </a:t>
            </a:r>
            <a:r>
              <a:rPr lang="en-GB" sz="2200" dirty="0">
                <a:latin typeface="Trebuchet MS" panose="020B0603020202020204" pitchFamily="34" charset="0"/>
              </a:rPr>
              <a:t>Insurance and Occupational Pensions Authority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EU laws applying to (re)insurance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44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Passporting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GB" dirty="0"/>
              <a:t>Sale of financial services in EU:</a:t>
            </a:r>
          </a:p>
          <a:p>
            <a:pPr lvl="2"/>
            <a:r>
              <a:rPr lang="en-GB" dirty="0"/>
              <a:t>EU legislation allows trade between member states under common rules with single authorisation from home regulator</a:t>
            </a:r>
          </a:p>
          <a:p>
            <a:pPr lvl="2"/>
            <a:r>
              <a:rPr lang="en-GB" dirty="0"/>
              <a:t>5,000 UK firms use it to sell to EU, 8,000 EU firms use it to sell to UK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2336722"/>
            <a:ext cx="4319587" cy="2908456"/>
          </a:xfrm>
        </p:spPr>
      </p:pic>
    </p:spTree>
    <p:extLst>
      <p:ext uri="{BB962C8B-B14F-4D97-AF65-F5344CB8AC3E}">
        <p14:creationId xmlns:p14="http://schemas.microsoft.com/office/powerpoint/2010/main" val="205775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Passporting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31" y="2373750"/>
            <a:ext cx="4209600" cy="2834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GB" dirty="0" smtClean="0"/>
              <a:t>Outside </a:t>
            </a:r>
            <a:r>
              <a:rPr lang="en-GB" dirty="0"/>
              <a:t>the EU: </a:t>
            </a:r>
          </a:p>
          <a:p>
            <a:pPr lvl="2"/>
            <a:r>
              <a:rPr lang="en-GB" dirty="0" smtClean="0"/>
              <a:t>No </a:t>
            </a:r>
            <a:r>
              <a:rPr lang="en-GB" dirty="0" err="1" smtClean="0"/>
              <a:t>passporting</a:t>
            </a:r>
            <a:endParaRPr lang="en-GB" dirty="0" smtClean="0"/>
          </a:p>
          <a:p>
            <a:pPr lvl="2"/>
            <a:r>
              <a:rPr lang="en-GB" dirty="0" smtClean="0"/>
              <a:t>Multiple authorisations/rules</a:t>
            </a:r>
          </a:p>
          <a:p>
            <a:pPr lvl="2"/>
            <a:r>
              <a:rPr lang="en-GB" dirty="0" smtClean="0"/>
              <a:t>Reinsurance</a:t>
            </a:r>
            <a:r>
              <a:rPr lang="en-GB" dirty="0"/>
              <a:t>: </a:t>
            </a:r>
            <a:r>
              <a:rPr lang="en-GB" dirty="0" smtClean="0"/>
              <a:t>non-EU countries can apply for “equivalency” of domestic regulations, to access EU market like </a:t>
            </a:r>
            <a:r>
              <a:rPr lang="en-GB" dirty="0" err="1" smtClean="0"/>
              <a:t>passporting</a:t>
            </a:r>
            <a:r>
              <a:rPr lang="en-GB" dirty="0" smtClean="0"/>
              <a:t> (Bermuda</a:t>
            </a:r>
            <a:r>
              <a:rPr lang="en-GB" dirty="0"/>
              <a:t>, Japan, Switzerland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25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graphicFrame>
        <p:nvGraphicFramePr>
          <p:cNvPr id="4" name="Toc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08098"/>
              </p:ext>
            </p:extLst>
          </p:nvPr>
        </p:nvGraphicFramePr>
        <p:xfrm>
          <a:off x="560375" y="1555200"/>
          <a:ext cx="8785225" cy="26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312">
                  <a:extLst>
                    <a:ext uri="{9D8B030D-6E8A-4147-A177-3AD203B41FA5}">
                      <a16:colId xmlns:a16="http://schemas.microsoft.com/office/drawing/2014/main" xmlns="" val="3065122305"/>
                    </a:ext>
                  </a:extLst>
                </a:gridCol>
                <a:gridCol w="696913">
                  <a:extLst>
                    <a:ext uri="{9D8B030D-6E8A-4147-A177-3AD203B41FA5}">
                      <a16:colId xmlns:a16="http://schemas.microsoft.com/office/drawing/2014/main" xmlns="" val="28862751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What is Brexit?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144000" marB="144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>
                            <a:solidFill>
                              <a:schemeClr val="bg1"/>
                            </a:solidFill>
                          </a:uFill>
                          <a:latin typeface="Trebuchet MS" panose="020B0603020202020204" pitchFamily="34" charset="0"/>
                          <a:sym typeface="Wingdings 3"/>
                        </a:rPr>
                        <a:t>4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>
                          <a:solidFill>
                            <a:schemeClr val="bg1"/>
                          </a:solidFill>
                        </a:u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9622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Current position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144000" marB="144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 3"/>
                        </a:rPr>
                        <a:t>10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6177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Issues for insured businesses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72000" marR="72000" marT="144000" marB="144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 3"/>
                        </a:rPr>
                        <a:t>17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901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Issues for insurance businesses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72000" marR="72000" marT="144000" marB="144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 3"/>
                        </a:rPr>
                        <a:t>22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0540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The roadmap ahead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72000" marR="72000" marT="144000" marB="144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  <a:sym typeface="Wingdings 3"/>
                        </a:rPr>
                        <a:t>24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123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 for </a:t>
            </a:r>
            <a:r>
              <a:rPr lang="en-GB" dirty="0" err="1" smtClean="0"/>
              <a:t>Passporting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3" y="2336722"/>
            <a:ext cx="4319587" cy="29084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No Single </a:t>
            </a:r>
            <a:r>
              <a:rPr lang="en-GB" dirty="0">
                <a:latin typeface="Trebuchet MS" panose="020B0603020202020204" pitchFamily="34" charset="0"/>
              </a:rPr>
              <a:t>Market = no </a:t>
            </a:r>
            <a:r>
              <a:rPr lang="en-GB" dirty="0" err="1">
                <a:latin typeface="Trebuchet MS" panose="020B0603020202020204" pitchFamily="34" charset="0"/>
              </a:rPr>
              <a:t>passporting</a:t>
            </a:r>
            <a:endParaRPr lang="en-GB" dirty="0">
              <a:latin typeface="Trebuchet MS" panose="020B0603020202020204" pitchFamily="34" charset="0"/>
            </a:endParaRPr>
          </a:p>
          <a:p>
            <a:pPr lvl="1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UK: committed to maintaining strong consumer protection</a:t>
            </a:r>
          </a:p>
          <a:p>
            <a:pPr lvl="1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Options </a:t>
            </a:r>
            <a:r>
              <a:rPr lang="en-GB" dirty="0">
                <a:latin typeface="Trebuchet MS" panose="020B0603020202020204" pitchFamily="34" charset="0"/>
              </a:rPr>
              <a:t>for </a:t>
            </a:r>
            <a:r>
              <a:rPr lang="en-GB" dirty="0" smtClean="0">
                <a:latin typeface="Trebuchet MS" panose="020B0603020202020204" pitchFamily="34" charset="0"/>
              </a:rPr>
              <a:t>non-reinsurance businesses:</a:t>
            </a:r>
            <a:endParaRPr lang="en-GB" dirty="0">
              <a:latin typeface="Trebuchet MS" panose="020B0603020202020204" pitchFamily="34" charset="0"/>
            </a:endParaRPr>
          </a:p>
          <a:p>
            <a:pPr lvl="2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new subsidiary</a:t>
            </a:r>
            <a:endParaRPr lang="en-GB" dirty="0">
              <a:latin typeface="Trebuchet MS" panose="020B0603020202020204" pitchFamily="34" charset="0"/>
            </a:endParaRPr>
          </a:p>
          <a:p>
            <a:pPr lvl="2">
              <a:buSzPct val="100000"/>
            </a:pPr>
            <a:r>
              <a:rPr lang="en-GB" dirty="0">
                <a:latin typeface="Trebuchet MS" panose="020B0603020202020204" pitchFamily="34" charset="0"/>
              </a:rPr>
              <a:t>limited group equivalence rules</a:t>
            </a:r>
          </a:p>
          <a:p>
            <a:pPr lvl="2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persuade EU to expand equivalence regime: increased safeguards, EU oversight? </a:t>
            </a:r>
            <a:endParaRPr lang="en-GB" dirty="0" smtClean="0">
              <a:latin typeface="Trebuchet MS" panose="020B0603020202020204" pitchFamily="34" charset="0"/>
            </a:endParaRPr>
          </a:p>
          <a:p>
            <a:pPr lvl="2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Move headquarters…</a:t>
            </a:r>
            <a:endParaRPr lang="en-GB" dirty="0" smtClean="0">
              <a:latin typeface="Trebuchet MS" panose="020B0603020202020204" pitchFamily="34" charset="0"/>
            </a:endParaRPr>
          </a:p>
          <a:p>
            <a:pPr lvl="1">
              <a:buSzPct val="100000"/>
            </a:pP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July </a:t>
            </a: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2017</a:t>
            </a:r>
            <a:r>
              <a:rPr lang="en-GB" dirty="0" smtClean="0">
                <a:latin typeface="Trebuchet MS" panose="020B0603020202020204" pitchFamily="34" charset="0"/>
              </a:rPr>
              <a:t>: </a:t>
            </a:r>
            <a:r>
              <a:rPr lang="en-GB" dirty="0" smtClean="0">
                <a:latin typeface="Trebuchet MS" panose="020B0603020202020204" pitchFamily="34" charset="0"/>
              </a:rPr>
              <a:t>EU says no </a:t>
            </a:r>
            <a:r>
              <a:rPr lang="en-GB" dirty="0" smtClean="0">
                <a:latin typeface="Trebuchet MS" panose="020B0603020202020204" pitchFamily="34" charset="0"/>
              </a:rPr>
              <a:t>“brass plate” offices</a:t>
            </a:r>
            <a:endParaRPr lang="en-GB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100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“Plan B”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SzPct val="100000"/>
              <a:buNone/>
            </a:pPr>
            <a:r>
              <a:rPr lang="en-GB" dirty="0" smtClean="0">
                <a:latin typeface="Trebuchet MS" panose="020B0603020202020204" pitchFamily="34" charset="0"/>
              </a:rPr>
              <a:t>A few examples…</a:t>
            </a:r>
          </a:p>
          <a:p>
            <a:pPr lvl="1">
              <a:buSzPct val="100000"/>
            </a:pP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Admiral </a:t>
            </a:r>
            <a:r>
              <a:rPr lang="en-GB" dirty="0" smtClean="0">
                <a:latin typeface="Trebuchet MS" panose="020B0603020202020204" pitchFamily="34" charset="0"/>
              </a:rPr>
              <a:t>– Possibly Ireland</a:t>
            </a:r>
            <a:endParaRPr lang="en-GB" dirty="0" smtClean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lvl="1">
              <a:buSzPct val="100000"/>
            </a:pP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AIG</a:t>
            </a:r>
            <a:r>
              <a:rPr lang="en-GB" dirty="0" smtClean="0">
                <a:latin typeface="Trebuchet MS" panose="020B0603020202020204" pitchFamily="34" charset="0"/>
              </a:rPr>
              <a:t> </a:t>
            </a:r>
            <a:r>
              <a:rPr lang="en-GB" dirty="0">
                <a:latin typeface="Trebuchet MS" panose="020B0603020202020204" pitchFamily="34" charset="0"/>
              </a:rPr>
              <a:t>– </a:t>
            </a:r>
            <a:r>
              <a:rPr lang="en-GB" dirty="0" smtClean="0">
                <a:latin typeface="Trebuchet MS" panose="020B0603020202020204" pitchFamily="34" charset="0"/>
              </a:rPr>
              <a:t>Luxembourg subsidiary</a:t>
            </a:r>
          </a:p>
          <a:p>
            <a:pPr lvl="1">
              <a:buSzPct val="100000"/>
            </a:pP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Aviva</a:t>
            </a:r>
            <a:r>
              <a:rPr lang="en-GB" dirty="0">
                <a:latin typeface="Trebuchet MS" panose="020B0603020202020204" pitchFamily="34" charset="0"/>
              </a:rPr>
              <a:t> – Luxembourg subsidiary</a:t>
            </a:r>
          </a:p>
          <a:p>
            <a:pPr lvl="1">
              <a:buSzPct val="100000"/>
            </a:pPr>
            <a:r>
              <a:rPr lang="en-GB" dirty="0">
                <a:solidFill>
                  <a:schemeClr val="accent1"/>
                </a:solidFill>
                <a:latin typeface="Trebuchet MS" panose="020B0603020202020204" pitchFamily="34" charset="0"/>
              </a:rPr>
              <a:t>Beazley</a:t>
            </a:r>
            <a:r>
              <a:rPr lang="en-GB" dirty="0">
                <a:latin typeface="Trebuchet MS" panose="020B0603020202020204" pitchFamily="34" charset="0"/>
              </a:rPr>
              <a:t> - convert Dublin operations to subsidiary</a:t>
            </a:r>
          </a:p>
          <a:p>
            <a:pPr lvl="1">
              <a:buSzPct val="100000"/>
            </a:pP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CNA </a:t>
            </a:r>
            <a:r>
              <a:rPr lang="en-GB" dirty="0">
                <a:solidFill>
                  <a:schemeClr val="accent1"/>
                </a:solidFill>
                <a:latin typeface="Trebuchet MS" panose="020B0603020202020204" pitchFamily="34" charset="0"/>
              </a:rPr>
              <a:t>Hardy </a:t>
            </a:r>
            <a:r>
              <a:rPr lang="en-GB" dirty="0">
                <a:latin typeface="Trebuchet MS" panose="020B0603020202020204" pitchFamily="34" charset="0"/>
              </a:rPr>
              <a:t>– Luxembourg subsidiary</a:t>
            </a:r>
          </a:p>
          <a:p>
            <a:pPr lvl="1">
              <a:buSzPct val="100000"/>
            </a:pPr>
            <a:r>
              <a:rPr lang="en-GB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Hiscox</a:t>
            </a:r>
            <a:r>
              <a:rPr lang="en-GB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GB" dirty="0">
                <a:latin typeface="Trebuchet MS" panose="020B0603020202020204" pitchFamily="34" charset="0"/>
              </a:rPr>
              <a:t>– new EU base in Malta or Luxembourg</a:t>
            </a:r>
          </a:p>
          <a:p>
            <a:pPr lvl="1">
              <a:buSzPct val="100000"/>
            </a:pP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Lloyds </a:t>
            </a:r>
            <a:r>
              <a:rPr lang="en-GB" dirty="0">
                <a:solidFill>
                  <a:schemeClr val="accent1"/>
                </a:solidFill>
                <a:latin typeface="Trebuchet MS" panose="020B0603020202020204" pitchFamily="34" charset="0"/>
              </a:rPr>
              <a:t>of London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smtClean="0">
                <a:latin typeface="Trebuchet MS" panose="020B0603020202020204" pitchFamily="34" charset="0"/>
              </a:rPr>
              <a:t>– Brussels subsidiary </a:t>
            </a:r>
            <a:r>
              <a:rPr lang="en-GB" dirty="0">
                <a:latin typeface="Trebuchet MS" panose="020B0603020202020204" pitchFamily="34" charset="0"/>
              </a:rPr>
              <a:t>(11% premiums) </a:t>
            </a:r>
            <a:endParaRPr lang="en-GB" dirty="0" smtClean="0">
              <a:latin typeface="Trebuchet MS" panose="020B0603020202020204" pitchFamily="34" charset="0"/>
            </a:endParaRPr>
          </a:p>
          <a:p>
            <a:pPr lvl="1">
              <a:buSzPct val="100000"/>
            </a:pP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Markel </a:t>
            </a:r>
            <a:r>
              <a:rPr lang="en-GB" dirty="0" smtClean="0">
                <a:latin typeface="Trebuchet MS" panose="020B0603020202020204" pitchFamily="34" charset="0"/>
              </a:rPr>
              <a:t>– Munich</a:t>
            </a:r>
          </a:p>
          <a:p>
            <a:pPr lvl="1">
              <a:buSzPct val="100000"/>
            </a:pP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QBE</a:t>
            </a:r>
            <a:r>
              <a:rPr lang="en-GB" dirty="0" smtClean="0">
                <a:latin typeface="Trebuchet MS" panose="020B0603020202020204" pitchFamily="34" charset="0"/>
              </a:rPr>
              <a:t> – Brussels subsidiary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2336722"/>
            <a:ext cx="4319587" cy="290845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Where insurers are moving their European business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988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Opportunity for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Stay close to EU rules?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Help maintain access </a:t>
            </a:r>
            <a:r>
              <a:rPr lang="en-GB" dirty="0">
                <a:latin typeface="Trebuchet MS" panose="020B0603020202020204" pitchFamily="34" charset="0"/>
              </a:rPr>
              <a:t>to </a:t>
            </a:r>
            <a:r>
              <a:rPr lang="en-GB" dirty="0" smtClean="0">
                <a:latin typeface="Trebuchet MS" panose="020B0603020202020204" pitchFamily="34" charset="0"/>
              </a:rPr>
              <a:t>market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Less competitiveness?</a:t>
            </a:r>
            <a:endParaRPr lang="en-GB" dirty="0">
              <a:latin typeface="Trebuchet MS" panose="020B0603020202020204" pitchFamily="34" charset="0"/>
            </a:endParaRPr>
          </a:p>
          <a:p>
            <a:pPr lvl="1">
              <a:spcBef>
                <a:spcPct val="20000"/>
              </a:spcBef>
              <a:spcAft>
                <a:spcPct val="10000"/>
              </a:spcAft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No regulatory </a:t>
            </a:r>
            <a:r>
              <a:rPr lang="en-GB" dirty="0">
                <a:latin typeface="Trebuchet MS" panose="020B0603020202020204" pitchFamily="34" charset="0"/>
              </a:rPr>
              <a:t>bonfire: most </a:t>
            </a:r>
            <a:r>
              <a:rPr lang="en-GB" dirty="0" smtClean="0">
                <a:latin typeface="Trebuchet MS" panose="020B0603020202020204" pitchFamily="34" charset="0"/>
              </a:rPr>
              <a:t>EU insurance regimes (including Solvency II) designed </a:t>
            </a:r>
            <a:r>
              <a:rPr lang="en-GB" dirty="0">
                <a:latin typeface="Trebuchet MS" panose="020B0603020202020204" pitchFamily="34" charset="0"/>
              </a:rPr>
              <a:t>in the </a:t>
            </a:r>
            <a:r>
              <a:rPr lang="en-GB" dirty="0" smtClean="0">
                <a:latin typeface="Trebuchet MS" panose="020B0603020202020204" pitchFamily="34" charset="0"/>
              </a:rPr>
              <a:t>UK </a:t>
            </a:r>
            <a:endParaRPr lang="en-GB" dirty="0">
              <a:latin typeface="Trebuchet MS" panose="020B0603020202020204" pitchFamily="34" charset="0"/>
            </a:endParaRPr>
          </a:p>
          <a:p>
            <a:pPr lvl="1">
              <a:spcBef>
                <a:spcPct val="20000"/>
              </a:spcBef>
              <a:spcAft>
                <a:spcPct val="10000"/>
              </a:spcAft>
              <a:buSzPct val="100000"/>
            </a:pPr>
            <a:r>
              <a:rPr lang="en-GB" dirty="0">
                <a:latin typeface="Trebuchet MS" panose="020B0603020202020204" pitchFamily="34" charset="0"/>
              </a:rPr>
              <a:t>“Equivalence Plus” likely means keeping the UK near to Solvency II </a:t>
            </a:r>
            <a:r>
              <a:rPr lang="en-GB" dirty="0" smtClean="0">
                <a:latin typeface="Trebuchet MS" panose="020B0603020202020204" pitchFamily="34" charset="0"/>
              </a:rPr>
              <a:t>requirements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SzPct val="100000"/>
            </a:pPr>
            <a:r>
              <a:rPr lang="en-GB" dirty="0">
                <a:latin typeface="Trebuchet MS" panose="020B0603020202020204" pitchFamily="34" charset="0"/>
              </a:rPr>
              <a:t>FCA Chief Executive Andrew Bailey: could envisage “Equivalence Plus”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Broadly </a:t>
            </a:r>
            <a:r>
              <a:rPr lang="en-GB" dirty="0">
                <a:latin typeface="Trebuchet MS" panose="020B0603020202020204" pitchFamily="34" charset="0"/>
              </a:rPr>
              <a:t>equivalent regulations </a:t>
            </a:r>
            <a:r>
              <a:rPr lang="en-GB" dirty="0" smtClean="0">
                <a:latin typeface="Trebuchet MS" panose="020B0603020202020204" pitchFamily="34" charset="0"/>
              </a:rPr>
              <a:t>will need to be in place to access non-EU markets</a:t>
            </a:r>
          </a:p>
          <a:p>
            <a:pPr lvl="1">
              <a:spcBef>
                <a:spcPct val="20000"/>
              </a:spcBef>
              <a:spcAft>
                <a:spcPct val="10000"/>
              </a:spcAft>
              <a:buSzPct val="100000"/>
            </a:pPr>
            <a:endParaRPr lang="en-GB" dirty="0" smtClean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1" indent="0">
              <a:buSzPct val="100000"/>
              <a:buNone/>
            </a:pPr>
            <a:r>
              <a:rPr lang="en-GB" dirty="0" smtClean="0">
                <a:latin typeface="Trebuchet MS" panose="020B0603020202020204" pitchFamily="34" charset="0"/>
              </a:rPr>
              <a:t>Create our own rules?</a:t>
            </a:r>
          </a:p>
          <a:p>
            <a:pPr marL="285750" indent="-285750">
              <a:spcBef>
                <a:spcPct val="20000"/>
              </a:spcBef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ABI: Brexit provides opportunity to refine current regime, Solvency II goes beyond what is necessary for financial stability</a:t>
            </a:r>
          </a:p>
          <a:p>
            <a:pPr marL="285750" indent="-285750">
              <a:spcBef>
                <a:spcPct val="20000"/>
              </a:spcBef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Some life insurers: reform more favourable than retaining passport, be more competitive in non-EEA markets</a:t>
            </a:r>
          </a:p>
          <a:p>
            <a:pPr marL="285750" indent="-285750">
              <a:spcBef>
                <a:spcPct val="20000"/>
              </a:spcBef>
              <a:spcAft>
                <a:spcPct val="10000"/>
              </a:spcAft>
              <a:buFont typeface="Arial" panose="020B0604020202020204" pitchFamily="34" charset="0"/>
              <a:buChar char="•"/>
            </a:pPr>
            <a:r>
              <a:rPr lang="en-GB" sz="2100" dirty="0"/>
              <a:t>Insurers </a:t>
            </a:r>
            <a:r>
              <a:rPr lang="en-GB" sz="2100" dirty="0" smtClean="0"/>
              <a:t>surveyed by Kennedys would </a:t>
            </a:r>
            <a:r>
              <a:rPr lang="en-GB" sz="2100" dirty="0"/>
              <a:t>change few </a:t>
            </a:r>
            <a:r>
              <a:rPr lang="en-GB" sz="2100" dirty="0" smtClean="0"/>
              <a:t>items</a:t>
            </a:r>
            <a:endParaRPr lang="en-GB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57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 of change?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3" y="2336722"/>
            <a:ext cx="4319587" cy="29084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10000"/>
              </a:spcAft>
            </a:pPr>
            <a:r>
              <a:rPr lang="en-GB" sz="2100" dirty="0" smtClean="0"/>
              <a:t>Insurers surveyed didn’t like the Gender </a:t>
            </a:r>
            <a:r>
              <a:rPr lang="en-GB" sz="2100" dirty="0"/>
              <a:t>Discrimination Directive – BUT:</a:t>
            </a:r>
          </a:p>
          <a:p>
            <a:pPr marL="742950" lvl="1" indent="-285750">
              <a:spcBef>
                <a:spcPct val="20000"/>
              </a:spcBef>
              <a:spcAft>
                <a:spcPct val="10000"/>
              </a:spcAft>
            </a:pPr>
            <a:r>
              <a:rPr lang="en-GB" dirty="0"/>
              <a:t>2012 - men paid avg. £27 more for car insurance than women</a:t>
            </a:r>
          </a:p>
          <a:p>
            <a:pPr marL="742950" lvl="1" indent="-285750">
              <a:spcBef>
                <a:spcPct val="20000"/>
              </a:spcBef>
              <a:spcAft>
                <a:spcPct val="10000"/>
              </a:spcAft>
            </a:pPr>
            <a:r>
              <a:rPr lang="en-GB" dirty="0"/>
              <a:t>2017 - men paid £101 more </a:t>
            </a:r>
          </a:p>
          <a:p>
            <a:pPr marL="742950" lvl="1" indent="-285750">
              <a:spcBef>
                <a:spcPct val="20000"/>
              </a:spcBef>
              <a:spcAft>
                <a:spcPct val="10000"/>
              </a:spcAft>
            </a:pPr>
            <a:r>
              <a:rPr lang="en-GB" dirty="0"/>
              <a:t>New criteria - occupation, driving frequency, car type, mods </a:t>
            </a:r>
          </a:p>
          <a:p>
            <a:pPr marL="742950" lvl="1" indent="-285750">
              <a:spcBef>
                <a:spcPct val="20000"/>
              </a:spcBef>
              <a:spcAft>
                <a:spcPct val="10000"/>
              </a:spcAft>
            </a:pPr>
            <a:r>
              <a:rPr lang="en-GB" sz="2100" dirty="0"/>
              <a:t>Dental Nurse: £840 (&lt;1% male); Plasterer: £950 (89% male); Solicitor: £848 (59% male) </a:t>
            </a:r>
            <a:r>
              <a:rPr lang="en-GB" sz="2100" i="1" dirty="0"/>
              <a:t>(Newcastle University)</a:t>
            </a:r>
            <a:endParaRPr lang="en-GB" sz="1800" i="1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713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968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roadmap ahead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90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Upcoming timeline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SzPct val="100000"/>
            </a:pPr>
            <a:endParaRPr lang="en-GB" dirty="0">
              <a:latin typeface="Trebuchet MS" panose="020B0603020202020204" pitchFamily="34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792760" y="1558758"/>
            <a:ext cx="6551752" cy="4464049"/>
          </a:xfrm>
        </p:spPr>
        <p:txBody>
          <a:bodyPr/>
          <a:lstStyle/>
          <a:p>
            <a:pPr lvl="1">
              <a:buSzPct val="100000"/>
            </a:pPr>
            <a:r>
              <a:rPr lang="en-GB" sz="2200" dirty="0">
                <a:solidFill>
                  <a:schemeClr val="accent1"/>
                </a:solidFill>
                <a:latin typeface="Trebuchet MS" panose="020B0603020202020204" pitchFamily="34" charset="0"/>
              </a:rPr>
              <a:t>29 March 2017 </a:t>
            </a:r>
            <a:r>
              <a:rPr lang="en-GB" sz="2200" dirty="0">
                <a:latin typeface="Trebuchet MS" panose="020B0603020202020204" pitchFamily="34" charset="0"/>
              </a:rPr>
              <a:t>– Brexit triggered</a:t>
            </a:r>
          </a:p>
          <a:p>
            <a:pPr lvl="1">
              <a:buSzPct val="100000"/>
            </a:pPr>
            <a:r>
              <a:rPr lang="en-GB" sz="2200" dirty="0">
                <a:solidFill>
                  <a:schemeClr val="accent1"/>
                </a:solidFill>
                <a:latin typeface="Trebuchet MS" panose="020B0603020202020204" pitchFamily="34" charset="0"/>
              </a:rPr>
              <a:t>October </a:t>
            </a:r>
            <a:r>
              <a:rPr lang="en-GB" sz="2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2017</a:t>
            </a:r>
          </a:p>
          <a:p>
            <a:pPr lvl="2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Original </a:t>
            </a:r>
            <a:r>
              <a:rPr lang="en-GB" sz="2200" dirty="0" smtClean="0">
                <a:latin typeface="Trebuchet MS" panose="020B0603020202020204" pitchFamily="34" charset="0"/>
              </a:rPr>
              <a:t>goal </a:t>
            </a:r>
            <a:r>
              <a:rPr lang="en-GB" sz="2200" dirty="0" smtClean="0">
                <a:latin typeface="Trebuchet MS" panose="020B0603020202020204" pitchFamily="34" charset="0"/>
              </a:rPr>
              <a:t>to </a:t>
            </a:r>
            <a:r>
              <a:rPr lang="en-GB" sz="2200" dirty="0" smtClean="0">
                <a:latin typeface="Trebuchet MS" panose="020B0603020202020204" pitchFamily="34" charset="0"/>
              </a:rPr>
              <a:t>start </a:t>
            </a:r>
            <a:r>
              <a:rPr lang="en-GB" sz="2200" dirty="0" smtClean="0">
                <a:latin typeface="Trebuchet MS" panose="020B0603020202020204" pitchFamily="34" charset="0"/>
              </a:rPr>
              <a:t>Trade Agreement talks</a:t>
            </a:r>
          </a:p>
          <a:p>
            <a:pPr lvl="2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EIOPA’s draft advice on Solvency II expected</a:t>
            </a:r>
            <a:endParaRPr lang="en-GB" sz="2200" dirty="0">
              <a:latin typeface="Trebuchet MS" panose="020B0603020202020204" pitchFamily="34" charset="0"/>
            </a:endParaRPr>
          </a:p>
          <a:p>
            <a:pPr lvl="1">
              <a:buSzPct val="100000"/>
            </a:pPr>
            <a:r>
              <a:rPr lang="en-GB" sz="2200" dirty="0">
                <a:solidFill>
                  <a:schemeClr val="accent1"/>
                </a:solidFill>
                <a:latin typeface="Trebuchet MS" panose="020B0603020202020204" pitchFamily="34" charset="0"/>
              </a:rPr>
              <a:t>End of 2017 </a:t>
            </a:r>
            <a:endParaRPr lang="en-GB" sz="2200" dirty="0" smtClean="0">
              <a:latin typeface="Trebuchet MS" panose="020B0603020202020204" pitchFamily="34" charset="0"/>
            </a:endParaRPr>
          </a:p>
          <a:p>
            <a:pPr lvl="2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EU </a:t>
            </a:r>
            <a:r>
              <a:rPr lang="en-GB" sz="2200" dirty="0">
                <a:latin typeface="Trebuchet MS" panose="020B0603020202020204" pitchFamily="34" charset="0"/>
              </a:rPr>
              <a:t>goal for </a:t>
            </a:r>
            <a:r>
              <a:rPr lang="en-GB" sz="2200" dirty="0" smtClean="0">
                <a:latin typeface="Trebuchet MS" panose="020B0603020202020204" pitchFamily="34" charset="0"/>
              </a:rPr>
              <a:t>finishing Withdrawal Agreement negotiations</a:t>
            </a:r>
            <a:endParaRPr lang="en-GB" sz="2200" dirty="0" smtClean="0">
              <a:latin typeface="Trebuchet MS" panose="020B0603020202020204" pitchFamily="34" charset="0"/>
            </a:endParaRPr>
          </a:p>
          <a:p>
            <a:pPr lvl="1">
              <a:buSzPct val="100000"/>
            </a:pPr>
            <a:r>
              <a:rPr lang="en-GB" sz="2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29 </a:t>
            </a:r>
            <a:r>
              <a:rPr lang="en-GB" sz="2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March </a:t>
            </a:r>
            <a:r>
              <a:rPr lang="en-GB" sz="2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2019 </a:t>
            </a:r>
            <a:r>
              <a:rPr lang="en-GB" sz="2200" dirty="0" smtClean="0">
                <a:latin typeface="Trebuchet MS" panose="020B0603020202020204" pitchFamily="34" charset="0"/>
              </a:rPr>
              <a:t>– </a:t>
            </a:r>
            <a:r>
              <a:rPr lang="en-GB" sz="2200" dirty="0" smtClean="0">
                <a:latin typeface="Trebuchet MS" panose="020B0603020202020204" pitchFamily="34" charset="0"/>
              </a:rPr>
              <a:t>Brexit</a:t>
            </a:r>
          </a:p>
          <a:p>
            <a:pPr lvl="2">
              <a:buSzPct val="100000"/>
            </a:pPr>
            <a:r>
              <a:rPr lang="en-GB" sz="2200" dirty="0" smtClean="0">
                <a:latin typeface="Trebuchet MS" panose="020B0603020202020204" pitchFamily="34" charset="0"/>
              </a:rPr>
              <a:t>Trade Agreement signed</a:t>
            </a:r>
            <a:endParaRPr lang="en-GB" sz="2200" dirty="0" smtClean="0">
              <a:latin typeface="Trebuchet MS" panose="020B0603020202020204" pitchFamily="34" charset="0"/>
            </a:endParaRPr>
          </a:p>
          <a:p>
            <a:pPr lvl="1">
              <a:buSzPct val="100000"/>
            </a:pPr>
            <a:r>
              <a:rPr lang="en-GB" sz="2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March </a:t>
            </a:r>
            <a:r>
              <a:rPr lang="en-GB" sz="2200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2021?</a:t>
            </a:r>
            <a:r>
              <a:rPr lang="en-GB" sz="2200" dirty="0" smtClean="0">
                <a:latin typeface="Trebuchet MS" panose="020B0603020202020204" pitchFamily="34" charset="0"/>
              </a:rPr>
              <a:t> </a:t>
            </a:r>
            <a:r>
              <a:rPr lang="en-GB" sz="2200" dirty="0" smtClean="0">
                <a:latin typeface="Trebuchet MS" panose="020B0603020202020204" pitchFamily="34" charset="0"/>
              </a:rPr>
              <a:t>– End of transitional </a:t>
            </a:r>
            <a:r>
              <a:rPr lang="en-GB" sz="2200" dirty="0" smtClean="0">
                <a:latin typeface="Trebuchet MS" panose="020B0603020202020204" pitchFamily="34" charset="0"/>
              </a:rPr>
              <a:t>provisions</a:t>
            </a:r>
          </a:p>
          <a:p>
            <a:pPr lvl="1">
              <a:buSzPct val="100000"/>
            </a:pPr>
            <a:endParaRPr lang="en-GB" sz="2200" dirty="0" smtClean="0">
              <a:latin typeface="Trebuchet MS" panose="020B0603020202020204" pitchFamily="34" charset="0"/>
            </a:endParaRPr>
          </a:p>
          <a:p>
            <a:pPr marL="0" lvl="1" indent="0">
              <a:buSzPct val="100000"/>
              <a:buNone/>
            </a:pPr>
            <a:r>
              <a:rPr lang="en-GB" sz="2200" dirty="0" smtClean="0">
                <a:latin typeface="Trebuchet MS" panose="020B0603020202020204" pitchFamily="34" charset="0"/>
              </a:rPr>
              <a:t>… The Future</a:t>
            </a:r>
            <a:endParaRPr lang="en-GB" sz="2200" dirty="0" smtClean="0"/>
          </a:p>
          <a:p>
            <a:pPr lvl="1">
              <a:buSzPct val="100000"/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002814" y="1451505"/>
            <a:ext cx="69866" cy="4571302"/>
          </a:xfrm>
          <a:prstGeom prst="line">
            <a:avLst/>
          </a:prstGeom>
          <a:ln w="12700">
            <a:solidFill>
              <a:schemeClr val="accent3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56656" y="1700808"/>
            <a:ext cx="70928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56656" y="2132856"/>
            <a:ext cx="70928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79697" y="3284984"/>
            <a:ext cx="70928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56656" y="4437112"/>
            <a:ext cx="70928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79697" y="5157192"/>
            <a:ext cx="70928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7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44079"/>
              </p:ext>
            </p:extLst>
          </p:nvPr>
        </p:nvGraphicFramePr>
        <p:xfrm>
          <a:off x="416496" y="3284984"/>
          <a:ext cx="770485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288032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bg1"/>
                          </a:solidFill>
                        </a:rPr>
                        <a:t>Emily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000" baseline="0" dirty="0" smtClean="0">
                          <a:solidFill>
                            <a:schemeClr val="bg1"/>
                          </a:solidFill>
                        </a:rPr>
                        <a:t>Clift</a:t>
                      </a:r>
                      <a:r>
                        <a:rPr lang="en-GB" sz="1400" b="0" baseline="0" dirty="0" smtClean="0">
                          <a:solidFill>
                            <a:schemeClr val="bg1"/>
                          </a:solidFill>
                        </a:rPr>
                        <a:t> (née Huva)</a:t>
                      </a:r>
                      <a:endParaRPr lang="en-GB" sz="2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u="none" dirty="0" smtClean="0">
                          <a:solidFill>
                            <a:schemeClr val="bg1"/>
                          </a:solidFill>
                        </a:rPr>
                        <a:t>Solicitor</a:t>
                      </a:r>
                      <a:endParaRPr lang="en-GB" sz="16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u="none" dirty="0" smtClean="0">
                          <a:solidFill>
                            <a:schemeClr val="bg1"/>
                          </a:solidFill>
                        </a:rPr>
                        <a:t>Birmingham</a:t>
                      </a:r>
                      <a:endParaRPr lang="en-GB" sz="16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u="none" dirty="0" smtClean="0">
                          <a:solidFill>
                            <a:schemeClr val="bg1"/>
                          </a:solidFill>
                        </a:rPr>
                        <a:t>emily</a:t>
                      </a:r>
                      <a:r>
                        <a:rPr lang="en-GB" sz="1600" u="none" baseline="0" dirty="0" smtClean="0">
                          <a:solidFill>
                            <a:schemeClr val="bg1"/>
                          </a:solidFill>
                        </a:rPr>
                        <a:t>.clift@kennedyslaw.com</a:t>
                      </a:r>
                      <a:endParaRPr lang="en-GB" sz="16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bg1"/>
                          </a:solidFill>
                        </a:rPr>
                        <a:t>+44 121 214 8015</a:t>
                      </a:r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76736" y="1700808"/>
            <a:ext cx="539391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400" dirty="0" smtClean="0">
                <a:latin typeface="Trebuchet MS" panose="020B0603020202020204" pitchFamily="34" charset="0"/>
              </a:rPr>
              <a:t>Thank you for your kind attention.</a:t>
            </a:r>
          </a:p>
          <a:p>
            <a:pPr algn="ctr"/>
            <a:endParaRPr lang="en-GB" sz="2400" dirty="0">
              <a:latin typeface="Trebuchet MS" panose="020B0603020202020204" pitchFamily="34" charset="0"/>
            </a:endParaRPr>
          </a:p>
          <a:p>
            <a:pPr algn="ctr"/>
            <a:r>
              <a:rPr lang="en-GB" sz="2400" dirty="0" smtClean="0">
                <a:latin typeface="Trebuchet MS" panose="020B0603020202020204" pitchFamily="34" charset="0"/>
              </a:rPr>
              <a:t>Subscribe to Kennedys’ Brexit updates:</a:t>
            </a:r>
          </a:p>
          <a:p>
            <a:pPr algn="ctr"/>
            <a:r>
              <a:rPr lang="en-GB" sz="2400" u="sng" dirty="0" smtClean="0">
                <a:latin typeface="Trebuchet MS" panose="020B0603020202020204" pitchFamily="34" charset="0"/>
              </a:rPr>
              <a:t>www.kennedyslaw.com/insights/</a:t>
            </a:r>
            <a:endParaRPr lang="en-GB" sz="2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0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9687"/>
          <a:stretch>
            <a:fillRect/>
          </a:stretch>
        </p:blipFill>
        <p:spPr/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Brexit?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58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One-minute history of the EU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SzPct val="100000"/>
            </a:pPr>
            <a:r>
              <a:rPr lang="en-GB" dirty="0">
                <a:solidFill>
                  <a:schemeClr val="accent1"/>
                </a:solidFill>
                <a:latin typeface="Trebuchet MS" panose="020B0603020202020204" pitchFamily="34" charset="0"/>
              </a:rPr>
              <a:t>1957	- Treaty of </a:t>
            </a: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Rome</a:t>
            </a:r>
          </a:p>
          <a:p>
            <a:pPr lvl="2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European </a:t>
            </a:r>
            <a:r>
              <a:rPr lang="en-GB" dirty="0">
                <a:latin typeface="Trebuchet MS" panose="020B0603020202020204" pitchFamily="34" charset="0"/>
              </a:rPr>
              <a:t>Economic Community; members: Belgium, France, Germany, Italy, Luxembourg and Netherlands</a:t>
            </a:r>
          </a:p>
          <a:p>
            <a:pPr lvl="1">
              <a:buSzPct val="100000"/>
            </a:pPr>
            <a:r>
              <a:rPr lang="en-GB" dirty="0">
                <a:solidFill>
                  <a:schemeClr val="accent1"/>
                </a:solidFill>
                <a:latin typeface="Trebuchet MS" panose="020B0603020202020204" pitchFamily="34" charset="0"/>
              </a:rPr>
              <a:t>1973 - Treaty of </a:t>
            </a: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Accession</a:t>
            </a:r>
          </a:p>
          <a:p>
            <a:pPr lvl="2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UK </a:t>
            </a:r>
            <a:r>
              <a:rPr lang="en-GB" dirty="0">
                <a:latin typeface="Trebuchet MS" panose="020B0603020202020204" pitchFamily="34" charset="0"/>
              </a:rPr>
              <a:t>joins, along with Ireland and Denmark</a:t>
            </a:r>
          </a:p>
          <a:p>
            <a:pPr lvl="1">
              <a:buSzPct val="100000"/>
            </a:pPr>
            <a:r>
              <a:rPr lang="en-GB" dirty="0">
                <a:solidFill>
                  <a:schemeClr val="accent1"/>
                </a:solidFill>
                <a:latin typeface="Trebuchet MS" panose="020B0603020202020204" pitchFamily="34" charset="0"/>
              </a:rPr>
              <a:t>1993 - Maastricht </a:t>
            </a: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Treaty</a:t>
            </a:r>
          </a:p>
          <a:p>
            <a:pPr lvl="2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European </a:t>
            </a:r>
            <a:r>
              <a:rPr lang="en-GB" dirty="0">
                <a:latin typeface="Trebuchet MS" panose="020B0603020202020204" pitchFamily="34" charset="0"/>
              </a:rPr>
              <a:t>Union formed</a:t>
            </a:r>
          </a:p>
          <a:p>
            <a:pPr lvl="1">
              <a:buSzPct val="100000"/>
            </a:pPr>
            <a:r>
              <a:rPr lang="en-GB" dirty="0">
                <a:solidFill>
                  <a:schemeClr val="accent1"/>
                </a:solidFill>
                <a:latin typeface="Trebuchet MS" panose="020B0603020202020204" pitchFamily="34" charset="0"/>
              </a:rPr>
              <a:t>2008 - Lisbon </a:t>
            </a:r>
            <a:r>
              <a:rPr lang="en-GB" dirty="0" smtClean="0">
                <a:solidFill>
                  <a:schemeClr val="accent1"/>
                </a:solidFill>
                <a:latin typeface="Trebuchet MS" panose="020B0603020202020204" pitchFamily="34" charset="0"/>
              </a:rPr>
              <a:t>Treaty</a:t>
            </a:r>
          </a:p>
          <a:p>
            <a:pPr lvl="2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Introduces </a:t>
            </a:r>
            <a:r>
              <a:rPr lang="en-GB" dirty="0">
                <a:latin typeface="Trebuchet MS" panose="020B0603020202020204" pitchFamily="34" charset="0"/>
              </a:rPr>
              <a:t>famous “Article 50” of the Treaty on European Union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2335491"/>
            <a:ext cx="4319587" cy="291091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18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i="1" dirty="0" smtClean="0">
                <a:solidFill>
                  <a:schemeClr val="tx2"/>
                </a:solidFill>
              </a:rPr>
              <a:t>“2</a:t>
            </a:r>
            <a:r>
              <a:rPr lang="en-GB" altLang="en-US" sz="1600" i="1" dirty="0">
                <a:solidFill>
                  <a:schemeClr val="tx2"/>
                </a:solidFill>
              </a:rPr>
              <a:t>. A Member State which decides to withdraw shall notify the European Council of its</a:t>
            </a:r>
          </a:p>
          <a:p>
            <a:pPr lvl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i="1" dirty="0">
                <a:solidFill>
                  <a:schemeClr val="tx2"/>
                </a:solidFill>
              </a:rPr>
              <a:t>intention. In the light of the guidelines provided by the European Council, the Union shall</a:t>
            </a:r>
          </a:p>
          <a:p>
            <a:pPr lvl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i="1" u="sng" dirty="0">
                <a:solidFill>
                  <a:schemeClr val="tx2"/>
                </a:solidFill>
              </a:rPr>
              <a:t>negotiate</a:t>
            </a:r>
            <a:r>
              <a:rPr lang="en-GB" altLang="en-US" sz="1600" i="1" dirty="0">
                <a:solidFill>
                  <a:schemeClr val="tx2"/>
                </a:solidFill>
              </a:rPr>
              <a:t> and conclude an agreement with that State, setting out the arrangements for its</a:t>
            </a:r>
          </a:p>
          <a:p>
            <a:pPr lvl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i="1" dirty="0">
                <a:solidFill>
                  <a:schemeClr val="tx2"/>
                </a:solidFill>
              </a:rPr>
              <a:t>withdrawal, taking account of the framework for its future relationship with the Union. That</a:t>
            </a:r>
          </a:p>
          <a:p>
            <a:pPr lvl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i="1" dirty="0">
                <a:solidFill>
                  <a:schemeClr val="tx2"/>
                </a:solidFill>
              </a:rPr>
              <a:t>agreement shall be negotiated in accordance with Article 218(3) of the Treaty on the</a:t>
            </a:r>
          </a:p>
          <a:p>
            <a:pPr lvl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i="1" dirty="0">
                <a:solidFill>
                  <a:schemeClr val="tx2"/>
                </a:solidFill>
              </a:rPr>
              <a:t>Functioning of the European Union. It shall be concluded on behalf of the Union by the</a:t>
            </a:r>
          </a:p>
          <a:p>
            <a:pPr lvl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i="1" dirty="0">
                <a:solidFill>
                  <a:schemeClr val="tx2"/>
                </a:solidFill>
              </a:rPr>
              <a:t>Council, acting by a </a:t>
            </a:r>
            <a:r>
              <a:rPr lang="en-GB" altLang="en-US" sz="1600" b="1" i="1" u="sng" dirty="0">
                <a:solidFill>
                  <a:schemeClr val="tx2"/>
                </a:solidFill>
              </a:rPr>
              <a:t>qualified majority</a:t>
            </a:r>
            <a:r>
              <a:rPr lang="en-GB" altLang="en-US" sz="1600" i="1" dirty="0">
                <a:solidFill>
                  <a:schemeClr val="tx2"/>
                </a:solidFill>
              </a:rPr>
              <a:t>, after obtaining the consent of the European Parliament.</a:t>
            </a:r>
          </a:p>
          <a:p>
            <a:pPr lvl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1600" i="1" dirty="0">
              <a:solidFill>
                <a:schemeClr val="tx2"/>
              </a:solidFill>
            </a:endParaRPr>
          </a:p>
          <a:p>
            <a:pPr lvl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i="1" dirty="0" smtClean="0">
                <a:solidFill>
                  <a:schemeClr val="tx2"/>
                </a:solidFill>
              </a:rPr>
              <a:t>“3</a:t>
            </a:r>
            <a:r>
              <a:rPr lang="en-GB" altLang="en-US" sz="1600" i="1" dirty="0">
                <a:solidFill>
                  <a:schemeClr val="tx2"/>
                </a:solidFill>
              </a:rPr>
              <a:t>. The Treaties shall cease to apply to the State in question from the date of entry into force of the withdrawal agreement or, failing that, </a:t>
            </a:r>
            <a:r>
              <a:rPr lang="en-GB" altLang="en-US" sz="1600" b="1" i="1" u="sng" dirty="0">
                <a:solidFill>
                  <a:schemeClr val="tx2"/>
                </a:solidFill>
              </a:rPr>
              <a:t>two years after the notification </a:t>
            </a:r>
            <a:r>
              <a:rPr lang="en-GB" altLang="en-US" sz="1600" i="1" dirty="0">
                <a:solidFill>
                  <a:schemeClr val="tx2"/>
                </a:solidFill>
              </a:rPr>
              <a:t>referred to in</a:t>
            </a:r>
          </a:p>
          <a:p>
            <a:pPr lvl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i="1" dirty="0">
                <a:solidFill>
                  <a:schemeClr val="tx2"/>
                </a:solidFill>
              </a:rPr>
              <a:t>paragraph 2, </a:t>
            </a:r>
            <a:r>
              <a:rPr lang="en-GB" altLang="en-US" sz="1600" b="1" i="1" u="sng" dirty="0">
                <a:solidFill>
                  <a:schemeClr val="tx2"/>
                </a:solidFill>
              </a:rPr>
              <a:t>unless</a:t>
            </a:r>
            <a:r>
              <a:rPr lang="en-GB" altLang="en-US" sz="1600" i="1" dirty="0">
                <a:solidFill>
                  <a:schemeClr val="tx2"/>
                </a:solidFill>
              </a:rPr>
              <a:t> the European Council, in agreement with the Member State concerned,</a:t>
            </a:r>
          </a:p>
          <a:p>
            <a:pPr lvl="0" ea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i="1" u="sng" dirty="0">
                <a:solidFill>
                  <a:schemeClr val="tx2"/>
                </a:solidFill>
              </a:rPr>
              <a:t>unanimously decides to extend this period</a:t>
            </a:r>
            <a:r>
              <a:rPr lang="en-GB" altLang="en-US" sz="1600" i="1" dirty="0" smtClean="0">
                <a:solidFill>
                  <a:schemeClr val="tx2"/>
                </a:solidFill>
              </a:rPr>
              <a:t>.”</a:t>
            </a:r>
            <a:endParaRPr lang="en-GB" altLang="en-US" sz="1600" i="1" dirty="0">
              <a:solidFill>
                <a:schemeClr val="tx2"/>
              </a:solidFill>
            </a:endParaRPr>
          </a:p>
          <a:p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Article 50 of the Treaty on European Union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96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4234675"/>
              </p:ext>
            </p:extLst>
          </p:nvPr>
        </p:nvGraphicFramePr>
        <p:xfrm>
          <a:off x="563563" y="1558925"/>
          <a:ext cx="878522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Bodies of the EU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3584848" y="2204864"/>
            <a:ext cx="288032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20752" y="2924944"/>
            <a:ext cx="1152128" cy="216024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72880" y="2924944"/>
            <a:ext cx="1081825" cy="216024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02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66114"/>
              </p:ext>
            </p:extLst>
          </p:nvPr>
        </p:nvGraphicFramePr>
        <p:xfrm>
          <a:off x="563563" y="1558925"/>
          <a:ext cx="878522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Bodies </a:t>
            </a:r>
            <a:r>
              <a:rPr lang="en-GB" u="sng" dirty="0" smtClean="0"/>
              <a:t>outside</a:t>
            </a:r>
            <a:r>
              <a:rPr lang="en-GB" dirty="0" smtClean="0"/>
              <a:t> of the EU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70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Legal entanglements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BBC: up to 62% of UK laws made between 1993-2014 originated from EU:</a:t>
            </a:r>
          </a:p>
          <a:p>
            <a:pPr lvl="2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945 Acts of Parliament</a:t>
            </a:r>
          </a:p>
          <a:p>
            <a:pPr lvl="2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33,160 Statutory Instruments</a:t>
            </a:r>
          </a:p>
          <a:p>
            <a:pPr lvl="2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119 EU Regulations: automatic effect</a:t>
            </a:r>
          </a:p>
          <a:p>
            <a:pPr lvl="1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Some commentators: mainly administrative, figures are really only 13%</a:t>
            </a:r>
          </a:p>
          <a:p>
            <a:pPr lvl="1">
              <a:buSzPct val="100000"/>
            </a:pPr>
            <a:r>
              <a:rPr lang="en-GB" dirty="0" smtClean="0">
                <a:latin typeface="Trebuchet MS" panose="020B0603020202020204" pitchFamily="34" charset="0"/>
              </a:rPr>
              <a:t>“Great Repeal Bill”: European </a:t>
            </a:r>
            <a:r>
              <a:rPr lang="en-GB" dirty="0">
                <a:latin typeface="Trebuchet MS" panose="020B0603020202020204" pitchFamily="34" charset="0"/>
              </a:rPr>
              <a:t>Union (Withdrawal Bill</a:t>
            </a:r>
            <a:r>
              <a:rPr lang="en-GB" dirty="0" smtClean="0">
                <a:latin typeface="Trebuchet MS" panose="020B0603020202020204" pitchFamily="34" charset="0"/>
              </a:rPr>
              <a:t>) -temporarily adopt EU laws at exit</a:t>
            </a: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8" y="2336722"/>
            <a:ext cx="4319587" cy="2908456"/>
          </a:xfrm>
        </p:spPr>
      </p:pic>
    </p:spTree>
    <p:extLst>
      <p:ext uri="{BB962C8B-B14F-4D97-AF65-F5344CB8AC3E}">
        <p14:creationId xmlns:p14="http://schemas.microsoft.com/office/powerpoint/2010/main" val="2238017777"/>
      </p:ext>
    </p:extLst>
  </p:cSld>
  <p:clrMapOvr>
    <a:masterClrMapping/>
  </p:clrMapOvr>
</p:sld>
</file>

<file path=ppt/theme/theme1.xml><?xml version="1.0" encoding="utf-8"?>
<a:theme xmlns:a="http://schemas.openxmlformats.org/drawingml/2006/main" name="Kennedys Law_ScreenA4">
  <a:themeElements>
    <a:clrScheme name="Kennedy">
      <a:dk1>
        <a:sysClr val="windowText" lastClr="000000"/>
      </a:dk1>
      <a:lt1>
        <a:sysClr val="window" lastClr="FFFFFF"/>
      </a:lt1>
      <a:dk2>
        <a:srgbClr val="4A4B4B"/>
      </a:dk2>
      <a:lt2>
        <a:srgbClr val="E6E6E6"/>
      </a:lt2>
      <a:accent1>
        <a:srgbClr val="00A1DF"/>
      </a:accent1>
      <a:accent2>
        <a:srgbClr val="9ACFEF"/>
      </a:accent2>
      <a:accent3>
        <a:srgbClr val="5DB8E7"/>
      </a:accent3>
      <a:accent4>
        <a:srgbClr val="D0E7F7"/>
      </a:accent4>
      <a:accent5>
        <a:srgbClr val="FEB81A"/>
      </a:accent5>
      <a:accent6>
        <a:srgbClr val="FFDB95"/>
      </a:accent6>
      <a:hlink>
        <a:srgbClr val="00A1DF"/>
      </a:hlink>
      <a:folHlink>
        <a:srgbClr val="FEB81A"/>
      </a:folHlink>
    </a:clrScheme>
    <a:fontScheme name="Kennedy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100% Blue">
      <a:srgbClr val="00A1DF"/>
    </a:custClr>
    <a:custClr name="75% Blue">
      <a:srgbClr val="5DB8E7"/>
    </a:custClr>
    <a:custClr name="50% Blue">
      <a:srgbClr val="9ACFEF"/>
    </a:custClr>
    <a:custClr name="25% Blue">
      <a:srgbClr val="D0E7F7"/>
    </a:custClr>
    <a:custClr name="100% Yellow">
      <a:srgbClr val="FEB81A"/>
    </a:custClr>
    <a:custClr name="75% Yellow">
      <a:srgbClr val="FEC961"/>
    </a:custClr>
    <a:custClr name="50% Yellow">
      <a:srgbClr val="FFDB95"/>
    </a:custClr>
    <a:custClr name="25% Yellow">
      <a:srgbClr val="FFEDC9"/>
    </a:custClr>
    <a:custClr name="White">
      <a:srgbClr val="FFFFFF"/>
    </a:custClr>
    <a:custClr name="Black">
      <a:srgbClr val="000000"/>
    </a:custClr>
    <a:custClr name="100% Green">
      <a:srgbClr val="00AF42"/>
    </a:custClr>
    <a:custClr name="75% Green">
      <a:srgbClr val="0BC571"/>
    </a:custClr>
    <a:custClr name="50% Green">
      <a:srgbClr val="7FDA9D"/>
    </a:custClr>
    <a:custClr name="25% Green">
      <a:srgbClr val="C1EDCC"/>
    </a:custClr>
    <a:custClr name="100% Orange">
      <a:srgbClr val="FF6900"/>
    </a:custClr>
    <a:custClr name="75% Orange">
      <a:srgbClr val="FFA34E"/>
    </a:custClr>
    <a:custClr name="50% Orange">
      <a:srgbClr val="FFC289"/>
    </a:custClr>
    <a:custClr name="25% Orange">
      <a:srgbClr val="FFD9BF"/>
    </a:custClr>
    <a:custClr name="White">
      <a:srgbClr val="FFFFFF"/>
    </a:custClr>
    <a:custClr name="Black">
      <a:srgbClr val="000000"/>
    </a:custClr>
    <a:custClr name="100% Pink">
      <a:srgbClr val="DE0031"/>
    </a:custClr>
    <a:custClr name="75% Pink">
      <a:srgbClr val="F0605F"/>
    </a:custClr>
    <a:custClr name="50% Pink">
      <a:srgbClr val="FC9691"/>
    </a:custClr>
    <a:custClr name="25% Pink">
      <a:srgbClr val="FABFD0"/>
    </a:custClr>
    <a:custClr name="75% Black">
      <a:srgbClr val="404040"/>
    </a:custClr>
    <a:custClr name="50% Black">
      <a:srgbClr val="7F7F7F"/>
    </a:custClr>
    <a:custClr name="25% Black">
      <a:srgbClr val="BFBFBF"/>
    </a:custClr>
    <a:custClr name="10% Black">
      <a:srgbClr val="E6E6E6"/>
    </a:custClr>
  </a:custClrLst>
  <a:extLst>
    <a:ext uri="{05A4C25C-085E-4340-85A3-A5531E510DB2}">
      <thm15:themeFamily xmlns:thm15="http://schemas.microsoft.com/office/thememl/2012/main" name="Kennedys Law_ScreenA4.potx" id="{BCEBC076-0569-48A5-B14E-6017F3109B54}" vid="{37D3B4BF-1823-448F-B346-574F1786EE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ennedy">
    <a:dk1>
      <a:sysClr val="windowText" lastClr="000000"/>
    </a:dk1>
    <a:lt1>
      <a:sysClr val="window" lastClr="FFFFFF"/>
    </a:lt1>
    <a:dk2>
      <a:srgbClr val="4A4B4B"/>
    </a:dk2>
    <a:lt2>
      <a:srgbClr val="E6E6E6"/>
    </a:lt2>
    <a:accent1>
      <a:srgbClr val="00A1DF"/>
    </a:accent1>
    <a:accent2>
      <a:srgbClr val="9ACFEF"/>
    </a:accent2>
    <a:accent3>
      <a:srgbClr val="5DB8E7"/>
    </a:accent3>
    <a:accent4>
      <a:srgbClr val="D0E7F7"/>
    </a:accent4>
    <a:accent5>
      <a:srgbClr val="FEB81A"/>
    </a:accent5>
    <a:accent6>
      <a:srgbClr val="FFDB95"/>
    </a:accent6>
    <a:hlink>
      <a:srgbClr val="00A1DF"/>
    </a:hlink>
    <a:folHlink>
      <a:srgbClr val="FEB81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1801</Words>
  <Application>Microsoft Office PowerPoint</Application>
  <PresentationFormat>A4 Paper (210x297 mm)</PresentationFormat>
  <Paragraphs>272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Trebuchet MS</vt:lpstr>
      <vt:lpstr>Wingdings</vt:lpstr>
      <vt:lpstr>Wingdings 3</vt:lpstr>
      <vt:lpstr>Kennedys Law_ScreenA4</vt:lpstr>
      <vt:lpstr>Impact of Brexit on the UK Insurance Industry</vt:lpstr>
      <vt:lpstr>Kennedys’ Birmingham Office</vt:lpstr>
      <vt:lpstr>Outline</vt:lpstr>
      <vt:lpstr>What is Brexit?</vt:lpstr>
      <vt:lpstr>One-minute history of the EU</vt:lpstr>
      <vt:lpstr>Article 50 of the Treaty on European Union</vt:lpstr>
      <vt:lpstr>Bodies of the EU</vt:lpstr>
      <vt:lpstr>European Bodies outside of the EU</vt:lpstr>
      <vt:lpstr>Legal entanglements</vt:lpstr>
      <vt:lpstr>Current position</vt:lpstr>
      <vt:lpstr>Recent Events</vt:lpstr>
      <vt:lpstr>What will Brexit Involve?</vt:lpstr>
      <vt:lpstr>Phase 1 - Withdrawal</vt:lpstr>
      <vt:lpstr>Phase 2 – Transitional Arrangements</vt:lpstr>
      <vt:lpstr>Phase 3 – Future Trade Deal</vt:lpstr>
      <vt:lpstr>“Soft Brexit” vs “Hard Brexit”</vt:lpstr>
      <vt:lpstr>Politics &amp; Trade</vt:lpstr>
      <vt:lpstr>Issues for insured businesses</vt:lpstr>
      <vt:lpstr>Issues for UK businesses/insureds?</vt:lpstr>
      <vt:lpstr>Example: Legal</vt:lpstr>
      <vt:lpstr>Example: Labour</vt:lpstr>
      <vt:lpstr>Example: Financial Stability</vt:lpstr>
      <vt:lpstr>Issues for insurance businesses</vt:lpstr>
      <vt:lpstr>Monitoring the mood</vt:lpstr>
      <vt:lpstr>UK (re)insurance industry</vt:lpstr>
      <vt:lpstr>European insurance business</vt:lpstr>
      <vt:lpstr>Key EU laws applying to (re)insurance</vt:lpstr>
      <vt:lpstr>Passporting</vt:lpstr>
      <vt:lpstr>Passporting</vt:lpstr>
      <vt:lpstr>What next for Passporting?</vt:lpstr>
      <vt:lpstr>“Plan B”</vt:lpstr>
      <vt:lpstr>Opportunity for change</vt:lpstr>
      <vt:lpstr>Consequences of change?</vt:lpstr>
      <vt:lpstr>The roadmap ahead</vt:lpstr>
      <vt:lpstr>Upcoming timeline</vt:lpstr>
      <vt:lpstr>PowerPoint Presentation</vt:lpstr>
    </vt:vector>
  </TitlesOfParts>
  <Company>Kennedys Law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Brexit and insurance: The Roadmap Ahead</dc:title>
  <dc:creator>Emily Huva</dc:creator>
  <cp:lastModifiedBy>Emily Huva</cp:lastModifiedBy>
  <cp:revision>60</cp:revision>
  <dcterms:created xsi:type="dcterms:W3CDTF">2017-09-25T13:27:20Z</dcterms:created>
  <dcterms:modified xsi:type="dcterms:W3CDTF">2017-09-29T10:11:27Z</dcterms:modified>
</cp:coreProperties>
</file>