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2.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60"/>
  </p:notesMasterIdLst>
  <p:handoutMasterIdLst>
    <p:handoutMasterId r:id="rId61"/>
  </p:handoutMasterIdLst>
  <p:sldIdLst>
    <p:sldId id="304" r:id="rId5"/>
    <p:sldId id="447" r:id="rId6"/>
    <p:sldId id="448" r:id="rId7"/>
    <p:sldId id="449" r:id="rId8"/>
    <p:sldId id="284" r:id="rId9"/>
    <p:sldId id="460" r:id="rId10"/>
    <p:sldId id="461" r:id="rId11"/>
    <p:sldId id="462" r:id="rId12"/>
    <p:sldId id="463" r:id="rId13"/>
    <p:sldId id="464" r:id="rId14"/>
    <p:sldId id="465" r:id="rId15"/>
    <p:sldId id="466" r:id="rId16"/>
    <p:sldId id="467" r:id="rId17"/>
    <p:sldId id="468" r:id="rId18"/>
    <p:sldId id="469" r:id="rId19"/>
    <p:sldId id="470" r:id="rId20"/>
    <p:sldId id="471" r:id="rId21"/>
    <p:sldId id="472" r:id="rId22"/>
    <p:sldId id="473" r:id="rId23"/>
    <p:sldId id="474" r:id="rId24"/>
    <p:sldId id="475" r:id="rId25"/>
    <p:sldId id="451" r:id="rId26"/>
    <p:sldId id="478" r:id="rId27"/>
    <p:sldId id="313" r:id="rId28"/>
    <p:sldId id="318" r:id="rId29"/>
    <p:sldId id="320" r:id="rId30"/>
    <p:sldId id="319" r:id="rId31"/>
    <p:sldId id="321" r:id="rId32"/>
    <p:sldId id="322" r:id="rId33"/>
    <p:sldId id="454" r:id="rId34"/>
    <p:sldId id="385" r:id="rId35"/>
    <p:sldId id="387" r:id="rId36"/>
    <p:sldId id="389" r:id="rId37"/>
    <p:sldId id="390" r:id="rId38"/>
    <p:sldId id="393" r:id="rId39"/>
    <p:sldId id="394" r:id="rId40"/>
    <p:sldId id="396" r:id="rId41"/>
    <p:sldId id="405" r:id="rId42"/>
    <p:sldId id="410" r:id="rId43"/>
    <p:sldId id="412" r:id="rId44"/>
    <p:sldId id="416" r:id="rId45"/>
    <p:sldId id="421" r:id="rId46"/>
    <p:sldId id="423" r:id="rId47"/>
    <p:sldId id="425" r:id="rId48"/>
    <p:sldId id="427" r:id="rId49"/>
    <p:sldId id="431" r:id="rId50"/>
    <p:sldId id="433" r:id="rId51"/>
    <p:sldId id="435" r:id="rId52"/>
    <p:sldId id="445" r:id="rId53"/>
    <p:sldId id="446" r:id="rId54"/>
    <p:sldId id="479" r:id="rId55"/>
    <p:sldId id="310" r:id="rId56"/>
    <p:sldId id="477" r:id="rId57"/>
    <p:sldId id="476" r:id="rId58"/>
    <p:sldId id="459" r:id="rId59"/>
  </p:sldIdLst>
  <p:sldSz cx="9144000" cy="6858000" type="screen4x3"/>
  <p:notesSz cx="6669088" cy="9926638"/>
  <p:defaultTextStyle>
    <a:defPPr>
      <a:defRPr lang="en-US"/>
    </a:defPPr>
    <a:lvl1pPr algn="l" rtl="0" fontAlgn="base">
      <a:spcBef>
        <a:spcPct val="0"/>
      </a:spcBef>
      <a:spcAft>
        <a:spcPct val="0"/>
      </a:spcAft>
      <a:defRPr sz="1200" kern="1200">
        <a:solidFill>
          <a:srgbClr val="000000"/>
        </a:solidFill>
        <a:latin typeface="Gill Sans" charset="0"/>
        <a:ea typeface="ヒラギノ角ゴ ProN W3" charset="0"/>
        <a:cs typeface="ヒラギノ角ゴ ProN W3" charset="0"/>
        <a:sym typeface="Gill Sans" charset="0"/>
      </a:defRPr>
    </a:lvl1pPr>
    <a:lvl2pPr marL="457200" algn="l" rtl="0" fontAlgn="base">
      <a:spcBef>
        <a:spcPct val="0"/>
      </a:spcBef>
      <a:spcAft>
        <a:spcPct val="0"/>
      </a:spcAft>
      <a:defRPr sz="1200" kern="1200">
        <a:solidFill>
          <a:srgbClr val="000000"/>
        </a:solidFill>
        <a:latin typeface="Gill Sans" charset="0"/>
        <a:ea typeface="ヒラギノ角ゴ ProN W3" charset="0"/>
        <a:cs typeface="ヒラギノ角ゴ ProN W3" charset="0"/>
        <a:sym typeface="Gill Sans" charset="0"/>
      </a:defRPr>
    </a:lvl2pPr>
    <a:lvl3pPr marL="914400" algn="l" rtl="0" fontAlgn="base">
      <a:spcBef>
        <a:spcPct val="0"/>
      </a:spcBef>
      <a:spcAft>
        <a:spcPct val="0"/>
      </a:spcAft>
      <a:defRPr sz="1200" kern="1200">
        <a:solidFill>
          <a:srgbClr val="000000"/>
        </a:solidFill>
        <a:latin typeface="Gill Sans" charset="0"/>
        <a:ea typeface="ヒラギノ角ゴ ProN W3" charset="0"/>
        <a:cs typeface="ヒラギノ角ゴ ProN W3" charset="0"/>
        <a:sym typeface="Gill Sans" charset="0"/>
      </a:defRPr>
    </a:lvl3pPr>
    <a:lvl4pPr marL="1371600" algn="l" rtl="0" fontAlgn="base">
      <a:spcBef>
        <a:spcPct val="0"/>
      </a:spcBef>
      <a:spcAft>
        <a:spcPct val="0"/>
      </a:spcAft>
      <a:defRPr sz="1200" kern="1200">
        <a:solidFill>
          <a:srgbClr val="000000"/>
        </a:solidFill>
        <a:latin typeface="Gill Sans" charset="0"/>
        <a:ea typeface="ヒラギノ角ゴ ProN W3" charset="0"/>
        <a:cs typeface="ヒラギノ角ゴ ProN W3" charset="0"/>
        <a:sym typeface="Gill Sans" charset="0"/>
      </a:defRPr>
    </a:lvl4pPr>
    <a:lvl5pPr marL="1828800" algn="l" rtl="0" fontAlgn="base">
      <a:spcBef>
        <a:spcPct val="0"/>
      </a:spcBef>
      <a:spcAft>
        <a:spcPct val="0"/>
      </a:spcAft>
      <a:defRPr sz="12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12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12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12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1200" kern="1200">
        <a:solidFill>
          <a:srgbClr val="000000"/>
        </a:solidFill>
        <a:latin typeface="Gill Sans" charset="0"/>
        <a:ea typeface="ヒラギノ角ゴ ProN W3" charset="0"/>
        <a:cs typeface="ヒラギノ角ゴ ProN W3" charset="0"/>
        <a:sym typeface="Gill Sans"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1837"/>
    <a:srgbClr val="333333"/>
    <a:srgbClr val="CCCCCC"/>
    <a:srgbClr val="797979"/>
    <a:srgbClr val="B35021"/>
    <a:srgbClr val="361F47"/>
    <a:srgbClr val="000000"/>
    <a:srgbClr val="9933FF"/>
    <a:srgbClr val="CC99FF"/>
    <a:srgbClr val="3E003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31" autoAdjust="0"/>
    <p:restoredTop sz="90664" autoAdjust="0"/>
  </p:normalViewPr>
  <p:slideViewPr>
    <p:cSldViewPr showGuides="1">
      <p:cViewPr>
        <p:scale>
          <a:sx n="90" d="100"/>
          <a:sy n="90" d="100"/>
        </p:scale>
        <p:origin x="-96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77" d="100"/>
          <a:sy n="77" d="100"/>
        </p:scale>
        <p:origin x="3396"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D:\N\9-Other\Rajen\01%20-%20Active\Finances\20%20-%20Other%20Income\12-%20TB-UK\Presentations\Errors%20and%20Ommissions\Spreadshee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w="25400">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1"/>
          <c:order val="0"/>
          <c:tx>
            <c:strRef>
              <c:f>'Performance Chart'!$B$5</c:f>
              <c:strCache>
                <c:ptCount val="1"/>
                <c:pt idx="0">
                  <c:v>Turnover</c:v>
                </c:pt>
              </c:strCache>
            </c:strRef>
          </c:tx>
          <c:spPr>
            <a:solidFill>
              <a:srgbClr val="FF00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cat>
            <c:numRef>
              <c:f>'Performance Chart'!$A$6:$A$12</c:f>
              <c:numCache>
                <c:formatCode>General</c:formatCode>
                <c:ptCount val="7"/>
                <c:pt idx="0">
                  <c:v>2013</c:v>
                </c:pt>
                <c:pt idx="1">
                  <c:v>2014</c:v>
                </c:pt>
                <c:pt idx="2">
                  <c:v>2015</c:v>
                </c:pt>
                <c:pt idx="3">
                  <c:v>2016</c:v>
                </c:pt>
                <c:pt idx="4">
                  <c:v>2017</c:v>
                </c:pt>
                <c:pt idx="5">
                  <c:v>2018</c:v>
                </c:pt>
                <c:pt idx="6">
                  <c:v>2019</c:v>
                </c:pt>
              </c:numCache>
            </c:numRef>
          </c:cat>
          <c:val>
            <c:numRef>
              <c:f>'Performance Chart'!$B$6:$B$12</c:f>
              <c:numCache>
                <c:formatCode>#,##0</c:formatCode>
                <c:ptCount val="7"/>
                <c:pt idx="0">
                  <c:v>100</c:v>
                </c:pt>
                <c:pt idx="1">
                  <c:v>180</c:v>
                </c:pt>
                <c:pt idx="2">
                  <c:v>306</c:v>
                </c:pt>
                <c:pt idx="3">
                  <c:v>489.6</c:v>
                </c:pt>
                <c:pt idx="4">
                  <c:v>734.40000000000009</c:v>
                </c:pt>
                <c:pt idx="5">
                  <c:v>1028.1600000000001</c:v>
                </c:pt>
                <c:pt idx="6">
                  <c:v>1336.6080000000002</c:v>
                </c:pt>
              </c:numCache>
            </c:numRef>
          </c:val>
          <c:extLst xmlns:c16r2="http://schemas.microsoft.com/office/drawing/2015/06/chart">
            <c:ext xmlns:c16="http://schemas.microsoft.com/office/drawing/2014/chart" uri="{C3380CC4-5D6E-409C-BE32-E72D297353CC}">
              <c16:uniqueId val="{00000000-3F77-4960-ADB1-88940D32D0DA}"/>
            </c:ext>
          </c:extLst>
        </c:ser>
        <c:dLbls>
          <c:showLegendKey val="0"/>
          <c:showVal val="0"/>
          <c:showCatName val="0"/>
          <c:showSerName val="0"/>
          <c:showPercent val="0"/>
          <c:showBubbleSize val="0"/>
        </c:dLbls>
        <c:gapWidth val="150"/>
        <c:shape val="box"/>
        <c:axId val="121154560"/>
        <c:axId val="129450752"/>
        <c:axId val="0"/>
      </c:bar3DChart>
      <c:catAx>
        <c:axId val="12115456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29450752"/>
        <c:crosses val="autoZero"/>
        <c:auto val="1"/>
        <c:lblAlgn val="ctr"/>
        <c:lblOffset val="100"/>
        <c:noMultiLvlLbl val="0"/>
      </c:catAx>
      <c:valAx>
        <c:axId val="129450752"/>
        <c:scaling>
          <c:orientation val="minMax"/>
        </c:scaling>
        <c:delete val="1"/>
        <c:axPos val="l"/>
        <c:majorGridlines>
          <c:spPr>
            <a:ln w="9525" cap="flat" cmpd="sng" algn="ctr">
              <a:noFill/>
              <a:round/>
            </a:ln>
            <a:effectLst/>
          </c:spPr>
        </c:majorGridlines>
        <c:numFmt formatCode="#,##0" sourceLinked="1"/>
        <c:majorTickMark val="none"/>
        <c:minorTickMark val="none"/>
        <c:tickLblPos val="nextTo"/>
        <c:crossAx val="121154560"/>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solidFill>
              <a:srgbClr val="C00000"/>
            </a:solidFill>
          </c:spPr>
          <c:explosion val="10"/>
          <c:dPt>
            <c:idx val="0"/>
            <c:bubble3D val="0"/>
            <c:spPr>
              <a:solidFill>
                <a:srgbClr val="C00000"/>
              </a:solidFill>
              <a:ln w="19050">
                <a:solidFill>
                  <a:schemeClr val="lt1"/>
                </a:solidFill>
              </a:ln>
              <a:effectLst/>
            </c:spPr>
            <c:extLst xmlns:c16r2="http://schemas.microsoft.com/office/drawing/2015/06/chart">
              <c:ext xmlns:c16="http://schemas.microsoft.com/office/drawing/2014/chart" uri="{C3380CC4-5D6E-409C-BE32-E72D297353CC}">
                <c16:uniqueId val="{00000001-219D-4799-8ADE-99579CACE4FB}"/>
              </c:ext>
            </c:extLst>
          </c:dPt>
          <c:dPt>
            <c:idx val="1"/>
            <c:bubble3D val="0"/>
            <c:spPr>
              <a:solidFill>
                <a:schemeClr val="tx1"/>
              </a:solidFill>
              <a:ln w="19050">
                <a:solidFill>
                  <a:schemeClr val="lt1"/>
                </a:solidFill>
              </a:ln>
              <a:effectLst/>
            </c:spPr>
            <c:extLst xmlns:c16r2="http://schemas.microsoft.com/office/drawing/2015/06/chart">
              <c:ext xmlns:c16="http://schemas.microsoft.com/office/drawing/2014/chart" uri="{C3380CC4-5D6E-409C-BE32-E72D297353CC}">
                <c16:uniqueId val="{00000003-219D-4799-8ADE-99579CACE4FB}"/>
              </c:ext>
            </c:extLst>
          </c:dPt>
          <c:val>
            <c:numRef>
              <c:f>'Rate of GP (2)'!$J$4:$J$5</c:f>
              <c:numCache>
                <c:formatCode>General</c:formatCode>
                <c:ptCount val="2"/>
                <c:pt idx="0">
                  <c:v>34</c:v>
                </c:pt>
                <c:pt idx="1">
                  <c:v>66</c:v>
                </c:pt>
              </c:numCache>
            </c:numRef>
          </c:val>
          <c:extLst xmlns:c16r2="http://schemas.microsoft.com/office/drawing/2015/06/chart">
            <c:ext xmlns:c16="http://schemas.microsoft.com/office/drawing/2014/chart" uri="{C3380CC4-5D6E-409C-BE32-E72D297353CC}">
              <c16:uniqueId val="{00000004-219D-4799-8ADE-99579CACE4FB}"/>
            </c:ext>
          </c:extLst>
        </c:ser>
        <c:dLbls>
          <c:showLegendKey val="0"/>
          <c:showVal val="0"/>
          <c:showCatName val="0"/>
          <c:showSerName val="0"/>
          <c:showPercent val="0"/>
          <c:showBubbleSize val="0"/>
          <c:showLeaderLines val="1"/>
        </c:dLbls>
        <c:firstSliceAng val="0"/>
        <c:holeSize val="4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889938" cy="498055"/>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sz="quarter" idx="1"/>
          </p:nvPr>
        </p:nvSpPr>
        <p:spPr>
          <a:xfrm>
            <a:off x="3777607" y="1"/>
            <a:ext cx="2889938" cy="498055"/>
          </a:xfrm>
          <a:prstGeom prst="rect">
            <a:avLst/>
          </a:prstGeom>
        </p:spPr>
        <p:txBody>
          <a:bodyPr vert="horz" lIns="94229" tIns="47114" rIns="94229" bIns="47114" rtlCol="0"/>
          <a:lstStyle>
            <a:lvl1pPr algn="r">
              <a:defRPr sz="1200"/>
            </a:lvl1pPr>
          </a:lstStyle>
          <a:p>
            <a:fld id="{782D54CC-EA14-4019-A9C6-58235CC8C566}" type="datetimeFigureOut">
              <a:rPr lang="en-US" smtClean="0"/>
              <a:t>10/17/2017</a:t>
            </a:fld>
            <a:endParaRPr lang="en-US" dirty="0"/>
          </a:p>
        </p:txBody>
      </p:sp>
      <p:sp>
        <p:nvSpPr>
          <p:cNvPr id="4" name="Footer Placeholder 3"/>
          <p:cNvSpPr>
            <a:spLocks noGrp="1"/>
          </p:cNvSpPr>
          <p:nvPr>
            <p:ph type="ftr" sz="quarter" idx="2"/>
          </p:nvPr>
        </p:nvSpPr>
        <p:spPr>
          <a:xfrm>
            <a:off x="1" y="9428586"/>
            <a:ext cx="2889938" cy="498055"/>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3777607" y="9428586"/>
            <a:ext cx="2889938" cy="498055"/>
          </a:xfrm>
          <a:prstGeom prst="rect">
            <a:avLst/>
          </a:prstGeom>
        </p:spPr>
        <p:txBody>
          <a:bodyPr vert="horz" lIns="94229" tIns="47114" rIns="94229" bIns="47114" rtlCol="0" anchor="b"/>
          <a:lstStyle>
            <a:lvl1pPr algn="r">
              <a:defRPr sz="1200"/>
            </a:lvl1pPr>
          </a:lstStyle>
          <a:p>
            <a:fld id="{DCFFB531-403F-412E-AD85-9C5A3AAF06A2}" type="slidenum">
              <a:rPr lang="en-US" smtClean="0"/>
              <a:t>‹#›</a:t>
            </a:fld>
            <a:endParaRPr lang="en-US" dirty="0"/>
          </a:p>
        </p:txBody>
      </p:sp>
    </p:spTree>
    <p:extLst>
      <p:ext uri="{BB962C8B-B14F-4D97-AF65-F5344CB8AC3E}">
        <p14:creationId xmlns:p14="http://schemas.microsoft.com/office/powerpoint/2010/main" val="32537666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09" name="Rectangle 1"/>
          <p:cNvSpPr>
            <a:spLocks noGrp="1" noRot="1" noChangeAspect="1" noChangeArrowheads="1" noTextEdit="1"/>
          </p:cNvSpPr>
          <p:nvPr>
            <p:ph type="sldImg"/>
          </p:nvPr>
        </p:nvSpPr>
        <p:spPr bwMode="auto">
          <a:xfrm>
            <a:off x="854075" y="744538"/>
            <a:ext cx="4960938"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7410" name="Rectangle 2"/>
          <p:cNvSpPr>
            <a:spLocks noGrp="1" noChangeArrowheads="1"/>
          </p:cNvSpPr>
          <p:nvPr>
            <p:ph type="body" sz="quarter" idx="1"/>
          </p:nvPr>
        </p:nvSpPr>
        <p:spPr bwMode="auto">
          <a:xfrm>
            <a:off x="666909" y="4715154"/>
            <a:ext cx="5335270" cy="4466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 xmlns:ma14="http://schemas.microsoft.com/office/mac/drawingml/2011/main" val="1"/>
            </a:ext>
          </a:extLst>
        </p:spPr>
        <p:txBody>
          <a:bodyPr vert="horz" wrap="square" lIns="94229" tIns="47114" rIns="94229" bIns="4711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18116365"/>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charset="0"/>
        <a:ea typeface="ＭＳ Ｐゴシック" charset="0"/>
        <a:cs typeface="ＭＳ Ｐゴシック" charset="0"/>
      </a:defRPr>
    </a:lvl1pPr>
    <a:lvl2pPr marL="457200" algn="l" rtl="0" eaLnBrk="0" fontAlgn="base" hangingPunct="0">
      <a:spcBef>
        <a:spcPct val="0"/>
      </a:spcBef>
      <a:spcAft>
        <a:spcPct val="0"/>
      </a:spcAft>
      <a:defRPr sz="1200" kern="1200">
        <a:solidFill>
          <a:schemeClr val="tx1"/>
        </a:solidFill>
        <a:latin typeface="Gill Sans" charset="0"/>
        <a:ea typeface="ＭＳ Ｐゴシック" charset="0"/>
        <a:cs typeface="+mn-cs"/>
      </a:defRPr>
    </a:lvl2pPr>
    <a:lvl3pPr marL="914400" algn="l" rtl="0" eaLnBrk="0" fontAlgn="base" hangingPunct="0">
      <a:spcBef>
        <a:spcPct val="0"/>
      </a:spcBef>
      <a:spcAft>
        <a:spcPct val="0"/>
      </a:spcAft>
      <a:defRPr sz="1200" kern="1200">
        <a:solidFill>
          <a:schemeClr val="tx1"/>
        </a:solidFill>
        <a:latin typeface="Gill Sans" charset="0"/>
        <a:ea typeface="ＭＳ Ｐゴシック" charset="0"/>
        <a:cs typeface="+mn-cs"/>
      </a:defRPr>
    </a:lvl3pPr>
    <a:lvl4pPr marL="1371600" algn="l" rtl="0" eaLnBrk="0" fontAlgn="base" hangingPunct="0">
      <a:spcBef>
        <a:spcPct val="0"/>
      </a:spcBef>
      <a:spcAft>
        <a:spcPct val="0"/>
      </a:spcAft>
      <a:defRPr sz="1200" kern="1200">
        <a:solidFill>
          <a:schemeClr val="tx1"/>
        </a:solidFill>
        <a:latin typeface="Gill Sans" charset="0"/>
        <a:ea typeface="ＭＳ Ｐゴシック" charset="0"/>
        <a:cs typeface="+mn-cs"/>
      </a:defRPr>
    </a:lvl4pPr>
    <a:lvl5pPr marL="1828800" algn="l" rtl="0" eaLnBrk="0" fontAlgn="base" hangingPunct="0">
      <a:spcBef>
        <a:spcPct val="0"/>
      </a:spcBef>
      <a:spcAft>
        <a:spcPct val="0"/>
      </a:spcAft>
      <a:defRPr sz="1200" kern="1200">
        <a:solidFill>
          <a:schemeClr val="tx1"/>
        </a:solidFill>
        <a:latin typeface="Gill San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186127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533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09893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endParaRPr lang="en-GB" dirty="0"/>
          </a:p>
        </p:txBody>
      </p:sp>
    </p:spTree>
    <p:extLst>
      <p:ext uri="{BB962C8B-B14F-4D97-AF65-F5344CB8AC3E}">
        <p14:creationId xmlns:p14="http://schemas.microsoft.com/office/powerpoint/2010/main" val="376450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85480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endParaRPr lang="en-GB" dirty="0"/>
          </a:p>
        </p:txBody>
      </p:sp>
    </p:spTree>
    <p:extLst>
      <p:ext uri="{BB962C8B-B14F-4D97-AF65-F5344CB8AC3E}">
        <p14:creationId xmlns:p14="http://schemas.microsoft.com/office/powerpoint/2010/main" val="4096970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endParaRPr lang="en-GB" dirty="0"/>
          </a:p>
        </p:txBody>
      </p:sp>
    </p:spTree>
    <p:extLst>
      <p:ext uri="{BB962C8B-B14F-4D97-AF65-F5344CB8AC3E}">
        <p14:creationId xmlns:p14="http://schemas.microsoft.com/office/powerpoint/2010/main" val="837831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050737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60330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165249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407362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7646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26768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67464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endParaRPr lang="en-GB" dirty="0"/>
          </a:p>
        </p:txBody>
      </p:sp>
    </p:spTree>
    <p:extLst>
      <p:ext uri="{BB962C8B-B14F-4D97-AF65-F5344CB8AC3E}">
        <p14:creationId xmlns:p14="http://schemas.microsoft.com/office/powerpoint/2010/main" val="132474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57092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endParaRPr lang="en-GB" dirty="0"/>
          </a:p>
        </p:txBody>
      </p:sp>
    </p:spTree>
    <p:extLst>
      <p:ext uri="{BB962C8B-B14F-4D97-AF65-F5344CB8AC3E}">
        <p14:creationId xmlns:p14="http://schemas.microsoft.com/office/powerpoint/2010/main" val="17388971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endParaRPr lang="en-GB" dirty="0"/>
          </a:p>
        </p:txBody>
      </p:sp>
    </p:spTree>
    <p:extLst>
      <p:ext uri="{BB962C8B-B14F-4D97-AF65-F5344CB8AC3E}">
        <p14:creationId xmlns:p14="http://schemas.microsoft.com/office/powerpoint/2010/main" val="4076001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3211036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endParaRPr lang="en-GB" dirty="0"/>
          </a:p>
        </p:txBody>
      </p:sp>
    </p:spTree>
    <p:extLst>
      <p:ext uri="{BB962C8B-B14F-4D97-AF65-F5344CB8AC3E}">
        <p14:creationId xmlns:p14="http://schemas.microsoft.com/office/powerpoint/2010/main" val="21063999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endParaRPr lang="en-GB" dirty="0"/>
          </a:p>
        </p:txBody>
      </p:sp>
    </p:spTree>
    <p:extLst>
      <p:ext uri="{BB962C8B-B14F-4D97-AF65-F5344CB8AC3E}">
        <p14:creationId xmlns:p14="http://schemas.microsoft.com/office/powerpoint/2010/main" val="1497402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447293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392350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331213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715946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312903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525075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endParaRPr lang="en-GB" dirty="0"/>
          </a:p>
        </p:txBody>
      </p:sp>
    </p:spTree>
    <p:extLst>
      <p:ext uri="{BB962C8B-B14F-4D97-AF65-F5344CB8AC3E}">
        <p14:creationId xmlns:p14="http://schemas.microsoft.com/office/powerpoint/2010/main" val="25431368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endParaRPr lang="en-GB" dirty="0"/>
          </a:p>
        </p:txBody>
      </p:sp>
    </p:spTree>
    <p:extLst>
      <p:ext uri="{BB962C8B-B14F-4D97-AF65-F5344CB8AC3E}">
        <p14:creationId xmlns:p14="http://schemas.microsoft.com/office/powerpoint/2010/main" val="20256600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endParaRPr lang="en-GB" dirty="0"/>
          </a:p>
        </p:txBody>
      </p:sp>
    </p:spTree>
    <p:extLst>
      <p:ext uri="{BB962C8B-B14F-4D97-AF65-F5344CB8AC3E}">
        <p14:creationId xmlns:p14="http://schemas.microsoft.com/office/powerpoint/2010/main" val="30761300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endParaRPr lang="en-GB" dirty="0"/>
          </a:p>
        </p:txBody>
      </p:sp>
    </p:spTree>
    <p:extLst>
      <p:ext uri="{BB962C8B-B14F-4D97-AF65-F5344CB8AC3E}">
        <p14:creationId xmlns:p14="http://schemas.microsoft.com/office/powerpoint/2010/main" val="33671257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endParaRPr lang="en-GB" dirty="0"/>
          </a:p>
        </p:txBody>
      </p:sp>
    </p:spTree>
    <p:extLst>
      <p:ext uri="{BB962C8B-B14F-4D97-AF65-F5344CB8AC3E}">
        <p14:creationId xmlns:p14="http://schemas.microsoft.com/office/powerpoint/2010/main" val="21355402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endParaRPr lang="en-GB" dirty="0"/>
          </a:p>
        </p:txBody>
      </p:sp>
    </p:spTree>
    <p:extLst>
      <p:ext uri="{BB962C8B-B14F-4D97-AF65-F5344CB8AC3E}">
        <p14:creationId xmlns:p14="http://schemas.microsoft.com/office/powerpoint/2010/main" val="3780983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599813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endParaRPr lang="en-GB" dirty="0"/>
          </a:p>
        </p:txBody>
      </p:sp>
    </p:spTree>
    <p:extLst>
      <p:ext uri="{BB962C8B-B14F-4D97-AF65-F5344CB8AC3E}">
        <p14:creationId xmlns:p14="http://schemas.microsoft.com/office/powerpoint/2010/main" val="6129915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a:xfrm>
            <a:off x="5282235" y="6823530"/>
            <a:ext cx="4041005" cy="360446"/>
          </a:xfrm>
          <a:prstGeom prst="rect">
            <a:avLst/>
          </a:prstGeom>
        </p:spPr>
        <p:txBody>
          <a:bodyPr/>
          <a:lstStyle/>
          <a:p>
            <a:fld id="{286F65E9-D341-4513-B54A-50AB3BEEB2F8}" type="slidenum">
              <a:rPr lang="en-US" smtClean="0"/>
              <a:pPr/>
              <a:t>52</a:t>
            </a:fld>
            <a:endParaRPr lang="en-US" dirty="0"/>
          </a:p>
        </p:txBody>
      </p:sp>
    </p:spTree>
    <p:extLst>
      <p:ext uri="{BB962C8B-B14F-4D97-AF65-F5344CB8AC3E}">
        <p14:creationId xmlns:p14="http://schemas.microsoft.com/office/powerpoint/2010/main" val="40668782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a:xfrm>
            <a:off x="5055552" y="7175440"/>
            <a:ext cx="3867587" cy="379034"/>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286F65E9-D341-4513-B54A-50AB3BEEB2F8}" type="slidenum">
              <a:rPr kumimoji="0" lang="en-US" sz="1200" b="0" i="0" u="none" strike="noStrike" kern="1200" cap="none" spc="0" normalizeH="0" baseline="0" noProof="0" smtClean="0">
                <a:ln>
                  <a:noFill/>
                </a:ln>
                <a:solidFill>
                  <a:srgbClr val="000000"/>
                </a:solidFill>
                <a:effectLst/>
                <a:uLnTx/>
                <a:uFillTx/>
                <a:latin typeface="Gill Sans" charset="0"/>
                <a:sym typeface="Gill Sans" charset="0"/>
              </a:rPr>
              <a:pPr marL="0" marR="0" lvl="0" indent="0" algn="l"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dirty="0">
              <a:ln>
                <a:noFill/>
              </a:ln>
              <a:solidFill>
                <a:srgbClr val="000000"/>
              </a:solidFill>
              <a:effectLst/>
              <a:uLnTx/>
              <a:uFillTx/>
              <a:latin typeface="Gill Sans" charset="0"/>
              <a:sym typeface="Gill Sans" charset="0"/>
            </a:endParaRPr>
          </a:p>
        </p:txBody>
      </p:sp>
    </p:spTree>
    <p:extLst>
      <p:ext uri="{BB962C8B-B14F-4D97-AF65-F5344CB8AC3E}">
        <p14:creationId xmlns:p14="http://schemas.microsoft.com/office/powerpoint/2010/main" val="41784165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706973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78293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74320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984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6827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273187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29094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4" name="Group 3"/>
          <p:cNvGrpSpPr>
            <a:grpSpLocks noChangeAspect="1"/>
          </p:cNvGrpSpPr>
          <p:nvPr userDrawn="1"/>
        </p:nvGrpSpPr>
        <p:grpSpPr>
          <a:xfrm>
            <a:off x="0" y="2636912"/>
            <a:ext cx="9153144" cy="1571752"/>
            <a:chOff x="0" y="2842683"/>
            <a:chExt cx="10058400" cy="1727200"/>
          </a:xfrm>
        </p:grpSpPr>
        <p:sp>
          <p:nvSpPr>
            <p:cNvPr id="12" name="Rectangle 11"/>
            <p:cNvSpPr/>
            <p:nvPr userDrawn="1"/>
          </p:nvSpPr>
          <p:spPr>
            <a:xfrm rot="10800000">
              <a:off x="838200" y="2842683"/>
              <a:ext cx="9220200" cy="1727200"/>
            </a:xfrm>
            <a:prstGeom prst="rect">
              <a:avLst/>
            </a:prstGeom>
            <a:solidFill>
              <a:srgbClr val="DF142E"/>
            </a:solidFill>
            <a:ln>
              <a:noFill/>
            </a:ln>
            <a:effectLst/>
          </p:spPr>
          <p:style>
            <a:lnRef idx="1">
              <a:schemeClr val="accent1"/>
            </a:lnRef>
            <a:fillRef idx="3">
              <a:schemeClr val="accent1"/>
            </a:fillRef>
            <a:effectRef idx="2">
              <a:schemeClr val="accent1"/>
            </a:effectRef>
            <a:fontRef idx="minor">
              <a:schemeClr val="lt1"/>
            </a:fontRef>
          </p:style>
          <p:txBody>
            <a:bodyPr lIns="134352" tIns="67176" rIns="134352" bIns="67176" anchor="ctr"/>
            <a:lstStyle/>
            <a:p>
              <a:pPr algn="ctr"/>
              <a:endParaRPr lang="en-US" dirty="0">
                <a:solidFill>
                  <a:schemeClr val="bg1"/>
                </a:solidFill>
                <a:latin typeface="Helvetica" charset="0"/>
                <a:ea typeface="ヒラギノ角ゴ Pro W3" charset="-128"/>
              </a:endParaRPr>
            </a:p>
          </p:txBody>
        </p:sp>
        <p:sp>
          <p:nvSpPr>
            <p:cNvPr id="13" name="Rectangle 12"/>
            <p:cNvSpPr/>
            <p:nvPr userDrawn="1"/>
          </p:nvSpPr>
          <p:spPr>
            <a:xfrm rot="10800000" flipH="1">
              <a:off x="0" y="2842683"/>
              <a:ext cx="3352800" cy="17272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34352" tIns="67176" rIns="134352" bIns="67176" anchor="ctr"/>
            <a:lstStyle/>
            <a:p>
              <a:pPr algn="ctr"/>
              <a:endParaRPr lang="en-US" dirty="0">
                <a:solidFill>
                  <a:srgbClr val="FFFFFF"/>
                </a:solidFill>
                <a:latin typeface="Helvetica" charset="0"/>
                <a:ea typeface="ヒラギノ角ゴ Pro W3" charset="-128"/>
              </a:endParaRPr>
            </a:p>
          </p:txBody>
        </p:sp>
        <p:pic>
          <p:nvPicPr>
            <p:cNvPr id="14" name="Picture 10" descr="MDD_LogoOnly_White_LR.png"/>
            <p:cNvPicPr>
              <a:picLocks noChangeAspect="1"/>
            </p:cNvPicPr>
            <p:nvPr userDrawn="1"/>
          </p:nvPicPr>
          <p:blipFill>
            <a:blip r:embed="rId2"/>
            <a:srcRect/>
            <a:stretch>
              <a:fillRect/>
            </a:stretch>
          </p:blipFill>
          <p:spPr bwMode="auto">
            <a:xfrm>
              <a:off x="317818" y="3213318"/>
              <a:ext cx="2699703" cy="926571"/>
            </a:xfrm>
            <a:prstGeom prst="rect">
              <a:avLst/>
            </a:prstGeom>
            <a:noFill/>
            <a:ln w="9525">
              <a:noFill/>
              <a:miter lim="800000"/>
              <a:headEnd/>
              <a:tailEnd/>
            </a:ln>
          </p:spPr>
        </p:pic>
      </p:grpSp>
      <p:pic>
        <p:nvPicPr>
          <p:cNvPr id="15" name="Picture 16" descr="ForensicAccts_Black.png"/>
          <p:cNvPicPr>
            <a:picLocks noChangeAspect="1"/>
          </p:cNvPicPr>
          <p:nvPr userDrawn="1"/>
        </p:nvPicPr>
        <p:blipFill>
          <a:blip r:embed="rId3"/>
          <a:srcRect/>
          <a:stretch>
            <a:fillRect/>
          </a:stretch>
        </p:blipFill>
        <p:spPr bwMode="auto">
          <a:xfrm>
            <a:off x="446380" y="5975638"/>
            <a:ext cx="2685460" cy="621714"/>
          </a:xfrm>
          <a:prstGeom prst="rect">
            <a:avLst/>
          </a:prstGeom>
          <a:noFill/>
          <a:ln w="9525">
            <a:noFill/>
            <a:miter lim="800000"/>
            <a:headEnd/>
            <a:tailEnd/>
          </a:ln>
        </p:spPr>
      </p:pic>
      <p:sp>
        <p:nvSpPr>
          <p:cNvPr id="16" name="Title 1"/>
          <p:cNvSpPr>
            <a:spLocks noGrp="1"/>
          </p:cNvSpPr>
          <p:nvPr>
            <p:ph type="title" hasCustomPrompt="1"/>
          </p:nvPr>
        </p:nvSpPr>
        <p:spPr>
          <a:xfrm>
            <a:off x="3071230" y="2924944"/>
            <a:ext cx="5893258" cy="495722"/>
          </a:xfrm>
          <a:prstGeom prst="rect">
            <a:avLst/>
          </a:prstGeom>
        </p:spPr>
        <p:txBody>
          <a:bodyPr vert="horz"/>
          <a:lstStyle>
            <a:lvl1pPr algn="l">
              <a:defRPr sz="3400" b="1">
                <a:solidFill>
                  <a:schemeClr val="bg1"/>
                </a:solidFill>
                <a:latin typeface="+mn-lt"/>
              </a:defRPr>
            </a:lvl1pPr>
          </a:lstStyle>
          <a:p>
            <a:r>
              <a:rPr lang="en-CA" dirty="0"/>
              <a:t>Click to edit Master</a:t>
            </a:r>
            <a:br>
              <a:rPr lang="en-CA" dirty="0"/>
            </a:br>
            <a:r>
              <a:rPr lang="en-CA" dirty="0"/>
              <a:t>title style</a:t>
            </a:r>
            <a:endParaRPr lang="en-US" dirty="0"/>
          </a:p>
        </p:txBody>
      </p:sp>
    </p:spTree>
    <p:extLst>
      <p:ext uri="{BB962C8B-B14F-4D97-AF65-F5344CB8AC3E}">
        <p14:creationId xmlns:p14="http://schemas.microsoft.com/office/powerpoint/2010/main" val="711615791"/>
      </p:ext>
    </p:extLst>
  </p:cSld>
  <p:clrMapOvr>
    <a:masterClrMapping/>
  </p:clrMapOvr>
  <p:transition/>
  <p:extLst mod="1">
    <p:ext uri="{DCECCB84-F9BA-43D5-87BE-67443E8EF086}">
      <p15:sldGuideLst xmlns:p15="http://schemas.microsoft.com/office/powerpoint/2012/main" xmlns="">
        <p15:guide id="1" orient="horz" userDrawn="1">
          <p15:clr>
            <a:srgbClr val="FBAE40"/>
          </p15:clr>
        </p15:guide>
        <p15:guide id="2" pos="197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2" name="Rectangle 11"/>
          <p:cNvSpPr/>
          <p:nvPr userDrawn="1"/>
        </p:nvSpPr>
        <p:spPr>
          <a:xfrm rot="10800000">
            <a:off x="762762" y="2636912"/>
            <a:ext cx="8390382" cy="1571752"/>
          </a:xfrm>
          <a:prstGeom prst="rect">
            <a:avLst/>
          </a:prstGeom>
          <a:solidFill>
            <a:srgbClr val="DF142E"/>
          </a:solidFill>
          <a:ln>
            <a:noFill/>
          </a:ln>
          <a:effectLst/>
        </p:spPr>
        <p:style>
          <a:lnRef idx="1">
            <a:schemeClr val="accent1"/>
          </a:lnRef>
          <a:fillRef idx="3">
            <a:schemeClr val="accent1"/>
          </a:fillRef>
          <a:effectRef idx="2">
            <a:schemeClr val="accent1"/>
          </a:effectRef>
          <a:fontRef idx="minor">
            <a:schemeClr val="lt1"/>
          </a:fontRef>
        </p:style>
        <p:txBody>
          <a:bodyPr lIns="134352" tIns="67176" rIns="134352" bIns="67176" anchor="ctr"/>
          <a:lstStyle/>
          <a:p>
            <a:pPr algn="ctr"/>
            <a:endParaRPr lang="en-US" dirty="0">
              <a:solidFill>
                <a:schemeClr val="bg1"/>
              </a:solidFill>
              <a:latin typeface="Helvetica" charset="0"/>
              <a:ea typeface="ヒラギノ角ゴ Pro W3" charset="-128"/>
            </a:endParaRPr>
          </a:p>
        </p:txBody>
      </p:sp>
      <p:sp>
        <p:nvSpPr>
          <p:cNvPr id="13" name="Rectangle 12"/>
          <p:cNvSpPr/>
          <p:nvPr userDrawn="1"/>
        </p:nvSpPr>
        <p:spPr>
          <a:xfrm rot="10800000" flipH="1">
            <a:off x="0" y="2636912"/>
            <a:ext cx="3051048" cy="157175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34352" tIns="67176" rIns="134352" bIns="67176" anchor="ctr"/>
          <a:lstStyle/>
          <a:p>
            <a:pPr algn="ctr"/>
            <a:endParaRPr lang="en-US" dirty="0">
              <a:solidFill>
                <a:srgbClr val="FFFFFF"/>
              </a:solidFill>
              <a:latin typeface="Helvetica" charset="0"/>
              <a:ea typeface="ヒラギノ角ゴ Pro W3" charset="-128"/>
            </a:endParaRPr>
          </a:p>
        </p:txBody>
      </p:sp>
      <p:pic>
        <p:nvPicPr>
          <p:cNvPr id="14" name="Picture 10" descr="MDD_LogoOnly_White_LR.png"/>
          <p:cNvPicPr>
            <a:picLocks noChangeAspect="1"/>
          </p:cNvPicPr>
          <p:nvPr userDrawn="1"/>
        </p:nvPicPr>
        <p:blipFill>
          <a:blip r:embed="rId2"/>
          <a:srcRect/>
          <a:stretch>
            <a:fillRect/>
          </a:stretch>
        </p:blipFill>
        <p:spPr bwMode="auto">
          <a:xfrm>
            <a:off x="251520" y="2974190"/>
            <a:ext cx="2456730" cy="843180"/>
          </a:xfrm>
          <a:prstGeom prst="rect">
            <a:avLst/>
          </a:prstGeom>
          <a:noFill/>
          <a:ln w="9525">
            <a:noFill/>
            <a:miter lim="800000"/>
            <a:headEnd/>
            <a:tailEnd/>
          </a:ln>
        </p:spPr>
      </p:pic>
      <p:sp>
        <p:nvSpPr>
          <p:cNvPr id="16" name="Title 1"/>
          <p:cNvSpPr>
            <a:spLocks noGrp="1"/>
          </p:cNvSpPr>
          <p:nvPr userDrawn="1">
            <p:ph type="title" hasCustomPrompt="1"/>
          </p:nvPr>
        </p:nvSpPr>
        <p:spPr>
          <a:xfrm>
            <a:off x="3071230" y="2924944"/>
            <a:ext cx="5893258" cy="495722"/>
          </a:xfrm>
          <a:prstGeom prst="rect">
            <a:avLst/>
          </a:prstGeom>
        </p:spPr>
        <p:txBody>
          <a:bodyPr vert="horz"/>
          <a:lstStyle>
            <a:lvl1pPr algn="l">
              <a:defRPr sz="3400" b="1">
                <a:solidFill>
                  <a:schemeClr val="bg1"/>
                </a:solidFill>
                <a:latin typeface="+mn-lt"/>
              </a:defRPr>
            </a:lvl1pPr>
          </a:lstStyle>
          <a:p>
            <a:r>
              <a:rPr lang="en-CA" dirty="0"/>
              <a:t>Click to edit Master</a:t>
            </a:r>
            <a:br>
              <a:rPr lang="en-CA" dirty="0"/>
            </a:br>
            <a:r>
              <a:rPr lang="en-CA" dirty="0"/>
              <a:t>title style</a:t>
            </a:r>
            <a:endParaRPr lang="en-US" dirty="0"/>
          </a:p>
        </p:txBody>
      </p:sp>
      <p:pic>
        <p:nvPicPr>
          <p:cNvPr id="18" name="Picture 16" descr="ForensicAccts_Black.png"/>
          <p:cNvPicPr>
            <a:picLocks noChangeAspect="1"/>
          </p:cNvPicPr>
          <p:nvPr userDrawn="1"/>
        </p:nvPicPr>
        <p:blipFill>
          <a:blip r:embed="rId3"/>
          <a:srcRect/>
          <a:stretch>
            <a:fillRect/>
          </a:stretch>
        </p:blipFill>
        <p:spPr bwMode="auto">
          <a:xfrm>
            <a:off x="448745" y="6237312"/>
            <a:ext cx="2251047" cy="521143"/>
          </a:xfrm>
          <a:prstGeom prst="rect">
            <a:avLst/>
          </a:prstGeom>
          <a:noFill/>
          <a:ln w="9525">
            <a:noFill/>
            <a:miter lim="800000"/>
            <a:headEnd/>
            <a:tailEnd/>
          </a:ln>
        </p:spPr>
      </p:pic>
    </p:spTree>
    <p:extLst>
      <p:ext uri="{BB962C8B-B14F-4D97-AF65-F5344CB8AC3E}">
        <p14:creationId xmlns:p14="http://schemas.microsoft.com/office/powerpoint/2010/main" val="1482115466"/>
      </p:ext>
    </p:extLst>
  </p:cSld>
  <p:clrMapOvr>
    <a:masterClrMapping/>
  </p:clrMapOvr>
  <p:transition/>
  <p:extLst mod="1">
    <p:ext uri="{DCECCB84-F9BA-43D5-87BE-67443E8EF086}">
      <p15:sldGuideLst xmlns:p15="http://schemas.microsoft.com/office/powerpoint/2012/main" xmlns="">
        <p15:guide id="1" orient="horz">
          <p15:clr>
            <a:srgbClr val="FBAE40"/>
          </p15:clr>
        </p15:guide>
        <p15:guide id="2" pos="29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2776"/>
            <a:ext cx="8388821" cy="5256584"/>
          </a:xfrm>
          <a:prstGeom prst="rect">
            <a:avLst/>
          </a:prstGeom>
        </p:spPr>
        <p:txBody>
          <a:bodyPr vert="horz"/>
          <a:lstStyle>
            <a:lvl1pPr marL="382588" indent="-342900">
              <a:buClr>
                <a:srgbClr val="E31837"/>
              </a:buClr>
              <a:buFont typeface="Symbol" panose="05050102010706020507" pitchFamily="18" charset="2"/>
              <a:buChar char=""/>
              <a:defRPr sz="2400"/>
            </a:lvl1pPr>
            <a:lvl2pPr marL="782638" indent="-285750">
              <a:buClr>
                <a:srgbClr val="E31837"/>
              </a:buClr>
              <a:buFont typeface="Arial" panose="020B0604020202020204" pitchFamily="34" charset="0"/>
              <a:buChar char="•"/>
              <a:defRPr sz="2100"/>
            </a:lvl2pPr>
            <a:lvl3pPr marL="1182688" indent="-228600">
              <a:buClr>
                <a:srgbClr val="E31837"/>
              </a:buClr>
              <a:buFont typeface="Symbol" panose="05050102010706020507" pitchFamily="18" charset="2"/>
              <a:buChar char="-"/>
              <a:defRPr sz="1900"/>
            </a:lvl3pPr>
          </a:lstStyle>
          <a:p>
            <a:pPr lvl="0"/>
            <a:r>
              <a:rPr lang="en-CA" dirty="0"/>
              <a:t>Click to edit Master text styles</a:t>
            </a:r>
          </a:p>
          <a:p>
            <a:pPr lvl="1"/>
            <a:r>
              <a:rPr lang="en-CA" dirty="0"/>
              <a:t>Second level</a:t>
            </a:r>
          </a:p>
          <a:p>
            <a:pPr lvl="2"/>
            <a:r>
              <a:rPr lang="en-CA" dirty="0"/>
              <a:t>Third level</a:t>
            </a:r>
          </a:p>
        </p:txBody>
      </p:sp>
      <p:grpSp>
        <p:nvGrpSpPr>
          <p:cNvPr id="8" name="Group 7"/>
          <p:cNvGrpSpPr>
            <a:grpSpLocks noChangeAspect="1"/>
          </p:cNvGrpSpPr>
          <p:nvPr userDrawn="1"/>
        </p:nvGrpSpPr>
        <p:grpSpPr>
          <a:xfrm>
            <a:off x="0" y="-27384"/>
            <a:ext cx="9153144" cy="864460"/>
            <a:chOff x="0" y="0"/>
            <a:chExt cx="9144000" cy="838200"/>
          </a:xfrm>
        </p:grpSpPr>
        <p:sp>
          <p:nvSpPr>
            <p:cNvPr id="9" name="Rectangle 8"/>
            <p:cNvSpPr/>
            <p:nvPr userDrawn="1"/>
          </p:nvSpPr>
          <p:spPr>
            <a:xfrm rot="10800000">
              <a:off x="0" y="0"/>
              <a:ext cx="9144000" cy="838200"/>
            </a:xfrm>
            <a:prstGeom prst="rect">
              <a:avLst/>
            </a:prstGeom>
            <a:solidFill>
              <a:srgbClr val="DF142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dirty="0">
                <a:solidFill>
                  <a:srgbClr val="FFFFFF"/>
                </a:solidFill>
                <a:latin typeface="Helvetica" charset="0"/>
                <a:ea typeface="ヒラギノ角ゴ Pro W3" charset="-128"/>
              </a:endParaRPr>
            </a:p>
          </p:txBody>
        </p:sp>
        <p:sp>
          <p:nvSpPr>
            <p:cNvPr id="10" name="Rectangle 9"/>
            <p:cNvSpPr/>
            <p:nvPr userDrawn="1"/>
          </p:nvSpPr>
          <p:spPr>
            <a:xfrm rot="10800000" flipH="1">
              <a:off x="6858000" y="0"/>
              <a:ext cx="2286000" cy="8382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dirty="0">
                <a:solidFill>
                  <a:srgbClr val="FFFFFF"/>
                </a:solidFill>
                <a:latin typeface="Helvetica" charset="0"/>
                <a:ea typeface="ヒラギノ角ゴ Pro W3" charset="-128"/>
              </a:endParaRPr>
            </a:p>
          </p:txBody>
        </p:sp>
        <p:pic>
          <p:nvPicPr>
            <p:cNvPr id="11" name="Picture 16" descr="MDD_LogoOnly_White_LR.png"/>
            <p:cNvPicPr>
              <a:picLocks noChangeAspect="1"/>
            </p:cNvPicPr>
            <p:nvPr userDrawn="1"/>
          </p:nvPicPr>
          <p:blipFill>
            <a:blip r:embed="rId2"/>
            <a:srcRect/>
            <a:stretch>
              <a:fillRect/>
            </a:stretch>
          </p:blipFill>
          <p:spPr bwMode="auto">
            <a:xfrm>
              <a:off x="7391400" y="212725"/>
              <a:ext cx="1189038" cy="396875"/>
            </a:xfrm>
            <a:prstGeom prst="rect">
              <a:avLst/>
            </a:prstGeom>
            <a:noFill/>
            <a:ln w="9525">
              <a:noFill/>
              <a:miter lim="800000"/>
              <a:headEnd/>
              <a:tailEnd/>
            </a:ln>
          </p:spPr>
        </p:pic>
      </p:grpSp>
      <p:sp>
        <p:nvSpPr>
          <p:cNvPr id="2" name="Title 1"/>
          <p:cNvSpPr>
            <a:spLocks noGrp="1"/>
          </p:cNvSpPr>
          <p:nvPr>
            <p:ph type="title"/>
          </p:nvPr>
        </p:nvSpPr>
        <p:spPr>
          <a:xfrm>
            <a:off x="35496" y="188640"/>
            <a:ext cx="6829362" cy="495722"/>
          </a:xfrm>
          <a:prstGeom prst="rect">
            <a:avLst/>
          </a:prstGeom>
        </p:spPr>
        <p:txBody>
          <a:bodyPr vert="horz"/>
          <a:lstStyle>
            <a:lvl1pPr algn="l">
              <a:defRPr sz="3400" b="1">
                <a:solidFill>
                  <a:schemeClr val="bg1"/>
                </a:solidFill>
                <a:latin typeface="+mn-lt"/>
              </a:defRPr>
            </a:lvl1pPr>
          </a:lstStyle>
          <a:p>
            <a:r>
              <a:rPr lang="en-CA" dirty="0"/>
              <a:t>Click to edit Master title style</a:t>
            </a:r>
            <a:endParaRPr lang="en-US" dirty="0"/>
          </a:p>
        </p:txBody>
      </p:sp>
    </p:spTree>
    <p:extLst>
      <p:ext uri="{BB962C8B-B14F-4D97-AF65-F5344CB8AC3E}">
        <p14:creationId xmlns:p14="http://schemas.microsoft.com/office/powerpoint/2010/main" val="3565386068"/>
      </p:ext>
    </p:extLst>
  </p:cSld>
  <p:clrMapOvr>
    <a:masterClrMapping/>
  </p:clrMapOvr>
  <p:transition/>
  <p:extLst mod="1">
    <p:ext uri="{DCECCB84-F9BA-43D5-87BE-67443E8EF086}">
      <p15:sldGuideLst xmlns:p15="http://schemas.microsoft.com/office/powerpoint/2012/main" xmlns="">
        <p15:guide id="1" orient="horz"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27584" y="3068960"/>
            <a:ext cx="7489329" cy="648072"/>
          </a:xfrm>
          <a:prstGeom prst="rect">
            <a:avLst/>
          </a:prstGeom>
        </p:spPr>
        <p:txBody>
          <a:bodyPr vert="horz" anchor="b"/>
          <a:lstStyle>
            <a:lvl1pPr marL="0" indent="0" algn="ctr">
              <a:buNone/>
              <a:defRPr sz="3800" b="1">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dirty="0"/>
              <a:t>Click to edit</a:t>
            </a:r>
          </a:p>
        </p:txBody>
      </p:sp>
      <p:sp>
        <p:nvSpPr>
          <p:cNvPr id="8" name="Text Placeholder 2"/>
          <p:cNvSpPr>
            <a:spLocks noGrp="1"/>
          </p:cNvSpPr>
          <p:nvPr>
            <p:ph type="body" idx="10" hasCustomPrompt="1"/>
          </p:nvPr>
        </p:nvSpPr>
        <p:spPr>
          <a:xfrm>
            <a:off x="827584" y="3717032"/>
            <a:ext cx="7489329" cy="648072"/>
          </a:xfrm>
          <a:prstGeom prst="rect">
            <a:avLst/>
          </a:prstGeom>
        </p:spPr>
        <p:txBody>
          <a:bodyPr vert="horz" anchor="b"/>
          <a:lstStyle>
            <a:lvl1pPr marL="0" indent="0" algn="ctr">
              <a:buNone/>
              <a:defRPr sz="3800" b="1">
                <a:solidFill>
                  <a:srgbClr val="E31837"/>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dirty="0"/>
              <a:t>Master text styles</a:t>
            </a:r>
          </a:p>
        </p:txBody>
      </p:sp>
      <p:grpSp>
        <p:nvGrpSpPr>
          <p:cNvPr id="6" name="Group 5"/>
          <p:cNvGrpSpPr>
            <a:grpSpLocks noChangeAspect="1"/>
          </p:cNvGrpSpPr>
          <p:nvPr userDrawn="1"/>
        </p:nvGrpSpPr>
        <p:grpSpPr>
          <a:xfrm>
            <a:off x="0" y="-27384"/>
            <a:ext cx="9153144" cy="864460"/>
            <a:chOff x="0" y="0"/>
            <a:chExt cx="9144000" cy="838200"/>
          </a:xfrm>
        </p:grpSpPr>
        <p:sp>
          <p:nvSpPr>
            <p:cNvPr id="7" name="Rectangle 6"/>
            <p:cNvSpPr/>
            <p:nvPr userDrawn="1"/>
          </p:nvSpPr>
          <p:spPr>
            <a:xfrm rot="10800000">
              <a:off x="0" y="0"/>
              <a:ext cx="9144000" cy="838200"/>
            </a:xfrm>
            <a:prstGeom prst="rect">
              <a:avLst/>
            </a:prstGeom>
            <a:solidFill>
              <a:srgbClr val="DF142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dirty="0">
                <a:solidFill>
                  <a:srgbClr val="FFFFFF"/>
                </a:solidFill>
                <a:latin typeface="Helvetica" charset="0"/>
                <a:ea typeface="ヒラギノ角ゴ Pro W3" charset="-128"/>
              </a:endParaRPr>
            </a:p>
          </p:txBody>
        </p:sp>
        <p:sp>
          <p:nvSpPr>
            <p:cNvPr id="10" name="Rectangle 9"/>
            <p:cNvSpPr/>
            <p:nvPr userDrawn="1"/>
          </p:nvSpPr>
          <p:spPr>
            <a:xfrm rot="10800000" flipH="1">
              <a:off x="6858000" y="0"/>
              <a:ext cx="2286000" cy="8382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dirty="0">
                <a:solidFill>
                  <a:srgbClr val="FFFFFF"/>
                </a:solidFill>
                <a:latin typeface="Helvetica" charset="0"/>
                <a:ea typeface="ヒラギノ角ゴ Pro W3" charset="-128"/>
              </a:endParaRPr>
            </a:p>
          </p:txBody>
        </p:sp>
        <p:pic>
          <p:nvPicPr>
            <p:cNvPr id="11" name="Picture 16" descr="MDD_LogoOnly_White_LR.png"/>
            <p:cNvPicPr>
              <a:picLocks noChangeAspect="1"/>
            </p:cNvPicPr>
            <p:nvPr userDrawn="1"/>
          </p:nvPicPr>
          <p:blipFill>
            <a:blip r:embed="rId2"/>
            <a:srcRect/>
            <a:stretch>
              <a:fillRect/>
            </a:stretch>
          </p:blipFill>
          <p:spPr bwMode="auto">
            <a:xfrm>
              <a:off x="7391400" y="212725"/>
              <a:ext cx="1189038" cy="396875"/>
            </a:xfrm>
            <a:prstGeom prst="rect">
              <a:avLst/>
            </a:prstGeom>
            <a:noFill/>
            <a:ln w="9525">
              <a:noFill/>
              <a:miter lim="800000"/>
              <a:headEnd/>
              <a:tailEnd/>
            </a:ln>
          </p:spPr>
        </p:pic>
      </p:grpSp>
      <p:sp>
        <p:nvSpPr>
          <p:cNvPr id="12" name="Title 1"/>
          <p:cNvSpPr>
            <a:spLocks noGrp="1"/>
          </p:cNvSpPr>
          <p:nvPr>
            <p:ph type="title"/>
          </p:nvPr>
        </p:nvSpPr>
        <p:spPr>
          <a:xfrm>
            <a:off x="35496" y="188640"/>
            <a:ext cx="6829362" cy="495722"/>
          </a:xfrm>
          <a:prstGeom prst="rect">
            <a:avLst/>
          </a:prstGeom>
        </p:spPr>
        <p:txBody>
          <a:bodyPr vert="horz"/>
          <a:lstStyle>
            <a:lvl1pPr algn="l">
              <a:defRPr sz="3400" b="1">
                <a:solidFill>
                  <a:schemeClr val="bg1"/>
                </a:solidFill>
                <a:latin typeface="+mn-lt"/>
              </a:defRPr>
            </a:lvl1pPr>
          </a:lstStyle>
          <a:p>
            <a:r>
              <a:rPr lang="en-CA" dirty="0"/>
              <a:t>Click to edit Master title style</a:t>
            </a:r>
            <a:endParaRPr lang="en-US" dirty="0"/>
          </a:p>
        </p:txBody>
      </p:sp>
    </p:spTree>
    <p:extLst>
      <p:ext uri="{BB962C8B-B14F-4D97-AF65-F5344CB8AC3E}">
        <p14:creationId xmlns:p14="http://schemas.microsoft.com/office/powerpoint/2010/main" val="1880983040"/>
      </p:ext>
    </p:extLst>
  </p:cSld>
  <p:clrMapOvr>
    <a:masterClrMapping/>
  </p:clrMapOvr>
  <p:transition/>
  <p:extLst mod="1">
    <p:ext uri="{DCECCB84-F9BA-43D5-87BE-67443E8EF086}">
      <p15:sldGuideLst xmlns:p15="http://schemas.microsoft.com/office/powerpoint/2012/main" xmlns="">
        <p15:guide id="1" orient="horz" userDrawn="1">
          <p15:clr>
            <a:srgbClr val="FBAE40"/>
          </p15:clr>
        </p15:guide>
        <p15:guide id="2" pos="523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12776"/>
            <a:ext cx="4038600" cy="5328592"/>
          </a:xfrm>
          <a:prstGeom prst="rect">
            <a:avLst/>
          </a:prstGeom>
        </p:spPr>
        <p:txBody>
          <a:bodyPr vert="horz"/>
          <a:lstStyle>
            <a:lvl1pPr marL="382588" indent="-342900">
              <a:buClr>
                <a:srgbClr val="E31837"/>
              </a:buClr>
              <a:buFont typeface="Symbol" panose="05050102010706020507" pitchFamily="18" charset="2"/>
              <a:buChar char="&gt;"/>
              <a:defRPr sz="2400"/>
            </a:lvl1pPr>
            <a:lvl2pPr marL="782638" indent="-285750">
              <a:buClr>
                <a:srgbClr val="E31837"/>
              </a:buClr>
              <a:buFont typeface="Arial" panose="020B0604020202020204" pitchFamily="34" charset="0"/>
              <a:buChar char="•"/>
              <a:defRPr sz="2100"/>
            </a:lvl2pPr>
            <a:lvl3pPr marL="1182688" indent="-228600">
              <a:buClr>
                <a:srgbClr val="E31837"/>
              </a:buClr>
              <a:buFont typeface="Symbol" panose="05050102010706020507" pitchFamily="18" charset="2"/>
              <a:buChar char="-"/>
              <a:defRPr sz="1900"/>
            </a:lvl3pPr>
            <a:lvl4pPr>
              <a:defRPr sz="1800"/>
            </a:lvl4pPr>
            <a:lvl5pPr>
              <a:defRPr sz="1800"/>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p:txBody>
      </p:sp>
      <p:sp>
        <p:nvSpPr>
          <p:cNvPr id="4" name="Content Placeholder 3"/>
          <p:cNvSpPr>
            <a:spLocks noGrp="1"/>
          </p:cNvSpPr>
          <p:nvPr>
            <p:ph sz="half" idx="2"/>
          </p:nvPr>
        </p:nvSpPr>
        <p:spPr>
          <a:xfrm>
            <a:off x="4648200" y="1412776"/>
            <a:ext cx="4038600" cy="5328592"/>
          </a:xfrm>
          <a:prstGeom prst="rect">
            <a:avLst/>
          </a:prstGeom>
        </p:spPr>
        <p:txBody>
          <a:bodyPr vert="horz"/>
          <a:lstStyle>
            <a:lvl1pPr marL="382588" indent="-342900">
              <a:buClr>
                <a:srgbClr val="E31837"/>
              </a:buClr>
              <a:buFont typeface="Symbol" panose="05050102010706020507" pitchFamily="18" charset="2"/>
              <a:buChar char="&gt;"/>
              <a:defRPr sz="2400"/>
            </a:lvl1pPr>
            <a:lvl2pPr marL="782638" indent="-285750">
              <a:buClr>
                <a:srgbClr val="E31837"/>
              </a:buClr>
              <a:buFont typeface="Arial" panose="020B0604020202020204" pitchFamily="34" charset="0"/>
              <a:buChar char="•"/>
              <a:defRPr sz="2100"/>
            </a:lvl2pPr>
            <a:lvl3pPr marL="1182688" indent="-228600">
              <a:buClr>
                <a:srgbClr val="E31837"/>
              </a:buClr>
              <a:buFont typeface="Symbol" panose="05050102010706020507" pitchFamily="18" charset="2"/>
              <a:buChar char="-"/>
              <a:defRPr sz="1900"/>
            </a:lvl3pPr>
            <a:lvl4pPr>
              <a:defRPr sz="1800"/>
            </a:lvl4pPr>
            <a:lvl5pPr>
              <a:defRPr sz="1800"/>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p:txBody>
      </p:sp>
      <p:grpSp>
        <p:nvGrpSpPr>
          <p:cNvPr id="8" name="Group 7"/>
          <p:cNvGrpSpPr>
            <a:grpSpLocks noChangeAspect="1"/>
          </p:cNvGrpSpPr>
          <p:nvPr userDrawn="1"/>
        </p:nvGrpSpPr>
        <p:grpSpPr>
          <a:xfrm>
            <a:off x="0" y="-27384"/>
            <a:ext cx="9153144" cy="864460"/>
            <a:chOff x="0" y="0"/>
            <a:chExt cx="9144000" cy="838200"/>
          </a:xfrm>
        </p:grpSpPr>
        <p:sp>
          <p:nvSpPr>
            <p:cNvPr id="9" name="Rectangle 8"/>
            <p:cNvSpPr/>
            <p:nvPr userDrawn="1"/>
          </p:nvSpPr>
          <p:spPr>
            <a:xfrm rot="10800000">
              <a:off x="0" y="0"/>
              <a:ext cx="9144000" cy="838200"/>
            </a:xfrm>
            <a:prstGeom prst="rect">
              <a:avLst/>
            </a:prstGeom>
            <a:solidFill>
              <a:srgbClr val="DF142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dirty="0">
                <a:solidFill>
                  <a:srgbClr val="FFFFFF"/>
                </a:solidFill>
                <a:latin typeface="Helvetica" charset="0"/>
                <a:ea typeface="ヒラギノ角ゴ Pro W3" charset="-128"/>
              </a:endParaRPr>
            </a:p>
          </p:txBody>
        </p:sp>
        <p:sp>
          <p:nvSpPr>
            <p:cNvPr id="10" name="Rectangle 9"/>
            <p:cNvSpPr/>
            <p:nvPr userDrawn="1"/>
          </p:nvSpPr>
          <p:spPr>
            <a:xfrm rot="10800000" flipH="1">
              <a:off x="6858000" y="0"/>
              <a:ext cx="2286000" cy="8382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dirty="0">
                <a:solidFill>
                  <a:srgbClr val="FFFFFF"/>
                </a:solidFill>
                <a:latin typeface="Helvetica" charset="0"/>
                <a:ea typeface="ヒラギノ角ゴ Pro W3" charset="-128"/>
              </a:endParaRPr>
            </a:p>
          </p:txBody>
        </p:sp>
        <p:pic>
          <p:nvPicPr>
            <p:cNvPr id="11" name="Picture 16" descr="MDD_LogoOnly_White_LR.png"/>
            <p:cNvPicPr>
              <a:picLocks noChangeAspect="1"/>
            </p:cNvPicPr>
            <p:nvPr userDrawn="1"/>
          </p:nvPicPr>
          <p:blipFill>
            <a:blip r:embed="rId2"/>
            <a:srcRect/>
            <a:stretch>
              <a:fillRect/>
            </a:stretch>
          </p:blipFill>
          <p:spPr bwMode="auto">
            <a:xfrm>
              <a:off x="7391400" y="212725"/>
              <a:ext cx="1189038" cy="396875"/>
            </a:xfrm>
            <a:prstGeom prst="rect">
              <a:avLst/>
            </a:prstGeom>
            <a:noFill/>
            <a:ln w="9525">
              <a:noFill/>
              <a:miter lim="800000"/>
              <a:headEnd/>
              <a:tailEnd/>
            </a:ln>
          </p:spPr>
        </p:pic>
      </p:grpSp>
      <p:sp>
        <p:nvSpPr>
          <p:cNvPr id="12" name="Title 1"/>
          <p:cNvSpPr>
            <a:spLocks noGrp="1"/>
          </p:cNvSpPr>
          <p:nvPr>
            <p:ph type="title"/>
          </p:nvPr>
        </p:nvSpPr>
        <p:spPr>
          <a:xfrm>
            <a:off x="35496" y="188640"/>
            <a:ext cx="6829362" cy="495722"/>
          </a:xfrm>
          <a:prstGeom prst="rect">
            <a:avLst/>
          </a:prstGeom>
        </p:spPr>
        <p:txBody>
          <a:bodyPr vert="horz"/>
          <a:lstStyle>
            <a:lvl1pPr algn="l">
              <a:defRPr sz="3400" b="1">
                <a:solidFill>
                  <a:schemeClr val="bg1"/>
                </a:solidFill>
                <a:latin typeface="+mn-lt"/>
              </a:defRPr>
            </a:lvl1pPr>
          </a:lstStyle>
          <a:p>
            <a:r>
              <a:rPr lang="en-CA" dirty="0"/>
              <a:t>Click to edit Master title style</a:t>
            </a:r>
            <a:endParaRPr lang="en-US" dirty="0"/>
          </a:p>
        </p:txBody>
      </p:sp>
    </p:spTree>
    <p:extLst>
      <p:ext uri="{BB962C8B-B14F-4D97-AF65-F5344CB8AC3E}">
        <p14:creationId xmlns:p14="http://schemas.microsoft.com/office/powerpoint/2010/main" val="4093747866"/>
      </p:ext>
    </p:extLst>
  </p:cSld>
  <p:clrMapOvr>
    <a:masterClrMapping/>
  </p:clrMapOvr>
  <p:transition/>
  <p:extLst mod="1">
    <p:ext uri="{DCECCB84-F9BA-43D5-87BE-67443E8EF086}">
      <p15:sldGuideLst xmlns:p15="http://schemas.microsoft.com/office/powerpoint/2012/main" xmlns="">
        <p15:guide id="1" orient="horz" pos="709" userDrawn="1">
          <p15:clr>
            <a:srgbClr val="FBAE40"/>
          </p15:clr>
        </p15:guide>
        <p15:guide id="2" pos="29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21086"/>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Master text styles</a:t>
            </a:r>
          </a:p>
        </p:txBody>
      </p:sp>
      <p:sp>
        <p:nvSpPr>
          <p:cNvPr id="4" name="Content Placeholder 3"/>
          <p:cNvSpPr>
            <a:spLocks noGrp="1"/>
          </p:cNvSpPr>
          <p:nvPr>
            <p:ph sz="half" idx="2"/>
          </p:nvPr>
        </p:nvSpPr>
        <p:spPr>
          <a:xfrm>
            <a:off x="457200" y="2132856"/>
            <a:ext cx="4040188" cy="4536504"/>
          </a:xfrm>
          <a:prstGeom prst="rect">
            <a:avLst/>
          </a:prstGeom>
        </p:spPr>
        <p:txBody>
          <a:bodyPr vert="horz"/>
          <a:lstStyle>
            <a:lvl1pPr marL="382588" indent="-342900">
              <a:buClr>
                <a:srgbClr val="E31837"/>
              </a:buClr>
              <a:buFont typeface="Symbol" panose="05050102010706020507" pitchFamily="18" charset="2"/>
              <a:buChar char="&gt;"/>
              <a:defRPr sz="2400"/>
            </a:lvl1pPr>
            <a:lvl2pPr marL="782638" indent="-285750">
              <a:buClr>
                <a:srgbClr val="E31837"/>
              </a:buClr>
              <a:buFont typeface="Arial" panose="020B0604020202020204" pitchFamily="34" charset="0"/>
              <a:buChar char="•"/>
              <a:defRPr sz="2100"/>
            </a:lvl2pPr>
            <a:lvl3pPr marL="1182688" indent="-228600">
              <a:buClr>
                <a:srgbClr val="E31837"/>
              </a:buClr>
              <a:buFont typeface="Symbol" panose="05050102010706020507" pitchFamily="18" charset="2"/>
              <a:buChar char="-"/>
              <a:defRPr sz="1900"/>
            </a:lvl3pPr>
            <a:lvl4pPr>
              <a:defRPr sz="1600"/>
            </a:lvl4pPr>
            <a:lvl5pPr>
              <a:defRPr sz="1600"/>
            </a:lvl5pPr>
            <a:lvl6pPr>
              <a:defRPr sz="1600"/>
            </a:lvl6pPr>
            <a:lvl7pPr>
              <a:defRPr sz="1600"/>
            </a:lvl7pPr>
            <a:lvl8pPr>
              <a:defRPr sz="1600"/>
            </a:lvl8pPr>
            <a:lvl9pPr>
              <a:defRPr sz="1600"/>
            </a:lvl9pPr>
          </a:lstStyle>
          <a:p>
            <a:pPr lvl="0"/>
            <a:r>
              <a:rPr lang="en-CA" dirty="0"/>
              <a:t>Click to edit Master text styles</a:t>
            </a:r>
          </a:p>
          <a:p>
            <a:pPr lvl="1"/>
            <a:r>
              <a:rPr lang="en-CA" dirty="0"/>
              <a:t>Second level</a:t>
            </a:r>
          </a:p>
          <a:p>
            <a:pPr lvl="2"/>
            <a:r>
              <a:rPr lang="en-CA" dirty="0"/>
              <a:t>Third level</a:t>
            </a:r>
          </a:p>
        </p:txBody>
      </p:sp>
      <p:sp>
        <p:nvSpPr>
          <p:cNvPr id="5" name="Text Placeholder 4"/>
          <p:cNvSpPr>
            <a:spLocks noGrp="1"/>
          </p:cNvSpPr>
          <p:nvPr>
            <p:ph type="body" sz="quarter" idx="3"/>
          </p:nvPr>
        </p:nvSpPr>
        <p:spPr>
          <a:xfrm>
            <a:off x="4645025" y="1421086"/>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32856"/>
            <a:ext cx="4041775" cy="4536504"/>
          </a:xfrm>
          <a:prstGeom prst="rect">
            <a:avLst/>
          </a:prstGeom>
        </p:spPr>
        <p:txBody>
          <a:bodyPr vert="horz"/>
          <a:lstStyle>
            <a:lvl1pPr marL="382588" indent="-342900">
              <a:buClr>
                <a:srgbClr val="E31837"/>
              </a:buClr>
              <a:buFont typeface="Symbol" panose="05050102010706020507" pitchFamily="18" charset="2"/>
              <a:buChar char="&gt;"/>
              <a:defRPr sz="2400"/>
            </a:lvl1pPr>
            <a:lvl2pPr marL="782638" indent="-285750">
              <a:buClr>
                <a:srgbClr val="E31837"/>
              </a:buClr>
              <a:buFont typeface="Arial" panose="020B0604020202020204" pitchFamily="34" charset="0"/>
              <a:buChar char="•"/>
              <a:defRPr sz="2100"/>
            </a:lvl2pPr>
            <a:lvl3pPr marL="1182688" indent="-228600">
              <a:buClr>
                <a:srgbClr val="E31837"/>
              </a:buClr>
              <a:buFont typeface="Symbol" panose="05050102010706020507" pitchFamily="18" charset="2"/>
              <a:buChar char="-"/>
              <a:defRPr sz="1900"/>
            </a:lvl3pPr>
            <a:lvl4pPr>
              <a:defRPr sz="1600"/>
            </a:lvl4pPr>
            <a:lvl5pPr>
              <a:defRPr sz="1600"/>
            </a:lvl5pPr>
            <a:lvl6pPr>
              <a:defRPr sz="1600"/>
            </a:lvl6pPr>
            <a:lvl7pPr>
              <a:defRPr sz="1600"/>
            </a:lvl7pPr>
            <a:lvl8pPr>
              <a:defRPr sz="1600"/>
            </a:lvl8pPr>
            <a:lvl9pPr>
              <a:defRPr sz="1600"/>
            </a:lvl9pPr>
          </a:lstStyle>
          <a:p>
            <a:pPr lvl="0"/>
            <a:r>
              <a:rPr lang="en-CA" dirty="0"/>
              <a:t>Click to edit Master text styles</a:t>
            </a:r>
          </a:p>
          <a:p>
            <a:pPr lvl="1"/>
            <a:r>
              <a:rPr lang="en-CA" dirty="0"/>
              <a:t>Second level</a:t>
            </a:r>
          </a:p>
          <a:p>
            <a:pPr lvl="2"/>
            <a:r>
              <a:rPr lang="en-CA" dirty="0"/>
              <a:t>Third level</a:t>
            </a:r>
          </a:p>
        </p:txBody>
      </p:sp>
      <p:grpSp>
        <p:nvGrpSpPr>
          <p:cNvPr id="10" name="Group 9"/>
          <p:cNvGrpSpPr>
            <a:grpSpLocks noChangeAspect="1"/>
          </p:cNvGrpSpPr>
          <p:nvPr userDrawn="1"/>
        </p:nvGrpSpPr>
        <p:grpSpPr>
          <a:xfrm>
            <a:off x="0" y="-27384"/>
            <a:ext cx="9153144" cy="864460"/>
            <a:chOff x="0" y="0"/>
            <a:chExt cx="9144000" cy="838200"/>
          </a:xfrm>
        </p:grpSpPr>
        <p:sp>
          <p:nvSpPr>
            <p:cNvPr id="11" name="Rectangle 10"/>
            <p:cNvSpPr/>
            <p:nvPr userDrawn="1"/>
          </p:nvSpPr>
          <p:spPr>
            <a:xfrm rot="10800000">
              <a:off x="0" y="0"/>
              <a:ext cx="9144000" cy="838200"/>
            </a:xfrm>
            <a:prstGeom prst="rect">
              <a:avLst/>
            </a:prstGeom>
            <a:solidFill>
              <a:srgbClr val="DF142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dirty="0">
                <a:solidFill>
                  <a:srgbClr val="FFFFFF"/>
                </a:solidFill>
                <a:latin typeface="Helvetica" charset="0"/>
                <a:ea typeface="ヒラギノ角ゴ Pro W3" charset="-128"/>
              </a:endParaRPr>
            </a:p>
          </p:txBody>
        </p:sp>
        <p:sp>
          <p:nvSpPr>
            <p:cNvPr id="12" name="Rectangle 11"/>
            <p:cNvSpPr/>
            <p:nvPr userDrawn="1"/>
          </p:nvSpPr>
          <p:spPr>
            <a:xfrm rot="10800000" flipH="1">
              <a:off x="6858000" y="0"/>
              <a:ext cx="2286000" cy="8382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dirty="0">
                <a:solidFill>
                  <a:srgbClr val="FFFFFF"/>
                </a:solidFill>
                <a:latin typeface="Helvetica" charset="0"/>
                <a:ea typeface="ヒラギノ角ゴ Pro W3" charset="-128"/>
              </a:endParaRPr>
            </a:p>
          </p:txBody>
        </p:sp>
        <p:pic>
          <p:nvPicPr>
            <p:cNvPr id="13" name="Picture 16" descr="MDD_LogoOnly_White_LR.png"/>
            <p:cNvPicPr>
              <a:picLocks noChangeAspect="1"/>
            </p:cNvPicPr>
            <p:nvPr userDrawn="1"/>
          </p:nvPicPr>
          <p:blipFill>
            <a:blip r:embed="rId2"/>
            <a:srcRect/>
            <a:stretch>
              <a:fillRect/>
            </a:stretch>
          </p:blipFill>
          <p:spPr bwMode="auto">
            <a:xfrm>
              <a:off x="7391400" y="212725"/>
              <a:ext cx="1189038" cy="396875"/>
            </a:xfrm>
            <a:prstGeom prst="rect">
              <a:avLst/>
            </a:prstGeom>
            <a:noFill/>
            <a:ln w="9525">
              <a:noFill/>
              <a:miter lim="800000"/>
              <a:headEnd/>
              <a:tailEnd/>
            </a:ln>
          </p:spPr>
        </p:pic>
      </p:grpSp>
      <p:sp>
        <p:nvSpPr>
          <p:cNvPr id="14" name="Title 1"/>
          <p:cNvSpPr>
            <a:spLocks noGrp="1"/>
          </p:cNvSpPr>
          <p:nvPr>
            <p:ph type="title"/>
          </p:nvPr>
        </p:nvSpPr>
        <p:spPr>
          <a:xfrm>
            <a:off x="35496" y="188640"/>
            <a:ext cx="6829362" cy="495722"/>
          </a:xfrm>
          <a:prstGeom prst="rect">
            <a:avLst/>
          </a:prstGeom>
        </p:spPr>
        <p:txBody>
          <a:bodyPr vert="horz"/>
          <a:lstStyle>
            <a:lvl1pPr algn="l">
              <a:defRPr sz="3400" b="1">
                <a:solidFill>
                  <a:schemeClr val="bg1"/>
                </a:solidFill>
                <a:latin typeface="+mn-lt"/>
              </a:defRPr>
            </a:lvl1pPr>
          </a:lstStyle>
          <a:p>
            <a:r>
              <a:rPr lang="en-CA" dirty="0"/>
              <a:t>Click to edit Master title style</a:t>
            </a:r>
            <a:endParaRPr lang="en-US" dirty="0"/>
          </a:p>
        </p:txBody>
      </p:sp>
    </p:spTree>
    <p:extLst>
      <p:ext uri="{BB962C8B-B14F-4D97-AF65-F5344CB8AC3E}">
        <p14:creationId xmlns:p14="http://schemas.microsoft.com/office/powerpoint/2010/main" val="3138615724"/>
      </p:ext>
    </p:extLst>
  </p:cSld>
  <p:clrMapOvr>
    <a:masterClrMapping/>
  </p:clrMapOvr>
  <p:transition/>
  <p:extLst mod="1">
    <p:ext uri="{DCECCB84-F9BA-43D5-87BE-67443E8EF086}">
      <p15:sldGuideLst xmlns:p15="http://schemas.microsoft.com/office/powerpoint/2012/main" xmlns="">
        <p15:guide id="1" orient="horz" pos="709"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8" name="Group 7"/>
          <p:cNvGrpSpPr>
            <a:grpSpLocks noChangeAspect="1"/>
          </p:cNvGrpSpPr>
          <p:nvPr userDrawn="1"/>
        </p:nvGrpSpPr>
        <p:grpSpPr>
          <a:xfrm>
            <a:off x="0" y="-27384"/>
            <a:ext cx="9153144" cy="864460"/>
            <a:chOff x="0" y="0"/>
            <a:chExt cx="9144000" cy="838200"/>
          </a:xfrm>
        </p:grpSpPr>
        <p:sp>
          <p:nvSpPr>
            <p:cNvPr id="9" name="Rectangle 8"/>
            <p:cNvSpPr/>
            <p:nvPr userDrawn="1"/>
          </p:nvSpPr>
          <p:spPr>
            <a:xfrm rot="10800000">
              <a:off x="0" y="0"/>
              <a:ext cx="9144000" cy="838200"/>
            </a:xfrm>
            <a:prstGeom prst="rect">
              <a:avLst/>
            </a:prstGeom>
            <a:solidFill>
              <a:srgbClr val="DF142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dirty="0">
                <a:solidFill>
                  <a:srgbClr val="FFFFFF"/>
                </a:solidFill>
                <a:latin typeface="Helvetica" charset="0"/>
                <a:ea typeface="ヒラギノ角ゴ Pro W3" charset="-128"/>
              </a:endParaRPr>
            </a:p>
          </p:txBody>
        </p:sp>
        <p:sp>
          <p:nvSpPr>
            <p:cNvPr id="10" name="Rectangle 9"/>
            <p:cNvSpPr/>
            <p:nvPr userDrawn="1"/>
          </p:nvSpPr>
          <p:spPr>
            <a:xfrm rot="10800000" flipH="1">
              <a:off x="6858000" y="0"/>
              <a:ext cx="2286000" cy="8382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dirty="0">
                <a:solidFill>
                  <a:srgbClr val="FFFFFF"/>
                </a:solidFill>
                <a:latin typeface="Helvetica" charset="0"/>
                <a:ea typeface="ヒラギノ角ゴ Pro W3" charset="-128"/>
              </a:endParaRPr>
            </a:p>
          </p:txBody>
        </p:sp>
        <p:pic>
          <p:nvPicPr>
            <p:cNvPr id="11" name="Picture 16" descr="MDD_LogoOnly_White_LR.png"/>
            <p:cNvPicPr>
              <a:picLocks noChangeAspect="1"/>
            </p:cNvPicPr>
            <p:nvPr userDrawn="1"/>
          </p:nvPicPr>
          <p:blipFill>
            <a:blip r:embed="rId2"/>
            <a:srcRect/>
            <a:stretch>
              <a:fillRect/>
            </a:stretch>
          </p:blipFill>
          <p:spPr bwMode="auto">
            <a:xfrm>
              <a:off x="7391400" y="212725"/>
              <a:ext cx="1189038" cy="396875"/>
            </a:xfrm>
            <a:prstGeom prst="rect">
              <a:avLst/>
            </a:prstGeom>
            <a:noFill/>
            <a:ln w="9525">
              <a:noFill/>
              <a:miter lim="800000"/>
              <a:headEnd/>
              <a:tailEnd/>
            </a:ln>
          </p:spPr>
        </p:pic>
      </p:grpSp>
      <p:sp>
        <p:nvSpPr>
          <p:cNvPr id="2" name="Title 1"/>
          <p:cNvSpPr>
            <a:spLocks noGrp="1"/>
          </p:cNvSpPr>
          <p:nvPr>
            <p:ph type="title"/>
          </p:nvPr>
        </p:nvSpPr>
        <p:spPr>
          <a:xfrm>
            <a:off x="35496" y="188640"/>
            <a:ext cx="6829362" cy="495722"/>
          </a:xfrm>
          <a:prstGeom prst="rect">
            <a:avLst/>
          </a:prstGeom>
        </p:spPr>
        <p:txBody>
          <a:bodyPr vert="horz"/>
          <a:lstStyle>
            <a:lvl1pPr algn="l">
              <a:defRPr sz="3400" b="1">
                <a:solidFill>
                  <a:schemeClr val="bg1"/>
                </a:solidFill>
                <a:latin typeface="+mn-lt"/>
              </a:defRPr>
            </a:lvl1pPr>
          </a:lstStyle>
          <a:p>
            <a:r>
              <a:rPr lang="en-CA" dirty="0"/>
              <a:t>Click to edit Master title style</a:t>
            </a:r>
            <a:endParaRPr lang="en-US" dirty="0"/>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084" y="805946"/>
            <a:ext cx="8784976" cy="6782912"/>
          </a:xfrm>
          <a:prstGeom prst="rect">
            <a:avLst/>
          </a:prstGeom>
        </p:spPr>
      </p:pic>
    </p:spTree>
    <p:extLst>
      <p:ext uri="{BB962C8B-B14F-4D97-AF65-F5344CB8AC3E}">
        <p14:creationId xmlns:p14="http://schemas.microsoft.com/office/powerpoint/2010/main" val="1711363662"/>
      </p:ext>
    </p:extLst>
  </p:cSld>
  <p:clrMapOvr>
    <a:masterClrMapping/>
  </p:clrMapOvr>
  <p:transition/>
  <p:extLst mod="1">
    <p:ext uri="{DCECCB84-F9BA-43D5-87BE-67443E8EF086}">
      <p15:sldGuideLst xmlns:p15="http://schemas.microsoft.com/office/powerpoint/2012/main" xmlns="">
        <p15:guide id="1" orient="horz">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8" r:id="rId1"/>
    <p:sldLayoutId id="2147483703" r:id="rId2"/>
    <p:sldLayoutId id="2147483699" r:id="rId3"/>
    <p:sldLayoutId id="2147483700" r:id="rId4"/>
    <p:sldLayoutId id="2147483701" r:id="rId5"/>
    <p:sldLayoutId id="2147483702" r:id="rId6"/>
    <p:sldLayoutId id="2147483704" r:id="rId7"/>
  </p:sldLayoutIdLst>
  <p:transition/>
  <p:txStyles>
    <p:titleStyle>
      <a:lvl1pPr marL="39688" indent="-39688" algn="ctr" rtl="0" eaLnBrk="0" fontAlgn="base" hangingPunct="0">
        <a:spcBef>
          <a:spcPct val="0"/>
        </a:spcBef>
        <a:spcAft>
          <a:spcPct val="0"/>
        </a:spcAft>
        <a:defRPr sz="4400">
          <a:solidFill>
            <a:schemeClr val="tx1"/>
          </a:solidFill>
          <a:latin typeface="+mj-lt"/>
          <a:ea typeface="+mj-ea"/>
          <a:cs typeface="+mj-cs"/>
          <a:sym typeface="Helvetica" charset="0"/>
        </a:defRPr>
      </a:lvl1pPr>
      <a:lvl2pPr marL="39688" indent="-39688" algn="ctr" rtl="0" eaLnBrk="0" fontAlgn="base" hangingPunct="0">
        <a:spcBef>
          <a:spcPct val="0"/>
        </a:spcBef>
        <a:spcAft>
          <a:spcPct val="0"/>
        </a:spcAft>
        <a:defRPr sz="4400">
          <a:solidFill>
            <a:schemeClr val="tx1"/>
          </a:solidFill>
          <a:latin typeface="Helvetica" charset="0"/>
          <a:ea typeface="ヒラギノ角ゴ ProN W3" charset="0"/>
          <a:cs typeface="ヒラギノ角ゴ ProN W3" charset="0"/>
          <a:sym typeface="Helvetica" charset="0"/>
        </a:defRPr>
      </a:lvl2pPr>
      <a:lvl3pPr marL="39688" indent="-39688" algn="ctr" rtl="0" eaLnBrk="0" fontAlgn="base" hangingPunct="0">
        <a:spcBef>
          <a:spcPct val="0"/>
        </a:spcBef>
        <a:spcAft>
          <a:spcPct val="0"/>
        </a:spcAft>
        <a:defRPr sz="4400">
          <a:solidFill>
            <a:schemeClr val="tx1"/>
          </a:solidFill>
          <a:latin typeface="Helvetica" charset="0"/>
          <a:ea typeface="ヒラギノ角ゴ ProN W3" charset="0"/>
          <a:cs typeface="ヒラギノ角ゴ ProN W3" charset="0"/>
          <a:sym typeface="Helvetica" charset="0"/>
        </a:defRPr>
      </a:lvl3pPr>
      <a:lvl4pPr marL="39688" indent="-39688" algn="ctr" rtl="0" eaLnBrk="0" fontAlgn="base" hangingPunct="0">
        <a:spcBef>
          <a:spcPct val="0"/>
        </a:spcBef>
        <a:spcAft>
          <a:spcPct val="0"/>
        </a:spcAft>
        <a:defRPr sz="4400">
          <a:solidFill>
            <a:schemeClr val="tx1"/>
          </a:solidFill>
          <a:latin typeface="Helvetica" charset="0"/>
          <a:ea typeface="ヒラギノ角ゴ ProN W3" charset="0"/>
          <a:cs typeface="ヒラギノ角ゴ ProN W3" charset="0"/>
          <a:sym typeface="Helvetica" charset="0"/>
        </a:defRPr>
      </a:lvl4pPr>
      <a:lvl5pPr marL="39688" indent="-39688" algn="ctr" rtl="0" eaLnBrk="0" fontAlgn="base" hangingPunct="0">
        <a:spcBef>
          <a:spcPct val="0"/>
        </a:spcBef>
        <a:spcAft>
          <a:spcPct val="0"/>
        </a:spcAft>
        <a:defRPr sz="4400">
          <a:solidFill>
            <a:schemeClr val="tx1"/>
          </a:solidFill>
          <a:latin typeface="Helvetica" charset="0"/>
          <a:ea typeface="ヒラギノ角ゴ ProN W3" charset="0"/>
          <a:cs typeface="ヒラギノ角ゴ ProN W3" charset="0"/>
          <a:sym typeface="Helvetica" charset="0"/>
        </a:defRPr>
      </a:lvl5pPr>
      <a:lvl6pPr marL="496888" algn="ctr" rtl="0" fontAlgn="base">
        <a:spcBef>
          <a:spcPct val="0"/>
        </a:spcBef>
        <a:spcAft>
          <a:spcPct val="0"/>
        </a:spcAft>
        <a:defRPr sz="4400">
          <a:solidFill>
            <a:schemeClr val="tx1"/>
          </a:solidFill>
          <a:latin typeface="Helvetica" charset="0"/>
          <a:ea typeface="ヒラギノ角ゴ ProN W3" charset="0"/>
          <a:cs typeface="ヒラギノ角ゴ ProN W3" charset="0"/>
          <a:sym typeface="Helvetica" charset="0"/>
        </a:defRPr>
      </a:lvl6pPr>
      <a:lvl7pPr marL="954088" algn="ctr" rtl="0" fontAlgn="base">
        <a:spcBef>
          <a:spcPct val="0"/>
        </a:spcBef>
        <a:spcAft>
          <a:spcPct val="0"/>
        </a:spcAft>
        <a:defRPr sz="4400">
          <a:solidFill>
            <a:schemeClr val="tx1"/>
          </a:solidFill>
          <a:latin typeface="Helvetica" charset="0"/>
          <a:ea typeface="ヒラギノ角ゴ ProN W3" charset="0"/>
          <a:cs typeface="ヒラギノ角ゴ ProN W3" charset="0"/>
          <a:sym typeface="Helvetica" charset="0"/>
        </a:defRPr>
      </a:lvl7pPr>
      <a:lvl8pPr marL="1411288" algn="ctr" rtl="0" fontAlgn="base">
        <a:spcBef>
          <a:spcPct val="0"/>
        </a:spcBef>
        <a:spcAft>
          <a:spcPct val="0"/>
        </a:spcAft>
        <a:defRPr sz="4400">
          <a:solidFill>
            <a:schemeClr val="tx1"/>
          </a:solidFill>
          <a:latin typeface="Helvetica" charset="0"/>
          <a:ea typeface="ヒラギノ角ゴ ProN W3" charset="0"/>
          <a:cs typeface="ヒラギノ角ゴ ProN W3" charset="0"/>
          <a:sym typeface="Helvetica" charset="0"/>
        </a:defRPr>
      </a:lvl8pPr>
      <a:lvl9pPr marL="1868488" algn="ctr" rtl="0" fontAlgn="base">
        <a:spcBef>
          <a:spcPct val="0"/>
        </a:spcBef>
        <a:spcAft>
          <a:spcPct val="0"/>
        </a:spcAft>
        <a:defRPr sz="4400">
          <a:solidFill>
            <a:schemeClr val="tx1"/>
          </a:solidFill>
          <a:latin typeface="Helvetica" charset="0"/>
          <a:ea typeface="ヒラギノ角ゴ ProN W3" charset="0"/>
          <a:cs typeface="ヒラギノ角ゴ ProN W3" charset="0"/>
          <a:sym typeface="Helvetica" charset="0"/>
        </a:defRPr>
      </a:lvl9pPr>
    </p:titleStyle>
    <p:bodyStyle>
      <a:lvl1pPr marL="382588" indent="-342900" algn="l" rtl="0" eaLnBrk="0" fontAlgn="base" hangingPunct="0">
        <a:spcBef>
          <a:spcPts val="800"/>
        </a:spcBef>
        <a:spcAft>
          <a:spcPct val="0"/>
        </a:spcAft>
        <a:buClr>
          <a:srgbClr val="FF0000"/>
        </a:buClr>
        <a:buSzPct val="100000"/>
        <a:buFont typeface="Arial" charset="0"/>
        <a:buChar char="•"/>
        <a:defRPr sz="3200">
          <a:solidFill>
            <a:schemeClr val="tx1"/>
          </a:solidFill>
          <a:latin typeface="+mn-lt"/>
          <a:ea typeface="+mn-ea"/>
          <a:cs typeface="+mn-cs"/>
          <a:sym typeface="Arial" charset="0"/>
        </a:defRPr>
      </a:lvl1pPr>
      <a:lvl2pPr marL="782638" indent="-285750" algn="l" rtl="0" eaLnBrk="0" fontAlgn="base" hangingPunct="0">
        <a:spcBef>
          <a:spcPts val="700"/>
        </a:spcBef>
        <a:spcAft>
          <a:spcPct val="0"/>
        </a:spcAft>
        <a:buClr>
          <a:srgbClr val="FF0000"/>
        </a:buClr>
        <a:buSzPct val="100000"/>
        <a:buFont typeface="Arial" charset="0"/>
        <a:buChar char="–"/>
        <a:defRPr sz="2800">
          <a:solidFill>
            <a:schemeClr val="tx1"/>
          </a:solidFill>
          <a:latin typeface="+mn-lt"/>
          <a:ea typeface="+mn-ea"/>
          <a:cs typeface="+mn-cs"/>
          <a:sym typeface="Arial" charset="0"/>
        </a:defRPr>
      </a:lvl2pPr>
      <a:lvl3pPr marL="1182688" indent="-228600" algn="l" rtl="0" eaLnBrk="0" fontAlgn="base" hangingPunct="0">
        <a:spcBef>
          <a:spcPts val="600"/>
        </a:spcBef>
        <a:spcAft>
          <a:spcPct val="0"/>
        </a:spcAft>
        <a:buClr>
          <a:srgbClr val="FF0000"/>
        </a:buClr>
        <a:buSzPct val="100000"/>
        <a:buFont typeface="Arial" charset="0"/>
        <a:buChar char="•"/>
        <a:defRPr sz="2400">
          <a:solidFill>
            <a:schemeClr val="tx1"/>
          </a:solidFill>
          <a:latin typeface="+mn-lt"/>
          <a:ea typeface="+mn-ea"/>
          <a:cs typeface="+mn-cs"/>
          <a:sym typeface="Arial" charset="0"/>
        </a:defRPr>
      </a:lvl3pPr>
      <a:lvl4pPr marL="1639888" indent="-228600" algn="l" rtl="0" eaLnBrk="0" fontAlgn="base" hangingPunct="0">
        <a:spcBef>
          <a:spcPts val="500"/>
        </a:spcBef>
        <a:spcAft>
          <a:spcPct val="0"/>
        </a:spcAft>
        <a:buClr>
          <a:srgbClr val="FF0000"/>
        </a:buClr>
        <a:buSzPct val="100000"/>
        <a:buFont typeface="Arial" charset="0"/>
        <a:buChar char="–"/>
        <a:defRPr sz="2000">
          <a:solidFill>
            <a:schemeClr val="tx1"/>
          </a:solidFill>
          <a:latin typeface="+mn-lt"/>
          <a:ea typeface="+mn-ea"/>
          <a:cs typeface="+mn-cs"/>
          <a:sym typeface="Arial" charset="0"/>
        </a:defRPr>
      </a:lvl4pPr>
      <a:lvl5pPr marL="2097088" indent="-228600" algn="l" rtl="0" eaLnBrk="0" fontAlgn="base" hangingPunct="0">
        <a:spcBef>
          <a:spcPts val="500"/>
        </a:spcBef>
        <a:spcAft>
          <a:spcPct val="0"/>
        </a:spcAft>
        <a:buClr>
          <a:srgbClr val="FF0000"/>
        </a:buClr>
        <a:buSzPct val="100000"/>
        <a:buFont typeface="Arial" charset="0"/>
        <a:buChar char="»"/>
        <a:defRPr sz="2000">
          <a:solidFill>
            <a:schemeClr val="tx1"/>
          </a:solidFill>
          <a:latin typeface="+mn-lt"/>
          <a:ea typeface="+mn-ea"/>
          <a:cs typeface="+mn-cs"/>
          <a:sym typeface="Arial" charset="0"/>
        </a:defRPr>
      </a:lvl5pPr>
      <a:lvl6pPr marL="2554288" indent="-228600" algn="l" rtl="0" fontAlgn="base">
        <a:spcBef>
          <a:spcPts val="500"/>
        </a:spcBef>
        <a:spcAft>
          <a:spcPct val="0"/>
        </a:spcAft>
        <a:buClr>
          <a:srgbClr val="FF0000"/>
        </a:buClr>
        <a:buSzPct val="100000"/>
        <a:buFont typeface="Arial" charset="0"/>
        <a:buChar char="»"/>
        <a:defRPr sz="2000">
          <a:solidFill>
            <a:schemeClr val="tx1"/>
          </a:solidFill>
          <a:latin typeface="+mn-lt"/>
          <a:ea typeface="+mn-ea"/>
          <a:cs typeface="+mn-cs"/>
          <a:sym typeface="Arial" charset="0"/>
        </a:defRPr>
      </a:lvl6pPr>
      <a:lvl7pPr marL="3011488" indent="-228600" algn="l" rtl="0" fontAlgn="base">
        <a:spcBef>
          <a:spcPts val="500"/>
        </a:spcBef>
        <a:spcAft>
          <a:spcPct val="0"/>
        </a:spcAft>
        <a:buClr>
          <a:srgbClr val="FF0000"/>
        </a:buClr>
        <a:buSzPct val="100000"/>
        <a:buFont typeface="Arial" charset="0"/>
        <a:buChar char="»"/>
        <a:defRPr sz="2000">
          <a:solidFill>
            <a:schemeClr val="tx1"/>
          </a:solidFill>
          <a:latin typeface="+mn-lt"/>
          <a:ea typeface="+mn-ea"/>
          <a:cs typeface="+mn-cs"/>
          <a:sym typeface="Arial" charset="0"/>
        </a:defRPr>
      </a:lvl7pPr>
      <a:lvl8pPr marL="3468688" indent="-228600" algn="l" rtl="0" fontAlgn="base">
        <a:spcBef>
          <a:spcPts val="500"/>
        </a:spcBef>
        <a:spcAft>
          <a:spcPct val="0"/>
        </a:spcAft>
        <a:buClr>
          <a:srgbClr val="FF0000"/>
        </a:buClr>
        <a:buSzPct val="100000"/>
        <a:buFont typeface="Arial" charset="0"/>
        <a:buChar char="»"/>
        <a:defRPr sz="2000">
          <a:solidFill>
            <a:schemeClr val="tx1"/>
          </a:solidFill>
          <a:latin typeface="+mn-lt"/>
          <a:ea typeface="+mn-ea"/>
          <a:cs typeface="+mn-cs"/>
          <a:sym typeface="Arial" charset="0"/>
        </a:defRPr>
      </a:lvl8pPr>
      <a:lvl9pPr marL="3925888" indent="-228600" algn="l" rtl="0" fontAlgn="base">
        <a:spcBef>
          <a:spcPts val="500"/>
        </a:spcBef>
        <a:spcAft>
          <a:spcPct val="0"/>
        </a:spcAft>
        <a:buClr>
          <a:srgbClr val="FF0000"/>
        </a:buClr>
        <a:buSzPct val="100000"/>
        <a:buFont typeface="Arial" charset="0"/>
        <a:buChar char="»"/>
        <a:defRPr sz="20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slide" Target="slide22.xml"/></Relationships>
</file>

<file path=ppt/slides/_rels/slide1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slide" Target="slide22.xml"/><Relationship Id="rId4" Type="http://schemas.openxmlformats.org/officeDocument/2006/relationships/image" Target="../media/image12.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slide" Target="slide22.xml"/><Relationship Id="rId4" Type="http://schemas.openxmlformats.org/officeDocument/2006/relationships/image" Target="../media/image20.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slide" Target="slide22.xml"/><Relationship Id="rId4" Type="http://schemas.openxmlformats.org/officeDocument/2006/relationships/image" Target="../media/image28.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37.png"/><Relationship Id="rId10" Type="http://schemas.openxmlformats.org/officeDocument/2006/relationships/slide" Target="slide22.xml"/><Relationship Id="rId4" Type="http://schemas.openxmlformats.org/officeDocument/2006/relationships/image" Target="../media/image36.pn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1.png"/><Relationship Id="rId16" Type="http://schemas.openxmlformats.org/officeDocument/2006/relationships/slide" Target="slide22.xml"/><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 Id="rId5" Type="http://schemas.openxmlformats.org/officeDocument/2006/relationships/slide" Target="slide22.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jpg"/><Relationship Id="rId3" Type="http://schemas.openxmlformats.org/officeDocument/2006/relationships/image" Target="../media/image59.jpeg"/><Relationship Id="rId7" Type="http://schemas.openxmlformats.org/officeDocument/2006/relationships/image" Target="../media/image63.jpeg"/><Relationship Id="rId12" Type="http://schemas.openxmlformats.org/officeDocument/2006/relationships/image" Target="../media/image68.jpeg"/><Relationship Id="rId2" Type="http://schemas.openxmlformats.org/officeDocument/2006/relationships/notesSlide" Target="../notesSlides/notesSlide10.xml"/><Relationship Id="rId16" Type="http://schemas.openxmlformats.org/officeDocument/2006/relationships/slide" Target="slide22.xml"/><Relationship Id="rId1" Type="http://schemas.openxmlformats.org/officeDocument/2006/relationships/slideLayout" Target="../slideLayouts/slideLayout7.xml"/><Relationship Id="rId6" Type="http://schemas.openxmlformats.org/officeDocument/2006/relationships/image" Target="../media/image62.jpeg"/><Relationship Id="rId11" Type="http://schemas.openxmlformats.org/officeDocument/2006/relationships/image" Target="../media/image67.jpeg"/><Relationship Id="rId5" Type="http://schemas.openxmlformats.org/officeDocument/2006/relationships/image" Target="../media/image61.jpeg"/><Relationship Id="rId15" Type="http://schemas.openxmlformats.org/officeDocument/2006/relationships/image" Target="../media/image71.jpg"/><Relationship Id="rId10" Type="http://schemas.openxmlformats.org/officeDocument/2006/relationships/image" Target="../media/image66.jpeg"/><Relationship Id="rId4" Type="http://schemas.openxmlformats.org/officeDocument/2006/relationships/image" Target="../media/image60.jpeg"/><Relationship Id="rId9" Type="http://schemas.openxmlformats.org/officeDocument/2006/relationships/image" Target="../media/image65.jpeg"/><Relationship Id="rId14" Type="http://schemas.openxmlformats.org/officeDocument/2006/relationships/image" Target="../media/image7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75.jpg"/><Relationship Id="rId5" Type="http://schemas.openxmlformats.org/officeDocument/2006/relationships/image" Target="../media/image74.pn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78.jpeg"/><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82.png"/><Relationship Id="rId4"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90.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8" Type="http://schemas.openxmlformats.org/officeDocument/2006/relationships/hyperlink" Target="https://twitter.com/mdd1933" TargetMode="External"/><Relationship Id="rId3" Type="http://schemas.openxmlformats.org/officeDocument/2006/relationships/image" Target="../media/image95.jpeg"/><Relationship Id="rId7" Type="http://schemas.openxmlformats.org/officeDocument/2006/relationships/image" Target="../media/image97.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hyperlink" Target="https://www.linkedin.com/company/211852?trk=hp-feed-company-name" TargetMode="External"/><Relationship Id="rId5" Type="http://schemas.openxmlformats.org/officeDocument/2006/relationships/image" Target="../media/image96.png"/><Relationship Id="rId4" Type="http://schemas.openxmlformats.org/officeDocument/2006/relationships/hyperlink" Target="https://www.facebook.com/mdd1933?fref=nf" TargetMode="External"/><Relationship Id="rId9" Type="http://schemas.openxmlformats.org/officeDocument/2006/relationships/image" Target="../media/image98.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slide" Target="slide22.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7.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Considerations When Placing BI Insurance</a:t>
            </a:r>
          </a:p>
        </p:txBody>
      </p:sp>
      <p:sp>
        <p:nvSpPr>
          <p:cNvPr id="3" name="Subtitle 2"/>
          <p:cNvSpPr txBox="1">
            <a:spLocks/>
          </p:cNvSpPr>
          <p:nvPr/>
        </p:nvSpPr>
        <p:spPr>
          <a:xfrm>
            <a:off x="3071230" y="4293096"/>
            <a:ext cx="5893258" cy="792088"/>
          </a:xfrm>
          <a:prstGeom prst="rect">
            <a:avLst/>
          </a:prstGeom>
        </p:spPr>
        <p:txBody>
          <a:bodyPr/>
          <a:lstStyle>
            <a:lvl1pPr marL="382588" indent="-342900" algn="l" rtl="0" eaLnBrk="0" fontAlgn="base" hangingPunct="0">
              <a:spcBef>
                <a:spcPts val="800"/>
              </a:spcBef>
              <a:spcAft>
                <a:spcPct val="0"/>
              </a:spcAft>
              <a:buClr>
                <a:srgbClr val="FF0000"/>
              </a:buClr>
              <a:buSzPct val="100000"/>
              <a:buFont typeface="Arial" charset="0"/>
              <a:buChar char="•"/>
              <a:defRPr sz="3200">
                <a:solidFill>
                  <a:schemeClr val="tx1"/>
                </a:solidFill>
                <a:latin typeface="+mn-lt"/>
                <a:ea typeface="+mn-ea"/>
                <a:cs typeface="+mn-cs"/>
                <a:sym typeface="Arial" charset="0"/>
              </a:defRPr>
            </a:lvl1pPr>
            <a:lvl2pPr marL="782638" indent="-285750" algn="l" rtl="0" eaLnBrk="0" fontAlgn="base" hangingPunct="0">
              <a:spcBef>
                <a:spcPts val="700"/>
              </a:spcBef>
              <a:spcAft>
                <a:spcPct val="0"/>
              </a:spcAft>
              <a:buClr>
                <a:srgbClr val="FF0000"/>
              </a:buClr>
              <a:buSzPct val="100000"/>
              <a:buFont typeface="Arial" charset="0"/>
              <a:buChar char="–"/>
              <a:defRPr sz="2800">
                <a:solidFill>
                  <a:schemeClr val="tx1"/>
                </a:solidFill>
                <a:latin typeface="+mn-lt"/>
                <a:ea typeface="+mn-ea"/>
                <a:cs typeface="+mn-cs"/>
                <a:sym typeface="Arial" charset="0"/>
              </a:defRPr>
            </a:lvl2pPr>
            <a:lvl3pPr marL="1182688" indent="-228600" algn="l" rtl="0" eaLnBrk="0" fontAlgn="base" hangingPunct="0">
              <a:spcBef>
                <a:spcPts val="600"/>
              </a:spcBef>
              <a:spcAft>
                <a:spcPct val="0"/>
              </a:spcAft>
              <a:buClr>
                <a:srgbClr val="FF0000"/>
              </a:buClr>
              <a:buSzPct val="100000"/>
              <a:buFont typeface="Arial" charset="0"/>
              <a:buChar char="•"/>
              <a:defRPr sz="2400">
                <a:solidFill>
                  <a:schemeClr val="tx1"/>
                </a:solidFill>
                <a:latin typeface="+mn-lt"/>
                <a:ea typeface="+mn-ea"/>
                <a:cs typeface="+mn-cs"/>
                <a:sym typeface="Arial" charset="0"/>
              </a:defRPr>
            </a:lvl3pPr>
            <a:lvl4pPr marL="1639888" indent="-228600" algn="l" rtl="0" eaLnBrk="0" fontAlgn="base" hangingPunct="0">
              <a:spcBef>
                <a:spcPts val="500"/>
              </a:spcBef>
              <a:spcAft>
                <a:spcPct val="0"/>
              </a:spcAft>
              <a:buClr>
                <a:srgbClr val="FF0000"/>
              </a:buClr>
              <a:buSzPct val="100000"/>
              <a:buFont typeface="Arial" charset="0"/>
              <a:buChar char="–"/>
              <a:defRPr sz="2000">
                <a:solidFill>
                  <a:schemeClr val="tx1"/>
                </a:solidFill>
                <a:latin typeface="+mn-lt"/>
                <a:ea typeface="+mn-ea"/>
                <a:cs typeface="+mn-cs"/>
                <a:sym typeface="Arial" charset="0"/>
              </a:defRPr>
            </a:lvl4pPr>
            <a:lvl5pPr marL="2097088" indent="-228600" algn="l" rtl="0" eaLnBrk="0" fontAlgn="base" hangingPunct="0">
              <a:spcBef>
                <a:spcPts val="500"/>
              </a:spcBef>
              <a:spcAft>
                <a:spcPct val="0"/>
              </a:spcAft>
              <a:buClr>
                <a:srgbClr val="FF0000"/>
              </a:buClr>
              <a:buSzPct val="100000"/>
              <a:buFont typeface="Arial" charset="0"/>
              <a:buChar char="»"/>
              <a:defRPr sz="2000">
                <a:solidFill>
                  <a:schemeClr val="tx1"/>
                </a:solidFill>
                <a:latin typeface="+mn-lt"/>
                <a:ea typeface="+mn-ea"/>
                <a:cs typeface="+mn-cs"/>
                <a:sym typeface="Arial" charset="0"/>
              </a:defRPr>
            </a:lvl5pPr>
            <a:lvl6pPr marL="2554288" indent="-228600" algn="l" rtl="0" fontAlgn="base">
              <a:spcBef>
                <a:spcPts val="500"/>
              </a:spcBef>
              <a:spcAft>
                <a:spcPct val="0"/>
              </a:spcAft>
              <a:buClr>
                <a:srgbClr val="FF0000"/>
              </a:buClr>
              <a:buSzPct val="100000"/>
              <a:buFont typeface="Arial" charset="0"/>
              <a:buChar char="»"/>
              <a:defRPr sz="2000">
                <a:solidFill>
                  <a:schemeClr val="tx1"/>
                </a:solidFill>
                <a:latin typeface="+mn-lt"/>
                <a:ea typeface="+mn-ea"/>
                <a:cs typeface="+mn-cs"/>
                <a:sym typeface="Arial" charset="0"/>
              </a:defRPr>
            </a:lvl6pPr>
            <a:lvl7pPr marL="3011488" indent="-228600" algn="l" rtl="0" fontAlgn="base">
              <a:spcBef>
                <a:spcPts val="500"/>
              </a:spcBef>
              <a:spcAft>
                <a:spcPct val="0"/>
              </a:spcAft>
              <a:buClr>
                <a:srgbClr val="FF0000"/>
              </a:buClr>
              <a:buSzPct val="100000"/>
              <a:buFont typeface="Arial" charset="0"/>
              <a:buChar char="»"/>
              <a:defRPr sz="2000">
                <a:solidFill>
                  <a:schemeClr val="tx1"/>
                </a:solidFill>
                <a:latin typeface="+mn-lt"/>
                <a:ea typeface="+mn-ea"/>
                <a:cs typeface="+mn-cs"/>
                <a:sym typeface="Arial" charset="0"/>
              </a:defRPr>
            </a:lvl7pPr>
            <a:lvl8pPr marL="3468688" indent="-228600" algn="l" rtl="0" fontAlgn="base">
              <a:spcBef>
                <a:spcPts val="500"/>
              </a:spcBef>
              <a:spcAft>
                <a:spcPct val="0"/>
              </a:spcAft>
              <a:buClr>
                <a:srgbClr val="FF0000"/>
              </a:buClr>
              <a:buSzPct val="100000"/>
              <a:buFont typeface="Arial" charset="0"/>
              <a:buChar char="»"/>
              <a:defRPr sz="2000">
                <a:solidFill>
                  <a:schemeClr val="tx1"/>
                </a:solidFill>
                <a:latin typeface="+mn-lt"/>
                <a:ea typeface="+mn-ea"/>
                <a:cs typeface="+mn-cs"/>
                <a:sym typeface="Arial" charset="0"/>
              </a:defRPr>
            </a:lvl8pPr>
            <a:lvl9pPr marL="3925888" indent="-228600" algn="l" rtl="0" fontAlgn="base">
              <a:spcBef>
                <a:spcPts val="500"/>
              </a:spcBef>
              <a:spcAft>
                <a:spcPct val="0"/>
              </a:spcAft>
              <a:buClr>
                <a:srgbClr val="FF0000"/>
              </a:buClr>
              <a:buSzPct val="100000"/>
              <a:buFont typeface="Arial" charset="0"/>
              <a:buChar char="»"/>
              <a:defRPr sz="2000">
                <a:solidFill>
                  <a:schemeClr val="tx1"/>
                </a:solidFill>
                <a:latin typeface="+mn-lt"/>
                <a:ea typeface="+mn-ea"/>
                <a:cs typeface="+mn-cs"/>
                <a:sym typeface="Arial" charset="0"/>
              </a:defRPr>
            </a:lvl9pPr>
          </a:lstStyle>
          <a:p>
            <a:pPr marL="39688" indent="0">
              <a:buNone/>
            </a:pPr>
            <a:r>
              <a:rPr lang="en-US" sz="2800" b="1" kern="0" dirty="0"/>
              <a:t>Thu 28th September 2017</a:t>
            </a:r>
          </a:p>
          <a:p>
            <a:pPr marL="39688" indent="0">
              <a:buNone/>
            </a:pPr>
            <a:endParaRPr lang="en-US" sz="1000" kern="0" dirty="0"/>
          </a:p>
          <a:p>
            <a:pPr marL="39688" indent="0">
              <a:buNone/>
            </a:pPr>
            <a:r>
              <a:rPr lang="en-US" sz="2800" kern="0" dirty="0"/>
              <a:t>Presenter</a:t>
            </a:r>
            <a:endParaRPr lang="en-US" sz="2800" b="1" kern="0" dirty="0"/>
          </a:p>
          <a:p>
            <a:pPr marL="39688" indent="0">
              <a:buNone/>
            </a:pPr>
            <a:r>
              <a:rPr lang="en-US" sz="2400" dirty="0">
                <a:solidFill>
                  <a:srgbClr val="E31837"/>
                </a:solidFill>
              </a:rPr>
              <a:t>Rajen Rajput</a:t>
            </a:r>
          </a:p>
          <a:p>
            <a:pPr marL="39688" indent="0">
              <a:buNone/>
            </a:pPr>
            <a:r>
              <a:rPr lang="en-US" sz="2400" dirty="0"/>
              <a:t>rrajput@mdd.com</a:t>
            </a:r>
          </a:p>
        </p:txBody>
      </p:sp>
      <p:sp>
        <p:nvSpPr>
          <p:cNvPr id="4" name="Rectangle 3">
            <a:hlinkClick r:id="rId3" action="ppaction://hlinksldjump"/>
          </p:cNvPr>
          <p:cNvSpPr/>
          <p:nvPr/>
        </p:nvSpPr>
        <p:spPr>
          <a:xfrm>
            <a:off x="6970816" y="5523016"/>
            <a:ext cx="2173183" cy="1334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21395980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43608" y="980728"/>
            <a:ext cx="7041604" cy="5281203"/>
          </a:xfrm>
          <a:prstGeom prst="rect">
            <a:avLst/>
          </a:prstGeom>
        </p:spPr>
      </p:pic>
      <p:sp>
        <p:nvSpPr>
          <p:cNvPr id="2" name="Title 1"/>
          <p:cNvSpPr>
            <a:spLocks noGrp="1"/>
          </p:cNvSpPr>
          <p:nvPr>
            <p:ph type="title"/>
          </p:nvPr>
        </p:nvSpPr>
        <p:spPr/>
        <p:txBody>
          <a:bodyPr/>
          <a:lstStyle/>
          <a:p>
            <a:r>
              <a:rPr lang="en-US" dirty="0"/>
              <a:t>MDD Offices</a:t>
            </a:r>
          </a:p>
        </p:txBody>
      </p:sp>
      <p:sp>
        <p:nvSpPr>
          <p:cNvPr id="4" name="TextBox 3"/>
          <p:cNvSpPr txBox="1"/>
          <p:nvPr/>
        </p:nvSpPr>
        <p:spPr>
          <a:xfrm>
            <a:off x="827584" y="5805264"/>
            <a:ext cx="4136261" cy="646331"/>
          </a:xfrm>
          <a:prstGeom prst="rect">
            <a:avLst/>
          </a:prstGeom>
          <a:noFill/>
        </p:spPr>
        <p:txBody>
          <a:bodyPr wrap="none" rtlCol="0">
            <a:spAutoFit/>
          </a:bodyPr>
          <a:lstStyle/>
          <a:p>
            <a:r>
              <a:rPr lang="en-SG" sz="1800" dirty="0">
                <a:solidFill>
                  <a:srgbClr val="E31837"/>
                </a:solidFill>
                <a:latin typeface="Arial Black" panose="020B0A04020102020204" pitchFamily="34" charset="0"/>
              </a:rPr>
              <a:t>  8 </a:t>
            </a:r>
            <a:r>
              <a:rPr lang="en-SG" sz="1800" dirty="0">
                <a:latin typeface="Arial Black" panose="020B0A04020102020204" pitchFamily="34" charset="0"/>
              </a:rPr>
              <a:t>EMEA &amp; Asia Pacific Offices</a:t>
            </a:r>
          </a:p>
          <a:p>
            <a:r>
              <a:rPr lang="en-SG" sz="1800" dirty="0">
                <a:solidFill>
                  <a:srgbClr val="E31837"/>
                </a:solidFill>
                <a:latin typeface="Arial Black" panose="020B0A04020102020204" pitchFamily="34" charset="0"/>
              </a:rPr>
              <a:t>42</a:t>
            </a:r>
            <a:r>
              <a:rPr lang="en-SG" sz="1800" dirty="0">
                <a:latin typeface="Arial Black" panose="020B0A04020102020204" pitchFamily="34" charset="0"/>
              </a:rPr>
              <a:t> Offices Worldwide</a:t>
            </a:r>
          </a:p>
        </p:txBody>
      </p:sp>
      <p:sp>
        <p:nvSpPr>
          <p:cNvPr id="6" name="Rectangle 5">
            <a:hlinkClick r:id="rId4" action="ppaction://hlinksldjump"/>
            <a:extLst>
              <a:ext uri="{FF2B5EF4-FFF2-40B4-BE49-F238E27FC236}">
                <a16:creationId xmlns:a16="http://schemas.microsoft.com/office/drawing/2014/main" xmlns="" id="{C475C0A4-6177-4854-A68C-F4F653BA4C5E}"/>
              </a:ext>
            </a:extLst>
          </p:cNvPr>
          <p:cNvSpPr/>
          <p:nvPr/>
        </p:nvSpPr>
        <p:spPr>
          <a:xfrm>
            <a:off x="6970816" y="5523016"/>
            <a:ext cx="2173183" cy="1334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65216550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EDQ?</a:t>
            </a:r>
          </a:p>
        </p:txBody>
      </p:sp>
      <p:sp>
        <p:nvSpPr>
          <p:cNvPr id="3" name="Content Placeholder 2"/>
          <p:cNvSpPr>
            <a:spLocks noGrp="1"/>
          </p:cNvSpPr>
          <p:nvPr>
            <p:ph idx="1"/>
          </p:nvPr>
        </p:nvSpPr>
        <p:spPr>
          <a:xfrm>
            <a:off x="457200" y="1600200"/>
            <a:ext cx="7859215" cy="4997152"/>
          </a:xfrm>
        </p:spPr>
        <p:txBody>
          <a:bodyPr/>
          <a:lstStyle/>
          <a:p>
            <a:pPr marL="39688" indent="0">
              <a:buNone/>
            </a:pPr>
            <a:r>
              <a:rPr lang="en-US" sz="4000" dirty="0"/>
              <a:t>The practice of measuring, in financial terms, the value of harm or injury that has been inflicted on a person or property.</a:t>
            </a:r>
          </a:p>
        </p:txBody>
      </p:sp>
      <p:sp>
        <p:nvSpPr>
          <p:cNvPr id="4" name="Rectangle 3">
            <a:hlinkClick r:id="rId3" action="ppaction://hlinksldjump"/>
            <a:extLst>
              <a:ext uri="{FF2B5EF4-FFF2-40B4-BE49-F238E27FC236}">
                <a16:creationId xmlns:a16="http://schemas.microsoft.com/office/drawing/2014/main" xmlns="" id="{F38AE791-4D75-4DDA-8ECA-1B27C8F99173}"/>
              </a:ext>
            </a:extLst>
          </p:cNvPr>
          <p:cNvSpPr/>
          <p:nvPr/>
        </p:nvSpPr>
        <p:spPr>
          <a:xfrm>
            <a:off x="6970816" y="5523016"/>
            <a:ext cx="2173183" cy="1334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2301143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a:buClr>
                <a:srgbClr val="E31837"/>
              </a:buClr>
            </a:pPr>
            <a:r>
              <a:rPr lang="en-US" sz="1900" b="0" dirty="0"/>
              <a:t>Partners and senior staff all hold at least one of the following:</a:t>
            </a:r>
          </a:p>
        </p:txBody>
      </p:sp>
      <p:sp>
        <p:nvSpPr>
          <p:cNvPr id="3" name="Content Placeholder 2"/>
          <p:cNvSpPr>
            <a:spLocks noGrp="1"/>
          </p:cNvSpPr>
          <p:nvPr>
            <p:ph sz="half" idx="2"/>
          </p:nvPr>
        </p:nvSpPr>
        <p:spPr/>
        <p:txBody>
          <a:bodyPr/>
          <a:lstStyle/>
          <a:p>
            <a:r>
              <a:rPr lang="en-US" sz="1900" dirty="0"/>
              <a:t>ACMA</a:t>
            </a:r>
          </a:p>
          <a:p>
            <a:r>
              <a:rPr lang="en-US" sz="1900" dirty="0"/>
              <a:t>CA</a:t>
            </a:r>
          </a:p>
          <a:p>
            <a:r>
              <a:rPr lang="en-US" sz="1900" dirty="0"/>
              <a:t>CPA</a:t>
            </a:r>
          </a:p>
          <a:p>
            <a:r>
              <a:rPr lang="en-US" sz="1900" dirty="0"/>
              <a:t>CMA</a:t>
            </a:r>
          </a:p>
          <a:p>
            <a:endParaRPr lang="en-US" dirty="0"/>
          </a:p>
        </p:txBody>
      </p:sp>
      <p:sp>
        <p:nvSpPr>
          <p:cNvPr id="4" name="Text Placeholder 3"/>
          <p:cNvSpPr>
            <a:spLocks noGrp="1"/>
          </p:cNvSpPr>
          <p:nvPr>
            <p:ph type="body" sz="quarter" idx="3"/>
          </p:nvPr>
        </p:nvSpPr>
        <p:spPr/>
        <p:txBody>
          <a:bodyPr/>
          <a:lstStyle/>
          <a:p>
            <a:endParaRPr lang="en-US" sz="1900" dirty="0"/>
          </a:p>
          <a:p>
            <a:r>
              <a:rPr lang="en-US" sz="1900" b="0" dirty="0"/>
              <a:t>Additional designations held by partners and staff:</a:t>
            </a:r>
          </a:p>
        </p:txBody>
      </p:sp>
      <p:sp>
        <p:nvSpPr>
          <p:cNvPr id="5" name="Content Placeholder 4"/>
          <p:cNvSpPr>
            <a:spLocks noGrp="1"/>
          </p:cNvSpPr>
          <p:nvPr>
            <p:ph sz="quarter" idx="4"/>
          </p:nvPr>
        </p:nvSpPr>
        <p:spPr/>
        <p:txBody>
          <a:bodyPr anchor="t"/>
          <a:lstStyle/>
          <a:p>
            <a:r>
              <a:rPr lang="en-US" sz="1900" dirty="0"/>
              <a:t>CA</a:t>
            </a:r>
            <a:r>
              <a:rPr lang="en-US" sz="1400" dirty="0">
                <a:sym typeface="Symbol" panose="05050102010706020507" pitchFamily="18" charset="2"/>
              </a:rPr>
              <a:t></a:t>
            </a:r>
            <a:r>
              <a:rPr lang="en-US" sz="1900" dirty="0"/>
              <a:t>IFA/DIFA (Investigative &amp; Forensic Accounting)</a:t>
            </a:r>
          </a:p>
          <a:p>
            <a:r>
              <a:rPr lang="en-US" sz="1900" dirty="0"/>
              <a:t>Certified Forensic Financial Analyst</a:t>
            </a:r>
          </a:p>
          <a:p>
            <a:r>
              <a:rPr lang="en-US" sz="1900" dirty="0"/>
              <a:t>Certified Fraud Deterrence Analyst</a:t>
            </a:r>
          </a:p>
          <a:p>
            <a:r>
              <a:rPr lang="en-US" sz="1900" dirty="0"/>
              <a:t>Certified Fraud Examiner</a:t>
            </a:r>
          </a:p>
          <a:p>
            <a:r>
              <a:rPr lang="en-US" sz="1900" dirty="0"/>
              <a:t>Certified in Financial Forensics</a:t>
            </a:r>
          </a:p>
          <a:p>
            <a:r>
              <a:rPr lang="en-US" sz="1900" dirty="0"/>
              <a:t>Certified Valuation Analyst</a:t>
            </a:r>
          </a:p>
          <a:p>
            <a:r>
              <a:rPr lang="en-US" sz="1900" dirty="0"/>
              <a:t>Chartered Business Valuator</a:t>
            </a:r>
          </a:p>
          <a:p>
            <a:endParaRPr lang="en-US" dirty="0"/>
          </a:p>
        </p:txBody>
      </p:sp>
      <p:sp>
        <p:nvSpPr>
          <p:cNvPr id="6" name="Title 5"/>
          <p:cNvSpPr>
            <a:spLocks noGrp="1"/>
          </p:cNvSpPr>
          <p:nvPr>
            <p:ph type="title"/>
          </p:nvPr>
        </p:nvSpPr>
        <p:spPr/>
        <p:txBody>
          <a:bodyPr/>
          <a:lstStyle/>
          <a:p>
            <a:r>
              <a:rPr lang="en-US" dirty="0"/>
              <a:t>Partner &amp; Staff Credentials</a:t>
            </a:r>
          </a:p>
        </p:txBody>
      </p:sp>
      <p:pic>
        <p:nvPicPr>
          <p:cNvPr id="8" name="Picture 7"/>
          <p:cNvPicPr>
            <a:picLocks noChangeAspect="1"/>
          </p:cNvPicPr>
          <p:nvPr/>
        </p:nvPicPr>
        <p:blipFill>
          <a:blip r:embed="rId2"/>
          <a:stretch>
            <a:fillRect/>
          </a:stretch>
        </p:blipFill>
        <p:spPr>
          <a:xfrm>
            <a:off x="1547664" y="4077072"/>
            <a:ext cx="1656184" cy="1656184"/>
          </a:xfrm>
          <a:prstGeom prst="rect">
            <a:avLst/>
          </a:prstGeom>
        </p:spPr>
      </p:pic>
      <p:sp>
        <p:nvSpPr>
          <p:cNvPr id="9" name="Rectangle 8">
            <a:hlinkClick r:id="rId3" action="ppaction://hlinksldjump"/>
            <a:extLst>
              <a:ext uri="{FF2B5EF4-FFF2-40B4-BE49-F238E27FC236}">
                <a16:creationId xmlns:a16="http://schemas.microsoft.com/office/drawing/2014/main" xmlns="" id="{83E91F2D-D560-4DF3-A446-1B244F909BA5}"/>
              </a:ext>
            </a:extLst>
          </p:cNvPr>
          <p:cNvSpPr/>
          <p:nvPr/>
        </p:nvSpPr>
        <p:spPr>
          <a:xfrm>
            <a:off x="6970816" y="5523016"/>
            <a:ext cx="2173183" cy="1334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20774727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Practice Areas</a:t>
            </a:r>
          </a:p>
        </p:txBody>
      </p:sp>
      <p:sp>
        <p:nvSpPr>
          <p:cNvPr id="11" name="TextBox 10"/>
          <p:cNvSpPr txBox="1"/>
          <p:nvPr/>
        </p:nvSpPr>
        <p:spPr>
          <a:xfrm>
            <a:off x="5955842" y="2636912"/>
            <a:ext cx="2936638" cy="461665"/>
          </a:xfrm>
          <a:prstGeom prst="rect">
            <a:avLst/>
          </a:prstGeom>
          <a:noFill/>
        </p:spPr>
        <p:txBody>
          <a:bodyPr wrap="none" rtlCol="0">
            <a:spAutoFit/>
          </a:bodyPr>
          <a:lstStyle/>
          <a:p>
            <a:r>
              <a:rPr lang="en-US" sz="2400" dirty="0">
                <a:latin typeface="+mn-lt"/>
              </a:rPr>
              <a:t>Business Valuations</a:t>
            </a:r>
          </a:p>
        </p:txBody>
      </p:sp>
      <p:sp>
        <p:nvSpPr>
          <p:cNvPr id="22" name="TextBox 21"/>
          <p:cNvSpPr txBox="1"/>
          <p:nvPr/>
        </p:nvSpPr>
        <p:spPr>
          <a:xfrm>
            <a:off x="1332249" y="2660327"/>
            <a:ext cx="3078087" cy="461665"/>
          </a:xfrm>
          <a:prstGeom prst="rect">
            <a:avLst/>
          </a:prstGeom>
          <a:noFill/>
        </p:spPr>
        <p:txBody>
          <a:bodyPr wrap="none" rtlCol="0">
            <a:spAutoFit/>
          </a:bodyPr>
          <a:lstStyle/>
          <a:p>
            <a:r>
              <a:rPr lang="en-US" sz="2400" dirty="0">
                <a:solidFill>
                  <a:schemeClr val="tx1"/>
                </a:solidFill>
                <a:latin typeface="+mn-lt"/>
              </a:rPr>
              <a:t>Business Interruption</a:t>
            </a:r>
          </a:p>
        </p:txBody>
      </p:sp>
      <p:sp>
        <p:nvSpPr>
          <p:cNvPr id="23" name="TextBox 22"/>
          <p:cNvSpPr txBox="1"/>
          <p:nvPr/>
        </p:nvSpPr>
        <p:spPr>
          <a:xfrm>
            <a:off x="5940152" y="1124744"/>
            <a:ext cx="3072384" cy="830997"/>
          </a:xfrm>
          <a:prstGeom prst="rect">
            <a:avLst/>
          </a:prstGeom>
          <a:noFill/>
        </p:spPr>
        <p:txBody>
          <a:bodyPr wrap="none" rtlCol="0">
            <a:spAutoFit/>
          </a:bodyPr>
          <a:lstStyle/>
          <a:p>
            <a:r>
              <a:rPr lang="en-US" sz="2400" dirty="0">
                <a:latin typeface="+mn-lt"/>
              </a:rPr>
              <a:t>Business Disputes &amp;</a:t>
            </a:r>
          </a:p>
          <a:p>
            <a:r>
              <a:rPr lang="en-US" sz="2400" dirty="0">
                <a:latin typeface="+mn-lt"/>
              </a:rPr>
              <a:t>Shareholder Disputes</a:t>
            </a:r>
          </a:p>
        </p:txBody>
      </p:sp>
      <p:sp>
        <p:nvSpPr>
          <p:cNvPr id="24" name="TextBox 23"/>
          <p:cNvSpPr txBox="1"/>
          <p:nvPr/>
        </p:nvSpPr>
        <p:spPr>
          <a:xfrm>
            <a:off x="1331640" y="1141132"/>
            <a:ext cx="3068276" cy="830997"/>
          </a:xfrm>
          <a:prstGeom prst="rect">
            <a:avLst/>
          </a:prstGeom>
          <a:noFill/>
        </p:spPr>
        <p:txBody>
          <a:bodyPr wrap="none" rtlCol="0">
            <a:spAutoFit/>
          </a:bodyPr>
          <a:lstStyle/>
          <a:p>
            <a:r>
              <a:rPr lang="en-US" sz="2400" dirty="0">
                <a:latin typeface="+mn-lt"/>
              </a:rPr>
              <a:t>Builders’ Risk Claims</a:t>
            </a:r>
          </a:p>
          <a:p>
            <a:r>
              <a:rPr lang="en-US" sz="2400" dirty="0">
                <a:latin typeface="+mn-lt"/>
              </a:rPr>
              <a:t>&amp; Soft Costs Claims</a:t>
            </a:r>
          </a:p>
        </p:txBody>
      </p:sp>
      <p:pic>
        <p:nvPicPr>
          <p:cNvPr id="25" name="Picture 24"/>
          <p:cNvPicPr>
            <a:picLocks noChangeAspect="1"/>
          </p:cNvPicPr>
          <p:nvPr/>
        </p:nvPicPr>
        <p:blipFill>
          <a:blip r:embed="rId2"/>
          <a:stretch>
            <a:fillRect/>
          </a:stretch>
        </p:blipFill>
        <p:spPr>
          <a:xfrm>
            <a:off x="179512" y="1032629"/>
            <a:ext cx="1062000" cy="1062000"/>
          </a:xfrm>
          <a:prstGeom prst="rect">
            <a:avLst/>
          </a:prstGeom>
        </p:spPr>
      </p:pic>
      <p:pic>
        <p:nvPicPr>
          <p:cNvPr id="26" name="Picture 25"/>
          <p:cNvPicPr>
            <a:picLocks noChangeAspect="1"/>
          </p:cNvPicPr>
          <p:nvPr/>
        </p:nvPicPr>
        <p:blipFill>
          <a:blip r:embed="rId3"/>
          <a:stretch>
            <a:fillRect/>
          </a:stretch>
        </p:blipFill>
        <p:spPr>
          <a:xfrm>
            <a:off x="4794041" y="1034680"/>
            <a:ext cx="1062000" cy="1062000"/>
          </a:xfrm>
          <a:prstGeom prst="rect">
            <a:avLst/>
          </a:prstGeom>
        </p:spPr>
      </p:pic>
      <p:pic>
        <p:nvPicPr>
          <p:cNvPr id="27" name="Picture 26"/>
          <p:cNvPicPr>
            <a:picLocks noChangeAspect="1"/>
          </p:cNvPicPr>
          <p:nvPr/>
        </p:nvPicPr>
        <p:blipFill>
          <a:blip r:embed="rId4"/>
          <a:stretch>
            <a:fillRect/>
          </a:stretch>
        </p:blipFill>
        <p:spPr>
          <a:xfrm>
            <a:off x="179512" y="2365918"/>
            <a:ext cx="1063082" cy="1063082"/>
          </a:xfrm>
          <a:prstGeom prst="rect">
            <a:avLst/>
          </a:prstGeom>
        </p:spPr>
      </p:pic>
      <p:pic>
        <p:nvPicPr>
          <p:cNvPr id="31" name="Picture 30"/>
          <p:cNvPicPr>
            <a:picLocks noChangeAspect="1"/>
          </p:cNvPicPr>
          <p:nvPr/>
        </p:nvPicPr>
        <p:blipFill>
          <a:blip r:embed="rId5"/>
          <a:stretch>
            <a:fillRect/>
          </a:stretch>
        </p:blipFill>
        <p:spPr>
          <a:xfrm>
            <a:off x="4788024" y="2348880"/>
            <a:ext cx="1062000" cy="1062000"/>
          </a:xfrm>
          <a:prstGeom prst="rect">
            <a:avLst/>
          </a:prstGeom>
        </p:spPr>
      </p:pic>
      <p:sp>
        <p:nvSpPr>
          <p:cNvPr id="12" name="TextBox 11"/>
          <p:cNvSpPr txBox="1"/>
          <p:nvPr/>
        </p:nvSpPr>
        <p:spPr>
          <a:xfrm>
            <a:off x="1331640" y="4118793"/>
            <a:ext cx="3111749" cy="461665"/>
          </a:xfrm>
          <a:prstGeom prst="rect">
            <a:avLst/>
          </a:prstGeom>
          <a:noFill/>
        </p:spPr>
        <p:txBody>
          <a:bodyPr wrap="none" rtlCol="0">
            <a:spAutoFit/>
          </a:bodyPr>
          <a:lstStyle/>
          <a:p>
            <a:r>
              <a:rPr lang="en-US" sz="2400" dirty="0">
                <a:solidFill>
                  <a:schemeClr val="tx1"/>
                </a:solidFill>
                <a:latin typeface="+mn-lt"/>
              </a:rPr>
              <a:t>Catastrophe Services</a:t>
            </a:r>
          </a:p>
        </p:txBody>
      </p:sp>
      <p:pic>
        <p:nvPicPr>
          <p:cNvPr id="13" name="Picture 12"/>
          <p:cNvPicPr>
            <a:picLocks noChangeAspect="1"/>
          </p:cNvPicPr>
          <p:nvPr/>
        </p:nvPicPr>
        <p:blipFill>
          <a:blip r:embed="rId6"/>
          <a:stretch>
            <a:fillRect/>
          </a:stretch>
        </p:blipFill>
        <p:spPr>
          <a:xfrm>
            <a:off x="179512" y="3807160"/>
            <a:ext cx="1062000" cy="1062000"/>
          </a:xfrm>
          <a:prstGeom prst="rect">
            <a:avLst/>
          </a:prstGeom>
        </p:spPr>
      </p:pic>
      <p:sp>
        <p:nvSpPr>
          <p:cNvPr id="14" name="TextBox 13"/>
          <p:cNvSpPr txBox="1"/>
          <p:nvPr/>
        </p:nvSpPr>
        <p:spPr>
          <a:xfrm>
            <a:off x="5940152" y="4077072"/>
            <a:ext cx="2033570" cy="461665"/>
          </a:xfrm>
          <a:prstGeom prst="rect">
            <a:avLst/>
          </a:prstGeom>
          <a:noFill/>
        </p:spPr>
        <p:txBody>
          <a:bodyPr wrap="none" rtlCol="0">
            <a:spAutoFit/>
          </a:bodyPr>
          <a:lstStyle/>
          <a:p>
            <a:r>
              <a:rPr lang="en-US" sz="2400" dirty="0">
                <a:latin typeface="+mn-lt"/>
              </a:rPr>
              <a:t>Class Actions</a:t>
            </a:r>
          </a:p>
        </p:txBody>
      </p:sp>
      <p:pic>
        <p:nvPicPr>
          <p:cNvPr id="15" name="Picture 2" descr="class action accountants, class action suppo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6582" y="3807160"/>
            <a:ext cx="1062000" cy="1062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343104" y="5352427"/>
            <a:ext cx="3072384" cy="830997"/>
          </a:xfrm>
          <a:prstGeom prst="rect">
            <a:avLst/>
          </a:prstGeom>
          <a:noFill/>
        </p:spPr>
        <p:txBody>
          <a:bodyPr wrap="none" rtlCol="0">
            <a:spAutoFit/>
          </a:bodyPr>
          <a:lstStyle/>
          <a:p>
            <a:r>
              <a:rPr lang="en-US" sz="2400" dirty="0">
                <a:solidFill>
                  <a:schemeClr val="tx1"/>
                </a:solidFill>
                <a:latin typeface="+mn-lt"/>
              </a:rPr>
              <a:t>Contingency Claims &amp; </a:t>
            </a:r>
          </a:p>
          <a:p>
            <a:r>
              <a:rPr lang="en-US" sz="2400" dirty="0">
                <a:solidFill>
                  <a:schemeClr val="tx1"/>
                </a:solidFill>
                <a:latin typeface="+mn-lt"/>
              </a:rPr>
              <a:t>Entertainment Claims</a:t>
            </a:r>
          </a:p>
        </p:txBody>
      </p:sp>
      <p:pic>
        <p:nvPicPr>
          <p:cNvPr id="17" name="Picture 16"/>
          <p:cNvPicPr>
            <a:picLocks noChangeAspect="1"/>
          </p:cNvPicPr>
          <p:nvPr/>
        </p:nvPicPr>
        <p:blipFill>
          <a:blip r:embed="rId8"/>
          <a:stretch>
            <a:fillRect/>
          </a:stretch>
        </p:blipFill>
        <p:spPr>
          <a:xfrm>
            <a:off x="200755" y="5247320"/>
            <a:ext cx="1062000" cy="1062000"/>
          </a:xfrm>
          <a:prstGeom prst="rect">
            <a:avLst/>
          </a:prstGeom>
        </p:spPr>
      </p:pic>
      <p:sp>
        <p:nvSpPr>
          <p:cNvPr id="18" name="TextBox 17"/>
          <p:cNvSpPr txBox="1"/>
          <p:nvPr/>
        </p:nvSpPr>
        <p:spPr>
          <a:xfrm>
            <a:off x="5940152" y="5559623"/>
            <a:ext cx="1691489" cy="461665"/>
          </a:xfrm>
          <a:prstGeom prst="rect">
            <a:avLst/>
          </a:prstGeom>
          <a:noFill/>
        </p:spPr>
        <p:txBody>
          <a:bodyPr wrap="none" rtlCol="0">
            <a:spAutoFit/>
          </a:bodyPr>
          <a:lstStyle/>
          <a:p>
            <a:r>
              <a:rPr lang="en-US" sz="2400" dirty="0">
                <a:solidFill>
                  <a:schemeClr val="tx1"/>
                </a:solidFill>
                <a:latin typeface="+mn-lt"/>
              </a:rPr>
              <a:t>Cyber Risk</a:t>
            </a:r>
          </a:p>
        </p:txBody>
      </p:sp>
      <p:pic>
        <p:nvPicPr>
          <p:cNvPr id="19" name="Picture 18"/>
          <p:cNvPicPr>
            <a:picLocks noChangeAspect="1"/>
          </p:cNvPicPr>
          <p:nvPr/>
        </p:nvPicPr>
        <p:blipFill>
          <a:blip r:embed="rId9"/>
          <a:stretch>
            <a:fillRect/>
          </a:stretch>
        </p:blipFill>
        <p:spPr>
          <a:xfrm>
            <a:off x="4786337" y="5247320"/>
            <a:ext cx="1062000" cy="1062000"/>
          </a:xfrm>
          <a:prstGeom prst="rect">
            <a:avLst/>
          </a:prstGeom>
        </p:spPr>
      </p:pic>
      <p:sp>
        <p:nvSpPr>
          <p:cNvPr id="20" name="Rectangle 19">
            <a:hlinkClick r:id="rId10" action="ppaction://hlinksldjump"/>
            <a:extLst>
              <a:ext uri="{FF2B5EF4-FFF2-40B4-BE49-F238E27FC236}">
                <a16:creationId xmlns:a16="http://schemas.microsoft.com/office/drawing/2014/main" xmlns="" id="{4FB3E387-0D78-46A0-AD5E-D42B0C904BD5}"/>
              </a:ext>
            </a:extLst>
          </p:cNvPr>
          <p:cNvSpPr/>
          <p:nvPr/>
        </p:nvSpPr>
        <p:spPr>
          <a:xfrm>
            <a:off x="6970816" y="5523016"/>
            <a:ext cx="2173183" cy="1334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92438763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251520" y="980728"/>
          <a:ext cx="8784976" cy="5669280"/>
        </p:xfrm>
        <a:graphic>
          <a:graphicData uri="http://schemas.openxmlformats.org/drawingml/2006/table">
            <a:tbl>
              <a:tblPr firstRow="1" bandRow="1">
                <a:tableStyleId>{0505E3EF-67EA-436B-97B2-0124C06EBD24}</a:tableStyleId>
              </a:tblPr>
              <a:tblGrid>
                <a:gridCol w="4297015">
                  <a:extLst>
                    <a:ext uri="{9D8B030D-6E8A-4147-A177-3AD203B41FA5}">
                      <a16:colId xmlns:a16="http://schemas.microsoft.com/office/drawing/2014/main" xmlns="" val="3701002835"/>
                    </a:ext>
                  </a:extLst>
                </a:gridCol>
                <a:gridCol w="4487961">
                  <a:extLst>
                    <a:ext uri="{9D8B030D-6E8A-4147-A177-3AD203B41FA5}">
                      <a16:colId xmlns:a16="http://schemas.microsoft.com/office/drawing/2014/main" xmlns="" val="3197642463"/>
                    </a:ext>
                  </a:extLst>
                </a:gridCol>
              </a:tblGrid>
              <a:tr h="370840">
                <a:tc>
                  <a:txBody>
                    <a:bodyPr/>
                    <a:lstStyle/>
                    <a:p>
                      <a:endParaRPr lang="en-GB" dirty="0"/>
                    </a:p>
                    <a:p>
                      <a:endParaRPr lang="en-GB" dirty="0"/>
                    </a:p>
                    <a:p>
                      <a:endParaRPr lang="en-GB" dirty="0"/>
                    </a:p>
                    <a:p>
                      <a:endParaRPr lang="en-GB" dirty="0"/>
                    </a:p>
                  </a:txBody>
                  <a:tcPr/>
                </a:tc>
                <a:tc>
                  <a:txBody>
                    <a:bodyPr/>
                    <a:lstStyle/>
                    <a:p>
                      <a:endParaRPr lang="en-GB" dirty="0"/>
                    </a:p>
                  </a:txBody>
                  <a:tcPr/>
                </a:tc>
                <a:extLst>
                  <a:ext uri="{0D108BD9-81ED-4DB2-BD59-A6C34878D82A}">
                    <a16:rowId xmlns:a16="http://schemas.microsoft.com/office/drawing/2014/main" xmlns="" val="2011700822"/>
                  </a:ext>
                </a:extLst>
              </a:tr>
              <a:tr h="370840">
                <a:tc>
                  <a:txBody>
                    <a:bodyPr/>
                    <a:lstStyle/>
                    <a:p>
                      <a:endParaRPr lang="en-GB" dirty="0"/>
                    </a:p>
                    <a:p>
                      <a:endParaRPr lang="en-GB" dirty="0"/>
                    </a:p>
                    <a:p>
                      <a:endParaRPr lang="en-GB" dirty="0"/>
                    </a:p>
                    <a:p>
                      <a:endParaRPr lang="en-GB" dirty="0"/>
                    </a:p>
                  </a:txBody>
                  <a:tcPr/>
                </a:tc>
                <a:tc>
                  <a:txBody>
                    <a:bodyPr/>
                    <a:lstStyle/>
                    <a:p>
                      <a:endParaRPr lang="en-GB" dirty="0"/>
                    </a:p>
                  </a:txBody>
                  <a:tcPr/>
                </a:tc>
                <a:extLst>
                  <a:ext uri="{0D108BD9-81ED-4DB2-BD59-A6C34878D82A}">
                    <a16:rowId xmlns:a16="http://schemas.microsoft.com/office/drawing/2014/main" xmlns="" val="2364246733"/>
                  </a:ext>
                </a:extLst>
              </a:tr>
              <a:tr h="370840">
                <a:tc>
                  <a:txBody>
                    <a:bodyPr/>
                    <a:lstStyle/>
                    <a:p>
                      <a:endParaRPr lang="en-GB" dirty="0"/>
                    </a:p>
                  </a:txBody>
                  <a:tcPr/>
                </a:tc>
                <a:tc>
                  <a:txBody>
                    <a:bodyPr/>
                    <a:lstStyle/>
                    <a:p>
                      <a:endParaRPr lang="en-GB" dirty="0"/>
                    </a:p>
                    <a:p>
                      <a:endParaRPr lang="en-GB" dirty="0"/>
                    </a:p>
                    <a:p>
                      <a:endParaRPr lang="en-GB" dirty="0"/>
                    </a:p>
                    <a:p>
                      <a:endParaRPr lang="en-GB" dirty="0"/>
                    </a:p>
                  </a:txBody>
                  <a:tcPr/>
                </a:tc>
                <a:extLst>
                  <a:ext uri="{0D108BD9-81ED-4DB2-BD59-A6C34878D82A}">
                    <a16:rowId xmlns:a16="http://schemas.microsoft.com/office/drawing/2014/main" xmlns="" val="878500805"/>
                  </a:ext>
                </a:extLst>
              </a:tr>
              <a:tr h="370840">
                <a:tc>
                  <a:txBody>
                    <a:bodyPr/>
                    <a:lstStyle/>
                    <a:p>
                      <a:endParaRPr lang="en-GB" dirty="0"/>
                    </a:p>
                    <a:p>
                      <a:endParaRPr lang="en-GB" dirty="0"/>
                    </a:p>
                    <a:p>
                      <a:endParaRPr lang="en-GB" dirty="0"/>
                    </a:p>
                    <a:p>
                      <a:endParaRPr lang="en-GB" dirty="0"/>
                    </a:p>
                  </a:txBody>
                  <a:tcPr/>
                </a:tc>
                <a:tc>
                  <a:txBody>
                    <a:bodyPr/>
                    <a:lstStyle/>
                    <a:p>
                      <a:endParaRPr lang="en-GB" dirty="0"/>
                    </a:p>
                  </a:txBody>
                  <a:tcPr/>
                </a:tc>
                <a:extLst>
                  <a:ext uri="{0D108BD9-81ED-4DB2-BD59-A6C34878D82A}">
                    <a16:rowId xmlns:a16="http://schemas.microsoft.com/office/drawing/2014/main" xmlns="" val="2983723913"/>
                  </a:ext>
                </a:extLst>
              </a:tr>
              <a:tr h="370840">
                <a:tc>
                  <a:txBody>
                    <a:bodyPr/>
                    <a:lstStyle/>
                    <a:p>
                      <a:endParaRPr lang="en-GB" dirty="0"/>
                    </a:p>
                    <a:p>
                      <a:endParaRPr lang="en-GB" dirty="0"/>
                    </a:p>
                    <a:p>
                      <a:endParaRPr lang="en-GB" dirty="0"/>
                    </a:p>
                  </a:txBody>
                  <a:tcPr/>
                </a:tc>
                <a:tc>
                  <a:txBody>
                    <a:bodyPr/>
                    <a:lstStyle/>
                    <a:p>
                      <a:endParaRPr lang="en-GB" dirty="0"/>
                    </a:p>
                  </a:txBody>
                  <a:tcPr/>
                </a:tc>
                <a:extLst>
                  <a:ext uri="{0D108BD9-81ED-4DB2-BD59-A6C34878D82A}">
                    <a16:rowId xmlns:a16="http://schemas.microsoft.com/office/drawing/2014/main" xmlns="" val="4086199698"/>
                  </a:ext>
                </a:extLst>
              </a:tr>
            </a:tbl>
          </a:graphicData>
        </a:graphic>
      </p:graphicFrame>
      <p:sp>
        <p:nvSpPr>
          <p:cNvPr id="3" name="Title 2"/>
          <p:cNvSpPr>
            <a:spLocks noGrp="1"/>
          </p:cNvSpPr>
          <p:nvPr>
            <p:ph type="title"/>
          </p:nvPr>
        </p:nvSpPr>
        <p:spPr/>
        <p:txBody>
          <a:bodyPr/>
          <a:lstStyle/>
          <a:p>
            <a:r>
              <a:rPr lang="en-GB" dirty="0"/>
              <a:t>Practice Areas</a:t>
            </a:r>
          </a:p>
        </p:txBody>
      </p:sp>
      <p:sp>
        <p:nvSpPr>
          <p:cNvPr id="11" name="TextBox 10"/>
          <p:cNvSpPr txBox="1"/>
          <p:nvPr/>
        </p:nvSpPr>
        <p:spPr>
          <a:xfrm>
            <a:off x="1331640" y="2492896"/>
            <a:ext cx="2377574" cy="830997"/>
          </a:xfrm>
          <a:prstGeom prst="rect">
            <a:avLst/>
          </a:prstGeom>
          <a:noFill/>
        </p:spPr>
        <p:txBody>
          <a:bodyPr wrap="none" rtlCol="0">
            <a:spAutoFit/>
          </a:bodyPr>
          <a:lstStyle/>
          <a:p>
            <a:r>
              <a:rPr lang="en-US" sz="2400" dirty="0">
                <a:latin typeface="+mn-lt"/>
              </a:rPr>
              <a:t>Environmental </a:t>
            </a:r>
          </a:p>
          <a:p>
            <a:r>
              <a:rPr lang="en-US" sz="2400" dirty="0">
                <a:latin typeface="+mn-lt"/>
              </a:rPr>
              <a:t>Damage Claims</a:t>
            </a:r>
          </a:p>
        </p:txBody>
      </p:sp>
      <p:sp>
        <p:nvSpPr>
          <p:cNvPr id="13" name="TextBox 12"/>
          <p:cNvSpPr txBox="1"/>
          <p:nvPr/>
        </p:nvSpPr>
        <p:spPr>
          <a:xfrm>
            <a:off x="5940152" y="1157843"/>
            <a:ext cx="2393604" cy="830997"/>
          </a:xfrm>
          <a:prstGeom prst="rect">
            <a:avLst/>
          </a:prstGeom>
          <a:noFill/>
        </p:spPr>
        <p:txBody>
          <a:bodyPr wrap="none" rtlCol="0">
            <a:spAutoFit/>
          </a:bodyPr>
          <a:lstStyle/>
          <a:p>
            <a:r>
              <a:rPr lang="en-US" sz="2400" dirty="0">
                <a:latin typeface="+mn-lt"/>
              </a:rPr>
              <a:t>Divorce &amp; </a:t>
            </a:r>
          </a:p>
          <a:p>
            <a:r>
              <a:rPr lang="en-US" sz="2400" dirty="0">
                <a:latin typeface="+mn-lt"/>
              </a:rPr>
              <a:t>Marital Disputes</a:t>
            </a:r>
          </a:p>
        </p:txBody>
      </p:sp>
      <p:sp>
        <p:nvSpPr>
          <p:cNvPr id="15" name="TextBox 14"/>
          <p:cNvSpPr txBox="1"/>
          <p:nvPr/>
        </p:nvSpPr>
        <p:spPr>
          <a:xfrm>
            <a:off x="1331640" y="1196752"/>
            <a:ext cx="2856872" cy="830997"/>
          </a:xfrm>
          <a:prstGeom prst="rect">
            <a:avLst/>
          </a:prstGeom>
          <a:noFill/>
        </p:spPr>
        <p:txBody>
          <a:bodyPr wrap="none" rtlCol="0">
            <a:spAutoFit/>
          </a:bodyPr>
          <a:lstStyle/>
          <a:p>
            <a:r>
              <a:rPr lang="en-US" sz="2400" dirty="0">
                <a:latin typeface="+mn-lt"/>
              </a:rPr>
              <a:t>Disability Insurance</a:t>
            </a:r>
          </a:p>
          <a:p>
            <a:r>
              <a:rPr lang="en-US" sz="2400" dirty="0">
                <a:latin typeface="+mn-lt"/>
              </a:rPr>
              <a:t>Claims</a:t>
            </a:r>
          </a:p>
        </p:txBody>
      </p:sp>
      <p:pic>
        <p:nvPicPr>
          <p:cNvPr id="20" name="Picture 19"/>
          <p:cNvPicPr>
            <a:picLocks noChangeAspect="1"/>
          </p:cNvPicPr>
          <p:nvPr/>
        </p:nvPicPr>
        <p:blipFill>
          <a:blip r:embed="rId2"/>
          <a:stretch>
            <a:fillRect/>
          </a:stretch>
        </p:blipFill>
        <p:spPr>
          <a:xfrm>
            <a:off x="179512" y="1070856"/>
            <a:ext cx="1062000" cy="1062000"/>
          </a:xfrm>
          <a:prstGeom prst="rect">
            <a:avLst/>
          </a:prstGeom>
        </p:spPr>
      </p:pic>
      <p:pic>
        <p:nvPicPr>
          <p:cNvPr id="22" name="Picture 21"/>
          <p:cNvPicPr>
            <a:picLocks noChangeAspect="1"/>
          </p:cNvPicPr>
          <p:nvPr/>
        </p:nvPicPr>
        <p:blipFill>
          <a:blip r:embed="rId3"/>
          <a:stretch>
            <a:fillRect/>
          </a:stretch>
        </p:blipFill>
        <p:spPr>
          <a:xfrm>
            <a:off x="4832181" y="1070856"/>
            <a:ext cx="1062000" cy="1062000"/>
          </a:xfrm>
          <a:prstGeom prst="rect">
            <a:avLst/>
          </a:prstGeom>
        </p:spPr>
      </p:pic>
      <p:pic>
        <p:nvPicPr>
          <p:cNvPr id="24" name="Picture 23"/>
          <p:cNvPicPr>
            <a:picLocks noChangeAspect="1"/>
          </p:cNvPicPr>
          <p:nvPr/>
        </p:nvPicPr>
        <p:blipFill>
          <a:blip r:embed="rId4"/>
          <a:stretch>
            <a:fillRect/>
          </a:stretch>
        </p:blipFill>
        <p:spPr>
          <a:xfrm>
            <a:off x="179512" y="2367000"/>
            <a:ext cx="1062000" cy="1062000"/>
          </a:xfrm>
          <a:prstGeom prst="rect">
            <a:avLst/>
          </a:prstGeom>
        </p:spPr>
      </p:pic>
      <p:sp>
        <p:nvSpPr>
          <p:cNvPr id="23" name="TextBox 22"/>
          <p:cNvSpPr txBox="1"/>
          <p:nvPr/>
        </p:nvSpPr>
        <p:spPr>
          <a:xfrm>
            <a:off x="5955507" y="2636912"/>
            <a:ext cx="2000869" cy="461665"/>
          </a:xfrm>
          <a:prstGeom prst="rect">
            <a:avLst/>
          </a:prstGeom>
          <a:noFill/>
        </p:spPr>
        <p:txBody>
          <a:bodyPr wrap="none" rtlCol="0">
            <a:spAutoFit/>
          </a:bodyPr>
          <a:lstStyle/>
          <a:p>
            <a:r>
              <a:rPr lang="en-US" sz="2400" dirty="0">
                <a:latin typeface="+mn-lt"/>
              </a:rPr>
              <a:t>Expropriation</a:t>
            </a:r>
          </a:p>
        </p:txBody>
      </p:sp>
      <p:sp>
        <p:nvSpPr>
          <p:cNvPr id="25" name="TextBox 24"/>
          <p:cNvSpPr txBox="1"/>
          <p:nvPr/>
        </p:nvSpPr>
        <p:spPr>
          <a:xfrm>
            <a:off x="1331640" y="5559623"/>
            <a:ext cx="2856872" cy="461665"/>
          </a:xfrm>
          <a:prstGeom prst="rect">
            <a:avLst/>
          </a:prstGeom>
          <a:noFill/>
        </p:spPr>
        <p:txBody>
          <a:bodyPr wrap="none" rtlCol="0">
            <a:spAutoFit/>
          </a:bodyPr>
          <a:lstStyle/>
          <a:p>
            <a:r>
              <a:rPr lang="en-US" sz="2400" dirty="0">
                <a:latin typeface="+mn-lt"/>
              </a:rPr>
              <a:t>Franchise Litigation</a:t>
            </a:r>
          </a:p>
        </p:txBody>
      </p:sp>
      <p:sp>
        <p:nvSpPr>
          <p:cNvPr id="26" name="TextBox 25"/>
          <p:cNvSpPr txBox="1"/>
          <p:nvPr/>
        </p:nvSpPr>
        <p:spPr>
          <a:xfrm>
            <a:off x="1331640" y="3894147"/>
            <a:ext cx="2425664" cy="830997"/>
          </a:xfrm>
          <a:prstGeom prst="rect">
            <a:avLst/>
          </a:prstGeom>
          <a:noFill/>
        </p:spPr>
        <p:txBody>
          <a:bodyPr wrap="none" rtlCol="0">
            <a:spAutoFit/>
          </a:bodyPr>
          <a:lstStyle/>
          <a:p>
            <a:r>
              <a:rPr lang="en-US" sz="2400" dirty="0">
                <a:solidFill>
                  <a:schemeClr val="tx1"/>
                </a:solidFill>
                <a:latin typeface="+mn-lt"/>
              </a:rPr>
              <a:t>Extra Expenses/</a:t>
            </a:r>
          </a:p>
          <a:p>
            <a:r>
              <a:rPr lang="en-US" sz="2400" dirty="0">
                <a:solidFill>
                  <a:schemeClr val="tx1"/>
                </a:solidFill>
                <a:latin typeface="+mn-lt"/>
              </a:rPr>
              <a:t>Increased Costs</a:t>
            </a:r>
          </a:p>
        </p:txBody>
      </p:sp>
      <p:sp>
        <p:nvSpPr>
          <p:cNvPr id="27" name="TextBox 26"/>
          <p:cNvSpPr txBox="1"/>
          <p:nvPr/>
        </p:nvSpPr>
        <p:spPr>
          <a:xfrm>
            <a:off x="5958078" y="5334307"/>
            <a:ext cx="2358338" cy="830997"/>
          </a:xfrm>
          <a:prstGeom prst="rect">
            <a:avLst/>
          </a:prstGeom>
          <a:noFill/>
        </p:spPr>
        <p:txBody>
          <a:bodyPr wrap="none" rtlCol="0">
            <a:spAutoFit/>
          </a:bodyPr>
          <a:lstStyle/>
          <a:p>
            <a:r>
              <a:rPr lang="en-US" sz="2400" dirty="0">
                <a:solidFill>
                  <a:schemeClr val="tx1"/>
                </a:solidFill>
                <a:latin typeface="+mn-lt"/>
              </a:rPr>
              <a:t>Fraud</a:t>
            </a:r>
          </a:p>
          <a:p>
            <a:r>
              <a:rPr lang="en-US" sz="2400" dirty="0">
                <a:solidFill>
                  <a:schemeClr val="tx1"/>
                </a:solidFill>
                <a:latin typeface="+mn-lt"/>
              </a:rPr>
              <a:t>&amp; Investigations</a:t>
            </a:r>
          </a:p>
        </p:txBody>
      </p:sp>
      <p:sp>
        <p:nvSpPr>
          <p:cNvPr id="28" name="TextBox 27"/>
          <p:cNvSpPr txBox="1"/>
          <p:nvPr/>
        </p:nvSpPr>
        <p:spPr>
          <a:xfrm>
            <a:off x="5940152" y="4119463"/>
            <a:ext cx="2188420" cy="461665"/>
          </a:xfrm>
          <a:prstGeom prst="rect">
            <a:avLst/>
          </a:prstGeom>
          <a:noFill/>
        </p:spPr>
        <p:txBody>
          <a:bodyPr wrap="none" rtlCol="0">
            <a:spAutoFit/>
          </a:bodyPr>
          <a:lstStyle/>
          <a:p>
            <a:r>
              <a:rPr lang="en-US" sz="2400" dirty="0">
                <a:solidFill>
                  <a:schemeClr val="tx1"/>
                </a:solidFill>
                <a:latin typeface="+mn-lt"/>
              </a:rPr>
              <a:t>Fidelity Claims</a:t>
            </a:r>
          </a:p>
        </p:txBody>
      </p:sp>
      <p:pic>
        <p:nvPicPr>
          <p:cNvPr id="29" name="Picture 28"/>
          <p:cNvPicPr>
            <a:picLocks noChangeAspect="1"/>
          </p:cNvPicPr>
          <p:nvPr/>
        </p:nvPicPr>
        <p:blipFill>
          <a:blip r:embed="rId5"/>
          <a:stretch>
            <a:fillRect/>
          </a:stretch>
        </p:blipFill>
        <p:spPr>
          <a:xfrm>
            <a:off x="179512" y="3789040"/>
            <a:ext cx="1062000" cy="1062000"/>
          </a:xfrm>
          <a:prstGeom prst="rect">
            <a:avLst/>
          </a:prstGeom>
        </p:spPr>
      </p:pic>
      <p:pic>
        <p:nvPicPr>
          <p:cNvPr id="31" name="Picture 30"/>
          <p:cNvPicPr>
            <a:picLocks noChangeAspect="1"/>
          </p:cNvPicPr>
          <p:nvPr/>
        </p:nvPicPr>
        <p:blipFill>
          <a:blip r:embed="rId6"/>
          <a:stretch>
            <a:fillRect/>
          </a:stretch>
        </p:blipFill>
        <p:spPr>
          <a:xfrm>
            <a:off x="4806144" y="3807160"/>
            <a:ext cx="1062000" cy="1062000"/>
          </a:xfrm>
          <a:prstGeom prst="rect">
            <a:avLst/>
          </a:prstGeom>
        </p:spPr>
      </p:pic>
      <p:pic>
        <p:nvPicPr>
          <p:cNvPr id="32" name="Picture 31"/>
          <p:cNvPicPr>
            <a:picLocks noChangeAspect="1"/>
          </p:cNvPicPr>
          <p:nvPr/>
        </p:nvPicPr>
        <p:blipFill>
          <a:blip r:embed="rId7"/>
          <a:stretch>
            <a:fillRect/>
          </a:stretch>
        </p:blipFill>
        <p:spPr>
          <a:xfrm>
            <a:off x="4788024" y="5229200"/>
            <a:ext cx="1062000" cy="1062000"/>
          </a:xfrm>
          <a:prstGeom prst="rect">
            <a:avLst/>
          </a:prstGeom>
        </p:spPr>
      </p:pic>
      <p:pic>
        <p:nvPicPr>
          <p:cNvPr id="33" name="Picture 2" descr="Expropriati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8024" y="2348880"/>
            <a:ext cx="1062000" cy="1062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franchise litigation, franchise litigation service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9212" y="5246725"/>
            <a:ext cx="1062000" cy="1062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hlinkClick r:id="rId10" action="ppaction://hlinksldjump"/>
            <a:extLst>
              <a:ext uri="{FF2B5EF4-FFF2-40B4-BE49-F238E27FC236}">
                <a16:creationId xmlns:a16="http://schemas.microsoft.com/office/drawing/2014/main" xmlns="" id="{70057297-E58D-4522-BB18-0832788FC248}"/>
              </a:ext>
            </a:extLst>
          </p:cNvPr>
          <p:cNvSpPr/>
          <p:nvPr/>
        </p:nvSpPr>
        <p:spPr>
          <a:xfrm>
            <a:off x="6970816" y="5523016"/>
            <a:ext cx="2173183" cy="1334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35244528"/>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251520" y="980728"/>
          <a:ext cx="8784976" cy="5669280"/>
        </p:xfrm>
        <a:graphic>
          <a:graphicData uri="http://schemas.openxmlformats.org/drawingml/2006/table">
            <a:tbl>
              <a:tblPr firstRow="1" bandRow="1">
                <a:tableStyleId>{0505E3EF-67EA-436B-97B2-0124C06EBD24}</a:tableStyleId>
              </a:tblPr>
              <a:tblGrid>
                <a:gridCol w="4297015">
                  <a:extLst>
                    <a:ext uri="{9D8B030D-6E8A-4147-A177-3AD203B41FA5}">
                      <a16:colId xmlns:a16="http://schemas.microsoft.com/office/drawing/2014/main" xmlns="" val="3701002835"/>
                    </a:ext>
                  </a:extLst>
                </a:gridCol>
                <a:gridCol w="4487961">
                  <a:extLst>
                    <a:ext uri="{9D8B030D-6E8A-4147-A177-3AD203B41FA5}">
                      <a16:colId xmlns:a16="http://schemas.microsoft.com/office/drawing/2014/main" xmlns="" val="3197642463"/>
                    </a:ext>
                  </a:extLst>
                </a:gridCol>
              </a:tblGrid>
              <a:tr h="370840">
                <a:tc>
                  <a:txBody>
                    <a:bodyPr/>
                    <a:lstStyle/>
                    <a:p>
                      <a:endParaRPr lang="en-GB" dirty="0"/>
                    </a:p>
                    <a:p>
                      <a:endParaRPr lang="en-GB" dirty="0"/>
                    </a:p>
                    <a:p>
                      <a:endParaRPr lang="en-GB" dirty="0"/>
                    </a:p>
                    <a:p>
                      <a:endParaRPr lang="en-GB" dirty="0"/>
                    </a:p>
                  </a:txBody>
                  <a:tcPr/>
                </a:tc>
                <a:tc>
                  <a:txBody>
                    <a:bodyPr/>
                    <a:lstStyle/>
                    <a:p>
                      <a:endParaRPr lang="en-GB" dirty="0"/>
                    </a:p>
                  </a:txBody>
                  <a:tcPr/>
                </a:tc>
                <a:extLst>
                  <a:ext uri="{0D108BD9-81ED-4DB2-BD59-A6C34878D82A}">
                    <a16:rowId xmlns:a16="http://schemas.microsoft.com/office/drawing/2014/main" xmlns="" val="2011700822"/>
                  </a:ext>
                </a:extLst>
              </a:tr>
              <a:tr h="370840">
                <a:tc>
                  <a:txBody>
                    <a:bodyPr/>
                    <a:lstStyle/>
                    <a:p>
                      <a:endParaRPr lang="en-GB" dirty="0"/>
                    </a:p>
                    <a:p>
                      <a:endParaRPr lang="en-GB" dirty="0"/>
                    </a:p>
                    <a:p>
                      <a:endParaRPr lang="en-GB" dirty="0"/>
                    </a:p>
                    <a:p>
                      <a:endParaRPr lang="en-GB" dirty="0"/>
                    </a:p>
                  </a:txBody>
                  <a:tcPr/>
                </a:tc>
                <a:tc>
                  <a:txBody>
                    <a:bodyPr/>
                    <a:lstStyle/>
                    <a:p>
                      <a:endParaRPr lang="en-GB" dirty="0"/>
                    </a:p>
                  </a:txBody>
                  <a:tcPr/>
                </a:tc>
                <a:extLst>
                  <a:ext uri="{0D108BD9-81ED-4DB2-BD59-A6C34878D82A}">
                    <a16:rowId xmlns:a16="http://schemas.microsoft.com/office/drawing/2014/main" xmlns="" val="2364246733"/>
                  </a:ext>
                </a:extLst>
              </a:tr>
              <a:tr h="370840">
                <a:tc>
                  <a:txBody>
                    <a:bodyPr/>
                    <a:lstStyle/>
                    <a:p>
                      <a:endParaRPr lang="en-GB" dirty="0"/>
                    </a:p>
                  </a:txBody>
                  <a:tcPr/>
                </a:tc>
                <a:tc>
                  <a:txBody>
                    <a:bodyPr/>
                    <a:lstStyle/>
                    <a:p>
                      <a:endParaRPr lang="en-GB" dirty="0"/>
                    </a:p>
                    <a:p>
                      <a:endParaRPr lang="en-GB" dirty="0"/>
                    </a:p>
                    <a:p>
                      <a:endParaRPr lang="en-GB" dirty="0"/>
                    </a:p>
                    <a:p>
                      <a:endParaRPr lang="en-GB" dirty="0"/>
                    </a:p>
                  </a:txBody>
                  <a:tcPr/>
                </a:tc>
                <a:extLst>
                  <a:ext uri="{0D108BD9-81ED-4DB2-BD59-A6C34878D82A}">
                    <a16:rowId xmlns:a16="http://schemas.microsoft.com/office/drawing/2014/main" xmlns="" val="878500805"/>
                  </a:ext>
                </a:extLst>
              </a:tr>
              <a:tr h="370840">
                <a:tc>
                  <a:txBody>
                    <a:bodyPr/>
                    <a:lstStyle/>
                    <a:p>
                      <a:endParaRPr lang="en-GB" dirty="0"/>
                    </a:p>
                    <a:p>
                      <a:endParaRPr lang="en-GB" dirty="0"/>
                    </a:p>
                    <a:p>
                      <a:endParaRPr lang="en-GB" dirty="0"/>
                    </a:p>
                    <a:p>
                      <a:endParaRPr lang="en-GB" dirty="0"/>
                    </a:p>
                  </a:txBody>
                  <a:tcPr/>
                </a:tc>
                <a:tc>
                  <a:txBody>
                    <a:bodyPr/>
                    <a:lstStyle/>
                    <a:p>
                      <a:endParaRPr lang="en-GB" dirty="0"/>
                    </a:p>
                  </a:txBody>
                  <a:tcPr/>
                </a:tc>
                <a:extLst>
                  <a:ext uri="{0D108BD9-81ED-4DB2-BD59-A6C34878D82A}">
                    <a16:rowId xmlns:a16="http://schemas.microsoft.com/office/drawing/2014/main" xmlns="" val="2983723913"/>
                  </a:ext>
                </a:extLst>
              </a:tr>
              <a:tr h="370840">
                <a:tc>
                  <a:txBody>
                    <a:bodyPr/>
                    <a:lstStyle/>
                    <a:p>
                      <a:endParaRPr lang="en-GB" dirty="0"/>
                    </a:p>
                    <a:p>
                      <a:endParaRPr lang="en-GB" dirty="0"/>
                    </a:p>
                    <a:p>
                      <a:endParaRPr lang="en-GB" dirty="0"/>
                    </a:p>
                  </a:txBody>
                  <a:tcPr/>
                </a:tc>
                <a:tc>
                  <a:txBody>
                    <a:bodyPr/>
                    <a:lstStyle/>
                    <a:p>
                      <a:endParaRPr lang="en-GB" dirty="0"/>
                    </a:p>
                  </a:txBody>
                  <a:tcPr/>
                </a:tc>
                <a:extLst>
                  <a:ext uri="{0D108BD9-81ED-4DB2-BD59-A6C34878D82A}">
                    <a16:rowId xmlns:a16="http://schemas.microsoft.com/office/drawing/2014/main" xmlns="" val="4086199698"/>
                  </a:ext>
                </a:extLst>
              </a:tr>
            </a:tbl>
          </a:graphicData>
        </a:graphic>
      </p:graphicFrame>
      <p:sp>
        <p:nvSpPr>
          <p:cNvPr id="3" name="Title 2"/>
          <p:cNvSpPr>
            <a:spLocks noGrp="1"/>
          </p:cNvSpPr>
          <p:nvPr>
            <p:ph type="title"/>
          </p:nvPr>
        </p:nvSpPr>
        <p:spPr/>
        <p:txBody>
          <a:bodyPr/>
          <a:lstStyle/>
          <a:p>
            <a:r>
              <a:rPr lang="en-GB" dirty="0"/>
              <a:t>Practice Areas</a:t>
            </a:r>
          </a:p>
        </p:txBody>
      </p:sp>
      <p:sp>
        <p:nvSpPr>
          <p:cNvPr id="7" name="TextBox 6"/>
          <p:cNvSpPr txBox="1"/>
          <p:nvPr/>
        </p:nvSpPr>
        <p:spPr>
          <a:xfrm>
            <a:off x="1331640" y="1311052"/>
            <a:ext cx="2906565" cy="461665"/>
          </a:xfrm>
          <a:prstGeom prst="rect">
            <a:avLst/>
          </a:prstGeom>
          <a:noFill/>
        </p:spPr>
        <p:txBody>
          <a:bodyPr wrap="none" rtlCol="0">
            <a:spAutoFit/>
          </a:bodyPr>
          <a:lstStyle/>
          <a:p>
            <a:r>
              <a:rPr lang="en-US" sz="2400" dirty="0">
                <a:latin typeface="+mn-lt"/>
              </a:rPr>
              <a:t>Intellectual Property</a:t>
            </a:r>
          </a:p>
        </p:txBody>
      </p:sp>
      <p:sp>
        <p:nvSpPr>
          <p:cNvPr id="9" name="TextBox 8"/>
          <p:cNvSpPr txBox="1"/>
          <p:nvPr/>
        </p:nvSpPr>
        <p:spPr>
          <a:xfrm>
            <a:off x="5944795" y="2636912"/>
            <a:ext cx="1723549" cy="461665"/>
          </a:xfrm>
          <a:prstGeom prst="rect">
            <a:avLst/>
          </a:prstGeom>
          <a:noFill/>
        </p:spPr>
        <p:txBody>
          <a:bodyPr wrap="none" rtlCol="0">
            <a:spAutoFit/>
          </a:bodyPr>
          <a:lstStyle/>
          <a:p>
            <a:r>
              <a:rPr lang="en-US" sz="2400" dirty="0">
                <a:solidFill>
                  <a:schemeClr val="tx1"/>
                </a:solidFill>
                <a:latin typeface="+mn-lt"/>
              </a:rPr>
              <a:t>Lost Profits</a:t>
            </a:r>
          </a:p>
        </p:txBody>
      </p:sp>
      <p:sp>
        <p:nvSpPr>
          <p:cNvPr id="11" name="TextBox 10"/>
          <p:cNvSpPr txBox="1"/>
          <p:nvPr/>
        </p:nvSpPr>
        <p:spPr>
          <a:xfrm>
            <a:off x="5951588" y="4119463"/>
            <a:ext cx="1500732" cy="461665"/>
          </a:xfrm>
          <a:prstGeom prst="rect">
            <a:avLst/>
          </a:prstGeom>
          <a:noFill/>
        </p:spPr>
        <p:txBody>
          <a:bodyPr wrap="none" rtlCol="0">
            <a:spAutoFit/>
          </a:bodyPr>
          <a:lstStyle/>
          <a:p>
            <a:r>
              <a:rPr lang="en-US" sz="2400" dirty="0">
                <a:solidFill>
                  <a:schemeClr val="tx1"/>
                </a:solidFill>
                <a:latin typeface="+mn-lt"/>
              </a:rPr>
              <a:t>Oil &amp; Gas</a:t>
            </a:r>
          </a:p>
        </p:txBody>
      </p:sp>
      <p:sp>
        <p:nvSpPr>
          <p:cNvPr id="17" name="TextBox 16"/>
          <p:cNvSpPr txBox="1"/>
          <p:nvPr/>
        </p:nvSpPr>
        <p:spPr>
          <a:xfrm>
            <a:off x="5940152" y="1383159"/>
            <a:ext cx="2274982" cy="461665"/>
          </a:xfrm>
          <a:prstGeom prst="rect">
            <a:avLst/>
          </a:prstGeom>
          <a:noFill/>
        </p:spPr>
        <p:txBody>
          <a:bodyPr wrap="none" rtlCol="0">
            <a:spAutoFit/>
          </a:bodyPr>
          <a:lstStyle/>
          <a:p>
            <a:r>
              <a:rPr lang="en-US" sz="2400" dirty="0">
                <a:solidFill>
                  <a:schemeClr val="tx1"/>
                </a:solidFill>
                <a:latin typeface="+mn-lt"/>
              </a:rPr>
              <a:t>Liability Losses</a:t>
            </a:r>
          </a:p>
        </p:txBody>
      </p:sp>
      <p:sp>
        <p:nvSpPr>
          <p:cNvPr id="28" name="TextBox 27"/>
          <p:cNvSpPr txBox="1"/>
          <p:nvPr/>
        </p:nvSpPr>
        <p:spPr>
          <a:xfrm>
            <a:off x="1341170" y="2636912"/>
            <a:ext cx="2582758" cy="461665"/>
          </a:xfrm>
          <a:prstGeom prst="rect">
            <a:avLst/>
          </a:prstGeom>
          <a:noFill/>
        </p:spPr>
        <p:txBody>
          <a:bodyPr wrap="none" rtlCol="0">
            <a:spAutoFit/>
          </a:bodyPr>
          <a:lstStyle/>
          <a:p>
            <a:r>
              <a:rPr lang="en-US" sz="2400" dirty="0">
                <a:solidFill>
                  <a:schemeClr val="tx1"/>
                </a:solidFill>
                <a:latin typeface="+mn-lt"/>
              </a:rPr>
              <a:t>Litigation Support</a:t>
            </a:r>
          </a:p>
        </p:txBody>
      </p:sp>
      <p:pic>
        <p:nvPicPr>
          <p:cNvPr id="2" name="Picture 1"/>
          <p:cNvPicPr>
            <a:picLocks noChangeAspect="1"/>
          </p:cNvPicPr>
          <p:nvPr/>
        </p:nvPicPr>
        <p:blipFill>
          <a:blip r:embed="rId2"/>
          <a:stretch>
            <a:fillRect/>
          </a:stretch>
        </p:blipFill>
        <p:spPr>
          <a:xfrm>
            <a:off x="179512" y="1052736"/>
            <a:ext cx="1062000" cy="1062000"/>
          </a:xfrm>
          <a:prstGeom prst="rect">
            <a:avLst/>
          </a:prstGeom>
        </p:spPr>
      </p:pic>
      <p:pic>
        <p:nvPicPr>
          <p:cNvPr id="4" name="Picture 3"/>
          <p:cNvPicPr>
            <a:picLocks noChangeAspect="1"/>
          </p:cNvPicPr>
          <p:nvPr/>
        </p:nvPicPr>
        <p:blipFill>
          <a:blip r:embed="rId3"/>
          <a:stretch>
            <a:fillRect/>
          </a:stretch>
        </p:blipFill>
        <p:spPr>
          <a:xfrm>
            <a:off x="4786384" y="1070856"/>
            <a:ext cx="1062000" cy="1062000"/>
          </a:xfrm>
          <a:prstGeom prst="rect">
            <a:avLst/>
          </a:prstGeom>
        </p:spPr>
      </p:pic>
      <p:pic>
        <p:nvPicPr>
          <p:cNvPr id="18" name="Picture 17"/>
          <p:cNvPicPr>
            <a:picLocks noChangeAspect="1"/>
          </p:cNvPicPr>
          <p:nvPr/>
        </p:nvPicPr>
        <p:blipFill>
          <a:blip r:embed="rId4"/>
          <a:stretch>
            <a:fillRect/>
          </a:stretch>
        </p:blipFill>
        <p:spPr>
          <a:xfrm>
            <a:off x="4782731" y="2348880"/>
            <a:ext cx="1062000" cy="1062000"/>
          </a:xfrm>
          <a:prstGeom prst="rect">
            <a:avLst/>
          </a:prstGeom>
        </p:spPr>
      </p:pic>
      <p:pic>
        <p:nvPicPr>
          <p:cNvPr id="4098" name="Picture 2" descr="litigation support, construction litigation, accounting litigation, accounting litigation suppo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632" y="2348880"/>
            <a:ext cx="1062000" cy="1062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331640" y="3894147"/>
            <a:ext cx="2343911" cy="830997"/>
          </a:xfrm>
          <a:prstGeom prst="rect">
            <a:avLst/>
          </a:prstGeom>
          <a:noFill/>
        </p:spPr>
        <p:txBody>
          <a:bodyPr wrap="none" rtlCol="0">
            <a:spAutoFit/>
          </a:bodyPr>
          <a:lstStyle/>
          <a:p>
            <a:r>
              <a:rPr lang="en-US" sz="2400" dirty="0">
                <a:solidFill>
                  <a:schemeClr val="tx1"/>
                </a:solidFill>
                <a:latin typeface="+mn-lt"/>
              </a:rPr>
              <a:t>Mining Claims/</a:t>
            </a:r>
          </a:p>
          <a:p>
            <a:r>
              <a:rPr lang="en-US" sz="2400" dirty="0">
                <a:solidFill>
                  <a:schemeClr val="tx1"/>
                </a:solidFill>
                <a:latin typeface="+mn-lt"/>
              </a:rPr>
              <a:t>Refining Claims</a:t>
            </a:r>
          </a:p>
        </p:txBody>
      </p:sp>
      <p:pic>
        <p:nvPicPr>
          <p:cNvPr id="21" name="Picture 20"/>
          <p:cNvPicPr>
            <a:picLocks noChangeAspect="1"/>
          </p:cNvPicPr>
          <p:nvPr/>
        </p:nvPicPr>
        <p:blipFill>
          <a:blip r:embed="rId6"/>
          <a:stretch>
            <a:fillRect/>
          </a:stretch>
        </p:blipFill>
        <p:spPr>
          <a:xfrm>
            <a:off x="175128" y="3796766"/>
            <a:ext cx="1062000" cy="1062000"/>
          </a:xfrm>
          <a:prstGeom prst="rect">
            <a:avLst/>
          </a:prstGeom>
        </p:spPr>
      </p:pic>
      <p:pic>
        <p:nvPicPr>
          <p:cNvPr id="23" name="Picture 22"/>
          <p:cNvPicPr>
            <a:picLocks noChangeAspect="1"/>
          </p:cNvPicPr>
          <p:nvPr/>
        </p:nvPicPr>
        <p:blipFill>
          <a:blip r:embed="rId7"/>
          <a:stretch>
            <a:fillRect/>
          </a:stretch>
        </p:blipFill>
        <p:spPr>
          <a:xfrm>
            <a:off x="4790925" y="3807160"/>
            <a:ext cx="1062000" cy="1062000"/>
          </a:xfrm>
          <a:prstGeom prst="rect">
            <a:avLst/>
          </a:prstGeom>
        </p:spPr>
      </p:pic>
      <p:sp>
        <p:nvSpPr>
          <p:cNvPr id="27" name="TextBox 26"/>
          <p:cNvSpPr txBox="1"/>
          <p:nvPr/>
        </p:nvSpPr>
        <p:spPr>
          <a:xfrm>
            <a:off x="1331640" y="5334307"/>
            <a:ext cx="2529860" cy="830997"/>
          </a:xfrm>
          <a:prstGeom prst="rect">
            <a:avLst/>
          </a:prstGeom>
          <a:noFill/>
        </p:spPr>
        <p:txBody>
          <a:bodyPr wrap="none" rtlCol="0">
            <a:spAutoFit/>
          </a:bodyPr>
          <a:lstStyle/>
          <a:p>
            <a:r>
              <a:rPr lang="en-US" sz="2400" dirty="0">
                <a:solidFill>
                  <a:schemeClr val="tx1"/>
                </a:solidFill>
                <a:latin typeface="+mn-lt"/>
              </a:rPr>
              <a:t>Personal Injury &amp;</a:t>
            </a:r>
          </a:p>
          <a:p>
            <a:r>
              <a:rPr lang="en-US" sz="2400" dirty="0">
                <a:solidFill>
                  <a:schemeClr val="tx1"/>
                </a:solidFill>
                <a:latin typeface="+mn-lt"/>
              </a:rPr>
              <a:t>Wrongful Death</a:t>
            </a:r>
          </a:p>
        </p:txBody>
      </p:sp>
      <p:sp>
        <p:nvSpPr>
          <p:cNvPr id="30" name="TextBox 29"/>
          <p:cNvSpPr txBox="1"/>
          <p:nvPr/>
        </p:nvSpPr>
        <p:spPr>
          <a:xfrm>
            <a:off x="5939809" y="5559623"/>
            <a:ext cx="2736647" cy="461665"/>
          </a:xfrm>
          <a:prstGeom prst="rect">
            <a:avLst/>
          </a:prstGeom>
          <a:noFill/>
        </p:spPr>
        <p:txBody>
          <a:bodyPr wrap="none" rtlCol="0">
            <a:spAutoFit/>
          </a:bodyPr>
          <a:lstStyle/>
          <a:p>
            <a:r>
              <a:rPr lang="en-US" sz="2400" dirty="0">
                <a:solidFill>
                  <a:schemeClr val="tx1"/>
                </a:solidFill>
                <a:latin typeface="+mn-lt"/>
              </a:rPr>
              <a:t>Physical Damages</a:t>
            </a:r>
          </a:p>
        </p:txBody>
      </p:sp>
      <p:pic>
        <p:nvPicPr>
          <p:cNvPr id="31" name="Picture 30"/>
          <p:cNvPicPr>
            <a:picLocks noChangeAspect="1"/>
          </p:cNvPicPr>
          <p:nvPr/>
        </p:nvPicPr>
        <p:blipFill>
          <a:blip r:embed="rId8"/>
          <a:stretch>
            <a:fillRect/>
          </a:stretch>
        </p:blipFill>
        <p:spPr>
          <a:xfrm>
            <a:off x="179512" y="5247320"/>
            <a:ext cx="1062000" cy="1062000"/>
          </a:xfrm>
          <a:prstGeom prst="rect">
            <a:avLst/>
          </a:prstGeom>
        </p:spPr>
      </p:pic>
      <p:pic>
        <p:nvPicPr>
          <p:cNvPr id="32" name="Picture 31"/>
          <p:cNvPicPr>
            <a:picLocks noChangeAspect="1"/>
          </p:cNvPicPr>
          <p:nvPr/>
        </p:nvPicPr>
        <p:blipFill>
          <a:blip r:embed="rId9"/>
          <a:stretch>
            <a:fillRect/>
          </a:stretch>
        </p:blipFill>
        <p:spPr>
          <a:xfrm>
            <a:off x="4806144" y="5247320"/>
            <a:ext cx="1062000" cy="1062000"/>
          </a:xfrm>
          <a:prstGeom prst="rect">
            <a:avLst/>
          </a:prstGeom>
        </p:spPr>
      </p:pic>
      <p:sp>
        <p:nvSpPr>
          <p:cNvPr id="20" name="Rectangle 19">
            <a:hlinkClick r:id="rId10" action="ppaction://hlinksldjump"/>
            <a:extLst>
              <a:ext uri="{FF2B5EF4-FFF2-40B4-BE49-F238E27FC236}">
                <a16:creationId xmlns:a16="http://schemas.microsoft.com/office/drawing/2014/main" xmlns="" id="{A12212CA-68E0-4CD6-A69B-409A30FB2C5F}"/>
              </a:ext>
            </a:extLst>
          </p:cNvPr>
          <p:cNvSpPr/>
          <p:nvPr/>
        </p:nvSpPr>
        <p:spPr>
          <a:xfrm>
            <a:off x="6970816" y="5523016"/>
            <a:ext cx="2173183" cy="1334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258369150"/>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251520" y="980728"/>
          <a:ext cx="8784976" cy="5669280"/>
        </p:xfrm>
        <a:graphic>
          <a:graphicData uri="http://schemas.openxmlformats.org/drawingml/2006/table">
            <a:tbl>
              <a:tblPr firstRow="1" bandRow="1">
                <a:tableStyleId>{0505E3EF-67EA-436B-97B2-0124C06EBD24}</a:tableStyleId>
              </a:tblPr>
              <a:tblGrid>
                <a:gridCol w="4297015">
                  <a:extLst>
                    <a:ext uri="{9D8B030D-6E8A-4147-A177-3AD203B41FA5}">
                      <a16:colId xmlns:a16="http://schemas.microsoft.com/office/drawing/2014/main" xmlns="" val="3701002835"/>
                    </a:ext>
                  </a:extLst>
                </a:gridCol>
                <a:gridCol w="4487961">
                  <a:extLst>
                    <a:ext uri="{9D8B030D-6E8A-4147-A177-3AD203B41FA5}">
                      <a16:colId xmlns:a16="http://schemas.microsoft.com/office/drawing/2014/main" xmlns="" val="3197642463"/>
                    </a:ext>
                  </a:extLst>
                </a:gridCol>
              </a:tblGrid>
              <a:tr h="370840">
                <a:tc>
                  <a:txBody>
                    <a:bodyPr/>
                    <a:lstStyle/>
                    <a:p>
                      <a:endParaRPr lang="en-GB" dirty="0"/>
                    </a:p>
                    <a:p>
                      <a:endParaRPr lang="en-GB" dirty="0"/>
                    </a:p>
                    <a:p>
                      <a:endParaRPr lang="en-GB" dirty="0"/>
                    </a:p>
                    <a:p>
                      <a:endParaRPr lang="en-GB" dirty="0"/>
                    </a:p>
                  </a:txBody>
                  <a:tcPr/>
                </a:tc>
                <a:tc>
                  <a:txBody>
                    <a:bodyPr/>
                    <a:lstStyle/>
                    <a:p>
                      <a:endParaRPr lang="en-GB" dirty="0"/>
                    </a:p>
                  </a:txBody>
                  <a:tcPr/>
                </a:tc>
                <a:extLst>
                  <a:ext uri="{0D108BD9-81ED-4DB2-BD59-A6C34878D82A}">
                    <a16:rowId xmlns:a16="http://schemas.microsoft.com/office/drawing/2014/main" xmlns="" val="2011700822"/>
                  </a:ext>
                </a:extLst>
              </a:tr>
              <a:tr h="370840">
                <a:tc>
                  <a:txBody>
                    <a:bodyPr/>
                    <a:lstStyle/>
                    <a:p>
                      <a:endParaRPr lang="en-GB" dirty="0"/>
                    </a:p>
                    <a:p>
                      <a:endParaRPr lang="en-GB" dirty="0"/>
                    </a:p>
                    <a:p>
                      <a:endParaRPr lang="en-GB" dirty="0"/>
                    </a:p>
                    <a:p>
                      <a:endParaRPr lang="en-GB" dirty="0"/>
                    </a:p>
                  </a:txBody>
                  <a:tcPr/>
                </a:tc>
                <a:tc>
                  <a:txBody>
                    <a:bodyPr/>
                    <a:lstStyle/>
                    <a:p>
                      <a:endParaRPr lang="en-GB" dirty="0"/>
                    </a:p>
                  </a:txBody>
                  <a:tcPr/>
                </a:tc>
                <a:extLst>
                  <a:ext uri="{0D108BD9-81ED-4DB2-BD59-A6C34878D82A}">
                    <a16:rowId xmlns:a16="http://schemas.microsoft.com/office/drawing/2014/main" xmlns="" val="2364246733"/>
                  </a:ext>
                </a:extLst>
              </a:tr>
              <a:tr h="370840">
                <a:tc>
                  <a:txBody>
                    <a:bodyPr/>
                    <a:lstStyle/>
                    <a:p>
                      <a:endParaRPr lang="en-GB" dirty="0"/>
                    </a:p>
                  </a:txBody>
                  <a:tcPr/>
                </a:tc>
                <a:tc>
                  <a:txBody>
                    <a:bodyPr/>
                    <a:lstStyle/>
                    <a:p>
                      <a:endParaRPr lang="en-GB" dirty="0"/>
                    </a:p>
                    <a:p>
                      <a:endParaRPr lang="en-GB" dirty="0"/>
                    </a:p>
                    <a:p>
                      <a:endParaRPr lang="en-GB" dirty="0"/>
                    </a:p>
                    <a:p>
                      <a:endParaRPr lang="en-GB" dirty="0"/>
                    </a:p>
                  </a:txBody>
                  <a:tcPr/>
                </a:tc>
                <a:extLst>
                  <a:ext uri="{0D108BD9-81ED-4DB2-BD59-A6C34878D82A}">
                    <a16:rowId xmlns:a16="http://schemas.microsoft.com/office/drawing/2014/main" xmlns="" val="878500805"/>
                  </a:ext>
                </a:extLst>
              </a:tr>
              <a:tr h="370840">
                <a:tc>
                  <a:txBody>
                    <a:bodyPr/>
                    <a:lstStyle/>
                    <a:p>
                      <a:endParaRPr lang="en-GB" dirty="0"/>
                    </a:p>
                    <a:p>
                      <a:endParaRPr lang="en-GB" dirty="0"/>
                    </a:p>
                    <a:p>
                      <a:endParaRPr lang="en-GB" dirty="0"/>
                    </a:p>
                    <a:p>
                      <a:endParaRPr lang="en-GB" dirty="0"/>
                    </a:p>
                  </a:txBody>
                  <a:tcPr/>
                </a:tc>
                <a:tc>
                  <a:txBody>
                    <a:bodyPr/>
                    <a:lstStyle/>
                    <a:p>
                      <a:endParaRPr lang="en-GB" dirty="0"/>
                    </a:p>
                  </a:txBody>
                  <a:tcPr/>
                </a:tc>
                <a:extLst>
                  <a:ext uri="{0D108BD9-81ED-4DB2-BD59-A6C34878D82A}">
                    <a16:rowId xmlns:a16="http://schemas.microsoft.com/office/drawing/2014/main" xmlns="" val="2983723913"/>
                  </a:ext>
                </a:extLst>
              </a:tr>
              <a:tr h="370840">
                <a:tc>
                  <a:txBody>
                    <a:bodyPr/>
                    <a:lstStyle/>
                    <a:p>
                      <a:endParaRPr lang="en-GB" dirty="0"/>
                    </a:p>
                    <a:p>
                      <a:endParaRPr lang="en-GB" dirty="0"/>
                    </a:p>
                    <a:p>
                      <a:endParaRPr lang="en-GB" dirty="0"/>
                    </a:p>
                  </a:txBody>
                  <a:tcPr/>
                </a:tc>
                <a:tc>
                  <a:txBody>
                    <a:bodyPr/>
                    <a:lstStyle/>
                    <a:p>
                      <a:endParaRPr lang="en-GB" dirty="0"/>
                    </a:p>
                  </a:txBody>
                  <a:tcPr/>
                </a:tc>
                <a:extLst>
                  <a:ext uri="{0D108BD9-81ED-4DB2-BD59-A6C34878D82A}">
                    <a16:rowId xmlns:a16="http://schemas.microsoft.com/office/drawing/2014/main" xmlns="" val="4086199698"/>
                  </a:ext>
                </a:extLst>
              </a:tr>
            </a:tbl>
          </a:graphicData>
        </a:graphic>
      </p:graphicFrame>
      <p:sp>
        <p:nvSpPr>
          <p:cNvPr id="3" name="Title 2"/>
          <p:cNvSpPr>
            <a:spLocks noGrp="1"/>
          </p:cNvSpPr>
          <p:nvPr>
            <p:ph type="title"/>
          </p:nvPr>
        </p:nvSpPr>
        <p:spPr/>
        <p:txBody>
          <a:bodyPr/>
          <a:lstStyle/>
          <a:p>
            <a:r>
              <a:rPr lang="en-GB" dirty="0"/>
              <a:t>Practice Areas</a:t>
            </a:r>
          </a:p>
        </p:txBody>
      </p:sp>
      <p:sp>
        <p:nvSpPr>
          <p:cNvPr id="9" name="TextBox 8"/>
          <p:cNvSpPr txBox="1"/>
          <p:nvPr/>
        </p:nvSpPr>
        <p:spPr>
          <a:xfrm>
            <a:off x="5941412" y="1157843"/>
            <a:ext cx="2735044" cy="830997"/>
          </a:xfrm>
          <a:prstGeom prst="rect">
            <a:avLst/>
          </a:prstGeom>
          <a:noFill/>
        </p:spPr>
        <p:txBody>
          <a:bodyPr wrap="none" rtlCol="0">
            <a:spAutoFit/>
          </a:bodyPr>
          <a:lstStyle/>
          <a:p>
            <a:r>
              <a:rPr lang="en-US" sz="2400" dirty="0">
                <a:solidFill>
                  <a:schemeClr val="tx1"/>
                </a:solidFill>
                <a:latin typeface="+mn-lt"/>
              </a:rPr>
              <a:t>Product Liability &amp; </a:t>
            </a:r>
          </a:p>
          <a:p>
            <a:r>
              <a:rPr lang="en-US" sz="2400" dirty="0">
                <a:solidFill>
                  <a:schemeClr val="tx1"/>
                </a:solidFill>
                <a:latin typeface="+mn-lt"/>
              </a:rPr>
              <a:t>Product Recall</a:t>
            </a:r>
          </a:p>
        </p:txBody>
      </p:sp>
      <p:sp>
        <p:nvSpPr>
          <p:cNvPr id="11" name="TextBox 10"/>
          <p:cNvSpPr txBox="1"/>
          <p:nvPr/>
        </p:nvSpPr>
        <p:spPr>
          <a:xfrm>
            <a:off x="1356868" y="4119463"/>
            <a:ext cx="1846980" cy="461665"/>
          </a:xfrm>
          <a:prstGeom prst="rect">
            <a:avLst/>
          </a:prstGeom>
          <a:noFill/>
        </p:spPr>
        <p:txBody>
          <a:bodyPr wrap="none" rtlCol="0">
            <a:spAutoFit/>
          </a:bodyPr>
          <a:lstStyle/>
          <a:p>
            <a:r>
              <a:rPr lang="en-US" sz="2400" dirty="0">
                <a:solidFill>
                  <a:schemeClr val="tx1"/>
                </a:solidFill>
                <a:latin typeface="+mn-lt"/>
              </a:rPr>
              <a:t>Subrogation</a:t>
            </a:r>
          </a:p>
        </p:txBody>
      </p:sp>
      <p:sp>
        <p:nvSpPr>
          <p:cNvPr id="13" name="TextBox 12"/>
          <p:cNvSpPr txBox="1"/>
          <p:nvPr/>
        </p:nvSpPr>
        <p:spPr>
          <a:xfrm>
            <a:off x="5940152" y="2453987"/>
            <a:ext cx="2153154" cy="830997"/>
          </a:xfrm>
          <a:prstGeom prst="rect">
            <a:avLst/>
          </a:prstGeom>
          <a:noFill/>
        </p:spPr>
        <p:txBody>
          <a:bodyPr wrap="none" rtlCol="0">
            <a:spAutoFit/>
          </a:bodyPr>
          <a:lstStyle/>
          <a:p>
            <a:r>
              <a:rPr lang="en-US" sz="2400" dirty="0">
                <a:solidFill>
                  <a:schemeClr val="tx1"/>
                </a:solidFill>
                <a:latin typeface="+mn-lt"/>
              </a:rPr>
              <a:t>Stock &amp; </a:t>
            </a:r>
          </a:p>
          <a:p>
            <a:r>
              <a:rPr lang="en-US" sz="2400" dirty="0">
                <a:solidFill>
                  <a:schemeClr val="tx1"/>
                </a:solidFill>
                <a:latin typeface="+mn-lt"/>
              </a:rPr>
              <a:t>Contents Loss</a:t>
            </a:r>
          </a:p>
        </p:txBody>
      </p:sp>
      <p:sp>
        <p:nvSpPr>
          <p:cNvPr id="15" name="TextBox 14"/>
          <p:cNvSpPr txBox="1"/>
          <p:nvPr/>
        </p:nvSpPr>
        <p:spPr>
          <a:xfrm>
            <a:off x="1331640" y="2492896"/>
            <a:ext cx="2975495" cy="830997"/>
          </a:xfrm>
          <a:prstGeom prst="rect">
            <a:avLst/>
          </a:prstGeom>
          <a:noFill/>
        </p:spPr>
        <p:txBody>
          <a:bodyPr wrap="none" rtlCol="0">
            <a:spAutoFit/>
          </a:bodyPr>
          <a:lstStyle/>
          <a:p>
            <a:r>
              <a:rPr lang="en-US" sz="2400" dirty="0">
                <a:solidFill>
                  <a:schemeClr val="tx1"/>
                </a:solidFill>
                <a:latin typeface="+mn-lt"/>
              </a:rPr>
              <a:t>Reported Insurance </a:t>
            </a:r>
          </a:p>
          <a:p>
            <a:r>
              <a:rPr lang="en-US" sz="2400" dirty="0">
                <a:solidFill>
                  <a:schemeClr val="tx1"/>
                </a:solidFill>
                <a:latin typeface="+mn-lt"/>
              </a:rPr>
              <a:t>Values</a:t>
            </a:r>
          </a:p>
        </p:txBody>
      </p:sp>
      <p:sp>
        <p:nvSpPr>
          <p:cNvPr id="28" name="TextBox 27"/>
          <p:cNvSpPr txBox="1"/>
          <p:nvPr/>
        </p:nvSpPr>
        <p:spPr>
          <a:xfrm>
            <a:off x="1331640" y="1340768"/>
            <a:ext cx="2667718" cy="461665"/>
          </a:xfrm>
          <a:prstGeom prst="rect">
            <a:avLst/>
          </a:prstGeom>
          <a:noFill/>
        </p:spPr>
        <p:txBody>
          <a:bodyPr wrap="none" rtlCol="0">
            <a:spAutoFit/>
          </a:bodyPr>
          <a:lstStyle/>
          <a:p>
            <a:r>
              <a:rPr lang="en-US" sz="2400" dirty="0">
                <a:solidFill>
                  <a:schemeClr val="tx1"/>
                </a:solidFill>
                <a:latin typeface="+mn-lt"/>
              </a:rPr>
              <a:t>Power Generation</a:t>
            </a:r>
          </a:p>
        </p:txBody>
      </p:sp>
      <p:pic>
        <p:nvPicPr>
          <p:cNvPr id="20" name="Picture 19"/>
          <p:cNvPicPr>
            <a:picLocks noChangeAspect="1"/>
          </p:cNvPicPr>
          <p:nvPr/>
        </p:nvPicPr>
        <p:blipFill>
          <a:blip r:embed="rId2"/>
          <a:stretch>
            <a:fillRect/>
          </a:stretch>
        </p:blipFill>
        <p:spPr>
          <a:xfrm>
            <a:off x="179512" y="3807160"/>
            <a:ext cx="1062000" cy="1062000"/>
          </a:xfrm>
          <a:prstGeom prst="rect">
            <a:avLst/>
          </a:prstGeom>
        </p:spPr>
      </p:pic>
      <p:pic>
        <p:nvPicPr>
          <p:cNvPr id="18" name="Picture 17"/>
          <p:cNvPicPr>
            <a:picLocks noChangeAspect="1"/>
          </p:cNvPicPr>
          <p:nvPr/>
        </p:nvPicPr>
        <p:blipFill>
          <a:blip r:embed="rId3"/>
          <a:stretch>
            <a:fillRect/>
          </a:stretch>
        </p:blipFill>
        <p:spPr>
          <a:xfrm>
            <a:off x="179512" y="1052736"/>
            <a:ext cx="1062000" cy="1062000"/>
          </a:xfrm>
          <a:prstGeom prst="rect">
            <a:avLst/>
          </a:prstGeom>
        </p:spPr>
      </p:pic>
      <p:pic>
        <p:nvPicPr>
          <p:cNvPr id="19" name="Picture 18"/>
          <p:cNvPicPr>
            <a:picLocks noChangeAspect="1"/>
          </p:cNvPicPr>
          <p:nvPr/>
        </p:nvPicPr>
        <p:blipFill>
          <a:blip r:embed="rId4"/>
          <a:stretch>
            <a:fillRect/>
          </a:stretch>
        </p:blipFill>
        <p:spPr>
          <a:xfrm>
            <a:off x="4788024" y="1052736"/>
            <a:ext cx="1062000" cy="1062000"/>
          </a:xfrm>
          <a:prstGeom prst="rect">
            <a:avLst/>
          </a:prstGeom>
        </p:spPr>
      </p:pic>
      <p:pic>
        <p:nvPicPr>
          <p:cNvPr id="22" name="Picture 21"/>
          <p:cNvPicPr>
            <a:picLocks noChangeAspect="1"/>
          </p:cNvPicPr>
          <p:nvPr/>
        </p:nvPicPr>
        <p:blipFill>
          <a:blip r:embed="rId5"/>
          <a:stretch>
            <a:fillRect/>
          </a:stretch>
        </p:blipFill>
        <p:spPr>
          <a:xfrm>
            <a:off x="179512" y="2367000"/>
            <a:ext cx="1062000" cy="1062000"/>
          </a:xfrm>
          <a:prstGeom prst="rect">
            <a:avLst/>
          </a:prstGeom>
        </p:spPr>
      </p:pic>
      <p:pic>
        <p:nvPicPr>
          <p:cNvPr id="23" name="Picture 22"/>
          <p:cNvPicPr>
            <a:picLocks noChangeAspect="1"/>
          </p:cNvPicPr>
          <p:nvPr/>
        </p:nvPicPr>
        <p:blipFill>
          <a:blip r:embed="rId6"/>
          <a:stretch>
            <a:fillRect/>
          </a:stretch>
        </p:blipFill>
        <p:spPr>
          <a:xfrm>
            <a:off x="4806144" y="2348880"/>
            <a:ext cx="1062000" cy="1062000"/>
          </a:xfrm>
          <a:prstGeom prst="rect">
            <a:avLst/>
          </a:prstGeom>
        </p:spPr>
      </p:pic>
      <p:sp>
        <p:nvSpPr>
          <p:cNvPr id="21" name="TextBox 20"/>
          <p:cNvSpPr txBox="1"/>
          <p:nvPr/>
        </p:nvSpPr>
        <p:spPr>
          <a:xfrm>
            <a:off x="5940152" y="3933056"/>
            <a:ext cx="3110147" cy="830997"/>
          </a:xfrm>
          <a:prstGeom prst="rect">
            <a:avLst/>
          </a:prstGeom>
          <a:noFill/>
        </p:spPr>
        <p:txBody>
          <a:bodyPr wrap="none" rtlCol="0">
            <a:spAutoFit/>
          </a:bodyPr>
          <a:lstStyle/>
          <a:p>
            <a:r>
              <a:rPr lang="en-US" sz="2400" dirty="0">
                <a:solidFill>
                  <a:schemeClr val="tx1"/>
                </a:solidFill>
                <a:latin typeface="+mn-lt"/>
              </a:rPr>
              <a:t>Surety Bond &amp; Funds</a:t>
            </a:r>
          </a:p>
          <a:p>
            <a:r>
              <a:rPr lang="en-US" sz="2400" dirty="0">
                <a:solidFill>
                  <a:schemeClr val="tx1"/>
                </a:solidFill>
                <a:latin typeface="+mn-lt"/>
              </a:rPr>
              <a:t>Control Services</a:t>
            </a:r>
          </a:p>
        </p:txBody>
      </p:sp>
      <p:sp>
        <p:nvSpPr>
          <p:cNvPr id="24" name="TextBox 23"/>
          <p:cNvSpPr txBox="1"/>
          <p:nvPr/>
        </p:nvSpPr>
        <p:spPr>
          <a:xfrm>
            <a:off x="1331640" y="5517232"/>
            <a:ext cx="1632113" cy="461665"/>
          </a:xfrm>
          <a:prstGeom prst="rect">
            <a:avLst/>
          </a:prstGeom>
          <a:noFill/>
        </p:spPr>
        <p:txBody>
          <a:bodyPr wrap="none" rtlCol="0">
            <a:spAutoFit/>
          </a:bodyPr>
          <a:lstStyle/>
          <a:p>
            <a:r>
              <a:rPr lang="en-US" sz="2400" dirty="0">
                <a:latin typeface="+mn-lt"/>
              </a:rPr>
              <a:t>Toxic Torts</a:t>
            </a:r>
          </a:p>
        </p:txBody>
      </p:sp>
      <p:sp>
        <p:nvSpPr>
          <p:cNvPr id="25" name="TextBox 24"/>
          <p:cNvSpPr txBox="1"/>
          <p:nvPr/>
        </p:nvSpPr>
        <p:spPr>
          <a:xfrm>
            <a:off x="5940152" y="5559623"/>
            <a:ext cx="2423677" cy="461665"/>
          </a:xfrm>
          <a:prstGeom prst="rect">
            <a:avLst/>
          </a:prstGeom>
          <a:noFill/>
        </p:spPr>
        <p:txBody>
          <a:bodyPr wrap="none" rtlCol="0">
            <a:spAutoFit/>
          </a:bodyPr>
          <a:lstStyle/>
          <a:p>
            <a:r>
              <a:rPr lang="en-US" sz="2400" dirty="0">
                <a:latin typeface="+mn-lt"/>
              </a:rPr>
              <a:t>Valuable Papers</a:t>
            </a:r>
          </a:p>
        </p:txBody>
      </p:sp>
      <p:pic>
        <p:nvPicPr>
          <p:cNvPr id="26" name="Picture 25"/>
          <p:cNvPicPr>
            <a:picLocks noChangeAspect="1"/>
          </p:cNvPicPr>
          <p:nvPr/>
        </p:nvPicPr>
        <p:blipFill>
          <a:blip r:embed="rId7"/>
          <a:stretch>
            <a:fillRect/>
          </a:stretch>
        </p:blipFill>
        <p:spPr>
          <a:xfrm>
            <a:off x="179512" y="5229200"/>
            <a:ext cx="1062000" cy="1062000"/>
          </a:xfrm>
          <a:prstGeom prst="rect">
            <a:avLst/>
          </a:prstGeom>
        </p:spPr>
      </p:pic>
      <p:pic>
        <p:nvPicPr>
          <p:cNvPr id="27" name="Picture 26"/>
          <p:cNvPicPr>
            <a:picLocks noChangeAspect="1"/>
          </p:cNvPicPr>
          <p:nvPr/>
        </p:nvPicPr>
        <p:blipFill>
          <a:blip r:embed="rId8"/>
          <a:stretch>
            <a:fillRect/>
          </a:stretch>
        </p:blipFill>
        <p:spPr>
          <a:xfrm>
            <a:off x="4788024" y="5247320"/>
            <a:ext cx="1062000" cy="1062000"/>
          </a:xfrm>
          <a:prstGeom prst="rect">
            <a:avLst/>
          </a:prstGeom>
        </p:spPr>
      </p:pic>
      <p:pic>
        <p:nvPicPr>
          <p:cNvPr id="30" name="Picture 2" descr="surety, surety bonds, funds control services, surety and miscellaneous bond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8024" y="3807160"/>
            <a:ext cx="1062000" cy="10620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hlinkClick r:id="rId10" action="ppaction://hlinksldjump"/>
            <a:extLst>
              <a:ext uri="{FF2B5EF4-FFF2-40B4-BE49-F238E27FC236}">
                <a16:creationId xmlns:a16="http://schemas.microsoft.com/office/drawing/2014/main" xmlns="" id="{9A6D922A-FE98-4B6E-8F5C-CC8E35B4D3DB}"/>
              </a:ext>
            </a:extLst>
          </p:cNvPr>
          <p:cNvSpPr/>
          <p:nvPr/>
        </p:nvSpPr>
        <p:spPr>
          <a:xfrm>
            <a:off x="6970816" y="5523016"/>
            <a:ext cx="2173183" cy="1334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82276145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3140968"/>
            <a:ext cx="8388821" cy="1224136"/>
          </a:xfrm>
        </p:spPr>
        <p:txBody>
          <a:bodyPr/>
          <a:lstStyle/>
          <a:p>
            <a:pPr marL="39688" indent="0" algn="ctr">
              <a:buNone/>
            </a:pPr>
            <a:r>
              <a:rPr lang="en-GB" sz="2300" dirty="0"/>
              <a:t>MDD offers an unparalleled range of forensic accounting services. Since 1933, our clients have called on us to provide our unsurpassed expertise across more than 800 industries. </a:t>
            </a:r>
          </a:p>
        </p:txBody>
      </p:sp>
      <p:sp>
        <p:nvSpPr>
          <p:cNvPr id="3" name="Title 2"/>
          <p:cNvSpPr>
            <a:spLocks noGrp="1"/>
          </p:cNvSpPr>
          <p:nvPr>
            <p:ph type="title"/>
          </p:nvPr>
        </p:nvSpPr>
        <p:spPr/>
        <p:txBody>
          <a:bodyPr/>
          <a:lstStyle/>
          <a:p>
            <a:r>
              <a:rPr lang="en-GB" dirty="0"/>
              <a:t>Industry Experience</a:t>
            </a:r>
          </a:p>
        </p:txBody>
      </p:sp>
      <p:grpSp>
        <p:nvGrpSpPr>
          <p:cNvPr id="5" name="Group 4"/>
          <p:cNvGrpSpPr/>
          <p:nvPr/>
        </p:nvGrpSpPr>
        <p:grpSpPr>
          <a:xfrm>
            <a:off x="599867" y="5283334"/>
            <a:ext cx="8004581" cy="1019777"/>
            <a:chOff x="621751" y="5283334"/>
            <a:chExt cx="8004581" cy="1019777"/>
          </a:xfrm>
        </p:grpSpPr>
        <p:pic>
          <p:nvPicPr>
            <p:cNvPr id="1028" name="Picture 4" descr="Aviation Industry Forensic Accounting Exper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751" y="5295342"/>
              <a:ext cx="959875" cy="9598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orestry, Fishing, Hunting Forensic Accounting Exper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4023" y="5301208"/>
              <a:ext cx="936104" cy="93610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etail Industry Forensic Accounting Exper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4825" y="5301208"/>
              <a:ext cx="954653" cy="954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0812" y="5301208"/>
              <a:ext cx="966727" cy="96672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2256" y="5327483"/>
              <a:ext cx="975628" cy="975628"/>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36419" y="5320406"/>
              <a:ext cx="923209" cy="923209"/>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1731" y="5283334"/>
              <a:ext cx="984601" cy="984601"/>
            </a:xfrm>
            <a:prstGeom prst="rect">
              <a:avLst/>
            </a:prstGeom>
          </p:spPr>
        </p:pic>
      </p:grpSp>
      <p:grpSp>
        <p:nvGrpSpPr>
          <p:cNvPr id="4" name="Group 3"/>
          <p:cNvGrpSpPr/>
          <p:nvPr/>
        </p:nvGrpSpPr>
        <p:grpSpPr>
          <a:xfrm>
            <a:off x="295901" y="1250166"/>
            <a:ext cx="8572094" cy="1098714"/>
            <a:chOff x="295901" y="1053794"/>
            <a:chExt cx="8572094" cy="1098714"/>
          </a:xfrm>
        </p:grpSpPr>
        <p:pic>
          <p:nvPicPr>
            <p:cNvPr id="1026" name="Picture 2" descr="Automotive Forensic Accounting Expert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52077" y="1069646"/>
              <a:ext cx="1051052" cy="105105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spitality and Tourism Forensic Accounting Expert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09183" y="1132514"/>
              <a:ext cx="1010295" cy="101029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ports, Entertaiment &amp; the Arts Forensic Accounting Service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02464" y="1053794"/>
              <a:ext cx="1039267" cy="103926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ealthcare Industry Forensic Accounting Expert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47667" y="1061240"/>
              <a:ext cx="1059457" cy="10594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5901" y="1141533"/>
              <a:ext cx="963731" cy="963731"/>
            </a:xfrm>
            <a:prstGeom prst="rect">
              <a:avLst/>
            </a:prstGeom>
          </p:spPr>
        </p:pic>
        <p:pic>
          <p:nvPicPr>
            <p:cNvPr id="14" name="Pictur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61420" y="1069646"/>
              <a:ext cx="1006575" cy="1006575"/>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45993" y="1170717"/>
              <a:ext cx="981791" cy="981791"/>
            </a:xfrm>
            <a:prstGeom prst="rect">
              <a:avLst/>
            </a:prstGeom>
          </p:spPr>
        </p:pic>
      </p:grpSp>
      <p:sp>
        <p:nvSpPr>
          <p:cNvPr id="20" name="Rectangle 19">
            <a:hlinkClick r:id="rId16" action="ppaction://hlinksldjump"/>
            <a:extLst>
              <a:ext uri="{FF2B5EF4-FFF2-40B4-BE49-F238E27FC236}">
                <a16:creationId xmlns:a16="http://schemas.microsoft.com/office/drawing/2014/main" xmlns="" id="{19FCC317-222B-4E17-A23A-8E190534CB79}"/>
              </a:ext>
            </a:extLst>
          </p:cNvPr>
          <p:cNvSpPr/>
          <p:nvPr/>
        </p:nvSpPr>
        <p:spPr>
          <a:xfrm>
            <a:off x="6970816" y="5523016"/>
            <a:ext cx="2173183" cy="1334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5948405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 Capabilities</a:t>
            </a:r>
          </a:p>
        </p:txBody>
      </p:sp>
      <p:pic>
        <p:nvPicPr>
          <p:cNvPr id="10" name="Picture 9"/>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32000" y="1124744"/>
            <a:ext cx="8280000" cy="5616624"/>
          </a:xfrm>
          <a:prstGeom prst="rect">
            <a:avLst/>
          </a:prstGeom>
        </p:spPr>
      </p:pic>
      <p:sp>
        <p:nvSpPr>
          <p:cNvPr id="4" name="Rectangle 3">
            <a:hlinkClick r:id="rId3" action="ppaction://hlinksldjump"/>
            <a:extLst>
              <a:ext uri="{FF2B5EF4-FFF2-40B4-BE49-F238E27FC236}">
                <a16:creationId xmlns:a16="http://schemas.microsoft.com/office/drawing/2014/main" xmlns="" id="{1DC7C8B9-D821-48AE-821C-4FECB781BAFB}"/>
              </a:ext>
            </a:extLst>
          </p:cNvPr>
          <p:cNvSpPr/>
          <p:nvPr/>
        </p:nvSpPr>
        <p:spPr>
          <a:xfrm>
            <a:off x="6970816" y="5523016"/>
            <a:ext cx="2173183" cy="1334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092864747"/>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 Capabilities</a:t>
            </a:r>
          </a:p>
        </p:txBody>
      </p:sp>
      <p:sp>
        <p:nvSpPr>
          <p:cNvPr id="3" name="TextBox 2"/>
          <p:cNvSpPr txBox="1"/>
          <p:nvPr/>
        </p:nvSpPr>
        <p:spPr>
          <a:xfrm>
            <a:off x="3242816" y="1261791"/>
            <a:ext cx="2448272" cy="5463034"/>
          </a:xfrm>
          <a:prstGeom prst="rect">
            <a:avLst/>
          </a:prstGeom>
          <a:noFill/>
        </p:spPr>
        <p:txBody>
          <a:bodyPr wrap="square" rtlCol="0">
            <a:spAutoFit/>
          </a:bodyPr>
          <a:lstStyle/>
          <a:p>
            <a:pPr marL="457200" indent="-457200">
              <a:buClr>
                <a:srgbClr val="E31837"/>
              </a:buClr>
              <a:buFont typeface="Symbol" panose="05050102010706020507" pitchFamily="18" charset="2"/>
              <a:buChar char="&gt;"/>
            </a:pPr>
            <a:r>
              <a:rPr lang="en-GB" sz="2500" dirty="0">
                <a:latin typeface="+mn-lt"/>
              </a:rPr>
              <a:t>Greek</a:t>
            </a:r>
          </a:p>
          <a:p>
            <a:pPr marL="457200" indent="-457200">
              <a:buClr>
                <a:srgbClr val="E31837"/>
              </a:buClr>
              <a:buFont typeface="Symbol" panose="05050102010706020507" pitchFamily="18" charset="2"/>
              <a:buChar char="&gt;"/>
            </a:pPr>
            <a:r>
              <a:rPr lang="en-GB" sz="2500" dirty="0">
                <a:latin typeface="+mn-lt"/>
              </a:rPr>
              <a:t>Guyanese</a:t>
            </a:r>
          </a:p>
          <a:p>
            <a:pPr marL="457200" indent="-457200">
              <a:buClr>
                <a:srgbClr val="E31837"/>
              </a:buClr>
              <a:buFont typeface="Symbol" panose="05050102010706020507" pitchFamily="18" charset="2"/>
              <a:buChar char="&gt;"/>
            </a:pPr>
            <a:r>
              <a:rPr lang="en-GB" sz="2500" dirty="0">
                <a:latin typeface="+mn-lt"/>
              </a:rPr>
              <a:t>Hebrew</a:t>
            </a:r>
          </a:p>
          <a:p>
            <a:pPr marL="457200" indent="-457200">
              <a:buClr>
                <a:srgbClr val="E31837"/>
              </a:buClr>
              <a:buFont typeface="Symbol" panose="05050102010706020507" pitchFamily="18" charset="2"/>
              <a:buChar char="&gt;"/>
            </a:pPr>
            <a:r>
              <a:rPr lang="en-GB" sz="2500" dirty="0">
                <a:latin typeface="+mn-lt"/>
              </a:rPr>
              <a:t>Hindi</a:t>
            </a:r>
          </a:p>
          <a:p>
            <a:pPr marL="457200" indent="-457200">
              <a:buClr>
                <a:srgbClr val="E31837"/>
              </a:buClr>
              <a:buFont typeface="Symbol" panose="05050102010706020507" pitchFamily="18" charset="2"/>
              <a:buChar char="&gt;"/>
            </a:pPr>
            <a:r>
              <a:rPr lang="en-GB" sz="2500" dirty="0">
                <a:latin typeface="+mn-lt"/>
              </a:rPr>
              <a:t>Italian</a:t>
            </a:r>
          </a:p>
          <a:p>
            <a:pPr marL="457200" indent="-457200">
              <a:buClr>
                <a:srgbClr val="E31837"/>
              </a:buClr>
              <a:buFont typeface="Symbol" panose="05050102010706020507" pitchFamily="18" charset="2"/>
              <a:buChar char="&gt;"/>
            </a:pPr>
            <a:r>
              <a:rPr lang="en-GB" sz="2500" dirty="0">
                <a:latin typeface="+mn-lt"/>
              </a:rPr>
              <a:t>Japanese</a:t>
            </a:r>
          </a:p>
          <a:p>
            <a:pPr marL="457200" indent="-457200">
              <a:buClr>
                <a:srgbClr val="E31837"/>
              </a:buClr>
              <a:buFont typeface="Symbol" panose="05050102010706020507" pitchFamily="18" charset="2"/>
              <a:buChar char="&gt;"/>
            </a:pPr>
            <a:r>
              <a:rPr lang="en-GB" sz="2500" dirty="0">
                <a:latin typeface="+mn-lt"/>
              </a:rPr>
              <a:t>Korean</a:t>
            </a:r>
          </a:p>
          <a:p>
            <a:pPr marL="457200" indent="-457200">
              <a:buClr>
                <a:srgbClr val="E31837"/>
              </a:buClr>
              <a:buFont typeface="Symbol" panose="05050102010706020507" pitchFamily="18" charset="2"/>
              <a:buChar char="&gt;"/>
            </a:pPr>
            <a:r>
              <a:rPr lang="en-GB" sz="2500" dirty="0">
                <a:latin typeface="+mn-lt"/>
              </a:rPr>
              <a:t>Malayalam</a:t>
            </a:r>
          </a:p>
          <a:p>
            <a:pPr marL="457200" indent="-457200">
              <a:buClr>
                <a:srgbClr val="E31837"/>
              </a:buClr>
              <a:buFont typeface="Symbol" panose="05050102010706020507" pitchFamily="18" charset="2"/>
              <a:buChar char="&gt;"/>
            </a:pPr>
            <a:r>
              <a:rPr lang="en-GB" sz="2500" dirty="0">
                <a:latin typeface="+mn-lt"/>
              </a:rPr>
              <a:t>Mandarin</a:t>
            </a:r>
          </a:p>
          <a:p>
            <a:pPr marL="457200" indent="-457200">
              <a:buClr>
                <a:srgbClr val="E31837"/>
              </a:buClr>
              <a:buFont typeface="Symbol" panose="05050102010706020507" pitchFamily="18" charset="2"/>
              <a:buChar char="&gt;"/>
            </a:pPr>
            <a:r>
              <a:rPr lang="en-GB" sz="2500" dirty="0">
                <a:latin typeface="+mn-lt"/>
              </a:rPr>
              <a:t>Polish</a:t>
            </a:r>
          </a:p>
          <a:p>
            <a:pPr marL="457200" indent="-457200">
              <a:buClr>
                <a:srgbClr val="E31837"/>
              </a:buClr>
              <a:buFont typeface="Symbol" panose="05050102010706020507" pitchFamily="18" charset="2"/>
              <a:buChar char="&gt;"/>
            </a:pPr>
            <a:r>
              <a:rPr lang="en-GB" sz="2500" dirty="0">
                <a:latin typeface="+mn-lt"/>
              </a:rPr>
              <a:t>Portuguese</a:t>
            </a:r>
          </a:p>
          <a:p>
            <a:pPr marL="457200" indent="-457200">
              <a:buClr>
                <a:srgbClr val="E31837"/>
              </a:buClr>
              <a:buFont typeface="Symbol" panose="05050102010706020507" pitchFamily="18" charset="2"/>
              <a:buChar char="&gt;"/>
            </a:pPr>
            <a:r>
              <a:rPr lang="en-GB" sz="2500" dirty="0">
                <a:latin typeface="+mn-lt"/>
              </a:rPr>
              <a:t>Punjabi</a:t>
            </a:r>
          </a:p>
          <a:p>
            <a:pPr marL="457200" indent="-457200">
              <a:buClr>
                <a:srgbClr val="E31837"/>
              </a:buClr>
              <a:buFont typeface="Symbol" panose="05050102010706020507" pitchFamily="18" charset="2"/>
              <a:buChar char="&gt;"/>
            </a:pPr>
            <a:r>
              <a:rPr lang="en-GB" sz="2500" dirty="0">
                <a:latin typeface="+mn-lt"/>
              </a:rPr>
              <a:t>Romanian</a:t>
            </a:r>
          </a:p>
          <a:p>
            <a:pPr marL="171450" indent="-171450">
              <a:buClr>
                <a:srgbClr val="E31837"/>
              </a:buClr>
              <a:buFontTx/>
              <a:buChar char="&gt;"/>
            </a:pPr>
            <a:endParaRPr lang="en-GB" sz="2400" dirty="0">
              <a:latin typeface="+mn-lt"/>
            </a:endParaRPr>
          </a:p>
        </p:txBody>
      </p:sp>
      <p:sp>
        <p:nvSpPr>
          <p:cNvPr id="4" name="TextBox 3"/>
          <p:cNvSpPr txBox="1"/>
          <p:nvPr/>
        </p:nvSpPr>
        <p:spPr>
          <a:xfrm>
            <a:off x="376508" y="1261791"/>
            <a:ext cx="2448272" cy="5093702"/>
          </a:xfrm>
          <a:prstGeom prst="rect">
            <a:avLst/>
          </a:prstGeom>
          <a:noFill/>
        </p:spPr>
        <p:txBody>
          <a:bodyPr wrap="square" rtlCol="0">
            <a:spAutoFit/>
          </a:bodyPr>
          <a:lstStyle/>
          <a:p>
            <a:pPr marL="457200" indent="-457200">
              <a:buClr>
                <a:srgbClr val="E31837"/>
              </a:buClr>
              <a:buFont typeface="Symbol" panose="05050102010706020507" pitchFamily="18" charset="2"/>
              <a:buChar char="&gt;"/>
            </a:pPr>
            <a:r>
              <a:rPr lang="en-GB" sz="2500" dirty="0">
                <a:latin typeface="+mn-lt"/>
              </a:rPr>
              <a:t>Afrikaans</a:t>
            </a:r>
          </a:p>
          <a:p>
            <a:pPr marL="457200" indent="-457200">
              <a:buClr>
                <a:srgbClr val="E31837"/>
              </a:buClr>
              <a:buFont typeface="Symbol" panose="05050102010706020507" pitchFamily="18" charset="2"/>
              <a:buChar char="&gt;"/>
            </a:pPr>
            <a:r>
              <a:rPr lang="en-GB" sz="2500" dirty="0">
                <a:latin typeface="+mn-lt"/>
              </a:rPr>
              <a:t>Arabic</a:t>
            </a:r>
          </a:p>
          <a:p>
            <a:pPr marL="457200" indent="-457200">
              <a:buClr>
                <a:srgbClr val="E31837"/>
              </a:buClr>
              <a:buFont typeface="Symbol" panose="05050102010706020507" pitchFamily="18" charset="2"/>
              <a:buChar char="&gt;"/>
            </a:pPr>
            <a:r>
              <a:rPr lang="en-GB" sz="2500" dirty="0">
                <a:latin typeface="+mn-lt"/>
              </a:rPr>
              <a:t>Armenian</a:t>
            </a:r>
          </a:p>
          <a:p>
            <a:pPr marL="457200" indent="-457200">
              <a:buClr>
                <a:srgbClr val="E31837"/>
              </a:buClr>
              <a:buFont typeface="Symbol" panose="05050102010706020507" pitchFamily="18" charset="2"/>
              <a:buChar char="&gt;"/>
            </a:pPr>
            <a:r>
              <a:rPr lang="en-GB" sz="2500" dirty="0">
                <a:latin typeface="+mn-lt"/>
              </a:rPr>
              <a:t>Bahasa Indonesia</a:t>
            </a:r>
          </a:p>
          <a:p>
            <a:pPr marL="457200" indent="-457200">
              <a:buClr>
                <a:srgbClr val="E31837"/>
              </a:buClr>
              <a:buFont typeface="Symbol" panose="05050102010706020507" pitchFamily="18" charset="2"/>
              <a:buChar char="&gt;"/>
            </a:pPr>
            <a:r>
              <a:rPr lang="en-GB" sz="2500" dirty="0">
                <a:latin typeface="+mn-lt"/>
              </a:rPr>
              <a:t>Bahasa Malaysia</a:t>
            </a:r>
          </a:p>
          <a:p>
            <a:pPr marL="457200" indent="-457200">
              <a:buClr>
                <a:srgbClr val="E31837"/>
              </a:buClr>
              <a:buFont typeface="Symbol" panose="05050102010706020507" pitchFamily="18" charset="2"/>
              <a:buChar char="&gt;"/>
            </a:pPr>
            <a:r>
              <a:rPr lang="en-GB" sz="2500" dirty="0">
                <a:latin typeface="+mn-lt"/>
              </a:rPr>
              <a:t>Bulgarian</a:t>
            </a:r>
          </a:p>
          <a:p>
            <a:pPr marL="457200" indent="-457200">
              <a:buClr>
                <a:srgbClr val="E31837"/>
              </a:buClr>
              <a:buFont typeface="Symbol" panose="05050102010706020507" pitchFamily="18" charset="2"/>
              <a:buChar char="&gt;"/>
            </a:pPr>
            <a:r>
              <a:rPr lang="en-GB" sz="2500" dirty="0">
                <a:latin typeface="+mn-lt"/>
              </a:rPr>
              <a:t>Cantonese</a:t>
            </a:r>
          </a:p>
          <a:p>
            <a:pPr marL="457200" indent="-457200">
              <a:buClr>
                <a:srgbClr val="E31837"/>
              </a:buClr>
              <a:buFont typeface="Symbol" panose="05050102010706020507" pitchFamily="18" charset="2"/>
              <a:buChar char="&gt;"/>
            </a:pPr>
            <a:r>
              <a:rPr lang="en-GB" sz="2500" dirty="0">
                <a:latin typeface="+mn-lt"/>
              </a:rPr>
              <a:t>Croatian</a:t>
            </a:r>
          </a:p>
          <a:p>
            <a:pPr marL="457200" indent="-457200">
              <a:buClr>
                <a:srgbClr val="E31837"/>
              </a:buClr>
              <a:buFont typeface="Symbol" panose="05050102010706020507" pitchFamily="18" charset="2"/>
              <a:buChar char="&gt;"/>
            </a:pPr>
            <a:r>
              <a:rPr lang="en-GB" sz="2500" dirty="0">
                <a:latin typeface="+mn-lt"/>
              </a:rPr>
              <a:t>Danish</a:t>
            </a:r>
          </a:p>
          <a:p>
            <a:pPr marL="457200" indent="-457200">
              <a:buClr>
                <a:srgbClr val="E31837"/>
              </a:buClr>
              <a:buFont typeface="Symbol" panose="05050102010706020507" pitchFamily="18" charset="2"/>
              <a:buChar char="&gt;"/>
            </a:pPr>
            <a:r>
              <a:rPr lang="en-GB" sz="2500" dirty="0">
                <a:latin typeface="+mn-lt"/>
              </a:rPr>
              <a:t>French</a:t>
            </a:r>
          </a:p>
          <a:p>
            <a:pPr marL="457200" indent="-457200">
              <a:buClr>
                <a:srgbClr val="E31837"/>
              </a:buClr>
              <a:buFont typeface="Symbol" panose="05050102010706020507" pitchFamily="18" charset="2"/>
              <a:buChar char="&gt;"/>
            </a:pPr>
            <a:r>
              <a:rPr lang="en-GB" sz="2500" dirty="0">
                <a:latin typeface="+mn-lt"/>
              </a:rPr>
              <a:t>German</a:t>
            </a:r>
          </a:p>
        </p:txBody>
      </p:sp>
      <p:sp>
        <p:nvSpPr>
          <p:cNvPr id="5" name="TextBox 4"/>
          <p:cNvSpPr txBox="1"/>
          <p:nvPr/>
        </p:nvSpPr>
        <p:spPr>
          <a:xfrm>
            <a:off x="6169329" y="1272487"/>
            <a:ext cx="2952328" cy="3939540"/>
          </a:xfrm>
          <a:prstGeom prst="rect">
            <a:avLst/>
          </a:prstGeom>
          <a:noFill/>
        </p:spPr>
        <p:txBody>
          <a:bodyPr wrap="square" rtlCol="0">
            <a:spAutoFit/>
          </a:bodyPr>
          <a:lstStyle/>
          <a:p>
            <a:pPr marL="457200" indent="-457200">
              <a:buClr>
                <a:srgbClr val="E31837"/>
              </a:buClr>
              <a:buFont typeface="Symbol" panose="05050102010706020507" pitchFamily="18" charset="2"/>
              <a:buChar char="&gt;"/>
            </a:pPr>
            <a:r>
              <a:rPr lang="en-GB" sz="2500" dirty="0">
                <a:latin typeface="+mn-lt"/>
              </a:rPr>
              <a:t>Russian</a:t>
            </a:r>
          </a:p>
          <a:p>
            <a:pPr marL="457200" indent="-457200">
              <a:buClr>
                <a:srgbClr val="E31837"/>
              </a:buClr>
              <a:buFont typeface="Symbol" panose="05050102010706020507" pitchFamily="18" charset="2"/>
              <a:buChar char="&gt;"/>
            </a:pPr>
            <a:r>
              <a:rPr lang="en-GB" sz="2500" dirty="0">
                <a:latin typeface="+mn-lt"/>
              </a:rPr>
              <a:t>Slovenian</a:t>
            </a:r>
          </a:p>
          <a:p>
            <a:pPr marL="457200" indent="-457200">
              <a:buClr>
                <a:srgbClr val="E31837"/>
              </a:buClr>
              <a:buFont typeface="Symbol" panose="05050102010706020507" pitchFamily="18" charset="2"/>
              <a:buChar char="&gt;"/>
            </a:pPr>
            <a:r>
              <a:rPr lang="en-GB" sz="2500" dirty="0">
                <a:latin typeface="+mn-lt"/>
              </a:rPr>
              <a:t>Spanish</a:t>
            </a:r>
          </a:p>
          <a:p>
            <a:pPr marL="457200" indent="-457200">
              <a:buClr>
                <a:srgbClr val="E31837"/>
              </a:buClr>
              <a:buFont typeface="Symbol" panose="05050102010706020507" pitchFamily="18" charset="2"/>
              <a:buChar char="&gt;"/>
            </a:pPr>
            <a:r>
              <a:rPr lang="en-GB" sz="2500" dirty="0">
                <a:latin typeface="+mn-lt"/>
              </a:rPr>
              <a:t>Swedish</a:t>
            </a:r>
          </a:p>
          <a:p>
            <a:pPr marL="457200" indent="-457200">
              <a:buClr>
                <a:srgbClr val="E31837"/>
              </a:buClr>
              <a:buFont typeface="Symbol" panose="05050102010706020507" pitchFamily="18" charset="2"/>
              <a:buChar char="&gt;"/>
            </a:pPr>
            <a:r>
              <a:rPr lang="en-GB" sz="2500" dirty="0">
                <a:latin typeface="+mn-lt"/>
              </a:rPr>
              <a:t>Tagalog</a:t>
            </a:r>
          </a:p>
          <a:p>
            <a:pPr marL="457200" indent="-457200">
              <a:buClr>
                <a:srgbClr val="E31837"/>
              </a:buClr>
              <a:buFont typeface="Symbol" panose="05050102010706020507" pitchFamily="18" charset="2"/>
              <a:buChar char="&gt;"/>
            </a:pPr>
            <a:r>
              <a:rPr lang="en-GB" sz="2500" dirty="0">
                <a:latin typeface="+mn-lt"/>
              </a:rPr>
              <a:t>Tamil/Sinhalese</a:t>
            </a:r>
          </a:p>
          <a:p>
            <a:pPr marL="457200" indent="-457200">
              <a:buClr>
                <a:srgbClr val="E31837"/>
              </a:buClr>
              <a:buFont typeface="Symbol" panose="05050102010706020507" pitchFamily="18" charset="2"/>
              <a:buChar char="&gt;"/>
            </a:pPr>
            <a:r>
              <a:rPr lang="en-GB" sz="2500" dirty="0">
                <a:latin typeface="+mn-lt"/>
              </a:rPr>
              <a:t>Teochew</a:t>
            </a:r>
          </a:p>
          <a:p>
            <a:pPr marL="457200" indent="-457200">
              <a:buClr>
                <a:srgbClr val="E31837"/>
              </a:buClr>
              <a:buFont typeface="Symbol" panose="05050102010706020507" pitchFamily="18" charset="2"/>
              <a:buChar char="&gt;"/>
            </a:pPr>
            <a:r>
              <a:rPr lang="en-GB" sz="2500" dirty="0">
                <a:latin typeface="+mn-lt"/>
              </a:rPr>
              <a:t>Thai</a:t>
            </a:r>
          </a:p>
          <a:p>
            <a:pPr marL="457200" indent="-457200">
              <a:buClr>
                <a:srgbClr val="E31837"/>
              </a:buClr>
              <a:buFont typeface="Symbol" panose="05050102010706020507" pitchFamily="18" charset="2"/>
              <a:buChar char="&gt;"/>
            </a:pPr>
            <a:r>
              <a:rPr lang="en-GB" sz="2500" dirty="0">
                <a:latin typeface="+mn-lt"/>
              </a:rPr>
              <a:t>Ukrainian</a:t>
            </a:r>
          </a:p>
          <a:p>
            <a:pPr marL="457200" indent="-457200">
              <a:buClr>
                <a:srgbClr val="E31837"/>
              </a:buClr>
              <a:buFont typeface="Symbol" panose="05050102010706020507" pitchFamily="18" charset="2"/>
              <a:buChar char="&gt;"/>
            </a:pPr>
            <a:r>
              <a:rPr lang="en-GB" sz="2500" dirty="0">
                <a:latin typeface="+mn-lt"/>
              </a:rPr>
              <a:t>Vietnamese</a:t>
            </a:r>
          </a:p>
        </p:txBody>
      </p:sp>
      <p:sp>
        <p:nvSpPr>
          <p:cNvPr id="6" name="Rectangle 5">
            <a:hlinkClick r:id="rId2" action="ppaction://hlinksldjump"/>
            <a:extLst>
              <a:ext uri="{FF2B5EF4-FFF2-40B4-BE49-F238E27FC236}">
                <a16:creationId xmlns:a16="http://schemas.microsoft.com/office/drawing/2014/main" xmlns="" id="{8595C38D-ED7C-43D4-B3BA-6560AE4766E0}"/>
              </a:ext>
            </a:extLst>
          </p:cNvPr>
          <p:cNvSpPr/>
          <p:nvPr/>
        </p:nvSpPr>
        <p:spPr>
          <a:xfrm>
            <a:off x="6970816" y="5523016"/>
            <a:ext cx="2173183" cy="1334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78462990"/>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627784" y="1412776"/>
            <a:ext cx="2543747" cy="855810"/>
          </a:xfrm>
          <a:prstGeom prst="rect">
            <a:avLst/>
          </a:prstGeom>
        </p:spPr>
        <p:txBody>
          <a:bodyPr vert="horz"/>
          <a:lstStyle>
            <a:lvl1pPr marL="39688" indent="-39688" algn="l" rtl="0" eaLnBrk="0" fontAlgn="base" hangingPunct="0">
              <a:spcBef>
                <a:spcPct val="0"/>
              </a:spcBef>
              <a:spcAft>
                <a:spcPct val="0"/>
              </a:spcAft>
              <a:defRPr sz="3400" b="1">
                <a:solidFill>
                  <a:schemeClr val="bg1"/>
                </a:solidFill>
                <a:latin typeface="+mn-lt"/>
                <a:ea typeface="+mj-ea"/>
                <a:cs typeface="+mj-cs"/>
                <a:sym typeface="Helvetica" charset="0"/>
              </a:defRPr>
            </a:lvl1pPr>
            <a:lvl2pPr marL="39688" indent="-39688" algn="ctr" rtl="0" eaLnBrk="0" fontAlgn="base" hangingPunct="0">
              <a:spcBef>
                <a:spcPct val="0"/>
              </a:spcBef>
              <a:spcAft>
                <a:spcPct val="0"/>
              </a:spcAft>
              <a:defRPr sz="4400">
                <a:solidFill>
                  <a:schemeClr val="tx1"/>
                </a:solidFill>
                <a:latin typeface="Helvetica" charset="0"/>
                <a:ea typeface="ヒラギノ角ゴ ProN W3" charset="0"/>
                <a:cs typeface="ヒラギノ角ゴ ProN W3" charset="0"/>
                <a:sym typeface="Helvetica" charset="0"/>
              </a:defRPr>
            </a:lvl2pPr>
            <a:lvl3pPr marL="39688" indent="-39688" algn="ctr" rtl="0" eaLnBrk="0" fontAlgn="base" hangingPunct="0">
              <a:spcBef>
                <a:spcPct val="0"/>
              </a:spcBef>
              <a:spcAft>
                <a:spcPct val="0"/>
              </a:spcAft>
              <a:defRPr sz="4400">
                <a:solidFill>
                  <a:schemeClr val="tx1"/>
                </a:solidFill>
                <a:latin typeface="Helvetica" charset="0"/>
                <a:ea typeface="ヒラギノ角ゴ ProN W3" charset="0"/>
                <a:cs typeface="ヒラギノ角ゴ ProN W3" charset="0"/>
                <a:sym typeface="Helvetica" charset="0"/>
              </a:defRPr>
            </a:lvl3pPr>
            <a:lvl4pPr marL="39688" indent="-39688" algn="ctr" rtl="0" eaLnBrk="0" fontAlgn="base" hangingPunct="0">
              <a:spcBef>
                <a:spcPct val="0"/>
              </a:spcBef>
              <a:spcAft>
                <a:spcPct val="0"/>
              </a:spcAft>
              <a:defRPr sz="4400">
                <a:solidFill>
                  <a:schemeClr val="tx1"/>
                </a:solidFill>
                <a:latin typeface="Helvetica" charset="0"/>
                <a:ea typeface="ヒラギノ角ゴ ProN W3" charset="0"/>
                <a:cs typeface="ヒラギノ角ゴ ProN W3" charset="0"/>
                <a:sym typeface="Helvetica" charset="0"/>
              </a:defRPr>
            </a:lvl4pPr>
            <a:lvl5pPr marL="39688" indent="-39688" algn="ctr" rtl="0" eaLnBrk="0" fontAlgn="base" hangingPunct="0">
              <a:spcBef>
                <a:spcPct val="0"/>
              </a:spcBef>
              <a:spcAft>
                <a:spcPct val="0"/>
              </a:spcAft>
              <a:defRPr sz="4400">
                <a:solidFill>
                  <a:schemeClr val="tx1"/>
                </a:solidFill>
                <a:latin typeface="Helvetica" charset="0"/>
                <a:ea typeface="ヒラギノ角ゴ ProN W3" charset="0"/>
                <a:cs typeface="ヒラギノ角ゴ ProN W3" charset="0"/>
                <a:sym typeface="Helvetica" charset="0"/>
              </a:defRPr>
            </a:lvl5pPr>
            <a:lvl6pPr marL="496888" algn="ctr" rtl="0" fontAlgn="base">
              <a:spcBef>
                <a:spcPct val="0"/>
              </a:spcBef>
              <a:spcAft>
                <a:spcPct val="0"/>
              </a:spcAft>
              <a:defRPr sz="4400">
                <a:solidFill>
                  <a:schemeClr val="tx1"/>
                </a:solidFill>
                <a:latin typeface="Helvetica" charset="0"/>
                <a:ea typeface="ヒラギノ角ゴ ProN W3" charset="0"/>
                <a:cs typeface="ヒラギノ角ゴ ProN W3" charset="0"/>
                <a:sym typeface="Helvetica" charset="0"/>
              </a:defRPr>
            </a:lvl6pPr>
            <a:lvl7pPr marL="954088" algn="ctr" rtl="0" fontAlgn="base">
              <a:spcBef>
                <a:spcPct val="0"/>
              </a:spcBef>
              <a:spcAft>
                <a:spcPct val="0"/>
              </a:spcAft>
              <a:defRPr sz="4400">
                <a:solidFill>
                  <a:schemeClr val="tx1"/>
                </a:solidFill>
                <a:latin typeface="Helvetica" charset="0"/>
                <a:ea typeface="ヒラギノ角ゴ ProN W3" charset="0"/>
                <a:cs typeface="ヒラギノ角ゴ ProN W3" charset="0"/>
                <a:sym typeface="Helvetica" charset="0"/>
              </a:defRPr>
            </a:lvl7pPr>
            <a:lvl8pPr marL="1411288" algn="ctr" rtl="0" fontAlgn="base">
              <a:spcBef>
                <a:spcPct val="0"/>
              </a:spcBef>
              <a:spcAft>
                <a:spcPct val="0"/>
              </a:spcAft>
              <a:defRPr sz="4400">
                <a:solidFill>
                  <a:schemeClr val="tx1"/>
                </a:solidFill>
                <a:latin typeface="Helvetica" charset="0"/>
                <a:ea typeface="ヒラギノ角ゴ ProN W3" charset="0"/>
                <a:cs typeface="ヒラギノ角ゴ ProN W3" charset="0"/>
                <a:sym typeface="Helvetica" charset="0"/>
              </a:defRPr>
            </a:lvl8pPr>
            <a:lvl9pPr marL="1868488" algn="ctr" rtl="0" fontAlgn="base">
              <a:spcBef>
                <a:spcPct val="0"/>
              </a:spcBef>
              <a:spcAft>
                <a:spcPct val="0"/>
              </a:spcAft>
              <a:defRPr sz="4400">
                <a:solidFill>
                  <a:schemeClr val="tx1"/>
                </a:solidFill>
                <a:latin typeface="Helvetica" charset="0"/>
                <a:ea typeface="ヒラギノ角ゴ ProN W3" charset="0"/>
                <a:cs typeface="ヒラギノ角ゴ ProN W3" charset="0"/>
                <a:sym typeface="Helvetica" charset="0"/>
              </a:defRPr>
            </a:lvl9pPr>
          </a:lstStyle>
          <a:p>
            <a:pPr marL="0" lvl="0" indent="0" algn="ctr" eaLnBrk="1" hangingPunct="1"/>
            <a:r>
              <a:rPr lang="en-GB" sz="3600" b="0" dirty="0">
                <a:solidFill>
                  <a:srgbClr val="000000"/>
                </a:solidFill>
                <a:sym typeface="Gill Sans" charset="0"/>
              </a:rPr>
              <a:t>AICOW</a:t>
            </a:r>
          </a:p>
        </p:txBody>
      </p:sp>
      <p:sp>
        <p:nvSpPr>
          <p:cNvPr id="12" name="Title 1"/>
          <p:cNvSpPr txBox="1">
            <a:spLocks/>
          </p:cNvSpPr>
          <p:nvPr/>
        </p:nvSpPr>
        <p:spPr>
          <a:xfrm>
            <a:off x="2271584" y="2146750"/>
            <a:ext cx="5827776" cy="855810"/>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sz="8000" kern="1200" spc="-120" baseline="0">
                <a:solidFill>
                  <a:srgbClr val="FFFFFF"/>
                </a:solidFill>
                <a:latin typeface="+mj-lt"/>
                <a:ea typeface="+mj-ea"/>
                <a:cs typeface="+mj-cs"/>
              </a:defRPr>
            </a:lvl1pPr>
          </a:lstStyle>
          <a:p>
            <a:pPr algn="ctr"/>
            <a:r>
              <a:rPr lang="en-GB" sz="3600" dirty="0">
                <a:solidFill>
                  <a:schemeClr val="tx1"/>
                </a:solidFill>
                <a:latin typeface="+mn-lt"/>
              </a:rPr>
              <a:t>DECLARATION LINKED</a:t>
            </a:r>
          </a:p>
        </p:txBody>
      </p:sp>
      <p:sp>
        <p:nvSpPr>
          <p:cNvPr id="13" name="Title 1"/>
          <p:cNvSpPr txBox="1">
            <a:spLocks/>
          </p:cNvSpPr>
          <p:nvPr/>
        </p:nvSpPr>
        <p:spPr>
          <a:xfrm>
            <a:off x="2888278" y="231563"/>
            <a:ext cx="796386" cy="4520862"/>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sz="8000" kern="1200" spc="-120" baseline="0">
                <a:solidFill>
                  <a:srgbClr val="FFFFFF"/>
                </a:solidFill>
                <a:latin typeface="+mj-lt"/>
                <a:ea typeface="+mj-ea"/>
                <a:cs typeface="+mj-cs"/>
              </a:defRPr>
            </a:lvl1pPr>
          </a:lstStyle>
          <a:p>
            <a:pPr algn="ctr"/>
            <a:endParaRPr lang="en-GB" sz="3600" dirty="0">
              <a:solidFill>
                <a:schemeClr val="tx1"/>
              </a:solidFill>
              <a:latin typeface="+mn-lt"/>
            </a:endParaRPr>
          </a:p>
          <a:p>
            <a:pPr algn="ctr"/>
            <a:r>
              <a:rPr lang="en-GB" sz="3600" dirty="0">
                <a:solidFill>
                  <a:schemeClr val="tx1"/>
                </a:solidFill>
                <a:latin typeface="+mn-lt"/>
              </a:rPr>
              <a:t>V</a:t>
            </a:r>
          </a:p>
          <a:p>
            <a:pPr algn="ctr"/>
            <a:r>
              <a:rPr lang="en-GB" sz="3600" dirty="0">
                <a:solidFill>
                  <a:schemeClr val="tx1"/>
                </a:solidFill>
                <a:latin typeface="+mn-lt"/>
              </a:rPr>
              <a:t>E</a:t>
            </a:r>
          </a:p>
          <a:p>
            <a:pPr algn="ctr"/>
            <a:r>
              <a:rPr lang="en-GB" sz="3600" dirty="0">
                <a:solidFill>
                  <a:schemeClr val="tx1"/>
                </a:solidFill>
                <a:latin typeface="+mn-lt"/>
              </a:rPr>
              <a:t>R</a:t>
            </a:r>
          </a:p>
          <a:p>
            <a:pPr algn="ctr"/>
            <a:r>
              <a:rPr lang="en-GB" sz="3600" dirty="0">
                <a:solidFill>
                  <a:schemeClr val="tx1"/>
                </a:solidFill>
                <a:latin typeface="+mn-lt"/>
              </a:rPr>
              <a:t>A</a:t>
            </a:r>
          </a:p>
          <a:p>
            <a:pPr algn="ctr"/>
            <a:r>
              <a:rPr lang="en-GB" sz="3600" dirty="0">
                <a:solidFill>
                  <a:schemeClr val="tx1"/>
                </a:solidFill>
                <a:latin typeface="+mn-lt"/>
              </a:rPr>
              <a:t>G</a:t>
            </a:r>
          </a:p>
          <a:p>
            <a:pPr algn="ctr"/>
            <a:r>
              <a:rPr lang="en-GB" sz="3600" dirty="0">
                <a:solidFill>
                  <a:schemeClr val="tx1"/>
                </a:solidFill>
                <a:latin typeface="+mn-lt"/>
              </a:rPr>
              <a:t>E</a:t>
            </a:r>
          </a:p>
        </p:txBody>
      </p:sp>
      <p:sp>
        <p:nvSpPr>
          <p:cNvPr id="14" name="Title 1"/>
          <p:cNvSpPr txBox="1">
            <a:spLocks/>
          </p:cNvSpPr>
          <p:nvPr/>
        </p:nvSpPr>
        <p:spPr>
          <a:xfrm>
            <a:off x="2015984" y="3471049"/>
            <a:ext cx="5827776" cy="855810"/>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sz="8000" kern="1200" spc="-120" baseline="0">
                <a:solidFill>
                  <a:srgbClr val="FFFFFF"/>
                </a:solidFill>
                <a:latin typeface="+mj-lt"/>
                <a:ea typeface="+mj-ea"/>
                <a:cs typeface="+mj-cs"/>
              </a:defRPr>
            </a:lvl1pPr>
          </a:lstStyle>
          <a:p>
            <a:pPr algn="ctr"/>
            <a:r>
              <a:rPr lang="en-GB" sz="3600" dirty="0">
                <a:solidFill>
                  <a:schemeClr val="tx1"/>
                </a:solidFill>
                <a:latin typeface="+mn-lt"/>
              </a:rPr>
              <a:t>ROSS PROFIT</a:t>
            </a:r>
          </a:p>
        </p:txBody>
      </p:sp>
      <p:sp>
        <p:nvSpPr>
          <p:cNvPr id="15" name="Title 1"/>
          <p:cNvSpPr txBox="1">
            <a:spLocks/>
          </p:cNvSpPr>
          <p:nvPr/>
        </p:nvSpPr>
        <p:spPr>
          <a:xfrm>
            <a:off x="5796136" y="3060674"/>
            <a:ext cx="950976" cy="3030347"/>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sz="8000" kern="1200" spc="-120" baseline="0">
                <a:solidFill>
                  <a:srgbClr val="FFFFFF"/>
                </a:solidFill>
                <a:latin typeface="+mj-lt"/>
                <a:ea typeface="+mj-ea"/>
                <a:cs typeface="+mj-cs"/>
              </a:defRPr>
            </a:lvl1pPr>
          </a:lstStyle>
          <a:p>
            <a:pPr algn="ctr"/>
            <a:endParaRPr lang="en-GB" sz="3600" dirty="0">
              <a:solidFill>
                <a:schemeClr val="tx1"/>
              </a:solidFill>
              <a:latin typeface="+mn-lt"/>
            </a:endParaRPr>
          </a:p>
          <a:p>
            <a:pPr algn="ctr"/>
            <a:r>
              <a:rPr lang="en-GB" sz="3600" dirty="0">
                <a:solidFill>
                  <a:schemeClr val="tx1"/>
                </a:solidFill>
                <a:latin typeface="+mn-lt"/>
              </a:rPr>
              <a:t>R</a:t>
            </a:r>
          </a:p>
          <a:p>
            <a:pPr algn="ctr"/>
            <a:r>
              <a:rPr lang="en-GB" sz="3600" dirty="0">
                <a:solidFill>
                  <a:schemeClr val="tx1"/>
                </a:solidFill>
                <a:latin typeface="+mn-lt"/>
              </a:rPr>
              <a:t>E</a:t>
            </a:r>
          </a:p>
          <a:p>
            <a:pPr algn="ctr"/>
            <a:r>
              <a:rPr lang="en-GB" sz="3600" dirty="0">
                <a:solidFill>
                  <a:schemeClr val="tx1"/>
                </a:solidFill>
                <a:latin typeface="+mn-lt"/>
              </a:rPr>
              <a:t>N</a:t>
            </a:r>
          </a:p>
          <a:p>
            <a:pPr algn="ctr"/>
            <a:r>
              <a:rPr lang="en-GB" sz="3600" dirty="0">
                <a:solidFill>
                  <a:schemeClr val="tx1"/>
                </a:solidFill>
                <a:latin typeface="+mn-lt"/>
              </a:rPr>
              <a:t>D</a:t>
            </a:r>
          </a:p>
        </p:txBody>
      </p:sp>
      <p:sp>
        <p:nvSpPr>
          <p:cNvPr id="16" name="Title 1"/>
          <p:cNvSpPr txBox="1">
            <a:spLocks/>
          </p:cNvSpPr>
          <p:nvPr/>
        </p:nvSpPr>
        <p:spPr>
          <a:xfrm>
            <a:off x="1295984" y="5233354"/>
            <a:ext cx="5827776" cy="855810"/>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sz="8000" kern="1200" spc="-120" baseline="0">
                <a:solidFill>
                  <a:srgbClr val="FFFFFF"/>
                </a:solidFill>
                <a:latin typeface="+mj-lt"/>
                <a:ea typeface="+mj-ea"/>
                <a:cs typeface="+mj-cs"/>
              </a:defRPr>
            </a:lvl1pPr>
          </a:lstStyle>
          <a:p>
            <a:pPr algn="ctr"/>
            <a:r>
              <a:rPr lang="en-GB" sz="3600" dirty="0">
                <a:solidFill>
                  <a:schemeClr val="tx1"/>
                </a:solidFill>
                <a:latin typeface="+mn-lt"/>
              </a:rPr>
              <a:t>INDEMNITY PERIO</a:t>
            </a:r>
          </a:p>
        </p:txBody>
      </p:sp>
      <p:sp>
        <p:nvSpPr>
          <p:cNvPr id="17" name="Rectangle 16">
            <a:hlinkClick r:id="rId3" action="ppaction://hlinksldjump"/>
          </p:cNvPr>
          <p:cNvSpPr/>
          <p:nvPr/>
        </p:nvSpPr>
        <p:spPr>
          <a:xfrm>
            <a:off x="6970816" y="5523016"/>
            <a:ext cx="2173183" cy="1334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2914766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51520" y="2492896"/>
            <a:ext cx="2458616" cy="4104456"/>
          </a:xfrm>
        </p:spPr>
        <p:txBody>
          <a:bodyPr/>
          <a:lstStyle/>
          <a:p>
            <a:r>
              <a:rPr lang="en-US" dirty="0"/>
              <a:t>Recruitment &amp; training of Young Talent</a:t>
            </a:r>
          </a:p>
          <a:p>
            <a:r>
              <a:rPr lang="en-US" dirty="0"/>
              <a:t>Focus on forensic accountancy, economic loss evaluation and litigation support</a:t>
            </a:r>
          </a:p>
        </p:txBody>
      </p:sp>
      <p:sp>
        <p:nvSpPr>
          <p:cNvPr id="4" name="Title 3"/>
          <p:cNvSpPr>
            <a:spLocks noGrp="1"/>
          </p:cNvSpPr>
          <p:nvPr>
            <p:ph type="title"/>
          </p:nvPr>
        </p:nvSpPr>
        <p:spPr/>
        <p:txBody>
          <a:bodyPr/>
          <a:lstStyle/>
          <a:p>
            <a:r>
              <a:rPr lang="en-US" dirty="0"/>
              <a:t>Our Growth Strategy</a:t>
            </a:r>
          </a:p>
        </p:txBody>
      </p:sp>
      <p:sp>
        <p:nvSpPr>
          <p:cNvPr id="5" name="Content Placeholder 1"/>
          <p:cNvSpPr>
            <a:spLocks noGrp="1"/>
          </p:cNvSpPr>
          <p:nvPr>
            <p:ph sz="half" idx="1"/>
          </p:nvPr>
        </p:nvSpPr>
        <p:spPr>
          <a:xfrm>
            <a:off x="3337520" y="2492896"/>
            <a:ext cx="2458616" cy="4104456"/>
          </a:xfrm>
        </p:spPr>
        <p:txBody>
          <a:bodyPr/>
          <a:lstStyle/>
          <a:p>
            <a:pPr lvl="0"/>
            <a:r>
              <a:rPr lang="en-US" dirty="0"/>
              <a:t>Acquisition of primary professional qualifications</a:t>
            </a:r>
            <a:endParaRPr lang="en-US" sz="1600" dirty="0"/>
          </a:p>
          <a:p>
            <a:pPr lvl="0"/>
            <a:r>
              <a:rPr lang="en-US" dirty="0"/>
              <a:t>On-the-job training</a:t>
            </a:r>
            <a:endParaRPr lang="en-US" sz="1600" dirty="0"/>
          </a:p>
          <a:p>
            <a:pPr lvl="0"/>
            <a:r>
              <a:rPr lang="en-US" dirty="0"/>
              <a:t>Global and local training programs for staff</a:t>
            </a:r>
          </a:p>
        </p:txBody>
      </p:sp>
      <p:sp>
        <p:nvSpPr>
          <p:cNvPr id="6" name="Content Placeholder 1"/>
          <p:cNvSpPr>
            <a:spLocks noGrp="1"/>
          </p:cNvSpPr>
          <p:nvPr>
            <p:ph sz="half" idx="1"/>
          </p:nvPr>
        </p:nvSpPr>
        <p:spPr>
          <a:xfrm>
            <a:off x="6420804" y="2492896"/>
            <a:ext cx="2458616" cy="4104456"/>
          </a:xfrm>
        </p:spPr>
        <p:txBody>
          <a:bodyPr/>
          <a:lstStyle/>
          <a:p>
            <a:r>
              <a:rPr lang="en-US" dirty="0"/>
              <a:t>Ongoing professional development</a:t>
            </a:r>
          </a:p>
          <a:p>
            <a:r>
              <a:rPr lang="en-US" dirty="0"/>
              <a:t>Acquisition of secondary professional qualifications</a:t>
            </a:r>
          </a:p>
          <a:p>
            <a:r>
              <a:rPr lang="en-US" dirty="0"/>
              <a:t>Continuing professional education</a:t>
            </a:r>
          </a:p>
        </p:txBody>
      </p:sp>
      <p:grpSp>
        <p:nvGrpSpPr>
          <p:cNvPr id="20" name="Group 19"/>
          <p:cNvGrpSpPr/>
          <p:nvPr/>
        </p:nvGrpSpPr>
        <p:grpSpPr>
          <a:xfrm>
            <a:off x="6372200" y="1268760"/>
            <a:ext cx="2555825" cy="998938"/>
            <a:chOff x="6372200" y="1340768"/>
            <a:chExt cx="2555825" cy="998938"/>
          </a:xfrm>
        </p:grpSpPr>
        <p:grpSp>
          <p:nvGrpSpPr>
            <p:cNvPr id="9" name="Group 8"/>
            <p:cNvGrpSpPr/>
            <p:nvPr/>
          </p:nvGrpSpPr>
          <p:grpSpPr>
            <a:xfrm>
              <a:off x="6372200" y="1340768"/>
              <a:ext cx="2555825" cy="998938"/>
              <a:chOff x="5829903" y="0"/>
              <a:chExt cx="2555825" cy="998938"/>
            </a:xfrm>
            <a:noFill/>
          </p:grpSpPr>
          <p:sp>
            <p:nvSpPr>
              <p:cNvPr id="10" name="Rectangle 9"/>
              <p:cNvSpPr/>
              <p:nvPr/>
            </p:nvSpPr>
            <p:spPr>
              <a:xfrm>
                <a:off x="5829903" y="0"/>
                <a:ext cx="2555825" cy="998938"/>
              </a:xfrm>
              <a:prstGeom prst="rect">
                <a:avLst/>
              </a:prstGeom>
              <a:grpFill/>
              <a:ln>
                <a:solidFill>
                  <a:schemeClr val="bg1"/>
                </a:solidFill>
              </a:ln>
              <a:effectLst>
                <a:softEdge rad="31750"/>
              </a:effectLst>
            </p:spPr>
            <p:style>
              <a:lnRef idx="1">
                <a:scrgbClr r="0" g="0" b="0"/>
              </a:lnRef>
              <a:fillRef idx="2">
                <a:scrgbClr r="0" g="0" b="0"/>
              </a:fillRef>
              <a:effectRef idx="1">
                <a:scrgbClr r="0" g="0" b="0"/>
              </a:effectRef>
              <a:fontRef idx="minor">
                <a:schemeClr val="dk1"/>
              </a:fontRef>
            </p:style>
          </p:sp>
          <p:sp>
            <p:nvSpPr>
              <p:cNvPr id="11" name="Rectangle 10"/>
              <p:cNvSpPr/>
              <p:nvPr/>
            </p:nvSpPr>
            <p:spPr>
              <a:xfrm>
                <a:off x="5829903" y="0"/>
                <a:ext cx="2555825" cy="998938"/>
              </a:xfrm>
              <a:prstGeom prst="rect">
                <a:avLst/>
              </a:prstGeom>
              <a:grpFill/>
              <a:ln>
                <a:solidFill>
                  <a:schemeClr val="bg1"/>
                </a:solidFill>
              </a:ln>
            </p:spPr>
            <p:style>
              <a:lnRef idx="0">
                <a:scrgbClr r="0" g="0" b="0"/>
              </a:lnRef>
              <a:fillRef idx="0">
                <a:scrgbClr r="0" g="0" b="0"/>
              </a:fillRef>
              <a:effectRef idx="0">
                <a:scrgbClr r="0" g="0" b="0"/>
              </a:effectRef>
              <a:fontRef idx="minor">
                <a:schemeClr val="dk1"/>
              </a:fontRef>
            </p:style>
            <p:txBody>
              <a:bodyPr spcFirstLastPara="0" vert="horz" wrap="square" lIns="206248" tIns="117856" rIns="206248" bIns="117856" numCol="1" spcCol="1270" anchor="ctr" anchorCtr="0">
                <a:noAutofit/>
              </a:bodyPr>
              <a:lstStyle/>
              <a:p>
                <a:pPr lvl="0" algn="r" defTabSz="1289050">
                  <a:lnSpc>
                    <a:spcPct val="90000"/>
                  </a:lnSpc>
                  <a:spcBef>
                    <a:spcPct val="0"/>
                  </a:spcBef>
                  <a:spcAft>
                    <a:spcPct val="35000"/>
                  </a:spcAft>
                </a:pPr>
                <a:r>
                  <a:rPr lang="en-US" sz="2900" kern="1200" dirty="0">
                    <a:solidFill>
                      <a:srgbClr val="E01837"/>
                    </a:solidFill>
                  </a:rPr>
                  <a:t>Further Education</a:t>
                </a:r>
              </a:p>
            </p:txBody>
          </p:sp>
        </p:grpSp>
        <p:pic>
          <p:nvPicPr>
            <p:cNvPr id="16" name="Picture 15"/>
            <p:cNvPicPr>
              <a:picLocks noChangeAspect="1"/>
            </p:cNvPicPr>
            <p:nvPr/>
          </p:nvPicPr>
          <p:blipFill>
            <a:blip r:embed="rId2"/>
            <a:stretch>
              <a:fillRect/>
            </a:stretch>
          </p:blipFill>
          <p:spPr>
            <a:xfrm>
              <a:off x="6804248" y="1489687"/>
              <a:ext cx="647756" cy="350550"/>
            </a:xfrm>
            <a:prstGeom prst="rect">
              <a:avLst/>
            </a:prstGeom>
          </p:spPr>
        </p:pic>
      </p:grpSp>
      <p:grpSp>
        <p:nvGrpSpPr>
          <p:cNvPr id="19" name="Group 18"/>
          <p:cNvGrpSpPr/>
          <p:nvPr/>
        </p:nvGrpSpPr>
        <p:grpSpPr>
          <a:xfrm>
            <a:off x="3295398" y="1268760"/>
            <a:ext cx="2555825" cy="998938"/>
            <a:chOff x="3295398" y="1340768"/>
            <a:chExt cx="2555825" cy="998938"/>
          </a:xfrm>
        </p:grpSpPr>
        <p:grpSp>
          <p:nvGrpSpPr>
            <p:cNvPr id="8" name="Group 7"/>
            <p:cNvGrpSpPr/>
            <p:nvPr/>
          </p:nvGrpSpPr>
          <p:grpSpPr>
            <a:xfrm>
              <a:off x="3295398" y="1340768"/>
              <a:ext cx="2555825" cy="998938"/>
              <a:chOff x="2916262" y="0"/>
              <a:chExt cx="2555825" cy="998938"/>
            </a:xfrm>
            <a:noFill/>
          </p:grpSpPr>
          <p:sp>
            <p:nvSpPr>
              <p:cNvPr id="12" name="Rectangle 11"/>
              <p:cNvSpPr/>
              <p:nvPr/>
            </p:nvSpPr>
            <p:spPr>
              <a:xfrm>
                <a:off x="2916262" y="0"/>
                <a:ext cx="2555825" cy="998938"/>
              </a:xfrm>
              <a:prstGeom prst="rect">
                <a:avLst/>
              </a:prstGeom>
              <a:grpFill/>
              <a:ln>
                <a:solidFill>
                  <a:schemeClr val="bg1"/>
                </a:solidFill>
              </a:ln>
              <a:effectLst>
                <a:softEdge rad="31750"/>
              </a:effectLst>
            </p:spPr>
            <p:style>
              <a:lnRef idx="1">
                <a:scrgbClr r="0" g="0" b="0"/>
              </a:lnRef>
              <a:fillRef idx="2">
                <a:scrgbClr r="0" g="0" b="0"/>
              </a:fillRef>
              <a:effectRef idx="1">
                <a:scrgbClr r="0" g="0" b="0"/>
              </a:effectRef>
              <a:fontRef idx="minor">
                <a:schemeClr val="dk1"/>
              </a:fontRef>
            </p:style>
          </p:sp>
          <p:sp>
            <p:nvSpPr>
              <p:cNvPr id="13" name="Rectangle 12"/>
              <p:cNvSpPr/>
              <p:nvPr/>
            </p:nvSpPr>
            <p:spPr>
              <a:xfrm>
                <a:off x="2916262" y="0"/>
                <a:ext cx="2555825" cy="998938"/>
              </a:xfrm>
              <a:prstGeom prst="rect">
                <a:avLst/>
              </a:prstGeom>
              <a:grpFill/>
              <a:ln>
                <a:solidFill>
                  <a:schemeClr val="bg1"/>
                </a:solidFill>
              </a:ln>
            </p:spPr>
            <p:style>
              <a:lnRef idx="0">
                <a:scrgbClr r="0" g="0" b="0"/>
              </a:lnRef>
              <a:fillRef idx="0">
                <a:scrgbClr r="0" g="0" b="0"/>
              </a:fillRef>
              <a:effectRef idx="0">
                <a:scrgbClr r="0" g="0" b="0"/>
              </a:effectRef>
              <a:fontRef idx="minor">
                <a:schemeClr val="dk1"/>
              </a:fontRef>
            </p:style>
            <p:txBody>
              <a:bodyPr spcFirstLastPara="0" vert="horz" wrap="square" lIns="206248" tIns="117856" rIns="206248" bIns="117856" numCol="1" spcCol="1270" anchor="ctr" anchorCtr="0">
                <a:noAutofit/>
              </a:bodyPr>
              <a:lstStyle/>
              <a:p>
                <a:pPr lvl="0" algn="r" defTabSz="1289050">
                  <a:lnSpc>
                    <a:spcPct val="90000"/>
                  </a:lnSpc>
                  <a:spcBef>
                    <a:spcPct val="0"/>
                  </a:spcBef>
                  <a:spcAft>
                    <a:spcPct val="35000"/>
                  </a:spcAft>
                </a:pPr>
                <a:r>
                  <a:rPr lang="en-US" sz="2900" kern="1200" dirty="0">
                    <a:solidFill>
                      <a:srgbClr val="E01837"/>
                    </a:solidFill>
                  </a:rPr>
                  <a:t>Training Strategy</a:t>
                </a:r>
              </a:p>
            </p:txBody>
          </p:sp>
        </p:grpSp>
        <p:pic>
          <p:nvPicPr>
            <p:cNvPr id="3" name="Picture 2"/>
            <p:cNvPicPr>
              <a:picLocks noChangeAspect="1"/>
            </p:cNvPicPr>
            <p:nvPr/>
          </p:nvPicPr>
          <p:blipFill>
            <a:blip r:embed="rId3"/>
            <a:stretch>
              <a:fillRect/>
            </a:stretch>
          </p:blipFill>
          <p:spPr>
            <a:xfrm>
              <a:off x="3635896" y="1458700"/>
              <a:ext cx="552803" cy="552803"/>
            </a:xfrm>
            <a:prstGeom prst="rect">
              <a:avLst/>
            </a:prstGeom>
          </p:spPr>
        </p:pic>
      </p:grpSp>
      <p:grpSp>
        <p:nvGrpSpPr>
          <p:cNvPr id="18" name="Group 17"/>
          <p:cNvGrpSpPr/>
          <p:nvPr/>
        </p:nvGrpSpPr>
        <p:grpSpPr>
          <a:xfrm>
            <a:off x="-108520" y="1268760"/>
            <a:ext cx="3158008" cy="998938"/>
            <a:chOff x="179512" y="1340768"/>
            <a:chExt cx="3158008" cy="998938"/>
          </a:xfrm>
        </p:grpSpPr>
        <p:grpSp>
          <p:nvGrpSpPr>
            <p:cNvPr id="7" name="Group 6"/>
            <p:cNvGrpSpPr/>
            <p:nvPr/>
          </p:nvGrpSpPr>
          <p:grpSpPr>
            <a:xfrm>
              <a:off x="179512" y="1340768"/>
              <a:ext cx="3158008" cy="998938"/>
              <a:chOff x="0" y="0"/>
              <a:chExt cx="2555825" cy="998938"/>
            </a:xfrm>
            <a:noFill/>
          </p:grpSpPr>
          <p:sp>
            <p:nvSpPr>
              <p:cNvPr id="14" name="Rectangle 13"/>
              <p:cNvSpPr/>
              <p:nvPr/>
            </p:nvSpPr>
            <p:spPr>
              <a:xfrm>
                <a:off x="0" y="0"/>
                <a:ext cx="2555825" cy="998938"/>
              </a:xfrm>
              <a:prstGeom prst="rect">
                <a:avLst/>
              </a:prstGeom>
              <a:grpFill/>
              <a:ln>
                <a:solidFill>
                  <a:schemeClr val="bg1"/>
                </a:solidFill>
              </a:ln>
              <a:effectLst>
                <a:softEdge rad="31750"/>
              </a:effectLst>
            </p:spPr>
            <p:style>
              <a:lnRef idx="1">
                <a:scrgbClr r="0" g="0" b="0"/>
              </a:lnRef>
              <a:fillRef idx="2">
                <a:scrgbClr r="0" g="0" b="0"/>
              </a:fillRef>
              <a:effectRef idx="1">
                <a:scrgbClr r="0" g="0" b="0"/>
              </a:effectRef>
              <a:fontRef idx="minor">
                <a:schemeClr val="dk1"/>
              </a:fontRef>
            </p:style>
          </p:sp>
          <p:sp>
            <p:nvSpPr>
              <p:cNvPr id="15" name="Rectangle 14"/>
              <p:cNvSpPr/>
              <p:nvPr/>
            </p:nvSpPr>
            <p:spPr>
              <a:xfrm>
                <a:off x="0" y="0"/>
                <a:ext cx="2555825" cy="998938"/>
              </a:xfrm>
              <a:prstGeom prst="rect">
                <a:avLst/>
              </a:prstGeom>
              <a:grpFill/>
              <a:ln>
                <a:solidFill>
                  <a:schemeClr val="bg1"/>
                </a:solidFill>
              </a:ln>
            </p:spPr>
            <p:style>
              <a:lnRef idx="0">
                <a:scrgbClr r="0" g="0" b="0"/>
              </a:lnRef>
              <a:fillRef idx="0">
                <a:scrgbClr r="0" g="0" b="0"/>
              </a:fillRef>
              <a:effectRef idx="0">
                <a:scrgbClr r="0" g="0" b="0"/>
              </a:effectRef>
              <a:fontRef idx="minor">
                <a:schemeClr val="dk1"/>
              </a:fontRef>
            </p:style>
            <p:txBody>
              <a:bodyPr spcFirstLastPara="0" vert="horz" wrap="square" lIns="206248" tIns="117856" rIns="206248" bIns="117856" numCol="1" spcCol="1270" anchor="ctr" anchorCtr="0">
                <a:noAutofit/>
              </a:bodyPr>
              <a:lstStyle/>
              <a:p>
                <a:pPr lvl="0" algn="r" defTabSz="1289050">
                  <a:lnSpc>
                    <a:spcPct val="90000"/>
                  </a:lnSpc>
                  <a:spcBef>
                    <a:spcPct val="0"/>
                  </a:spcBef>
                  <a:spcAft>
                    <a:spcPts val="0"/>
                  </a:spcAft>
                </a:pPr>
                <a:r>
                  <a:rPr lang="en-US" sz="2900" kern="1200" dirty="0">
                    <a:solidFill>
                      <a:srgbClr val="E01837"/>
                    </a:solidFill>
                  </a:rPr>
                  <a:t>Recruitment</a:t>
                </a:r>
              </a:p>
              <a:p>
                <a:pPr lvl="0" algn="r" defTabSz="1289050">
                  <a:lnSpc>
                    <a:spcPct val="90000"/>
                  </a:lnSpc>
                  <a:spcBef>
                    <a:spcPct val="0"/>
                  </a:spcBef>
                  <a:spcAft>
                    <a:spcPts val="0"/>
                  </a:spcAft>
                </a:pPr>
                <a:r>
                  <a:rPr lang="en-US" sz="2900" kern="1200" dirty="0">
                    <a:solidFill>
                      <a:srgbClr val="E01837"/>
                    </a:solidFill>
                  </a:rPr>
                  <a:t>Strategy</a:t>
                </a:r>
              </a:p>
            </p:txBody>
          </p:sp>
        </p:grpSp>
        <p:pic>
          <p:nvPicPr>
            <p:cNvPr id="17" name="Picture 16"/>
            <p:cNvPicPr>
              <a:picLocks noChangeAspect="1"/>
            </p:cNvPicPr>
            <p:nvPr/>
          </p:nvPicPr>
          <p:blipFill>
            <a:blip r:embed="rId4"/>
            <a:stretch>
              <a:fillRect/>
            </a:stretch>
          </p:blipFill>
          <p:spPr>
            <a:xfrm>
              <a:off x="539552" y="1489687"/>
              <a:ext cx="557784" cy="557784"/>
            </a:xfrm>
            <a:prstGeom prst="rect">
              <a:avLst/>
            </a:prstGeom>
          </p:spPr>
        </p:pic>
      </p:grpSp>
      <p:cxnSp>
        <p:nvCxnSpPr>
          <p:cNvPr id="21" name="Straight Connector 20"/>
          <p:cNvCxnSpPr/>
          <p:nvPr/>
        </p:nvCxnSpPr>
        <p:spPr bwMode="auto">
          <a:xfrm>
            <a:off x="179512" y="2348880"/>
            <a:ext cx="8712968" cy="0"/>
          </a:xfrm>
          <a:prstGeom prst="line">
            <a:avLst/>
          </a:prstGeom>
          <a:solidFill>
            <a:srgbClr val="DF142E"/>
          </a:solidFill>
          <a:ln w="19050" cap="flat" cmpd="sng" algn="ctr">
            <a:solidFill>
              <a:srgbClr val="CCCCCC"/>
            </a:solidFill>
            <a:prstDash val="sys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 name="Rectangle 21">
            <a:hlinkClick r:id="rId5" action="ppaction://hlinksldjump"/>
            <a:extLst>
              <a:ext uri="{FF2B5EF4-FFF2-40B4-BE49-F238E27FC236}">
                <a16:creationId xmlns:a16="http://schemas.microsoft.com/office/drawing/2014/main" xmlns="" id="{C3F58FF2-CC60-43EF-8359-34A5AAB654AB}"/>
              </a:ext>
            </a:extLst>
          </p:cNvPr>
          <p:cNvSpPr/>
          <p:nvPr/>
        </p:nvSpPr>
        <p:spPr>
          <a:xfrm>
            <a:off x="6970816" y="5523016"/>
            <a:ext cx="2173183" cy="1334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214701423"/>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Firm’s Global Leadership</a:t>
            </a:r>
          </a:p>
        </p:txBody>
      </p:sp>
      <p:grpSp>
        <p:nvGrpSpPr>
          <p:cNvPr id="3" name="Group 116"/>
          <p:cNvGrpSpPr/>
          <p:nvPr/>
        </p:nvGrpSpPr>
        <p:grpSpPr>
          <a:xfrm>
            <a:off x="5435600" y="1041014"/>
            <a:ext cx="3426946" cy="692563"/>
            <a:chOff x="0" y="0"/>
            <a:chExt cx="3426944" cy="692561"/>
          </a:xfrm>
        </p:grpSpPr>
        <p:pic>
          <p:nvPicPr>
            <p:cNvPr id="5" name="image13.jpeg" descr="http://mdd.com/wp-content/uploads/2014/07/FoleyJohn.jpg"/>
            <p:cNvPicPr>
              <a:picLocks noChangeAspect="1"/>
            </p:cNvPicPr>
            <p:nvPr/>
          </p:nvPicPr>
          <p:blipFill>
            <a:blip r:embed="rId3">
              <a:extLst/>
            </a:blip>
            <a:stretch>
              <a:fillRect/>
            </a:stretch>
          </p:blipFill>
          <p:spPr>
            <a:xfrm>
              <a:off x="1152128" y="6704"/>
              <a:ext cx="546623" cy="685857"/>
            </a:xfrm>
            <a:prstGeom prst="rect">
              <a:avLst/>
            </a:prstGeom>
            <a:ln w="12700" cap="flat">
              <a:noFill/>
              <a:miter lim="400000"/>
            </a:ln>
            <a:effectLst/>
          </p:spPr>
        </p:pic>
        <p:pic>
          <p:nvPicPr>
            <p:cNvPr id="6" name="image8.jpeg" descr="http://mdd.com/wp-content/uploads/2015/01/Phillip-Taylor.jpg"/>
            <p:cNvPicPr>
              <a:picLocks noChangeAspect="1"/>
            </p:cNvPicPr>
            <p:nvPr/>
          </p:nvPicPr>
          <p:blipFill>
            <a:blip r:embed="rId4">
              <a:extLst/>
            </a:blip>
            <a:stretch>
              <a:fillRect/>
            </a:stretch>
          </p:blipFill>
          <p:spPr>
            <a:xfrm>
              <a:off x="2880320" y="6704"/>
              <a:ext cx="546624" cy="685857"/>
            </a:xfrm>
            <a:prstGeom prst="rect">
              <a:avLst/>
            </a:prstGeom>
            <a:ln w="12700" cap="flat">
              <a:noFill/>
              <a:miter lim="400000"/>
            </a:ln>
            <a:effectLst/>
          </p:spPr>
        </p:pic>
        <p:pic>
          <p:nvPicPr>
            <p:cNvPr id="7" name="image14.jpeg" descr="http://mdd.com/wp-content/uploads/2014/07/BradshawBill.jpg"/>
            <p:cNvPicPr>
              <a:picLocks noChangeAspect="1"/>
            </p:cNvPicPr>
            <p:nvPr/>
          </p:nvPicPr>
          <p:blipFill>
            <a:blip r:embed="rId5">
              <a:extLst/>
            </a:blip>
            <a:stretch>
              <a:fillRect/>
            </a:stretch>
          </p:blipFill>
          <p:spPr>
            <a:xfrm>
              <a:off x="576064" y="0"/>
              <a:ext cx="546623" cy="685857"/>
            </a:xfrm>
            <a:prstGeom prst="rect">
              <a:avLst/>
            </a:prstGeom>
            <a:ln w="12700" cap="flat">
              <a:noFill/>
              <a:miter lim="400000"/>
            </a:ln>
            <a:effectLst/>
          </p:spPr>
        </p:pic>
        <p:pic>
          <p:nvPicPr>
            <p:cNvPr id="8" name="image15.jpeg"/>
            <p:cNvPicPr>
              <a:picLocks noChangeAspect="1"/>
            </p:cNvPicPr>
            <p:nvPr/>
          </p:nvPicPr>
          <p:blipFill>
            <a:blip r:embed="rId6">
              <a:extLst/>
            </a:blip>
            <a:stretch>
              <a:fillRect/>
            </a:stretch>
          </p:blipFill>
          <p:spPr>
            <a:xfrm>
              <a:off x="0" y="4172"/>
              <a:ext cx="548641" cy="688389"/>
            </a:xfrm>
            <a:prstGeom prst="rect">
              <a:avLst/>
            </a:prstGeom>
            <a:ln w="12700" cap="flat">
              <a:noFill/>
              <a:miter lim="400000"/>
            </a:ln>
            <a:effectLst/>
          </p:spPr>
        </p:pic>
        <p:pic>
          <p:nvPicPr>
            <p:cNvPr id="9" name="image16.jpeg"/>
            <p:cNvPicPr>
              <a:picLocks noChangeAspect="1"/>
            </p:cNvPicPr>
            <p:nvPr/>
          </p:nvPicPr>
          <p:blipFill>
            <a:blip r:embed="rId7">
              <a:extLst/>
            </a:blip>
            <a:stretch>
              <a:fillRect/>
            </a:stretch>
          </p:blipFill>
          <p:spPr>
            <a:xfrm>
              <a:off x="2304256" y="4172"/>
              <a:ext cx="548641" cy="688389"/>
            </a:xfrm>
            <a:prstGeom prst="rect">
              <a:avLst/>
            </a:prstGeom>
            <a:ln w="12700" cap="flat">
              <a:noFill/>
              <a:miter lim="400000"/>
            </a:ln>
            <a:effectLst/>
          </p:spPr>
        </p:pic>
      </p:grpSp>
      <p:pic>
        <p:nvPicPr>
          <p:cNvPr id="10" name="image16.jpeg"/>
          <p:cNvPicPr>
            <a:picLocks noChangeAspect="1"/>
          </p:cNvPicPr>
          <p:nvPr/>
        </p:nvPicPr>
        <p:blipFill>
          <a:blip r:embed="rId7">
            <a:extLst/>
          </a:blip>
          <a:stretch>
            <a:fillRect/>
          </a:stretch>
        </p:blipFill>
        <p:spPr>
          <a:xfrm>
            <a:off x="927797" y="1047718"/>
            <a:ext cx="548641" cy="688389"/>
          </a:xfrm>
          <a:prstGeom prst="rect">
            <a:avLst/>
          </a:prstGeom>
          <a:ln w="12700">
            <a:miter lim="400000"/>
          </a:ln>
        </p:spPr>
      </p:pic>
      <p:pic>
        <p:nvPicPr>
          <p:cNvPr id="11" name="image7.jpeg" descr="http://mdd.com/wp-content/uploads/2014/07/MarceloFazio.jpg"/>
          <p:cNvPicPr>
            <a:picLocks noChangeAspect="1"/>
          </p:cNvPicPr>
          <p:nvPr/>
        </p:nvPicPr>
        <p:blipFill>
          <a:blip r:embed="rId8">
            <a:extLst/>
          </a:blip>
          <a:stretch>
            <a:fillRect/>
          </a:stretch>
        </p:blipFill>
        <p:spPr>
          <a:xfrm>
            <a:off x="3513682" y="4836284"/>
            <a:ext cx="546624" cy="685857"/>
          </a:xfrm>
          <a:prstGeom prst="rect">
            <a:avLst/>
          </a:prstGeom>
          <a:ln w="12700">
            <a:miter lim="400000"/>
          </a:ln>
        </p:spPr>
      </p:pic>
      <p:pic>
        <p:nvPicPr>
          <p:cNvPr id="12" name="image8.jpeg" descr="http://mdd.com/wp-content/uploads/2015/01/Phillip-Taylor.jpg"/>
          <p:cNvPicPr>
            <a:picLocks noChangeAspect="1"/>
          </p:cNvPicPr>
          <p:nvPr/>
        </p:nvPicPr>
        <p:blipFill>
          <a:blip r:embed="rId4">
            <a:extLst/>
          </a:blip>
          <a:stretch>
            <a:fillRect/>
          </a:stretch>
        </p:blipFill>
        <p:spPr>
          <a:xfrm>
            <a:off x="5000084" y="3582446"/>
            <a:ext cx="546624" cy="681224"/>
          </a:xfrm>
          <a:prstGeom prst="rect">
            <a:avLst/>
          </a:prstGeom>
          <a:ln w="12700">
            <a:miter lim="400000"/>
          </a:ln>
        </p:spPr>
      </p:pic>
      <p:pic>
        <p:nvPicPr>
          <p:cNvPr id="15" name="image11.jpeg" descr="http://mdd.com/wp-content/uploads/2014/07/FlahertyKevin.jpg"/>
          <p:cNvPicPr>
            <a:picLocks noChangeAspect="1"/>
          </p:cNvPicPr>
          <p:nvPr/>
        </p:nvPicPr>
        <p:blipFill>
          <a:blip r:embed="rId9">
            <a:extLst/>
          </a:blip>
          <a:stretch>
            <a:fillRect/>
          </a:stretch>
        </p:blipFill>
        <p:spPr>
          <a:xfrm>
            <a:off x="345122" y="3597622"/>
            <a:ext cx="526331" cy="660397"/>
          </a:xfrm>
          <a:prstGeom prst="rect">
            <a:avLst/>
          </a:prstGeom>
          <a:ln w="12700">
            <a:miter lim="400000"/>
          </a:ln>
        </p:spPr>
      </p:pic>
      <p:pic>
        <p:nvPicPr>
          <p:cNvPr id="16" name="image8.jpeg" descr="http://mdd.com/wp-content/uploads/2015/01/Phillip-Taylor.jpg"/>
          <p:cNvPicPr>
            <a:picLocks noChangeAspect="1"/>
          </p:cNvPicPr>
          <p:nvPr/>
        </p:nvPicPr>
        <p:blipFill>
          <a:blip r:embed="rId4">
            <a:extLst/>
          </a:blip>
          <a:stretch>
            <a:fillRect/>
          </a:stretch>
        </p:blipFill>
        <p:spPr>
          <a:xfrm>
            <a:off x="6947454" y="3606090"/>
            <a:ext cx="546624" cy="685857"/>
          </a:xfrm>
          <a:prstGeom prst="rect">
            <a:avLst/>
          </a:prstGeom>
          <a:ln w="12700">
            <a:miter lim="400000"/>
          </a:ln>
        </p:spPr>
      </p:pic>
      <p:pic>
        <p:nvPicPr>
          <p:cNvPr id="17" name="image12.jpeg" descr="Brad Ebel Forensic Accountant Toronto"/>
          <p:cNvPicPr>
            <a:picLocks noChangeAspect="1"/>
          </p:cNvPicPr>
          <p:nvPr/>
        </p:nvPicPr>
        <p:blipFill>
          <a:blip r:embed="rId10">
            <a:extLst/>
          </a:blip>
          <a:stretch>
            <a:fillRect/>
          </a:stretch>
        </p:blipFill>
        <p:spPr>
          <a:xfrm>
            <a:off x="1457357" y="2363229"/>
            <a:ext cx="546623" cy="685857"/>
          </a:xfrm>
          <a:prstGeom prst="rect">
            <a:avLst/>
          </a:prstGeom>
          <a:ln w="12700">
            <a:miter lim="400000"/>
          </a:ln>
        </p:spPr>
      </p:pic>
      <p:pic>
        <p:nvPicPr>
          <p:cNvPr id="18" name="image17.jpeg"/>
          <p:cNvPicPr>
            <a:picLocks noChangeAspect="1"/>
          </p:cNvPicPr>
          <p:nvPr/>
        </p:nvPicPr>
        <p:blipFill>
          <a:blip r:embed="rId11">
            <a:extLst/>
          </a:blip>
          <a:stretch>
            <a:fillRect/>
          </a:stretch>
        </p:blipFill>
        <p:spPr>
          <a:xfrm>
            <a:off x="1513172" y="3573016"/>
            <a:ext cx="545942" cy="685003"/>
          </a:xfrm>
          <a:prstGeom prst="rect">
            <a:avLst/>
          </a:prstGeom>
          <a:ln w="12700">
            <a:miter lim="400000"/>
          </a:ln>
        </p:spPr>
      </p:pic>
      <p:pic>
        <p:nvPicPr>
          <p:cNvPr id="19" name="image18.jpeg"/>
          <p:cNvPicPr>
            <a:picLocks noChangeAspect="1"/>
          </p:cNvPicPr>
          <p:nvPr/>
        </p:nvPicPr>
        <p:blipFill>
          <a:blip r:embed="rId12">
            <a:extLst/>
          </a:blip>
          <a:stretch>
            <a:fillRect/>
          </a:stretch>
        </p:blipFill>
        <p:spPr>
          <a:xfrm>
            <a:off x="922018" y="3591971"/>
            <a:ext cx="535339" cy="671699"/>
          </a:xfrm>
          <a:prstGeom prst="rect">
            <a:avLst/>
          </a:prstGeom>
          <a:ln w="12700">
            <a:miter lim="400000"/>
          </a:ln>
        </p:spPr>
      </p:pic>
      <p:sp>
        <p:nvSpPr>
          <p:cNvPr id="23" name="TextBox 22"/>
          <p:cNvSpPr txBox="1"/>
          <p:nvPr/>
        </p:nvSpPr>
        <p:spPr>
          <a:xfrm>
            <a:off x="230257" y="1761283"/>
            <a:ext cx="1943720" cy="430887"/>
          </a:xfrm>
          <a:prstGeom prst="rect">
            <a:avLst/>
          </a:prstGeom>
          <a:noFill/>
        </p:spPr>
        <p:txBody>
          <a:bodyPr wrap="square" rtlCol="0">
            <a:spAutoFit/>
          </a:bodyPr>
          <a:lstStyle/>
          <a:p>
            <a:pPr algn="ctr"/>
            <a:r>
              <a:rPr lang="en-US" sz="1100" b="1" dirty="0">
                <a:latin typeface="+mn-lt"/>
              </a:rPr>
              <a:t>Global Managing Partner</a:t>
            </a:r>
          </a:p>
          <a:p>
            <a:pPr algn="ctr"/>
            <a:r>
              <a:rPr lang="en-US" sz="1100" dirty="0">
                <a:latin typeface="+mn-lt"/>
              </a:rPr>
              <a:t>Paul McGowan</a:t>
            </a:r>
          </a:p>
        </p:txBody>
      </p:sp>
      <p:sp>
        <p:nvSpPr>
          <p:cNvPr id="24" name="TextBox 23"/>
          <p:cNvSpPr txBox="1"/>
          <p:nvPr/>
        </p:nvSpPr>
        <p:spPr>
          <a:xfrm>
            <a:off x="5863597" y="1778716"/>
            <a:ext cx="2523448" cy="261610"/>
          </a:xfrm>
          <a:prstGeom prst="rect">
            <a:avLst/>
          </a:prstGeom>
          <a:noFill/>
        </p:spPr>
        <p:txBody>
          <a:bodyPr wrap="none" rtlCol="0">
            <a:spAutoFit/>
          </a:bodyPr>
          <a:lstStyle/>
          <a:p>
            <a:r>
              <a:rPr lang="en-US" sz="1100" b="1" dirty="0">
                <a:latin typeface="+mn-lt"/>
              </a:rPr>
              <a:t>Global Executive Committee (GEC)</a:t>
            </a:r>
          </a:p>
        </p:txBody>
      </p:sp>
      <p:sp>
        <p:nvSpPr>
          <p:cNvPr id="25" name="TextBox 24"/>
          <p:cNvSpPr txBox="1"/>
          <p:nvPr/>
        </p:nvSpPr>
        <p:spPr>
          <a:xfrm>
            <a:off x="1088939" y="3052457"/>
            <a:ext cx="1283458" cy="430887"/>
          </a:xfrm>
          <a:prstGeom prst="rect">
            <a:avLst/>
          </a:prstGeom>
          <a:noFill/>
        </p:spPr>
        <p:txBody>
          <a:bodyPr wrap="square" rtlCol="0">
            <a:spAutoFit/>
          </a:bodyPr>
          <a:lstStyle/>
          <a:p>
            <a:pPr algn="ctr"/>
            <a:r>
              <a:rPr lang="en-US" sz="1100" b="1" dirty="0">
                <a:latin typeface="+mn-lt"/>
              </a:rPr>
              <a:t>Canada </a:t>
            </a:r>
          </a:p>
          <a:p>
            <a:pPr algn="ctr"/>
            <a:r>
              <a:rPr lang="en-US" sz="1100" dirty="0">
                <a:latin typeface="+mn-lt"/>
              </a:rPr>
              <a:t>Brad Ebel</a:t>
            </a:r>
          </a:p>
        </p:txBody>
      </p:sp>
      <p:sp>
        <p:nvSpPr>
          <p:cNvPr id="26" name="TextBox 25"/>
          <p:cNvSpPr txBox="1"/>
          <p:nvPr/>
        </p:nvSpPr>
        <p:spPr>
          <a:xfrm>
            <a:off x="345122" y="4263670"/>
            <a:ext cx="1713992" cy="600164"/>
          </a:xfrm>
          <a:prstGeom prst="rect">
            <a:avLst/>
          </a:prstGeom>
          <a:noFill/>
        </p:spPr>
        <p:txBody>
          <a:bodyPr wrap="square" rtlCol="0">
            <a:spAutoFit/>
          </a:bodyPr>
          <a:lstStyle/>
          <a:p>
            <a:pPr algn="ctr"/>
            <a:r>
              <a:rPr lang="en-US" sz="1100" b="1" dirty="0">
                <a:latin typeface="+mn-lt"/>
              </a:rPr>
              <a:t>United States</a:t>
            </a:r>
          </a:p>
          <a:p>
            <a:pPr algn="ctr"/>
            <a:r>
              <a:rPr lang="en-US" sz="1100" dirty="0">
                <a:latin typeface="+mn-lt"/>
              </a:rPr>
              <a:t>Kevin Flaherty, Kent Bogdan &amp; Peter Karutz</a:t>
            </a:r>
          </a:p>
        </p:txBody>
      </p:sp>
      <p:sp>
        <p:nvSpPr>
          <p:cNvPr id="27" name="TextBox 26"/>
          <p:cNvSpPr txBox="1"/>
          <p:nvPr/>
        </p:nvSpPr>
        <p:spPr>
          <a:xfrm>
            <a:off x="3194600" y="5522141"/>
            <a:ext cx="1152128" cy="430887"/>
          </a:xfrm>
          <a:prstGeom prst="rect">
            <a:avLst/>
          </a:prstGeom>
          <a:noFill/>
        </p:spPr>
        <p:txBody>
          <a:bodyPr wrap="square" rtlCol="0">
            <a:spAutoFit/>
          </a:bodyPr>
          <a:lstStyle/>
          <a:p>
            <a:pPr algn="ctr"/>
            <a:r>
              <a:rPr lang="en-US" sz="1100" b="1" dirty="0">
                <a:latin typeface="+mn-lt"/>
              </a:rPr>
              <a:t>Latin America</a:t>
            </a:r>
          </a:p>
          <a:p>
            <a:pPr algn="ctr"/>
            <a:r>
              <a:rPr lang="en-US" sz="1100" dirty="0">
                <a:latin typeface="+mn-lt"/>
              </a:rPr>
              <a:t>Marcelo Fazio</a:t>
            </a:r>
          </a:p>
        </p:txBody>
      </p:sp>
      <p:sp>
        <p:nvSpPr>
          <p:cNvPr id="28" name="TextBox 27"/>
          <p:cNvSpPr txBox="1"/>
          <p:nvPr/>
        </p:nvSpPr>
        <p:spPr>
          <a:xfrm>
            <a:off x="3827347" y="4263670"/>
            <a:ext cx="1719361" cy="769441"/>
          </a:xfrm>
          <a:prstGeom prst="rect">
            <a:avLst/>
          </a:prstGeom>
          <a:noFill/>
        </p:spPr>
        <p:txBody>
          <a:bodyPr wrap="square" rtlCol="0">
            <a:spAutoFit/>
          </a:bodyPr>
          <a:lstStyle/>
          <a:p>
            <a:pPr algn="ctr"/>
            <a:r>
              <a:rPr lang="en-US" sz="1100" b="1" dirty="0">
                <a:latin typeface="+mn-lt"/>
              </a:rPr>
              <a:t>EMEA</a:t>
            </a:r>
          </a:p>
          <a:p>
            <a:pPr algn="ctr"/>
            <a:r>
              <a:rPr lang="en-US" sz="1100" dirty="0">
                <a:latin typeface="+mn-lt"/>
              </a:rPr>
              <a:t>Markus Heiss, Flemming Jensen &amp; Phillip Taylor</a:t>
            </a:r>
          </a:p>
        </p:txBody>
      </p:sp>
      <p:sp>
        <p:nvSpPr>
          <p:cNvPr id="29" name="TextBox 28"/>
          <p:cNvSpPr txBox="1"/>
          <p:nvPr/>
        </p:nvSpPr>
        <p:spPr>
          <a:xfrm>
            <a:off x="6741263" y="4289034"/>
            <a:ext cx="1080120" cy="430887"/>
          </a:xfrm>
          <a:prstGeom prst="rect">
            <a:avLst/>
          </a:prstGeom>
          <a:noFill/>
        </p:spPr>
        <p:txBody>
          <a:bodyPr wrap="square" rtlCol="0">
            <a:spAutoFit/>
          </a:bodyPr>
          <a:lstStyle/>
          <a:p>
            <a:pPr algn="ctr"/>
            <a:r>
              <a:rPr lang="en-US" sz="1100" b="1" dirty="0">
                <a:latin typeface="+mn-lt"/>
              </a:rPr>
              <a:t>Asia Pacific</a:t>
            </a:r>
          </a:p>
          <a:p>
            <a:pPr algn="ctr"/>
            <a:r>
              <a:rPr lang="en-US" sz="1100" dirty="0">
                <a:latin typeface="+mn-lt"/>
              </a:rPr>
              <a:t>Phillip Taylor</a:t>
            </a:r>
          </a:p>
        </p:txBody>
      </p:sp>
      <p:sp>
        <p:nvSpPr>
          <p:cNvPr id="30" name="TextBox 29"/>
          <p:cNvSpPr txBox="1"/>
          <p:nvPr/>
        </p:nvSpPr>
        <p:spPr>
          <a:xfrm>
            <a:off x="5505874" y="1929776"/>
            <a:ext cx="3315838" cy="430887"/>
          </a:xfrm>
          <a:prstGeom prst="rect">
            <a:avLst/>
          </a:prstGeom>
          <a:noFill/>
        </p:spPr>
        <p:txBody>
          <a:bodyPr wrap="square" rtlCol="0">
            <a:spAutoFit/>
          </a:bodyPr>
          <a:lstStyle/>
          <a:p>
            <a:pPr algn="ctr"/>
            <a:r>
              <a:rPr lang="en-US" sz="1100" dirty="0">
                <a:latin typeface="+mn-lt"/>
              </a:rPr>
              <a:t>Gerry Bouwman, William Bradshaw, John Foley, Markus Heiss, Paul McGowan, Phillip Taylor</a:t>
            </a:r>
          </a:p>
        </p:txBody>
      </p:sp>
      <p:pic>
        <p:nvPicPr>
          <p:cNvPr id="20" name="Pictur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47906" y="3582446"/>
            <a:ext cx="555554" cy="697063"/>
          </a:xfrm>
          <a:prstGeom prst="rect">
            <a:avLst/>
          </a:prstGeom>
        </p:spPr>
      </p:pic>
      <p:pic>
        <p:nvPicPr>
          <p:cNvPr id="21" name="Picture 20"/>
          <p:cNvPicPr>
            <a:picLocks noChangeAspect="1"/>
          </p:cNvPicPr>
          <p:nvPr/>
        </p:nvPicPr>
        <p:blipFill>
          <a:blip r:embed="rId14"/>
          <a:stretch>
            <a:fillRect/>
          </a:stretch>
        </p:blipFill>
        <p:spPr>
          <a:xfrm>
            <a:off x="7171361" y="1030591"/>
            <a:ext cx="554784" cy="695004"/>
          </a:xfrm>
          <a:prstGeom prst="rect">
            <a:avLst/>
          </a:prstGeom>
        </p:spPr>
      </p:pic>
      <p:pic>
        <p:nvPicPr>
          <p:cNvPr id="22" name="Pictur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24019" y="3561727"/>
            <a:ext cx="554940" cy="696292"/>
          </a:xfrm>
          <a:prstGeom prst="rect">
            <a:avLst/>
          </a:prstGeom>
        </p:spPr>
      </p:pic>
      <p:sp>
        <p:nvSpPr>
          <p:cNvPr id="31" name="Rectangle 30">
            <a:hlinkClick r:id="rId16" action="ppaction://hlinksldjump"/>
            <a:extLst>
              <a:ext uri="{FF2B5EF4-FFF2-40B4-BE49-F238E27FC236}">
                <a16:creationId xmlns:a16="http://schemas.microsoft.com/office/drawing/2014/main" xmlns="" id="{4DCCE732-EDCC-4577-BBB8-35F694B1AF87}"/>
              </a:ext>
            </a:extLst>
          </p:cNvPr>
          <p:cNvSpPr/>
          <p:nvPr/>
        </p:nvSpPr>
        <p:spPr>
          <a:xfrm>
            <a:off x="6970816" y="5523016"/>
            <a:ext cx="2173183" cy="1334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96007406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Considerations When Placing BI Insurance</a:t>
            </a:r>
          </a:p>
        </p:txBody>
      </p:sp>
      <p:sp>
        <p:nvSpPr>
          <p:cNvPr id="3" name="Subtitle 2"/>
          <p:cNvSpPr txBox="1">
            <a:spLocks/>
          </p:cNvSpPr>
          <p:nvPr/>
        </p:nvSpPr>
        <p:spPr>
          <a:xfrm>
            <a:off x="3071230" y="4293096"/>
            <a:ext cx="5893258" cy="792088"/>
          </a:xfrm>
          <a:prstGeom prst="rect">
            <a:avLst/>
          </a:prstGeom>
        </p:spPr>
        <p:txBody>
          <a:bodyPr/>
          <a:lstStyle>
            <a:lvl1pPr marL="382588" indent="-342900" algn="l" rtl="0" eaLnBrk="0" fontAlgn="base" hangingPunct="0">
              <a:spcBef>
                <a:spcPts val="800"/>
              </a:spcBef>
              <a:spcAft>
                <a:spcPct val="0"/>
              </a:spcAft>
              <a:buClr>
                <a:srgbClr val="FF0000"/>
              </a:buClr>
              <a:buSzPct val="100000"/>
              <a:buFont typeface="Arial" charset="0"/>
              <a:buChar char="•"/>
              <a:defRPr sz="3200">
                <a:solidFill>
                  <a:schemeClr val="tx1"/>
                </a:solidFill>
                <a:latin typeface="+mn-lt"/>
                <a:ea typeface="+mn-ea"/>
                <a:cs typeface="+mn-cs"/>
                <a:sym typeface="Arial" charset="0"/>
              </a:defRPr>
            </a:lvl1pPr>
            <a:lvl2pPr marL="782638" indent="-285750" algn="l" rtl="0" eaLnBrk="0" fontAlgn="base" hangingPunct="0">
              <a:spcBef>
                <a:spcPts val="700"/>
              </a:spcBef>
              <a:spcAft>
                <a:spcPct val="0"/>
              </a:spcAft>
              <a:buClr>
                <a:srgbClr val="FF0000"/>
              </a:buClr>
              <a:buSzPct val="100000"/>
              <a:buFont typeface="Arial" charset="0"/>
              <a:buChar char="–"/>
              <a:defRPr sz="2800">
                <a:solidFill>
                  <a:schemeClr val="tx1"/>
                </a:solidFill>
                <a:latin typeface="+mn-lt"/>
                <a:ea typeface="+mn-ea"/>
                <a:cs typeface="+mn-cs"/>
                <a:sym typeface="Arial" charset="0"/>
              </a:defRPr>
            </a:lvl2pPr>
            <a:lvl3pPr marL="1182688" indent="-228600" algn="l" rtl="0" eaLnBrk="0" fontAlgn="base" hangingPunct="0">
              <a:spcBef>
                <a:spcPts val="600"/>
              </a:spcBef>
              <a:spcAft>
                <a:spcPct val="0"/>
              </a:spcAft>
              <a:buClr>
                <a:srgbClr val="FF0000"/>
              </a:buClr>
              <a:buSzPct val="100000"/>
              <a:buFont typeface="Arial" charset="0"/>
              <a:buChar char="•"/>
              <a:defRPr sz="2400">
                <a:solidFill>
                  <a:schemeClr val="tx1"/>
                </a:solidFill>
                <a:latin typeface="+mn-lt"/>
                <a:ea typeface="+mn-ea"/>
                <a:cs typeface="+mn-cs"/>
                <a:sym typeface="Arial" charset="0"/>
              </a:defRPr>
            </a:lvl3pPr>
            <a:lvl4pPr marL="1639888" indent="-228600" algn="l" rtl="0" eaLnBrk="0" fontAlgn="base" hangingPunct="0">
              <a:spcBef>
                <a:spcPts val="500"/>
              </a:spcBef>
              <a:spcAft>
                <a:spcPct val="0"/>
              </a:spcAft>
              <a:buClr>
                <a:srgbClr val="FF0000"/>
              </a:buClr>
              <a:buSzPct val="100000"/>
              <a:buFont typeface="Arial" charset="0"/>
              <a:buChar char="–"/>
              <a:defRPr sz="2000">
                <a:solidFill>
                  <a:schemeClr val="tx1"/>
                </a:solidFill>
                <a:latin typeface="+mn-lt"/>
                <a:ea typeface="+mn-ea"/>
                <a:cs typeface="+mn-cs"/>
                <a:sym typeface="Arial" charset="0"/>
              </a:defRPr>
            </a:lvl4pPr>
            <a:lvl5pPr marL="2097088" indent="-228600" algn="l" rtl="0" eaLnBrk="0" fontAlgn="base" hangingPunct="0">
              <a:spcBef>
                <a:spcPts val="500"/>
              </a:spcBef>
              <a:spcAft>
                <a:spcPct val="0"/>
              </a:spcAft>
              <a:buClr>
                <a:srgbClr val="FF0000"/>
              </a:buClr>
              <a:buSzPct val="100000"/>
              <a:buFont typeface="Arial" charset="0"/>
              <a:buChar char="»"/>
              <a:defRPr sz="2000">
                <a:solidFill>
                  <a:schemeClr val="tx1"/>
                </a:solidFill>
                <a:latin typeface="+mn-lt"/>
                <a:ea typeface="+mn-ea"/>
                <a:cs typeface="+mn-cs"/>
                <a:sym typeface="Arial" charset="0"/>
              </a:defRPr>
            </a:lvl5pPr>
            <a:lvl6pPr marL="2554288" indent="-228600" algn="l" rtl="0" fontAlgn="base">
              <a:spcBef>
                <a:spcPts val="500"/>
              </a:spcBef>
              <a:spcAft>
                <a:spcPct val="0"/>
              </a:spcAft>
              <a:buClr>
                <a:srgbClr val="FF0000"/>
              </a:buClr>
              <a:buSzPct val="100000"/>
              <a:buFont typeface="Arial" charset="0"/>
              <a:buChar char="»"/>
              <a:defRPr sz="2000">
                <a:solidFill>
                  <a:schemeClr val="tx1"/>
                </a:solidFill>
                <a:latin typeface="+mn-lt"/>
                <a:ea typeface="+mn-ea"/>
                <a:cs typeface="+mn-cs"/>
                <a:sym typeface="Arial" charset="0"/>
              </a:defRPr>
            </a:lvl6pPr>
            <a:lvl7pPr marL="3011488" indent="-228600" algn="l" rtl="0" fontAlgn="base">
              <a:spcBef>
                <a:spcPts val="500"/>
              </a:spcBef>
              <a:spcAft>
                <a:spcPct val="0"/>
              </a:spcAft>
              <a:buClr>
                <a:srgbClr val="FF0000"/>
              </a:buClr>
              <a:buSzPct val="100000"/>
              <a:buFont typeface="Arial" charset="0"/>
              <a:buChar char="»"/>
              <a:defRPr sz="2000">
                <a:solidFill>
                  <a:schemeClr val="tx1"/>
                </a:solidFill>
                <a:latin typeface="+mn-lt"/>
                <a:ea typeface="+mn-ea"/>
                <a:cs typeface="+mn-cs"/>
                <a:sym typeface="Arial" charset="0"/>
              </a:defRPr>
            </a:lvl7pPr>
            <a:lvl8pPr marL="3468688" indent="-228600" algn="l" rtl="0" fontAlgn="base">
              <a:spcBef>
                <a:spcPts val="500"/>
              </a:spcBef>
              <a:spcAft>
                <a:spcPct val="0"/>
              </a:spcAft>
              <a:buClr>
                <a:srgbClr val="FF0000"/>
              </a:buClr>
              <a:buSzPct val="100000"/>
              <a:buFont typeface="Arial" charset="0"/>
              <a:buChar char="»"/>
              <a:defRPr sz="2000">
                <a:solidFill>
                  <a:schemeClr val="tx1"/>
                </a:solidFill>
                <a:latin typeface="+mn-lt"/>
                <a:ea typeface="+mn-ea"/>
                <a:cs typeface="+mn-cs"/>
                <a:sym typeface="Arial" charset="0"/>
              </a:defRPr>
            </a:lvl8pPr>
            <a:lvl9pPr marL="3925888" indent="-228600" algn="l" rtl="0" fontAlgn="base">
              <a:spcBef>
                <a:spcPts val="500"/>
              </a:spcBef>
              <a:spcAft>
                <a:spcPct val="0"/>
              </a:spcAft>
              <a:buClr>
                <a:srgbClr val="FF0000"/>
              </a:buClr>
              <a:buSzPct val="100000"/>
              <a:buFont typeface="Arial" charset="0"/>
              <a:buChar char="»"/>
              <a:defRPr sz="2000">
                <a:solidFill>
                  <a:schemeClr val="tx1"/>
                </a:solidFill>
                <a:latin typeface="+mn-lt"/>
                <a:ea typeface="+mn-ea"/>
                <a:cs typeface="+mn-cs"/>
                <a:sym typeface="Arial" charset="0"/>
              </a:defRPr>
            </a:lvl9pPr>
          </a:lstStyle>
          <a:p>
            <a:pPr marL="39688" indent="0">
              <a:buNone/>
            </a:pPr>
            <a:r>
              <a:rPr lang="en-US" sz="2800" b="1" kern="0" dirty="0"/>
              <a:t>Thu 28th September 2017</a:t>
            </a:r>
          </a:p>
          <a:p>
            <a:pPr marL="39688" indent="0">
              <a:buNone/>
            </a:pPr>
            <a:endParaRPr lang="en-US" sz="1000" kern="0" dirty="0"/>
          </a:p>
          <a:p>
            <a:pPr marL="39688" indent="0">
              <a:buNone/>
            </a:pPr>
            <a:r>
              <a:rPr lang="en-US" sz="2800" kern="0" dirty="0"/>
              <a:t>Presenter</a:t>
            </a:r>
            <a:endParaRPr lang="en-US" sz="2800" b="1" kern="0" dirty="0"/>
          </a:p>
          <a:p>
            <a:pPr marL="39688" indent="0">
              <a:buNone/>
            </a:pPr>
            <a:r>
              <a:rPr lang="en-US" sz="2400" dirty="0">
                <a:solidFill>
                  <a:srgbClr val="E31837"/>
                </a:solidFill>
              </a:rPr>
              <a:t>Rajen Rajput</a:t>
            </a:r>
          </a:p>
        </p:txBody>
      </p:sp>
    </p:spTree>
    <p:extLst>
      <p:ext uri="{BB962C8B-B14F-4D97-AF65-F5344CB8AC3E}">
        <p14:creationId xmlns:p14="http://schemas.microsoft.com/office/powerpoint/2010/main" val="228312470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12776"/>
            <a:ext cx="8388821" cy="3960440"/>
          </a:xfrm>
        </p:spPr>
        <p:txBody>
          <a:bodyPr/>
          <a:lstStyle/>
          <a:p>
            <a:pPr marL="39688" indent="0">
              <a:buNone/>
            </a:pPr>
            <a:r>
              <a:rPr lang="en-GB" sz="2000" dirty="0"/>
              <a:t>By attending this event you will gain a further understanding of:</a:t>
            </a:r>
          </a:p>
          <a:p>
            <a:pPr marL="39688" indent="0">
              <a:buNone/>
            </a:pPr>
            <a:endParaRPr lang="en-GB" sz="2000" dirty="0"/>
          </a:p>
          <a:p>
            <a:pPr marL="39688" indent="0">
              <a:buNone/>
            </a:pPr>
            <a:r>
              <a:rPr lang="en-GB" sz="2000" dirty="0"/>
              <a:t>• </a:t>
            </a:r>
            <a:r>
              <a:rPr lang="en-GB" sz="1800" dirty="0"/>
              <a:t>the various items and cover within a Business Interruption policy wording</a:t>
            </a:r>
          </a:p>
          <a:p>
            <a:pPr marL="39688" indent="0">
              <a:buNone/>
            </a:pPr>
            <a:r>
              <a:rPr lang="en-GB" sz="1800" dirty="0"/>
              <a:t>• how to mitigate the risks of underinsurance</a:t>
            </a:r>
          </a:p>
          <a:p>
            <a:pPr marL="39688" indent="0">
              <a:buNone/>
            </a:pPr>
            <a:r>
              <a:rPr lang="en-GB" sz="1800" dirty="0"/>
              <a:t>• the economic limits of Increased Cost of Working</a:t>
            </a:r>
          </a:p>
          <a:p>
            <a:pPr marL="39688" indent="0">
              <a:buNone/>
            </a:pPr>
            <a:r>
              <a:rPr lang="en-GB" sz="1800" dirty="0"/>
              <a:t>• the benefits of Additional ICOW</a:t>
            </a:r>
          </a:p>
          <a:p>
            <a:pPr marL="39688" indent="0">
              <a:buNone/>
            </a:pPr>
            <a:r>
              <a:rPr lang="en-GB" sz="1800" dirty="0"/>
              <a:t>• the importance of adequate indemnity periods</a:t>
            </a:r>
          </a:p>
          <a:p>
            <a:pPr marL="39688" indent="0">
              <a:buNone/>
            </a:pPr>
            <a:r>
              <a:rPr lang="en-GB" sz="1800" dirty="0"/>
              <a:t>• the significance of ‘know your customer’</a:t>
            </a:r>
          </a:p>
          <a:p>
            <a:pPr marL="39688" indent="0">
              <a:buNone/>
            </a:pPr>
            <a:r>
              <a:rPr lang="en-GB" sz="1800" dirty="0"/>
              <a:t>• calculating an adequate sum insured with reference to company accounts</a:t>
            </a:r>
          </a:p>
          <a:p>
            <a:pPr marL="39688" indent="0">
              <a:buNone/>
            </a:pPr>
            <a:endParaRPr lang="en-GB" sz="2000" dirty="0"/>
          </a:p>
        </p:txBody>
      </p:sp>
      <p:sp>
        <p:nvSpPr>
          <p:cNvPr id="3" name="Title 2"/>
          <p:cNvSpPr>
            <a:spLocks noGrp="1"/>
          </p:cNvSpPr>
          <p:nvPr>
            <p:ph type="title"/>
          </p:nvPr>
        </p:nvSpPr>
        <p:spPr/>
        <p:txBody>
          <a:bodyPr/>
          <a:lstStyle/>
          <a:p>
            <a:r>
              <a:rPr lang="en-GB" dirty="0">
                <a:solidFill>
                  <a:srgbClr val="FFFFFF"/>
                </a:solidFill>
              </a:rPr>
              <a:t>Learning Objectives</a:t>
            </a:r>
            <a:endParaRPr lang="en-GB" dirty="0"/>
          </a:p>
        </p:txBody>
      </p:sp>
    </p:spTree>
    <p:extLst>
      <p:ext uri="{BB962C8B-B14F-4D97-AF65-F5344CB8AC3E}">
        <p14:creationId xmlns:p14="http://schemas.microsoft.com/office/powerpoint/2010/main" val="51348750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567142" y="1297303"/>
            <a:ext cx="3475151" cy="5012017"/>
          </a:xfrm>
          <a:prstGeom prst="rect">
            <a:avLst/>
          </a:prstGeom>
          <a:ln w="25400">
            <a:solidFill>
              <a:schemeClr val="tx1"/>
            </a:solidFill>
          </a:ln>
        </p:spPr>
      </p:pic>
      <p:sp>
        <p:nvSpPr>
          <p:cNvPr id="3" name="Title 2"/>
          <p:cNvSpPr>
            <a:spLocks noGrp="1"/>
          </p:cNvSpPr>
          <p:nvPr>
            <p:ph type="title"/>
          </p:nvPr>
        </p:nvSpPr>
        <p:spPr/>
        <p:txBody>
          <a:bodyPr/>
          <a:lstStyle/>
          <a:p>
            <a:r>
              <a:rPr lang="en-GB" dirty="0"/>
              <a:t>The Policyholder</a:t>
            </a:r>
          </a:p>
        </p:txBody>
      </p:sp>
      <p:pic>
        <p:nvPicPr>
          <p:cNvPr id="5" name="Picture 4"/>
          <p:cNvPicPr>
            <a:picLocks noChangeAspect="1"/>
          </p:cNvPicPr>
          <p:nvPr/>
        </p:nvPicPr>
        <p:blipFill>
          <a:blip r:embed="rId4"/>
          <a:stretch>
            <a:fillRect/>
          </a:stretch>
        </p:blipFill>
        <p:spPr>
          <a:xfrm>
            <a:off x="4178188" y="1297303"/>
            <a:ext cx="2162856" cy="1627641"/>
          </a:xfrm>
          <a:prstGeom prst="rect">
            <a:avLst/>
          </a:prstGeom>
        </p:spPr>
      </p:pic>
      <p:pic>
        <p:nvPicPr>
          <p:cNvPr id="6" name="Picture 5"/>
          <p:cNvPicPr>
            <a:picLocks noChangeAspect="1"/>
          </p:cNvPicPr>
          <p:nvPr/>
        </p:nvPicPr>
        <p:blipFill>
          <a:blip r:embed="rId5"/>
          <a:stretch>
            <a:fillRect/>
          </a:stretch>
        </p:blipFill>
        <p:spPr>
          <a:xfrm>
            <a:off x="6444208" y="1297303"/>
            <a:ext cx="2431159" cy="1627640"/>
          </a:xfrm>
          <a:prstGeom prst="rect">
            <a:avLst/>
          </a:prstGeom>
        </p:spPr>
      </p:pic>
      <p:pic>
        <p:nvPicPr>
          <p:cNvPr id="7" name="Picture 6"/>
          <p:cNvPicPr>
            <a:picLocks noChangeAspect="1"/>
          </p:cNvPicPr>
          <p:nvPr/>
        </p:nvPicPr>
        <p:blipFill>
          <a:blip r:embed="rId6"/>
          <a:stretch>
            <a:fillRect/>
          </a:stretch>
        </p:blipFill>
        <p:spPr>
          <a:xfrm>
            <a:off x="4178188" y="3166124"/>
            <a:ext cx="4697179" cy="3143196"/>
          </a:xfrm>
          <a:prstGeom prst="rect">
            <a:avLst/>
          </a:prstGeom>
          <a:ln w="25400">
            <a:solidFill>
              <a:schemeClr val="tx1"/>
            </a:solidFill>
          </a:ln>
        </p:spPr>
      </p:pic>
    </p:spTree>
    <p:extLst>
      <p:ext uri="{BB962C8B-B14F-4D97-AF65-F5344CB8AC3E}">
        <p14:creationId xmlns:p14="http://schemas.microsoft.com/office/powerpoint/2010/main" val="96886231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3 Main Attributes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010" y="1897448"/>
            <a:ext cx="1650217" cy="2511631"/>
          </a:xfrm>
          <a:prstGeom prst="rect">
            <a:avLst/>
          </a:prstGeom>
        </p:spPr>
      </p:pic>
      <p:sp>
        <p:nvSpPr>
          <p:cNvPr id="5" name="TextBox 3"/>
          <p:cNvSpPr txBox="1"/>
          <p:nvPr/>
        </p:nvSpPr>
        <p:spPr>
          <a:xfrm>
            <a:off x="410778" y="4771278"/>
            <a:ext cx="2392000" cy="120032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dirty="0"/>
              <a:t>Replace</a:t>
            </a:r>
          </a:p>
          <a:p>
            <a:pPr algn="ctr"/>
            <a:r>
              <a:rPr lang="en-GB" sz="2400" dirty="0"/>
              <a:t>Reduced</a:t>
            </a:r>
          </a:p>
          <a:p>
            <a:pPr algn="ctr"/>
            <a:r>
              <a:rPr lang="en-GB" sz="2400" dirty="0"/>
              <a:t>Business Profits</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6687" y="2075453"/>
            <a:ext cx="2124150" cy="2155619"/>
          </a:xfrm>
          <a:prstGeom prst="rect">
            <a:avLst/>
          </a:prstGeom>
        </p:spPr>
      </p:pic>
      <p:sp>
        <p:nvSpPr>
          <p:cNvPr id="7" name="TextBox 5"/>
          <p:cNvSpPr txBox="1"/>
          <p:nvPr/>
        </p:nvSpPr>
        <p:spPr>
          <a:xfrm>
            <a:off x="3068070" y="4949403"/>
            <a:ext cx="2701381"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dirty="0"/>
              <a:t>Have a Time Limit</a:t>
            </a:r>
          </a:p>
          <a:p>
            <a:pPr algn="ctr"/>
            <a:r>
              <a:rPr lang="en-GB" sz="2400" dirty="0"/>
              <a:t>(Indemnity Period)</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5297" y="1628800"/>
            <a:ext cx="2068930" cy="3048266"/>
          </a:xfrm>
          <a:prstGeom prst="rect">
            <a:avLst/>
          </a:prstGeom>
        </p:spPr>
      </p:pic>
      <p:sp>
        <p:nvSpPr>
          <p:cNvPr id="9" name="TextBox 7"/>
          <p:cNvSpPr txBox="1"/>
          <p:nvPr/>
        </p:nvSpPr>
        <p:spPr>
          <a:xfrm>
            <a:off x="6174031" y="4909777"/>
            <a:ext cx="2531462" cy="110799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dirty="0"/>
              <a:t>Due to</a:t>
            </a:r>
          </a:p>
          <a:p>
            <a:pPr algn="ctr"/>
            <a:r>
              <a:rPr lang="en-GB" sz="2400" dirty="0"/>
              <a:t>Material Damage</a:t>
            </a:r>
          </a:p>
          <a:p>
            <a:pPr algn="ctr"/>
            <a:r>
              <a:rPr lang="en-GB" dirty="0"/>
              <a:t>(Usually)</a:t>
            </a:r>
          </a:p>
        </p:txBody>
      </p:sp>
    </p:spTree>
    <p:extLst>
      <p:ext uri="{BB962C8B-B14F-4D97-AF65-F5344CB8AC3E}">
        <p14:creationId xmlns:p14="http://schemas.microsoft.com/office/powerpoint/2010/main" val="5707954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Examples of Material Damage</a:t>
            </a:r>
          </a:p>
        </p:txBody>
      </p:sp>
      <p:pic>
        <p:nvPicPr>
          <p:cNvPr id="6" name="Content Placeholder 5"/>
          <p:cNvPicPr>
            <a:picLocks noGrp="1" noChangeAspect="1"/>
          </p:cNvPicPr>
          <p:nvPr>
            <p:ph idx="1"/>
          </p:nvPr>
        </p:nvPicPr>
        <p:blipFill>
          <a:blip r:embed="rId3"/>
          <a:stretch>
            <a:fillRect/>
          </a:stretch>
        </p:blipFill>
        <p:spPr>
          <a:xfrm>
            <a:off x="1058342" y="1449851"/>
            <a:ext cx="7186066" cy="5182260"/>
          </a:xfrm>
        </p:spPr>
      </p:pic>
    </p:spTree>
    <p:extLst>
      <p:ext uri="{BB962C8B-B14F-4D97-AF65-F5344CB8AC3E}">
        <p14:creationId xmlns:p14="http://schemas.microsoft.com/office/powerpoint/2010/main" val="32071969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Examples of Material Damage</a:t>
            </a:r>
          </a:p>
        </p:txBody>
      </p:sp>
      <p:pic>
        <p:nvPicPr>
          <p:cNvPr id="6" name="Content Placeholder 5"/>
          <p:cNvPicPr>
            <a:picLocks noGrp="1" noChangeAspect="1"/>
          </p:cNvPicPr>
          <p:nvPr>
            <p:ph idx="1"/>
          </p:nvPr>
        </p:nvPicPr>
        <p:blipFill>
          <a:blip r:embed="rId3"/>
          <a:stretch>
            <a:fillRect/>
          </a:stretch>
        </p:blipFill>
        <p:spPr>
          <a:xfrm>
            <a:off x="1058342" y="2128863"/>
            <a:ext cx="7186066" cy="3824236"/>
          </a:xfrm>
        </p:spPr>
      </p:pic>
    </p:spTree>
    <p:extLst>
      <p:ext uri="{BB962C8B-B14F-4D97-AF65-F5344CB8AC3E}">
        <p14:creationId xmlns:p14="http://schemas.microsoft.com/office/powerpoint/2010/main" val="247356900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Examples of Material Damage</a:t>
            </a:r>
          </a:p>
        </p:txBody>
      </p:sp>
      <p:pic>
        <p:nvPicPr>
          <p:cNvPr id="6" name="Content Placeholder 5"/>
          <p:cNvPicPr>
            <a:picLocks noGrp="1" noChangeAspect="1"/>
          </p:cNvPicPr>
          <p:nvPr>
            <p:ph idx="1"/>
          </p:nvPr>
        </p:nvPicPr>
        <p:blipFill>
          <a:blip r:embed="rId3"/>
          <a:stretch>
            <a:fillRect/>
          </a:stretch>
        </p:blipFill>
        <p:spPr>
          <a:xfrm>
            <a:off x="1024227" y="1628626"/>
            <a:ext cx="7254296" cy="4824710"/>
          </a:xfrm>
        </p:spPr>
      </p:pic>
    </p:spTree>
    <p:extLst>
      <p:ext uri="{BB962C8B-B14F-4D97-AF65-F5344CB8AC3E}">
        <p14:creationId xmlns:p14="http://schemas.microsoft.com/office/powerpoint/2010/main" val="311197092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Examples of Material Damage</a:t>
            </a:r>
          </a:p>
        </p:txBody>
      </p:sp>
      <p:pic>
        <p:nvPicPr>
          <p:cNvPr id="4" name="TIANJIN EXPLOSION - 2 block away - CLOSEST VIDEO - OVER 200 dead estimated">
            <a:hlinkClick r:id="" action="ppaction://media"/>
          </p:cNvPr>
          <p:cNvPicPr>
            <a:picLocks noGrp="1" noChangeAspect="1"/>
          </p:cNvPicPr>
          <p:nvPr>
            <p:ph idx="1"/>
            <a:videoFile r:link="rId1"/>
            <p:extLst>
              <p:ext uri="{DAA4B4D4-6D71-4841-9C94-3DE7FCFB9230}">
                <p14:media xmlns:p14="http://schemas.microsoft.com/office/powerpoint/2010/main" r:embed="rId2">
                  <p14:trim end="25235.3333"/>
                </p14:media>
              </p:ext>
            </p:extLst>
          </p:nvPr>
        </p:nvPicPr>
        <p:blipFill>
          <a:blip r:embed="rId5"/>
          <a:stretch>
            <a:fillRect/>
          </a:stretch>
        </p:blipFill>
        <p:spPr>
          <a:xfrm>
            <a:off x="457200" y="1681163"/>
            <a:ext cx="8388350" cy="4718050"/>
          </a:xfrm>
        </p:spPr>
      </p:pic>
    </p:spTree>
    <p:extLst>
      <p:ext uri="{BB962C8B-B14F-4D97-AF65-F5344CB8AC3E}">
        <p14:creationId xmlns:p14="http://schemas.microsoft.com/office/powerpoint/2010/main" val="1975844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6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864362" y="1412776"/>
            <a:ext cx="7671136" cy="2292556"/>
          </a:xfrm>
          <a:prstGeom prst="rect">
            <a:avLst/>
          </a:prstGeom>
        </p:spPr>
        <p:txBody>
          <a:bodyPr vert="horz" lIns="91440" tIns="45720" rIns="91440" bIns="45720" rtlCol="0">
            <a:normAutofit fontScale="92500"/>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algn="just">
              <a:spcBef>
                <a:spcPts val="600"/>
              </a:spcBef>
              <a:spcAft>
                <a:spcPts val="1200"/>
              </a:spcAft>
            </a:pPr>
            <a:r>
              <a:rPr lang="en-GB" dirty="0"/>
              <a:t>“</a:t>
            </a:r>
            <a:r>
              <a:rPr lang="en-GB" b="1" dirty="0"/>
              <a:t>Failure to properly advise, particularly in relation to:</a:t>
            </a:r>
          </a:p>
          <a:p>
            <a:pPr lvl="1" algn="just">
              <a:buClr>
                <a:srgbClr val="E31837"/>
              </a:buClr>
              <a:buFont typeface="Symbol" panose="05050102010706020507" pitchFamily="18" charset="2"/>
              <a:buChar char=""/>
            </a:pPr>
            <a:r>
              <a:rPr lang="en-GB" sz="1900" dirty="0"/>
              <a:t>Limit of indemnity / sums insured</a:t>
            </a:r>
          </a:p>
          <a:p>
            <a:pPr lvl="1" algn="just">
              <a:buClr>
                <a:srgbClr val="E31837"/>
              </a:buClr>
              <a:buFont typeface="Symbol" panose="05050102010706020507" pitchFamily="18" charset="2"/>
              <a:buChar char=""/>
            </a:pPr>
            <a:r>
              <a:rPr lang="en-GB" sz="1900" dirty="0"/>
              <a:t>Assessment and </a:t>
            </a:r>
            <a:r>
              <a:rPr lang="en-GB" sz="1900" b="1" dirty="0"/>
              <a:t>calculation</a:t>
            </a:r>
            <a:r>
              <a:rPr lang="en-GB" sz="1900" dirty="0"/>
              <a:t> of </a:t>
            </a:r>
            <a:r>
              <a:rPr lang="en-GB" sz="1900" b="1" dirty="0"/>
              <a:t>Business Interruption </a:t>
            </a:r>
            <a:r>
              <a:rPr lang="en-GB" sz="1900" dirty="0"/>
              <a:t>sums insured</a:t>
            </a:r>
          </a:p>
          <a:p>
            <a:pPr lvl="1" algn="just">
              <a:buClr>
                <a:srgbClr val="E31837"/>
              </a:buClr>
              <a:buFont typeface="Symbol" panose="05050102010706020507" pitchFamily="18" charset="2"/>
              <a:buChar char=""/>
            </a:pPr>
            <a:r>
              <a:rPr lang="en-GB" sz="1900" dirty="0"/>
              <a:t>The application and meaning of </a:t>
            </a:r>
            <a:r>
              <a:rPr lang="en-GB" sz="1900" b="1" dirty="0"/>
              <a:t>Average</a:t>
            </a:r>
            <a:r>
              <a:rPr lang="en-GB" sz="1900" dirty="0"/>
              <a:t>”</a:t>
            </a:r>
          </a:p>
          <a:p>
            <a:pPr lvl="1" algn="just">
              <a:buFont typeface="Arial" panose="020B0604020202020204" pitchFamily="34" charset="0"/>
              <a:buChar char="•"/>
            </a:pPr>
            <a:endParaRPr lang="en-GB" sz="1900" dirty="0"/>
          </a:p>
          <a:p>
            <a:pPr marL="382588" indent="-342900" algn="just" eaLnBrk="0" hangingPunct="0">
              <a:lnSpc>
                <a:spcPct val="75000"/>
              </a:lnSpc>
              <a:spcBef>
                <a:spcPts val="800"/>
              </a:spcBef>
              <a:buClr>
                <a:srgbClr val="E31837"/>
              </a:buClr>
              <a:buSzPct val="100000"/>
              <a:buFont typeface="Arial" panose="020B0604020202020204" pitchFamily="34" charset="0"/>
              <a:buChar char="•"/>
            </a:pPr>
            <a:r>
              <a:rPr lang="en-GB" sz="1600" u="sng" kern="0" dirty="0">
                <a:solidFill>
                  <a:schemeClr val="tx1"/>
                </a:solidFill>
              </a:rPr>
              <a:t>BIBA’s Professional Indemnity Initiate – Claim types</a:t>
            </a:r>
          </a:p>
        </p:txBody>
      </p:sp>
      <p:sp>
        <p:nvSpPr>
          <p:cNvPr id="9" name="Content Placeholder 2"/>
          <p:cNvSpPr txBox="1">
            <a:spLocks/>
          </p:cNvSpPr>
          <p:nvPr/>
        </p:nvSpPr>
        <p:spPr>
          <a:xfrm>
            <a:off x="864362" y="4293096"/>
            <a:ext cx="7563898" cy="1615439"/>
          </a:xfrm>
          <a:prstGeom prst="rect">
            <a:avLst/>
          </a:prstGeom>
        </p:spPr>
        <p:txBody>
          <a:bodyPr vert="horz" lIns="91440" tIns="45720" rIns="91440" bIns="45720" rtlCol="0">
            <a:normAutofit fontScale="77500" lnSpcReduction="20000"/>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algn="just">
              <a:lnSpc>
                <a:spcPct val="120000"/>
              </a:lnSpc>
              <a:spcBef>
                <a:spcPts val="0"/>
              </a:spcBef>
            </a:pPr>
            <a:r>
              <a:rPr lang="en-GB" dirty="0"/>
              <a:t>“Eurokey sued the </a:t>
            </a:r>
            <a:r>
              <a:rPr lang="en-GB" b="1" dirty="0"/>
              <a:t>broker</a:t>
            </a:r>
            <a:r>
              <a:rPr lang="en-GB" dirty="0"/>
              <a:t> for the shortfall between the settlement and full recovery under the policy on the basis that it had </a:t>
            </a:r>
            <a:r>
              <a:rPr lang="en-GB" b="1" dirty="0"/>
              <a:t>negligently</a:t>
            </a:r>
            <a:r>
              <a:rPr lang="en-GB" dirty="0"/>
              <a:t> advised it as to how the sums insured should be </a:t>
            </a:r>
            <a:r>
              <a:rPr lang="en-GB" b="1" dirty="0"/>
              <a:t>calculated</a:t>
            </a:r>
            <a:r>
              <a:rPr lang="en-GB" dirty="0"/>
              <a:t> and negligently failed to arrange </a:t>
            </a:r>
            <a:r>
              <a:rPr lang="en-GB" b="1" dirty="0"/>
              <a:t>sufficient cover</a:t>
            </a:r>
            <a:r>
              <a:rPr lang="en-GB" dirty="0"/>
              <a:t>.”</a:t>
            </a:r>
          </a:p>
          <a:p>
            <a:pPr marL="382588" indent="-342900" algn="just" eaLnBrk="0" hangingPunct="0">
              <a:spcBef>
                <a:spcPts val="800"/>
              </a:spcBef>
              <a:buClr>
                <a:srgbClr val="E31837"/>
              </a:buClr>
              <a:buSzPct val="100000"/>
              <a:buFont typeface="Symbol" panose="05050102010706020507" pitchFamily="18" charset="2"/>
              <a:buChar char=""/>
            </a:pPr>
            <a:r>
              <a:rPr lang="en-GB" sz="2100" u="sng" kern="0" dirty="0">
                <a:solidFill>
                  <a:schemeClr val="tx1"/>
                </a:solidFill>
              </a:rPr>
              <a:t>Eurokey Recycling Ltd v Giles Insurance Brokers Ltd</a:t>
            </a:r>
          </a:p>
        </p:txBody>
      </p:sp>
      <p:sp>
        <p:nvSpPr>
          <p:cNvPr id="10" name="Rectangle 9">
            <a:hlinkClick r:id="rId3" action="ppaction://hlinksldjump"/>
          </p:cNvPr>
          <p:cNvSpPr/>
          <p:nvPr/>
        </p:nvSpPr>
        <p:spPr>
          <a:xfrm>
            <a:off x="6970816" y="5523016"/>
            <a:ext cx="2173183" cy="1334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79798578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Components of a BI Claim</a:t>
            </a:r>
          </a:p>
        </p:txBody>
      </p:sp>
      <p:sp>
        <p:nvSpPr>
          <p:cNvPr id="6" name="TextBox 4"/>
          <p:cNvSpPr txBox="1"/>
          <p:nvPr/>
        </p:nvSpPr>
        <p:spPr>
          <a:xfrm>
            <a:off x="747267" y="5094964"/>
            <a:ext cx="1911101" cy="120032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dirty="0"/>
              <a:t>Loss of</a:t>
            </a:r>
          </a:p>
          <a:p>
            <a:pPr algn="ctr"/>
            <a:r>
              <a:rPr lang="en-GB" sz="2400" dirty="0"/>
              <a:t>Gross Profit</a:t>
            </a:r>
          </a:p>
          <a:p>
            <a:pPr algn="ctr"/>
            <a:r>
              <a:rPr lang="en-GB" sz="2400" dirty="0"/>
              <a:t>(Loss of GP)</a:t>
            </a:r>
          </a:p>
        </p:txBody>
      </p:sp>
      <p:sp>
        <p:nvSpPr>
          <p:cNvPr id="7" name="TextBox 6"/>
          <p:cNvSpPr txBox="1"/>
          <p:nvPr/>
        </p:nvSpPr>
        <p:spPr>
          <a:xfrm>
            <a:off x="6814618" y="1505009"/>
            <a:ext cx="1537601" cy="156966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dirty="0"/>
              <a:t>Increased</a:t>
            </a:r>
          </a:p>
          <a:p>
            <a:pPr algn="ctr"/>
            <a:r>
              <a:rPr lang="en-GB" sz="2400" dirty="0"/>
              <a:t>Costs of</a:t>
            </a:r>
          </a:p>
          <a:p>
            <a:pPr algn="ctr"/>
            <a:r>
              <a:rPr lang="en-GB" sz="2400" dirty="0"/>
              <a:t>Working</a:t>
            </a:r>
          </a:p>
          <a:p>
            <a:pPr algn="ctr"/>
            <a:r>
              <a:rPr lang="en-GB" sz="2400" dirty="0"/>
              <a:t>(ICW)</a:t>
            </a:r>
          </a:p>
        </p:txBody>
      </p:sp>
      <p:pic>
        <p:nvPicPr>
          <p:cNvPr id="9" name="Picture 8"/>
          <p:cNvPicPr>
            <a:picLocks noChangeAspect="1"/>
          </p:cNvPicPr>
          <p:nvPr/>
        </p:nvPicPr>
        <p:blipFill>
          <a:blip r:embed="rId3"/>
          <a:stretch>
            <a:fillRect/>
          </a:stretch>
        </p:blipFill>
        <p:spPr>
          <a:xfrm rot="18800689" flipH="1">
            <a:off x="1318202" y="4095031"/>
            <a:ext cx="1105562" cy="1105562"/>
          </a:xfrm>
          <a:prstGeom prst="rect">
            <a:avLst/>
          </a:prstGeom>
        </p:spPr>
      </p:pic>
      <p:sp>
        <p:nvSpPr>
          <p:cNvPr id="10" name="TextBox 9"/>
          <p:cNvSpPr txBox="1"/>
          <p:nvPr/>
        </p:nvSpPr>
        <p:spPr>
          <a:xfrm>
            <a:off x="933215" y="1509102"/>
            <a:ext cx="1539204" cy="193899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dirty="0"/>
              <a:t>Additional</a:t>
            </a:r>
          </a:p>
          <a:p>
            <a:pPr algn="ctr"/>
            <a:r>
              <a:rPr lang="en-GB" sz="2400" dirty="0"/>
              <a:t>Increased</a:t>
            </a:r>
          </a:p>
          <a:p>
            <a:pPr algn="ctr"/>
            <a:r>
              <a:rPr lang="en-GB" sz="2400" dirty="0"/>
              <a:t>Costs of</a:t>
            </a:r>
          </a:p>
          <a:p>
            <a:pPr algn="ctr"/>
            <a:r>
              <a:rPr lang="en-GB" sz="2400" dirty="0"/>
              <a:t>Working</a:t>
            </a:r>
          </a:p>
          <a:p>
            <a:pPr algn="ctr"/>
            <a:r>
              <a:rPr lang="en-GB" sz="2400" dirty="0"/>
              <a:t>(AICW)</a:t>
            </a:r>
          </a:p>
        </p:txBody>
      </p:sp>
      <p:sp>
        <p:nvSpPr>
          <p:cNvPr id="12" name="TextBox 11"/>
          <p:cNvSpPr txBox="1"/>
          <p:nvPr/>
        </p:nvSpPr>
        <p:spPr>
          <a:xfrm>
            <a:off x="6737674" y="4725633"/>
            <a:ext cx="1691490" cy="156966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dirty="0"/>
              <a:t>Savings</a:t>
            </a:r>
          </a:p>
          <a:p>
            <a:pPr algn="ctr"/>
            <a:r>
              <a:rPr lang="en-GB" sz="2400" dirty="0"/>
              <a:t>in</a:t>
            </a:r>
          </a:p>
          <a:p>
            <a:pPr algn="ctr"/>
            <a:r>
              <a:rPr lang="en-GB" sz="2400" dirty="0"/>
              <a:t>Overheads</a:t>
            </a:r>
          </a:p>
          <a:p>
            <a:pPr algn="ctr"/>
            <a:r>
              <a:rPr lang="en-GB" sz="2400" dirty="0"/>
              <a:t>(Savings)</a:t>
            </a:r>
          </a:p>
        </p:txBody>
      </p:sp>
      <p:pic>
        <p:nvPicPr>
          <p:cNvPr id="14" name="Picture 13"/>
          <p:cNvPicPr>
            <a:picLocks noChangeAspect="1"/>
          </p:cNvPicPr>
          <p:nvPr/>
        </p:nvPicPr>
        <p:blipFill>
          <a:blip r:embed="rId3"/>
          <a:stretch>
            <a:fillRect/>
          </a:stretch>
        </p:blipFill>
        <p:spPr>
          <a:xfrm rot="12368896" flipH="1">
            <a:off x="5701028" y="4909449"/>
            <a:ext cx="1105562" cy="1105562"/>
          </a:xfrm>
          <a:prstGeom prst="rect">
            <a:avLst/>
          </a:prstGeom>
        </p:spPr>
      </p:pic>
      <p:pic>
        <p:nvPicPr>
          <p:cNvPr id="15" name="Picture 14"/>
          <p:cNvPicPr>
            <a:picLocks noChangeAspect="1"/>
          </p:cNvPicPr>
          <p:nvPr/>
        </p:nvPicPr>
        <p:blipFill>
          <a:blip r:embed="rId3"/>
          <a:stretch>
            <a:fillRect/>
          </a:stretch>
        </p:blipFill>
        <p:spPr>
          <a:xfrm rot="8881086" flipH="1">
            <a:off x="6603338" y="2830366"/>
            <a:ext cx="1105562" cy="1105562"/>
          </a:xfrm>
          <a:prstGeom prst="rect">
            <a:avLst/>
          </a:prstGeom>
        </p:spPr>
      </p:pic>
      <p:pic>
        <p:nvPicPr>
          <p:cNvPr id="16" name="Picture 15"/>
          <p:cNvPicPr>
            <a:picLocks noChangeAspect="1"/>
          </p:cNvPicPr>
          <p:nvPr/>
        </p:nvPicPr>
        <p:blipFill>
          <a:blip r:embed="rId3"/>
          <a:stretch>
            <a:fillRect/>
          </a:stretch>
        </p:blipFill>
        <p:spPr>
          <a:xfrm rot="2003445" flipH="1">
            <a:off x="2363875" y="1796826"/>
            <a:ext cx="1105562" cy="1105562"/>
          </a:xfrm>
          <a:prstGeom prst="rect">
            <a:avLst/>
          </a:prstGeom>
        </p:spPr>
      </p:pic>
      <p:sp>
        <p:nvSpPr>
          <p:cNvPr id="2" name="TextBox 1"/>
          <p:cNvSpPr txBox="1"/>
          <p:nvPr/>
        </p:nvSpPr>
        <p:spPr>
          <a:xfrm>
            <a:off x="2797601" y="3212976"/>
            <a:ext cx="3477804" cy="1384995"/>
          </a:xfrm>
          <a:prstGeom prst="rect">
            <a:avLst/>
          </a:prstGeom>
          <a:noFill/>
        </p:spPr>
        <p:txBody>
          <a:bodyPr wrap="square" rtlCol="0">
            <a:spAutoFit/>
          </a:bodyPr>
          <a:lstStyle/>
          <a:p>
            <a:pPr algn="ctr"/>
            <a:r>
              <a:rPr lang="en-GB" sz="2800" dirty="0">
                <a:latin typeface="+mn-lt"/>
              </a:rPr>
              <a:t>BUSINESS INTERRUPTION CLAIM</a:t>
            </a:r>
          </a:p>
        </p:txBody>
      </p:sp>
    </p:spTree>
    <p:extLst>
      <p:ext uri="{BB962C8B-B14F-4D97-AF65-F5344CB8AC3E}">
        <p14:creationId xmlns:p14="http://schemas.microsoft.com/office/powerpoint/2010/main" val="14543082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1844824"/>
            <a:ext cx="8522493" cy="4536504"/>
          </a:xfrm>
        </p:spPr>
        <p:txBody>
          <a:bodyPr anchor="t"/>
          <a:lstStyle/>
          <a:p>
            <a:pPr marL="39688" indent="0" algn="ctr">
              <a:buNone/>
            </a:pPr>
            <a:r>
              <a:rPr lang="en-GB" sz="19900" dirty="0">
                <a:ln>
                  <a:solidFill>
                    <a:schemeClr val="accent1"/>
                  </a:solidFill>
                </a:ln>
                <a:solidFill>
                  <a:srgbClr val="C00000"/>
                </a:solidFill>
                <a:effectLst>
                  <a:outerShdw blurRad="50800" dist="50800" dir="5400000" algn="ctr" rotWithShape="0">
                    <a:schemeClr val="tx1"/>
                  </a:outerShdw>
                </a:effectLst>
              </a:rPr>
              <a:t>5</a:t>
            </a:r>
            <a:endParaRPr lang="en-GB" sz="4400" dirty="0">
              <a:ln>
                <a:solidFill>
                  <a:schemeClr val="accent1"/>
                </a:solidFill>
              </a:ln>
              <a:solidFill>
                <a:srgbClr val="C00000"/>
              </a:solidFill>
              <a:effectLst>
                <a:outerShdw blurRad="50800" dist="50800" dir="5400000" algn="ctr" rotWithShape="0">
                  <a:schemeClr val="tx1"/>
                </a:outerShdw>
              </a:effectLst>
            </a:endParaRPr>
          </a:p>
          <a:p>
            <a:pPr marL="39688" indent="0" algn="ctr">
              <a:buNone/>
            </a:pPr>
            <a:r>
              <a:rPr lang="en-GB" sz="1600" b="1" dirty="0"/>
              <a:t>Placement Considerations</a:t>
            </a:r>
          </a:p>
        </p:txBody>
      </p:sp>
      <p:sp>
        <p:nvSpPr>
          <p:cNvPr id="3" name="Title 2"/>
          <p:cNvSpPr>
            <a:spLocks noGrp="1"/>
          </p:cNvSpPr>
          <p:nvPr>
            <p:ph type="title"/>
          </p:nvPr>
        </p:nvSpPr>
        <p:spPr/>
        <p:txBody>
          <a:bodyPr/>
          <a:lstStyle/>
          <a:p>
            <a:r>
              <a:rPr lang="en-GB" dirty="0">
                <a:solidFill>
                  <a:srgbClr val="FFFFFF"/>
                </a:solidFill>
              </a:rPr>
              <a:t>Placement Considerations</a:t>
            </a:r>
            <a:endParaRPr lang="en-GB" dirty="0"/>
          </a:p>
        </p:txBody>
      </p:sp>
    </p:spTree>
    <p:extLst>
      <p:ext uri="{BB962C8B-B14F-4D97-AF65-F5344CB8AC3E}">
        <p14:creationId xmlns:p14="http://schemas.microsoft.com/office/powerpoint/2010/main" val="53464774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9552" y="1844824"/>
            <a:ext cx="2530624" cy="3744416"/>
          </a:xfrm>
        </p:spPr>
        <p:txBody>
          <a:bodyPr/>
          <a:lstStyle/>
          <a:p>
            <a:pPr marL="39688" indent="0">
              <a:buNone/>
            </a:pPr>
            <a:r>
              <a:rPr lang="en-GB" sz="1600" b="1" dirty="0">
                <a:solidFill>
                  <a:srgbClr val="E31837"/>
                </a:solidFill>
              </a:rPr>
              <a:t>Type of building</a:t>
            </a:r>
          </a:p>
          <a:p>
            <a:pPr marL="39688" indent="0">
              <a:spcBef>
                <a:spcPts val="0"/>
              </a:spcBef>
              <a:buNone/>
            </a:pPr>
            <a:endParaRPr lang="en-GB" sz="1600" dirty="0"/>
          </a:p>
          <a:p>
            <a:pPr marL="39688" indent="0">
              <a:spcBef>
                <a:spcPts val="0"/>
              </a:spcBef>
              <a:buNone/>
            </a:pPr>
            <a:endParaRPr lang="en-GB" sz="1600" dirty="0"/>
          </a:p>
          <a:p>
            <a:pPr marL="39688" indent="0">
              <a:spcBef>
                <a:spcPts val="0"/>
              </a:spcBef>
              <a:buNone/>
            </a:pPr>
            <a:r>
              <a:rPr lang="en-GB" sz="1600" dirty="0"/>
              <a:t>Planning Permission</a:t>
            </a:r>
          </a:p>
          <a:p>
            <a:pPr marL="39688" indent="0">
              <a:spcBef>
                <a:spcPts val="0"/>
              </a:spcBef>
              <a:buNone/>
            </a:pPr>
            <a:endParaRPr lang="en-GB" sz="1600" dirty="0"/>
          </a:p>
          <a:p>
            <a:pPr marL="39688" indent="0">
              <a:spcBef>
                <a:spcPts val="0"/>
              </a:spcBef>
              <a:buNone/>
            </a:pPr>
            <a:endParaRPr lang="en-GB" sz="1600" dirty="0"/>
          </a:p>
          <a:p>
            <a:pPr marL="39688" indent="0">
              <a:spcBef>
                <a:spcPts val="0"/>
              </a:spcBef>
              <a:buNone/>
            </a:pPr>
            <a:r>
              <a:rPr lang="en-GB" sz="1600" dirty="0"/>
              <a:t>Machinery (or contents) removal method</a:t>
            </a:r>
          </a:p>
          <a:p>
            <a:pPr marL="39688" indent="0">
              <a:spcBef>
                <a:spcPts val="0"/>
              </a:spcBef>
              <a:buNone/>
            </a:pPr>
            <a:endParaRPr lang="en-GB" sz="1600" dirty="0"/>
          </a:p>
          <a:p>
            <a:pPr marL="39688" indent="0">
              <a:spcBef>
                <a:spcPts val="0"/>
              </a:spcBef>
              <a:buNone/>
            </a:pPr>
            <a:endParaRPr lang="en-GB" sz="1600" dirty="0"/>
          </a:p>
          <a:p>
            <a:pPr marL="39688" indent="0">
              <a:spcBef>
                <a:spcPts val="0"/>
              </a:spcBef>
              <a:buNone/>
            </a:pPr>
            <a:r>
              <a:rPr lang="en-GB" sz="1600" dirty="0"/>
              <a:t>Machinery lead times</a:t>
            </a:r>
          </a:p>
          <a:p>
            <a:pPr marL="39688" indent="0">
              <a:spcBef>
                <a:spcPts val="0"/>
              </a:spcBef>
              <a:buNone/>
            </a:pPr>
            <a:endParaRPr lang="en-GB" sz="1600" dirty="0"/>
          </a:p>
          <a:p>
            <a:pPr marL="39688" indent="0">
              <a:spcBef>
                <a:spcPts val="0"/>
              </a:spcBef>
              <a:buNone/>
            </a:pPr>
            <a:endParaRPr lang="en-GB" sz="1600" dirty="0"/>
          </a:p>
          <a:p>
            <a:pPr marL="39688" indent="0">
              <a:spcBef>
                <a:spcPts val="0"/>
              </a:spcBef>
              <a:buNone/>
            </a:pPr>
            <a:r>
              <a:rPr lang="en-GB" sz="1600" dirty="0"/>
              <a:t>Rebuild customer base</a:t>
            </a:r>
          </a:p>
        </p:txBody>
      </p:sp>
      <p:sp>
        <p:nvSpPr>
          <p:cNvPr id="3" name="Title 2"/>
          <p:cNvSpPr>
            <a:spLocks noGrp="1"/>
          </p:cNvSpPr>
          <p:nvPr>
            <p:ph type="title"/>
          </p:nvPr>
        </p:nvSpPr>
        <p:spPr/>
        <p:txBody>
          <a:bodyPr/>
          <a:lstStyle/>
          <a:p>
            <a:r>
              <a:rPr lang="en-GB" dirty="0">
                <a:solidFill>
                  <a:srgbClr val="FFFFFF"/>
                </a:solidFill>
              </a:rPr>
              <a:t>1. Maximum Indemnity Period</a:t>
            </a:r>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3848" y="2069614"/>
            <a:ext cx="5295900" cy="2943562"/>
          </a:xfrm>
          <a:prstGeom prst="rect">
            <a:avLst/>
          </a:prstGeom>
        </p:spPr>
      </p:pic>
    </p:spTree>
    <p:extLst>
      <p:ext uri="{BB962C8B-B14F-4D97-AF65-F5344CB8AC3E}">
        <p14:creationId xmlns:p14="http://schemas.microsoft.com/office/powerpoint/2010/main" val="118531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9552" y="1844824"/>
            <a:ext cx="2530624" cy="3744416"/>
          </a:xfrm>
        </p:spPr>
        <p:txBody>
          <a:bodyPr/>
          <a:lstStyle/>
          <a:p>
            <a:pPr marL="39688" indent="0">
              <a:buNone/>
            </a:pPr>
            <a:r>
              <a:rPr lang="en-GB" sz="1600" dirty="0"/>
              <a:t>Type of building</a:t>
            </a:r>
          </a:p>
          <a:p>
            <a:pPr marL="39688" indent="0">
              <a:spcBef>
                <a:spcPts val="0"/>
              </a:spcBef>
              <a:buNone/>
            </a:pPr>
            <a:endParaRPr lang="en-GB" sz="1600" dirty="0"/>
          </a:p>
          <a:p>
            <a:pPr marL="39688" indent="0">
              <a:spcBef>
                <a:spcPts val="0"/>
              </a:spcBef>
              <a:buNone/>
            </a:pPr>
            <a:endParaRPr lang="en-GB" sz="1600" dirty="0"/>
          </a:p>
          <a:p>
            <a:pPr marL="39688" indent="0">
              <a:spcBef>
                <a:spcPts val="0"/>
              </a:spcBef>
              <a:buNone/>
            </a:pPr>
            <a:r>
              <a:rPr lang="en-GB" sz="1600" b="1" dirty="0">
                <a:solidFill>
                  <a:srgbClr val="E31837"/>
                </a:solidFill>
              </a:rPr>
              <a:t>Planning Permission</a:t>
            </a:r>
          </a:p>
          <a:p>
            <a:pPr marL="39688" indent="0">
              <a:spcBef>
                <a:spcPts val="0"/>
              </a:spcBef>
              <a:buNone/>
            </a:pPr>
            <a:endParaRPr lang="en-GB" sz="1600" dirty="0"/>
          </a:p>
          <a:p>
            <a:pPr marL="39688" indent="0">
              <a:spcBef>
                <a:spcPts val="0"/>
              </a:spcBef>
              <a:buNone/>
            </a:pPr>
            <a:endParaRPr lang="en-GB" sz="1600" dirty="0"/>
          </a:p>
          <a:p>
            <a:pPr marL="39688" indent="0">
              <a:spcBef>
                <a:spcPts val="0"/>
              </a:spcBef>
              <a:buNone/>
            </a:pPr>
            <a:r>
              <a:rPr lang="en-GB" sz="1600" dirty="0"/>
              <a:t>Machinery (or contents) removal method</a:t>
            </a:r>
          </a:p>
          <a:p>
            <a:pPr marL="39688" indent="0">
              <a:spcBef>
                <a:spcPts val="0"/>
              </a:spcBef>
              <a:buNone/>
            </a:pPr>
            <a:endParaRPr lang="en-GB" sz="1600" dirty="0"/>
          </a:p>
          <a:p>
            <a:pPr marL="39688" indent="0">
              <a:spcBef>
                <a:spcPts val="0"/>
              </a:spcBef>
              <a:buNone/>
            </a:pPr>
            <a:endParaRPr lang="en-GB" sz="1600" dirty="0"/>
          </a:p>
          <a:p>
            <a:pPr marL="39688" indent="0">
              <a:spcBef>
                <a:spcPts val="0"/>
              </a:spcBef>
              <a:buNone/>
            </a:pPr>
            <a:r>
              <a:rPr lang="en-GB" sz="1600" dirty="0"/>
              <a:t>Machinery lead times</a:t>
            </a:r>
          </a:p>
          <a:p>
            <a:pPr marL="39688" indent="0">
              <a:spcBef>
                <a:spcPts val="0"/>
              </a:spcBef>
              <a:buNone/>
            </a:pPr>
            <a:endParaRPr lang="en-GB" sz="1600" dirty="0"/>
          </a:p>
          <a:p>
            <a:pPr marL="39688" indent="0">
              <a:spcBef>
                <a:spcPts val="0"/>
              </a:spcBef>
              <a:buNone/>
            </a:pPr>
            <a:endParaRPr lang="en-GB" sz="1600" dirty="0"/>
          </a:p>
          <a:p>
            <a:pPr marL="39688" indent="0">
              <a:spcBef>
                <a:spcPts val="0"/>
              </a:spcBef>
              <a:buNone/>
            </a:pPr>
            <a:r>
              <a:rPr lang="en-GB" sz="1600" dirty="0"/>
              <a:t>Rebuild customer base</a:t>
            </a:r>
          </a:p>
        </p:txBody>
      </p:sp>
      <p:sp>
        <p:nvSpPr>
          <p:cNvPr id="3" name="Title 2"/>
          <p:cNvSpPr>
            <a:spLocks noGrp="1"/>
          </p:cNvSpPr>
          <p:nvPr>
            <p:ph type="title"/>
          </p:nvPr>
        </p:nvSpPr>
        <p:spPr/>
        <p:txBody>
          <a:bodyPr/>
          <a:lstStyle/>
          <a:p>
            <a:r>
              <a:rPr lang="en-GB" dirty="0">
                <a:solidFill>
                  <a:srgbClr val="FFFFFF"/>
                </a:solidFill>
              </a:rPr>
              <a:t>1. Maximum Indemnity Period</a:t>
            </a:r>
            <a:endParaRPr lang="en-GB" dirty="0"/>
          </a:p>
        </p:txBody>
      </p:sp>
      <p:pic>
        <p:nvPicPr>
          <p:cNvPr id="4" name="Picture 3"/>
          <p:cNvPicPr>
            <a:picLocks noChangeAspect="1"/>
          </p:cNvPicPr>
          <p:nvPr/>
        </p:nvPicPr>
        <p:blipFill>
          <a:blip r:embed="rId3"/>
          <a:stretch>
            <a:fillRect/>
          </a:stretch>
        </p:blipFill>
        <p:spPr>
          <a:xfrm>
            <a:off x="3851920" y="1515895"/>
            <a:ext cx="4011516" cy="4035902"/>
          </a:xfrm>
          <a:prstGeom prst="rect">
            <a:avLst/>
          </a:prstGeom>
          <a:ln w="6350">
            <a:solidFill>
              <a:schemeClr val="tx1"/>
            </a:solidFill>
          </a:ln>
        </p:spPr>
      </p:pic>
    </p:spTree>
    <p:extLst>
      <p:ext uri="{BB962C8B-B14F-4D97-AF65-F5344CB8AC3E}">
        <p14:creationId xmlns:p14="http://schemas.microsoft.com/office/powerpoint/2010/main" val="53348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03848" y="1778046"/>
            <a:ext cx="5303980" cy="3511600"/>
          </a:xfrm>
          <a:prstGeom prst="rect">
            <a:avLst/>
          </a:prstGeom>
        </p:spPr>
      </p:pic>
      <p:sp>
        <p:nvSpPr>
          <p:cNvPr id="2" name="Content Placeholder 1"/>
          <p:cNvSpPr>
            <a:spLocks noGrp="1"/>
          </p:cNvSpPr>
          <p:nvPr>
            <p:ph idx="1"/>
          </p:nvPr>
        </p:nvSpPr>
        <p:spPr>
          <a:xfrm>
            <a:off x="539552" y="1844824"/>
            <a:ext cx="2530624" cy="3744416"/>
          </a:xfrm>
        </p:spPr>
        <p:txBody>
          <a:bodyPr/>
          <a:lstStyle/>
          <a:p>
            <a:pPr marL="39688" indent="0">
              <a:buNone/>
            </a:pPr>
            <a:r>
              <a:rPr lang="en-GB" sz="1600" dirty="0"/>
              <a:t>Type of building</a:t>
            </a:r>
          </a:p>
          <a:p>
            <a:pPr marL="39688" indent="0">
              <a:spcBef>
                <a:spcPts val="0"/>
              </a:spcBef>
              <a:buNone/>
            </a:pPr>
            <a:endParaRPr lang="en-GB" sz="1600" dirty="0"/>
          </a:p>
          <a:p>
            <a:pPr marL="39688" indent="0">
              <a:spcBef>
                <a:spcPts val="0"/>
              </a:spcBef>
              <a:buNone/>
            </a:pPr>
            <a:endParaRPr lang="en-GB" sz="1600" dirty="0"/>
          </a:p>
          <a:p>
            <a:pPr marL="39688" indent="0">
              <a:spcBef>
                <a:spcPts val="0"/>
              </a:spcBef>
              <a:buNone/>
            </a:pPr>
            <a:r>
              <a:rPr lang="en-GB" sz="1600" dirty="0"/>
              <a:t>Planning Permission</a:t>
            </a:r>
          </a:p>
          <a:p>
            <a:pPr marL="39688" indent="0">
              <a:spcBef>
                <a:spcPts val="0"/>
              </a:spcBef>
              <a:buNone/>
            </a:pPr>
            <a:endParaRPr lang="en-GB" sz="1600" dirty="0"/>
          </a:p>
          <a:p>
            <a:pPr marL="39688" indent="0">
              <a:spcBef>
                <a:spcPts val="0"/>
              </a:spcBef>
              <a:buNone/>
            </a:pPr>
            <a:endParaRPr lang="en-GB" sz="1600" dirty="0"/>
          </a:p>
          <a:p>
            <a:pPr marL="39688" indent="0">
              <a:spcBef>
                <a:spcPts val="0"/>
              </a:spcBef>
              <a:buNone/>
            </a:pPr>
            <a:r>
              <a:rPr lang="en-GB" sz="1600" b="1" dirty="0">
                <a:solidFill>
                  <a:srgbClr val="E31837"/>
                </a:solidFill>
              </a:rPr>
              <a:t>Machinery (or contents) removal method</a:t>
            </a:r>
          </a:p>
          <a:p>
            <a:pPr marL="39688" indent="0">
              <a:spcBef>
                <a:spcPts val="0"/>
              </a:spcBef>
              <a:buNone/>
            </a:pPr>
            <a:endParaRPr lang="en-GB" sz="1600" dirty="0"/>
          </a:p>
          <a:p>
            <a:pPr marL="39688" indent="0">
              <a:spcBef>
                <a:spcPts val="0"/>
              </a:spcBef>
              <a:buNone/>
            </a:pPr>
            <a:endParaRPr lang="en-GB" sz="1600" dirty="0"/>
          </a:p>
          <a:p>
            <a:pPr marL="39688" indent="0">
              <a:spcBef>
                <a:spcPts val="0"/>
              </a:spcBef>
              <a:buNone/>
            </a:pPr>
            <a:r>
              <a:rPr lang="en-GB" sz="1600" dirty="0"/>
              <a:t>Machinery lead times</a:t>
            </a:r>
          </a:p>
          <a:p>
            <a:pPr marL="39688" indent="0">
              <a:spcBef>
                <a:spcPts val="0"/>
              </a:spcBef>
              <a:buNone/>
            </a:pPr>
            <a:endParaRPr lang="en-GB" sz="1600" dirty="0"/>
          </a:p>
          <a:p>
            <a:pPr marL="39688" indent="0">
              <a:spcBef>
                <a:spcPts val="0"/>
              </a:spcBef>
              <a:buNone/>
            </a:pPr>
            <a:endParaRPr lang="en-GB" sz="1600" dirty="0"/>
          </a:p>
          <a:p>
            <a:pPr marL="39688" indent="0">
              <a:spcBef>
                <a:spcPts val="0"/>
              </a:spcBef>
              <a:buNone/>
            </a:pPr>
            <a:r>
              <a:rPr lang="en-GB" sz="1600" dirty="0"/>
              <a:t>Rebuild customer base</a:t>
            </a:r>
          </a:p>
        </p:txBody>
      </p:sp>
      <p:sp>
        <p:nvSpPr>
          <p:cNvPr id="3" name="Title 2"/>
          <p:cNvSpPr>
            <a:spLocks noGrp="1"/>
          </p:cNvSpPr>
          <p:nvPr>
            <p:ph type="title"/>
          </p:nvPr>
        </p:nvSpPr>
        <p:spPr/>
        <p:txBody>
          <a:bodyPr/>
          <a:lstStyle/>
          <a:p>
            <a:r>
              <a:rPr lang="en-GB" dirty="0">
                <a:solidFill>
                  <a:srgbClr val="FFFFFF"/>
                </a:solidFill>
              </a:rPr>
              <a:t>1. Maximum Indemnity Period</a:t>
            </a:r>
            <a:endParaRPr lang="en-GB" dirty="0"/>
          </a:p>
        </p:txBody>
      </p:sp>
    </p:spTree>
    <p:extLst>
      <p:ext uri="{BB962C8B-B14F-4D97-AF65-F5344CB8AC3E}">
        <p14:creationId xmlns:p14="http://schemas.microsoft.com/office/powerpoint/2010/main" val="357021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9552" y="1844824"/>
            <a:ext cx="2530624" cy="3744416"/>
          </a:xfrm>
        </p:spPr>
        <p:txBody>
          <a:bodyPr/>
          <a:lstStyle/>
          <a:p>
            <a:pPr marL="39688" indent="0">
              <a:buNone/>
            </a:pPr>
            <a:r>
              <a:rPr lang="en-GB" sz="1600" dirty="0"/>
              <a:t>Type of building</a:t>
            </a:r>
          </a:p>
          <a:p>
            <a:pPr marL="39688" indent="0">
              <a:spcBef>
                <a:spcPts val="0"/>
              </a:spcBef>
              <a:buNone/>
            </a:pPr>
            <a:endParaRPr lang="en-GB" sz="1600" dirty="0"/>
          </a:p>
          <a:p>
            <a:pPr marL="39688" indent="0">
              <a:spcBef>
                <a:spcPts val="0"/>
              </a:spcBef>
              <a:buNone/>
            </a:pPr>
            <a:endParaRPr lang="en-GB" sz="1600" dirty="0"/>
          </a:p>
          <a:p>
            <a:pPr marL="39688" indent="0">
              <a:spcBef>
                <a:spcPts val="0"/>
              </a:spcBef>
              <a:buNone/>
            </a:pPr>
            <a:r>
              <a:rPr lang="en-GB" sz="1600" dirty="0"/>
              <a:t>Planning Permission</a:t>
            </a:r>
          </a:p>
          <a:p>
            <a:pPr marL="39688" indent="0">
              <a:spcBef>
                <a:spcPts val="0"/>
              </a:spcBef>
              <a:buNone/>
            </a:pPr>
            <a:endParaRPr lang="en-GB" sz="1600" dirty="0"/>
          </a:p>
          <a:p>
            <a:pPr marL="39688" indent="0">
              <a:spcBef>
                <a:spcPts val="0"/>
              </a:spcBef>
              <a:buNone/>
            </a:pPr>
            <a:endParaRPr lang="en-GB" sz="1600" dirty="0"/>
          </a:p>
          <a:p>
            <a:pPr marL="39688" indent="0">
              <a:spcBef>
                <a:spcPts val="0"/>
              </a:spcBef>
              <a:buNone/>
            </a:pPr>
            <a:r>
              <a:rPr lang="en-GB" sz="1600" dirty="0"/>
              <a:t>Machinery (or contents) removal method</a:t>
            </a:r>
          </a:p>
          <a:p>
            <a:pPr marL="39688" indent="0">
              <a:spcBef>
                <a:spcPts val="0"/>
              </a:spcBef>
              <a:buNone/>
            </a:pPr>
            <a:endParaRPr lang="en-GB" sz="1600" dirty="0"/>
          </a:p>
          <a:p>
            <a:pPr marL="39688" indent="0">
              <a:spcBef>
                <a:spcPts val="0"/>
              </a:spcBef>
              <a:buNone/>
            </a:pPr>
            <a:endParaRPr lang="en-GB" sz="1600" dirty="0"/>
          </a:p>
          <a:p>
            <a:pPr marL="39688" indent="0">
              <a:spcBef>
                <a:spcPts val="0"/>
              </a:spcBef>
              <a:buNone/>
            </a:pPr>
            <a:r>
              <a:rPr lang="en-GB" sz="1600" b="1" dirty="0">
                <a:solidFill>
                  <a:srgbClr val="E31837"/>
                </a:solidFill>
              </a:rPr>
              <a:t>Machinery lead times</a:t>
            </a:r>
          </a:p>
          <a:p>
            <a:pPr marL="39688" indent="0">
              <a:spcBef>
                <a:spcPts val="0"/>
              </a:spcBef>
              <a:buNone/>
            </a:pPr>
            <a:endParaRPr lang="en-GB" sz="1600" dirty="0"/>
          </a:p>
          <a:p>
            <a:pPr marL="39688" indent="0">
              <a:spcBef>
                <a:spcPts val="0"/>
              </a:spcBef>
              <a:buNone/>
            </a:pPr>
            <a:endParaRPr lang="en-GB" sz="1600" dirty="0"/>
          </a:p>
          <a:p>
            <a:pPr marL="39688" indent="0">
              <a:spcBef>
                <a:spcPts val="0"/>
              </a:spcBef>
              <a:buNone/>
            </a:pPr>
            <a:r>
              <a:rPr lang="en-GB" sz="1600" dirty="0"/>
              <a:t>Rebuild customer base</a:t>
            </a:r>
          </a:p>
        </p:txBody>
      </p:sp>
      <p:sp>
        <p:nvSpPr>
          <p:cNvPr id="3" name="Title 2"/>
          <p:cNvSpPr>
            <a:spLocks noGrp="1"/>
          </p:cNvSpPr>
          <p:nvPr>
            <p:ph type="title"/>
          </p:nvPr>
        </p:nvSpPr>
        <p:spPr/>
        <p:txBody>
          <a:bodyPr/>
          <a:lstStyle/>
          <a:p>
            <a:r>
              <a:rPr lang="en-GB" dirty="0">
                <a:solidFill>
                  <a:srgbClr val="FFFFFF"/>
                </a:solidFill>
              </a:rPr>
              <a:t>1. Maximum Indemnity Period</a:t>
            </a:r>
            <a:endParaRPr lang="en-GB" dirty="0"/>
          </a:p>
        </p:txBody>
      </p:sp>
      <p:pic>
        <p:nvPicPr>
          <p:cNvPr id="5" name="Picture 4"/>
          <p:cNvPicPr>
            <a:picLocks noChangeAspect="1"/>
          </p:cNvPicPr>
          <p:nvPr/>
        </p:nvPicPr>
        <p:blipFill>
          <a:blip r:embed="rId3"/>
          <a:stretch>
            <a:fillRect/>
          </a:stretch>
        </p:blipFill>
        <p:spPr>
          <a:xfrm>
            <a:off x="3389734" y="1700808"/>
            <a:ext cx="5114987" cy="3883489"/>
          </a:xfrm>
          <a:prstGeom prst="rect">
            <a:avLst/>
          </a:prstGeom>
        </p:spPr>
      </p:pic>
    </p:spTree>
    <p:extLst>
      <p:ext uri="{BB962C8B-B14F-4D97-AF65-F5344CB8AC3E}">
        <p14:creationId xmlns:p14="http://schemas.microsoft.com/office/powerpoint/2010/main" val="374851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9552" y="1844824"/>
            <a:ext cx="2530624" cy="3744416"/>
          </a:xfrm>
        </p:spPr>
        <p:txBody>
          <a:bodyPr/>
          <a:lstStyle/>
          <a:p>
            <a:pPr marL="39688" indent="0">
              <a:buNone/>
            </a:pPr>
            <a:r>
              <a:rPr lang="en-GB" sz="1600" dirty="0"/>
              <a:t>Type of building</a:t>
            </a:r>
          </a:p>
          <a:p>
            <a:pPr marL="39688" indent="0">
              <a:spcBef>
                <a:spcPts val="0"/>
              </a:spcBef>
              <a:buNone/>
            </a:pPr>
            <a:endParaRPr lang="en-GB" sz="1600" dirty="0"/>
          </a:p>
          <a:p>
            <a:pPr marL="39688" indent="0">
              <a:spcBef>
                <a:spcPts val="0"/>
              </a:spcBef>
              <a:buNone/>
            </a:pPr>
            <a:endParaRPr lang="en-GB" sz="1600" dirty="0"/>
          </a:p>
          <a:p>
            <a:pPr marL="39688" indent="0">
              <a:spcBef>
                <a:spcPts val="0"/>
              </a:spcBef>
              <a:buNone/>
            </a:pPr>
            <a:r>
              <a:rPr lang="en-GB" sz="1600" dirty="0"/>
              <a:t>Planning Permission</a:t>
            </a:r>
          </a:p>
          <a:p>
            <a:pPr marL="39688" indent="0">
              <a:spcBef>
                <a:spcPts val="0"/>
              </a:spcBef>
              <a:buNone/>
            </a:pPr>
            <a:endParaRPr lang="en-GB" sz="1600" dirty="0"/>
          </a:p>
          <a:p>
            <a:pPr marL="39688" indent="0">
              <a:spcBef>
                <a:spcPts val="0"/>
              </a:spcBef>
              <a:buNone/>
            </a:pPr>
            <a:endParaRPr lang="en-GB" sz="1600" dirty="0"/>
          </a:p>
          <a:p>
            <a:pPr marL="39688" indent="0">
              <a:spcBef>
                <a:spcPts val="0"/>
              </a:spcBef>
              <a:buNone/>
            </a:pPr>
            <a:r>
              <a:rPr lang="en-GB" sz="1600" dirty="0"/>
              <a:t>Machinery (or contents) removal method</a:t>
            </a:r>
          </a:p>
          <a:p>
            <a:pPr marL="39688" indent="0">
              <a:spcBef>
                <a:spcPts val="0"/>
              </a:spcBef>
              <a:buNone/>
            </a:pPr>
            <a:endParaRPr lang="en-GB" sz="1600" dirty="0"/>
          </a:p>
          <a:p>
            <a:pPr marL="39688" indent="0">
              <a:spcBef>
                <a:spcPts val="0"/>
              </a:spcBef>
              <a:buNone/>
            </a:pPr>
            <a:endParaRPr lang="en-GB" sz="1600" dirty="0"/>
          </a:p>
          <a:p>
            <a:pPr marL="39688" indent="0">
              <a:spcBef>
                <a:spcPts val="0"/>
              </a:spcBef>
              <a:buNone/>
            </a:pPr>
            <a:r>
              <a:rPr lang="en-GB" sz="1600" dirty="0"/>
              <a:t>Machinery lead times</a:t>
            </a:r>
          </a:p>
          <a:p>
            <a:pPr marL="39688" indent="0">
              <a:spcBef>
                <a:spcPts val="0"/>
              </a:spcBef>
              <a:buNone/>
            </a:pPr>
            <a:endParaRPr lang="en-GB" sz="1600" dirty="0"/>
          </a:p>
          <a:p>
            <a:pPr marL="39688" indent="0">
              <a:spcBef>
                <a:spcPts val="0"/>
              </a:spcBef>
              <a:buNone/>
            </a:pPr>
            <a:endParaRPr lang="en-GB" sz="1600" dirty="0"/>
          </a:p>
          <a:p>
            <a:pPr marL="39688" indent="0">
              <a:spcBef>
                <a:spcPts val="0"/>
              </a:spcBef>
              <a:buNone/>
            </a:pPr>
            <a:r>
              <a:rPr lang="en-GB" sz="1600" b="1" dirty="0">
                <a:solidFill>
                  <a:srgbClr val="E31837"/>
                </a:solidFill>
              </a:rPr>
              <a:t>Rebuild customer base</a:t>
            </a:r>
          </a:p>
        </p:txBody>
      </p:sp>
      <p:sp>
        <p:nvSpPr>
          <p:cNvPr id="3" name="Title 2"/>
          <p:cNvSpPr>
            <a:spLocks noGrp="1"/>
          </p:cNvSpPr>
          <p:nvPr>
            <p:ph type="title"/>
          </p:nvPr>
        </p:nvSpPr>
        <p:spPr/>
        <p:txBody>
          <a:bodyPr/>
          <a:lstStyle/>
          <a:p>
            <a:r>
              <a:rPr lang="en-GB" dirty="0">
                <a:solidFill>
                  <a:srgbClr val="FFFFFF"/>
                </a:solidFill>
              </a:rPr>
              <a:t>1. Maximum Indemnity Period</a:t>
            </a:r>
            <a:endParaRPr lang="en-GB" dirty="0"/>
          </a:p>
        </p:txBody>
      </p:sp>
      <p:pic>
        <p:nvPicPr>
          <p:cNvPr id="4" name="Picture 3"/>
          <p:cNvPicPr>
            <a:picLocks noChangeAspect="1"/>
          </p:cNvPicPr>
          <p:nvPr/>
        </p:nvPicPr>
        <p:blipFill>
          <a:blip r:embed="rId3"/>
          <a:stretch>
            <a:fillRect/>
          </a:stretch>
        </p:blipFill>
        <p:spPr>
          <a:xfrm>
            <a:off x="3389733" y="2019149"/>
            <a:ext cx="5114987" cy="3395766"/>
          </a:xfrm>
          <a:prstGeom prst="rect">
            <a:avLst/>
          </a:prstGeom>
        </p:spPr>
      </p:pic>
    </p:spTree>
    <p:extLst>
      <p:ext uri="{BB962C8B-B14F-4D97-AF65-F5344CB8AC3E}">
        <p14:creationId xmlns:p14="http://schemas.microsoft.com/office/powerpoint/2010/main" val="219543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solidFill>
                  <a:srgbClr val="FFFFFF"/>
                </a:solidFill>
              </a:rPr>
              <a:t>2. Additional ICOW Cover</a:t>
            </a:r>
            <a:endParaRPr lang="en-GB"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648" y="2276872"/>
            <a:ext cx="1918256" cy="2615803"/>
          </a:xfrm>
          <a:prstGeom prst="rect">
            <a:avLst/>
          </a:prstGeom>
        </p:spPr>
      </p:pic>
      <p:pic>
        <p:nvPicPr>
          <p:cNvPr id="5" name="Picture 4"/>
          <p:cNvPicPr>
            <a:picLocks noChangeAspect="1"/>
          </p:cNvPicPr>
          <p:nvPr/>
        </p:nvPicPr>
        <p:blipFill>
          <a:blip r:embed="rId4"/>
          <a:stretch>
            <a:fillRect/>
          </a:stretch>
        </p:blipFill>
        <p:spPr>
          <a:xfrm>
            <a:off x="5652120" y="2596659"/>
            <a:ext cx="1920406" cy="1914871"/>
          </a:xfrm>
          <a:prstGeom prst="rect">
            <a:avLst/>
          </a:prstGeom>
        </p:spPr>
      </p:pic>
    </p:spTree>
    <p:extLst>
      <p:ext uri="{BB962C8B-B14F-4D97-AF65-F5344CB8AC3E}">
        <p14:creationId xmlns:p14="http://schemas.microsoft.com/office/powerpoint/2010/main" val="340325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solidFill>
                  <a:srgbClr val="FFFFFF"/>
                </a:solidFill>
              </a:rPr>
              <a:t>2. Additional ICOW Cover</a:t>
            </a:r>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263122106"/>
              </p:ext>
            </p:extLst>
          </p:nvPr>
        </p:nvGraphicFramePr>
        <p:xfrm>
          <a:off x="323528" y="1196752"/>
          <a:ext cx="8304616" cy="4032450"/>
        </p:xfrm>
        <a:graphic>
          <a:graphicData uri="http://schemas.openxmlformats.org/drawingml/2006/table">
            <a:tbl>
              <a:tblPr/>
              <a:tblGrid>
                <a:gridCol w="1301342">
                  <a:extLst>
                    <a:ext uri="{9D8B030D-6E8A-4147-A177-3AD203B41FA5}">
                      <a16:colId xmlns:a16="http://schemas.microsoft.com/office/drawing/2014/main" xmlns="" val="1181062185"/>
                    </a:ext>
                  </a:extLst>
                </a:gridCol>
                <a:gridCol w="1301342">
                  <a:extLst>
                    <a:ext uri="{9D8B030D-6E8A-4147-A177-3AD203B41FA5}">
                      <a16:colId xmlns:a16="http://schemas.microsoft.com/office/drawing/2014/main" xmlns="" val="1668198099"/>
                    </a:ext>
                  </a:extLst>
                </a:gridCol>
                <a:gridCol w="1301342">
                  <a:extLst>
                    <a:ext uri="{9D8B030D-6E8A-4147-A177-3AD203B41FA5}">
                      <a16:colId xmlns:a16="http://schemas.microsoft.com/office/drawing/2014/main" xmlns="" val="2682967444"/>
                    </a:ext>
                  </a:extLst>
                </a:gridCol>
                <a:gridCol w="1301342">
                  <a:extLst>
                    <a:ext uri="{9D8B030D-6E8A-4147-A177-3AD203B41FA5}">
                      <a16:colId xmlns:a16="http://schemas.microsoft.com/office/drawing/2014/main" xmlns="" val="1367039981"/>
                    </a:ext>
                  </a:extLst>
                </a:gridCol>
                <a:gridCol w="496564">
                  <a:extLst>
                    <a:ext uri="{9D8B030D-6E8A-4147-A177-3AD203B41FA5}">
                      <a16:colId xmlns:a16="http://schemas.microsoft.com/office/drawing/2014/main" xmlns="" val="3375496409"/>
                    </a:ext>
                  </a:extLst>
                </a:gridCol>
                <a:gridCol w="1301342">
                  <a:extLst>
                    <a:ext uri="{9D8B030D-6E8A-4147-A177-3AD203B41FA5}">
                      <a16:colId xmlns:a16="http://schemas.microsoft.com/office/drawing/2014/main" xmlns="" val="2357279937"/>
                    </a:ext>
                  </a:extLst>
                </a:gridCol>
                <a:gridCol w="1301342">
                  <a:extLst>
                    <a:ext uri="{9D8B030D-6E8A-4147-A177-3AD203B41FA5}">
                      <a16:colId xmlns:a16="http://schemas.microsoft.com/office/drawing/2014/main" xmlns="" val="4107680791"/>
                    </a:ext>
                  </a:extLst>
                </a:gridCol>
              </a:tblGrid>
              <a:tr h="924638">
                <a:tc>
                  <a:txBody>
                    <a:bodyPr/>
                    <a:lstStyle/>
                    <a:p>
                      <a:pPr algn="ctr" fontAlgn="ctr"/>
                      <a:r>
                        <a:rPr lang="en-GB" sz="1100" b="1" i="0" u="none" strike="noStrike" dirty="0">
                          <a:solidFill>
                            <a:srgbClr val="000000"/>
                          </a:solidFill>
                          <a:effectLst/>
                          <a:latin typeface="Arial" panose="020B0604020202020204" pitchFamily="34" charset="0"/>
                        </a:rPr>
                        <a:t>Month</a:t>
                      </a:r>
                    </a:p>
                  </a:txBody>
                  <a:tcPr marL="12843" marR="12843" marT="12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dirty="0">
                          <a:solidFill>
                            <a:srgbClr val="000000"/>
                          </a:solidFill>
                          <a:effectLst/>
                          <a:latin typeface="Arial" panose="020B0604020202020204" pitchFamily="34" charset="0"/>
                        </a:rPr>
                        <a:t>Pre Loss</a:t>
                      </a:r>
                      <a:br>
                        <a:rPr lang="en-GB" sz="1100" b="1" i="0" u="none" strike="noStrike" dirty="0">
                          <a:solidFill>
                            <a:srgbClr val="000000"/>
                          </a:solidFill>
                          <a:effectLst/>
                          <a:latin typeface="Arial" panose="020B0604020202020204" pitchFamily="34" charset="0"/>
                        </a:rPr>
                      </a:br>
                      <a:r>
                        <a:rPr lang="en-GB" sz="1100" b="1" i="0" u="none" strike="noStrike" dirty="0">
                          <a:solidFill>
                            <a:srgbClr val="000000"/>
                          </a:solidFill>
                          <a:effectLst/>
                          <a:latin typeface="Arial" panose="020B0604020202020204" pitchFamily="34" charset="0"/>
                        </a:rPr>
                        <a:t>Turnover</a:t>
                      </a:r>
                      <a:br>
                        <a:rPr lang="en-GB" sz="1100" b="1" i="0" u="none" strike="noStrike" dirty="0">
                          <a:solidFill>
                            <a:srgbClr val="000000"/>
                          </a:solidFill>
                          <a:effectLst/>
                          <a:latin typeface="Arial" panose="020B0604020202020204" pitchFamily="34" charset="0"/>
                        </a:rPr>
                      </a:br>
                      <a:r>
                        <a:rPr lang="en-GB" sz="1100" b="1" i="0" u="none" strike="noStrike" dirty="0">
                          <a:solidFill>
                            <a:srgbClr val="000000"/>
                          </a:solidFill>
                          <a:effectLst/>
                          <a:latin typeface="Arial" panose="020B0604020202020204" pitchFamily="34" charset="0"/>
                        </a:rPr>
                        <a:t>(Ex VAT)</a:t>
                      </a:r>
                      <a:br>
                        <a:rPr lang="en-GB" sz="1100" b="1" i="0" u="none" strike="noStrike" dirty="0">
                          <a:solidFill>
                            <a:srgbClr val="000000"/>
                          </a:solidFill>
                          <a:effectLst/>
                          <a:latin typeface="Arial" panose="020B0604020202020204" pitchFamily="34" charset="0"/>
                        </a:rPr>
                      </a:br>
                      <a:r>
                        <a:rPr lang="en-GB" sz="1100" b="1" i="0" u="none" strike="noStrike" dirty="0">
                          <a:solidFill>
                            <a:srgbClr val="000000"/>
                          </a:solidFill>
                          <a:effectLst/>
                          <a:latin typeface="Arial" panose="020B0604020202020204" pitchFamily="34" charset="0"/>
                        </a:rPr>
                        <a:t>2016</a:t>
                      </a:r>
                    </a:p>
                  </a:txBody>
                  <a:tcPr marL="12843" marR="12843" marT="12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dirty="0">
                          <a:solidFill>
                            <a:srgbClr val="000000"/>
                          </a:solidFill>
                          <a:effectLst/>
                          <a:latin typeface="Arial" panose="020B0604020202020204" pitchFamily="34" charset="0"/>
                        </a:rPr>
                        <a:t>Rate</a:t>
                      </a:r>
                      <a:br>
                        <a:rPr lang="en-GB" sz="1100" b="1" i="0" u="none" strike="noStrike" dirty="0">
                          <a:solidFill>
                            <a:srgbClr val="000000"/>
                          </a:solidFill>
                          <a:effectLst/>
                          <a:latin typeface="Arial" panose="020B0604020202020204" pitchFamily="34" charset="0"/>
                        </a:rPr>
                      </a:br>
                      <a:r>
                        <a:rPr lang="en-GB" sz="1100" b="1" i="0" u="none" strike="noStrike" dirty="0">
                          <a:solidFill>
                            <a:srgbClr val="000000"/>
                          </a:solidFill>
                          <a:effectLst/>
                          <a:latin typeface="Arial" panose="020B0604020202020204" pitchFamily="34" charset="0"/>
                        </a:rPr>
                        <a:t>of</a:t>
                      </a:r>
                      <a:br>
                        <a:rPr lang="en-GB" sz="1100" b="1" i="0" u="none" strike="noStrike" dirty="0">
                          <a:solidFill>
                            <a:srgbClr val="000000"/>
                          </a:solidFill>
                          <a:effectLst/>
                          <a:latin typeface="Arial" panose="020B0604020202020204" pitchFamily="34" charset="0"/>
                        </a:rPr>
                      </a:br>
                      <a:r>
                        <a:rPr lang="en-GB" sz="1100" b="1" i="0" u="none" strike="noStrike" dirty="0">
                          <a:solidFill>
                            <a:srgbClr val="000000"/>
                          </a:solidFill>
                          <a:effectLst/>
                          <a:latin typeface="Arial" panose="020B0604020202020204" pitchFamily="34" charset="0"/>
                        </a:rPr>
                        <a:t>Gross Profit</a:t>
                      </a:r>
                    </a:p>
                  </a:txBody>
                  <a:tcPr marL="12843" marR="12843" marT="12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dirty="0">
                          <a:solidFill>
                            <a:srgbClr val="000000"/>
                          </a:solidFill>
                          <a:effectLst/>
                          <a:latin typeface="Arial" panose="020B0604020202020204" pitchFamily="34" charset="0"/>
                        </a:rPr>
                        <a:t>Gross Profit</a:t>
                      </a:r>
                      <a:br>
                        <a:rPr lang="en-GB" sz="1100" b="1" i="0" u="none" strike="noStrike" dirty="0">
                          <a:solidFill>
                            <a:srgbClr val="000000"/>
                          </a:solidFill>
                          <a:effectLst/>
                          <a:latin typeface="Arial" panose="020B0604020202020204" pitchFamily="34" charset="0"/>
                        </a:rPr>
                      </a:br>
                      <a:r>
                        <a:rPr lang="en-GB" sz="1100" b="1" i="0" u="none" strike="noStrike" dirty="0">
                          <a:solidFill>
                            <a:srgbClr val="000000"/>
                          </a:solidFill>
                          <a:effectLst/>
                          <a:latin typeface="Arial" panose="020B0604020202020204" pitchFamily="34" charset="0"/>
                        </a:rPr>
                        <a:t>Earned</a:t>
                      </a:r>
                      <a:br>
                        <a:rPr lang="en-GB" sz="1100" b="1" i="0" u="none" strike="noStrike" dirty="0">
                          <a:solidFill>
                            <a:srgbClr val="000000"/>
                          </a:solidFill>
                          <a:effectLst/>
                          <a:latin typeface="Arial" panose="020B0604020202020204" pitchFamily="34" charset="0"/>
                        </a:rPr>
                      </a:br>
                      <a:r>
                        <a:rPr lang="en-GB" sz="1100" b="1" i="0" u="none" strike="noStrike" dirty="0">
                          <a:solidFill>
                            <a:srgbClr val="000000"/>
                          </a:solidFill>
                          <a:effectLst/>
                          <a:latin typeface="Arial" panose="020B0604020202020204" pitchFamily="34" charset="0"/>
                        </a:rPr>
                        <a:t>(Ex VAT)</a:t>
                      </a:r>
                    </a:p>
                  </a:txBody>
                  <a:tcPr marL="12843" marR="12843" marT="12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dirty="0">
                          <a:solidFill>
                            <a:srgbClr val="000000"/>
                          </a:solidFill>
                          <a:effectLst/>
                          <a:latin typeface="Arial" panose="020B0604020202020204" pitchFamily="34" charset="0"/>
                        </a:rPr>
                        <a:t> </a:t>
                      </a:r>
                    </a:p>
                  </a:txBody>
                  <a:tcPr marL="12843" marR="12843" marT="12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dirty="0">
                          <a:solidFill>
                            <a:srgbClr val="E31837"/>
                          </a:solidFill>
                          <a:effectLst/>
                          <a:latin typeface="Arial" panose="020B0604020202020204" pitchFamily="34" charset="0"/>
                        </a:rPr>
                        <a:t>Post Loss</a:t>
                      </a:r>
                      <a:br>
                        <a:rPr lang="en-GB" sz="1100" b="1" i="0" u="none" strike="noStrike" dirty="0">
                          <a:solidFill>
                            <a:srgbClr val="E31837"/>
                          </a:solidFill>
                          <a:effectLst/>
                          <a:latin typeface="Arial" panose="020B0604020202020204" pitchFamily="34" charset="0"/>
                        </a:rPr>
                      </a:br>
                      <a:r>
                        <a:rPr lang="en-GB" sz="1100" b="1" i="0" u="none" strike="noStrike" dirty="0">
                          <a:solidFill>
                            <a:srgbClr val="E31837"/>
                          </a:solidFill>
                          <a:effectLst/>
                          <a:latin typeface="Arial" panose="020B0604020202020204" pitchFamily="34" charset="0"/>
                        </a:rPr>
                        <a:t>Turnover</a:t>
                      </a:r>
                      <a:br>
                        <a:rPr lang="en-GB" sz="1100" b="1" i="0" u="none" strike="noStrike" dirty="0">
                          <a:solidFill>
                            <a:srgbClr val="E31837"/>
                          </a:solidFill>
                          <a:effectLst/>
                          <a:latin typeface="Arial" panose="020B0604020202020204" pitchFamily="34" charset="0"/>
                        </a:rPr>
                      </a:br>
                      <a:r>
                        <a:rPr lang="en-GB" sz="1100" b="1" i="0" u="none" strike="noStrike" dirty="0">
                          <a:solidFill>
                            <a:srgbClr val="E31837"/>
                          </a:solidFill>
                          <a:effectLst/>
                          <a:latin typeface="Arial" panose="020B0604020202020204" pitchFamily="34" charset="0"/>
                        </a:rPr>
                        <a:t>(Ex VAT)</a:t>
                      </a:r>
                      <a:br>
                        <a:rPr lang="en-GB" sz="1100" b="1" i="0" u="none" strike="noStrike" dirty="0">
                          <a:solidFill>
                            <a:srgbClr val="E31837"/>
                          </a:solidFill>
                          <a:effectLst/>
                          <a:latin typeface="Arial" panose="020B0604020202020204" pitchFamily="34" charset="0"/>
                        </a:rPr>
                      </a:br>
                      <a:r>
                        <a:rPr lang="en-GB" sz="1100" b="1" i="0" u="none" strike="noStrike" dirty="0">
                          <a:solidFill>
                            <a:srgbClr val="E31837"/>
                          </a:solidFill>
                          <a:effectLst/>
                          <a:latin typeface="Arial" panose="020B0604020202020204" pitchFamily="34" charset="0"/>
                        </a:rPr>
                        <a:t>2017</a:t>
                      </a:r>
                    </a:p>
                  </a:txBody>
                  <a:tcPr marL="12843" marR="12843" marT="12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dirty="0">
                          <a:solidFill>
                            <a:srgbClr val="E31837"/>
                          </a:solidFill>
                          <a:effectLst/>
                          <a:latin typeface="Arial" panose="020B0604020202020204" pitchFamily="34" charset="0"/>
                        </a:rPr>
                        <a:t>Costs Paid</a:t>
                      </a:r>
                      <a:br>
                        <a:rPr lang="en-GB" sz="1100" b="1" i="0" u="none" strike="noStrike" dirty="0">
                          <a:solidFill>
                            <a:srgbClr val="E31837"/>
                          </a:solidFill>
                          <a:effectLst/>
                          <a:latin typeface="Arial" panose="020B0604020202020204" pitchFamily="34" charset="0"/>
                        </a:rPr>
                      </a:br>
                      <a:r>
                        <a:rPr lang="en-GB" sz="1100" b="1" i="0" u="none" strike="noStrike" dirty="0">
                          <a:solidFill>
                            <a:srgbClr val="E31837"/>
                          </a:solidFill>
                          <a:effectLst/>
                          <a:latin typeface="Arial" panose="020B0604020202020204" pitchFamily="34" charset="0"/>
                        </a:rPr>
                        <a:t>to</a:t>
                      </a:r>
                      <a:br>
                        <a:rPr lang="en-GB" sz="1100" b="1" i="0" u="none" strike="noStrike" dirty="0">
                          <a:solidFill>
                            <a:srgbClr val="E31837"/>
                          </a:solidFill>
                          <a:effectLst/>
                          <a:latin typeface="Arial" panose="020B0604020202020204" pitchFamily="34" charset="0"/>
                        </a:rPr>
                      </a:br>
                      <a:r>
                        <a:rPr lang="en-GB" sz="1100" b="1" i="0" u="none" strike="noStrike" dirty="0">
                          <a:solidFill>
                            <a:srgbClr val="E31837"/>
                          </a:solidFill>
                          <a:effectLst/>
                          <a:latin typeface="Arial" panose="020B0604020202020204" pitchFamily="34" charset="0"/>
                        </a:rPr>
                        <a:t>Subcontractors</a:t>
                      </a:r>
                      <a:br>
                        <a:rPr lang="en-GB" sz="1100" b="1" i="0" u="none" strike="noStrike" dirty="0">
                          <a:solidFill>
                            <a:srgbClr val="E31837"/>
                          </a:solidFill>
                          <a:effectLst/>
                          <a:latin typeface="Arial" panose="020B0604020202020204" pitchFamily="34" charset="0"/>
                        </a:rPr>
                      </a:br>
                      <a:r>
                        <a:rPr lang="en-GB" sz="1100" b="1" i="0" u="none" strike="noStrike" dirty="0">
                          <a:solidFill>
                            <a:srgbClr val="E31837"/>
                          </a:solidFill>
                          <a:effectLst/>
                          <a:latin typeface="Arial" panose="020B0604020202020204" pitchFamily="34" charset="0"/>
                        </a:rPr>
                        <a:t>(Ex VAT)</a:t>
                      </a:r>
                      <a:br>
                        <a:rPr lang="en-GB" sz="1100" b="1" i="0" u="none" strike="noStrike" dirty="0">
                          <a:solidFill>
                            <a:srgbClr val="E31837"/>
                          </a:solidFill>
                          <a:effectLst/>
                          <a:latin typeface="Arial" panose="020B0604020202020204" pitchFamily="34" charset="0"/>
                        </a:rPr>
                      </a:br>
                      <a:r>
                        <a:rPr lang="en-GB" sz="1100" b="1" i="0" u="none" strike="noStrike" dirty="0">
                          <a:solidFill>
                            <a:srgbClr val="E31837"/>
                          </a:solidFill>
                          <a:effectLst/>
                          <a:latin typeface="Arial" panose="020B0604020202020204" pitchFamily="34" charset="0"/>
                        </a:rPr>
                        <a:t>2017</a:t>
                      </a:r>
                    </a:p>
                  </a:txBody>
                  <a:tcPr marL="12843" marR="12843" marT="12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00382389"/>
                  </a:ext>
                </a:extLst>
              </a:tr>
              <a:tr h="192633">
                <a:tc>
                  <a:txBody>
                    <a:bodyPr/>
                    <a:lstStyle/>
                    <a:p>
                      <a:pPr algn="ctr" fontAlgn="ctr"/>
                      <a:r>
                        <a:rPr lang="en-GB" sz="1100" b="1" i="0" u="none" strike="noStrike" dirty="0">
                          <a:solidFill>
                            <a:srgbClr val="000000"/>
                          </a:solidFill>
                          <a:effectLst/>
                          <a:latin typeface="Arial" panose="020B0604020202020204" pitchFamily="34" charset="0"/>
                        </a:rPr>
                        <a:t> </a:t>
                      </a:r>
                    </a:p>
                  </a:txBody>
                  <a:tcPr marL="12843" marR="12843" marT="1284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GB" sz="1100" b="1" i="1" u="none" strike="noStrike" dirty="0">
                          <a:solidFill>
                            <a:srgbClr val="000000"/>
                          </a:solidFill>
                          <a:effectLst/>
                          <a:latin typeface="Arial" panose="020B0604020202020204" pitchFamily="34" charset="0"/>
                        </a:rPr>
                        <a:t>GBP</a:t>
                      </a:r>
                    </a:p>
                  </a:txBody>
                  <a:tcPr marL="12843" marR="12843" marT="128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GB" sz="1100" b="1" i="0" u="none" strike="noStrike" dirty="0">
                        <a:solidFill>
                          <a:srgbClr val="000000"/>
                        </a:solidFill>
                        <a:effectLst/>
                        <a:latin typeface="Arial" panose="020B0604020202020204" pitchFamily="34" charset="0"/>
                      </a:endParaRPr>
                    </a:p>
                  </a:txBody>
                  <a:tcPr marL="12843" marR="12843" marT="128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GB" sz="1100" b="1" i="1" u="none" strike="noStrike" dirty="0">
                          <a:solidFill>
                            <a:srgbClr val="000000"/>
                          </a:solidFill>
                          <a:effectLst/>
                          <a:latin typeface="Arial" panose="020B0604020202020204" pitchFamily="34" charset="0"/>
                        </a:rPr>
                        <a:t>GBP</a:t>
                      </a:r>
                    </a:p>
                  </a:txBody>
                  <a:tcPr marL="12843" marR="12843" marT="128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GB" sz="1100" b="1" i="0" u="none" strike="noStrike" dirty="0">
                        <a:solidFill>
                          <a:srgbClr val="000000"/>
                        </a:solidFill>
                        <a:effectLst/>
                        <a:latin typeface="Arial" panose="020B0604020202020204" pitchFamily="34" charset="0"/>
                      </a:endParaRPr>
                    </a:p>
                  </a:txBody>
                  <a:tcPr marL="12843" marR="12843" marT="128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GB" sz="1100" b="1" i="1" u="none" strike="noStrike" dirty="0">
                          <a:solidFill>
                            <a:srgbClr val="E31837"/>
                          </a:solidFill>
                          <a:effectLst/>
                          <a:latin typeface="Arial" panose="020B0604020202020204" pitchFamily="34" charset="0"/>
                        </a:rPr>
                        <a:t>GBP</a:t>
                      </a:r>
                    </a:p>
                  </a:txBody>
                  <a:tcPr marL="12843" marR="12843" marT="128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GB" sz="1100" b="1" i="1" u="none" strike="noStrike" dirty="0">
                          <a:solidFill>
                            <a:srgbClr val="E31837"/>
                          </a:solidFill>
                          <a:effectLst/>
                          <a:latin typeface="Arial" panose="020B0604020202020204" pitchFamily="34" charset="0"/>
                        </a:rPr>
                        <a:t>GBP</a:t>
                      </a:r>
                    </a:p>
                  </a:txBody>
                  <a:tcPr marL="12843" marR="12843" marT="1284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3346176660"/>
                  </a:ext>
                </a:extLst>
              </a:tr>
              <a:tr h="192633">
                <a:tc>
                  <a:txBody>
                    <a:bodyPr/>
                    <a:lstStyle/>
                    <a:p>
                      <a:pPr algn="l" fontAlgn="b"/>
                      <a:r>
                        <a:rPr lang="en-GB" sz="1100" b="0" i="0" u="none" strike="noStrike" dirty="0">
                          <a:solidFill>
                            <a:srgbClr val="000000"/>
                          </a:solidFill>
                          <a:effectLst/>
                          <a:latin typeface="Arial" panose="020B0604020202020204" pitchFamily="34" charset="0"/>
                        </a:rPr>
                        <a:t>Jan</a:t>
                      </a:r>
                    </a:p>
                  </a:txBody>
                  <a:tcPr marL="12843" marR="12843" marT="1284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GB" sz="1100" b="0" i="0" u="none" strike="noStrike" dirty="0">
                          <a:solidFill>
                            <a:srgbClr val="000000"/>
                          </a:solidFill>
                          <a:effectLst/>
                          <a:latin typeface="Arial" panose="020B0604020202020204" pitchFamily="34" charset="0"/>
                        </a:rPr>
                        <a:t>150,000</a:t>
                      </a: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000000"/>
                          </a:solidFill>
                          <a:effectLst/>
                          <a:latin typeface="Arial" panose="020B0604020202020204" pitchFamily="34" charset="0"/>
                        </a:rPr>
                        <a:t>80%</a:t>
                      </a: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000000"/>
                          </a:solidFill>
                          <a:effectLst/>
                          <a:latin typeface="Arial" panose="020B0604020202020204" pitchFamily="34" charset="0"/>
                        </a:rPr>
                        <a:t>120,000</a:t>
                      </a:r>
                    </a:p>
                  </a:txBody>
                  <a:tcPr marL="12843" marR="12843" marT="12843" marB="0" anchor="b">
                    <a:lnL>
                      <a:noFill/>
                    </a:lnL>
                    <a:lnR>
                      <a:noFill/>
                    </a:lnR>
                    <a:lnT>
                      <a:noFill/>
                    </a:lnT>
                    <a:lnB>
                      <a:noFill/>
                    </a:lnB>
                  </a:tcPr>
                </a:tc>
                <a:tc>
                  <a:txBody>
                    <a:bodyPr/>
                    <a:lstStyle/>
                    <a:p>
                      <a:pPr algn="l" fontAlgn="b"/>
                      <a:endParaRPr lang="en-GB" sz="1100" b="0" i="0" u="none" strike="noStrike" dirty="0">
                        <a:solidFill>
                          <a:srgbClr val="000000"/>
                        </a:solidFill>
                        <a:effectLst/>
                        <a:latin typeface="Arial" panose="020B0604020202020204" pitchFamily="34" charset="0"/>
                      </a:endParaRP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E31837"/>
                          </a:solidFill>
                          <a:effectLst/>
                          <a:latin typeface="Arial" panose="020B0604020202020204" pitchFamily="34" charset="0"/>
                        </a:rPr>
                        <a:t>150,000</a:t>
                      </a: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E31837"/>
                          </a:solidFill>
                          <a:effectLst/>
                          <a:latin typeface="Arial" panose="020B0604020202020204" pitchFamily="34" charset="0"/>
                        </a:rPr>
                        <a:t>190,000</a:t>
                      </a:r>
                    </a:p>
                  </a:txBody>
                  <a:tcPr marL="12843" marR="12843" marT="12843"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665213481"/>
                  </a:ext>
                </a:extLst>
              </a:tr>
              <a:tr h="192633">
                <a:tc>
                  <a:txBody>
                    <a:bodyPr/>
                    <a:lstStyle/>
                    <a:p>
                      <a:pPr algn="l" fontAlgn="b"/>
                      <a:r>
                        <a:rPr lang="en-GB" sz="1100" b="0" i="0" u="none" strike="noStrike" dirty="0">
                          <a:solidFill>
                            <a:srgbClr val="000000"/>
                          </a:solidFill>
                          <a:effectLst/>
                          <a:latin typeface="Arial" panose="020B0604020202020204" pitchFamily="34" charset="0"/>
                        </a:rPr>
                        <a:t>Feb</a:t>
                      </a:r>
                    </a:p>
                  </a:txBody>
                  <a:tcPr marL="12843" marR="12843" marT="1284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GB" sz="1100" b="0" i="0" u="none" strike="noStrike" dirty="0">
                          <a:solidFill>
                            <a:srgbClr val="000000"/>
                          </a:solidFill>
                          <a:effectLst/>
                          <a:latin typeface="Arial" panose="020B0604020202020204" pitchFamily="34" charset="0"/>
                        </a:rPr>
                        <a:t>150,000</a:t>
                      </a: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000000"/>
                          </a:solidFill>
                          <a:effectLst/>
                          <a:latin typeface="Arial" panose="020B0604020202020204" pitchFamily="34" charset="0"/>
                        </a:rPr>
                        <a:t>80%</a:t>
                      </a: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000000"/>
                          </a:solidFill>
                          <a:effectLst/>
                          <a:latin typeface="Arial" panose="020B0604020202020204" pitchFamily="34" charset="0"/>
                        </a:rPr>
                        <a:t>120,000</a:t>
                      </a:r>
                    </a:p>
                  </a:txBody>
                  <a:tcPr marL="12843" marR="12843" marT="12843" marB="0" anchor="b">
                    <a:lnL>
                      <a:noFill/>
                    </a:lnL>
                    <a:lnR>
                      <a:noFill/>
                    </a:lnR>
                    <a:lnT>
                      <a:noFill/>
                    </a:lnT>
                    <a:lnB>
                      <a:noFill/>
                    </a:lnB>
                  </a:tcPr>
                </a:tc>
                <a:tc>
                  <a:txBody>
                    <a:bodyPr/>
                    <a:lstStyle/>
                    <a:p>
                      <a:pPr algn="l" fontAlgn="b"/>
                      <a:endParaRPr lang="en-GB" sz="1100" b="0" i="0" u="none" strike="noStrike" dirty="0">
                        <a:solidFill>
                          <a:srgbClr val="000000"/>
                        </a:solidFill>
                        <a:effectLst/>
                        <a:latin typeface="Arial" panose="020B0604020202020204" pitchFamily="34" charset="0"/>
                      </a:endParaRP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E31837"/>
                          </a:solidFill>
                          <a:effectLst/>
                          <a:latin typeface="Arial" panose="020B0604020202020204" pitchFamily="34" charset="0"/>
                        </a:rPr>
                        <a:t>150,000</a:t>
                      </a: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E31837"/>
                          </a:solidFill>
                          <a:effectLst/>
                          <a:latin typeface="Arial" panose="020B0604020202020204" pitchFamily="34" charset="0"/>
                        </a:rPr>
                        <a:t>190,000</a:t>
                      </a:r>
                    </a:p>
                  </a:txBody>
                  <a:tcPr marL="12843" marR="12843" marT="12843"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25566887"/>
                  </a:ext>
                </a:extLst>
              </a:tr>
              <a:tr h="192633">
                <a:tc>
                  <a:txBody>
                    <a:bodyPr/>
                    <a:lstStyle/>
                    <a:p>
                      <a:pPr algn="l" fontAlgn="b"/>
                      <a:r>
                        <a:rPr lang="en-GB" sz="1100" b="0" i="0" u="none" strike="noStrike" dirty="0">
                          <a:solidFill>
                            <a:srgbClr val="000000"/>
                          </a:solidFill>
                          <a:effectLst/>
                          <a:latin typeface="Arial" panose="020B0604020202020204" pitchFamily="34" charset="0"/>
                        </a:rPr>
                        <a:t>Mar</a:t>
                      </a:r>
                    </a:p>
                  </a:txBody>
                  <a:tcPr marL="12843" marR="12843" marT="1284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GB" sz="1100" b="0" i="0" u="none" strike="noStrike" dirty="0">
                          <a:solidFill>
                            <a:srgbClr val="000000"/>
                          </a:solidFill>
                          <a:effectLst/>
                          <a:latin typeface="Arial" panose="020B0604020202020204" pitchFamily="34" charset="0"/>
                        </a:rPr>
                        <a:t>200,000</a:t>
                      </a: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000000"/>
                          </a:solidFill>
                          <a:effectLst/>
                          <a:latin typeface="Arial" panose="020B0604020202020204" pitchFamily="34" charset="0"/>
                        </a:rPr>
                        <a:t>80%</a:t>
                      </a: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000000"/>
                          </a:solidFill>
                          <a:effectLst/>
                          <a:latin typeface="Arial" panose="020B0604020202020204" pitchFamily="34" charset="0"/>
                        </a:rPr>
                        <a:t>160,000</a:t>
                      </a:r>
                    </a:p>
                  </a:txBody>
                  <a:tcPr marL="12843" marR="12843" marT="12843" marB="0" anchor="b">
                    <a:lnL>
                      <a:noFill/>
                    </a:lnL>
                    <a:lnR>
                      <a:noFill/>
                    </a:lnR>
                    <a:lnT>
                      <a:noFill/>
                    </a:lnT>
                    <a:lnB>
                      <a:noFill/>
                    </a:lnB>
                  </a:tcPr>
                </a:tc>
                <a:tc>
                  <a:txBody>
                    <a:bodyPr/>
                    <a:lstStyle/>
                    <a:p>
                      <a:pPr algn="l" fontAlgn="b"/>
                      <a:endParaRPr lang="en-GB" sz="1100" b="0" i="0" u="none" strike="noStrike" dirty="0">
                        <a:solidFill>
                          <a:srgbClr val="000000"/>
                        </a:solidFill>
                        <a:effectLst/>
                        <a:latin typeface="Arial" panose="020B0604020202020204" pitchFamily="34" charset="0"/>
                      </a:endParaRP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E31837"/>
                          </a:solidFill>
                          <a:effectLst/>
                          <a:latin typeface="Arial" panose="020B0604020202020204" pitchFamily="34" charset="0"/>
                        </a:rPr>
                        <a:t>200,000</a:t>
                      </a: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E31837"/>
                          </a:solidFill>
                          <a:effectLst/>
                          <a:latin typeface="Arial" panose="020B0604020202020204" pitchFamily="34" charset="0"/>
                        </a:rPr>
                        <a:t>255,000</a:t>
                      </a:r>
                    </a:p>
                  </a:txBody>
                  <a:tcPr marL="12843" marR="12843" marT="12843"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3636641671"/>
                  </a:ext>
                </a:extLst>
              </a:tr>
              <a:tr h="192633">
                <a:tc>
                  <a:txBody>
                    <a:bodyPr/>
                    <a:lstStyle/>
                    <a:p>
                      <a:pPr algn="l" fontAlgn="b"/>
                      <a:r>
                        <a:rPr lang="en-GB" sz="1100" b="0" i="0" u="none" strike="noStrike" dirty="0">
                          <a:solidFill>
                            <a:srgbClr val="000000"/>
                          </a:solidFill>
                          <a:effectLst/>
                          <a:latin typeface="Arial" panose="020B0604020202020204" pitchFamily="34" charset="0"/>
                        </a:rPr>
                        <a:t>Apr</a:t>
                      </a:r>
                    </a:p>
                  </a:txBody>
                  <a:tcPr marL="12843" marR="12843" marT="1284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GB" sz="1100" b="0" i="0" u="none" strike="noStrike" dirty="0">
                          <a:solidFill>
                            <a:srgbClr val="000000"/>
                          </a:solidFill>
                          <a:effectLst/>
                          <a:latin typeface="Arial" panose="020B0604020202020204" pitchFamily="34" charset="0"/>
                        </a:rPr>
                        <a:t>200,000</a:t>
                      </a: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000000"/>
                          </a:solidFill>
                          <a:effectLst/>
                          <a:latin typeface="Arial" panose="020B0604020202020204" pitchFamily="34" charset="0"/>
                        </a:rPr>
                        <a:t>80%</a:t>
                      </a: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000000"/>
                          </a:solidFill>
                          <a:effectLst/>
                          <a:latin typeface="Arial" panose="020B0604020202020204" pitchFamily="34" charset="0"/>
                        </a:rPr>
                        <a:t>160,000</a:t>
                      </a:r>
                    </a:p>
                  </a:txBody>
                  <a:tcPr marL="12843" marR="12843" marT="12843" marB="0" anchor="b">
                    <a:lnL>
                      <a:noFill/>
                    </a:lnL>
                    <a:lnR>
                      <a:noFill/>
                    </a:lnR>
                    <a:lnT>
                      <a:noFill/>
                    </a:lnT>
                    <a:lnB>
                      <a:noFill/>
                    </a:lnB>
                  </a:tcPr>
                </a:tc>
                <a:tc>
                  <a:txBody>
                    <a:bodyPr/>
                    <a:lstStyle/>
                    <a:p>
                      <a:pPr algn="l" fontAlgn="b"/>
                      <a:endParaRPr lang="en-GB" sz="1100" b="0" i="0" u="none" strike="noStrike" dirty="0">
                        <a:solidFill>
                          <a:srgbClr val="000000"/>
                        </a:solidFill>
                        <a:effectLst/>
                        <a:latin typeface="Arial" panose="020B0604020202020204" pitchFamily="34" charset="0"/>
                      </a:endParaRP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E31837"/>
                          </a:solidFill>
                          <a:effectLst/>
                          <a:latin typeface="Arial" panose="020B0604020202020204" pitchFamily="34" charset="0"/>
                        </a:rPr>
                        <a:t>200,000</a:t>
                      </a: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E31837"/>
                          </a:solidFill>
                          <a:effectLst/>
                          <a:latin typeface="Arial" panose="020B0604020202020204" pitchFamily="34" charset="0"/>
                        </a:rPr>
                        <a:t>250,000</a:t>
                      </a:r>
                    </a:p>
                  </a:txBody>
                  <a:tcPr marL="12843" marR="12843" marT="12843"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3783493927"/>
                  </a:ext>
                </a:extLst>
              </a:tr>
              <a:tr h="192633">
                <a:tc>
                  <a:txBody>
                    <a:bodyPr/>
                    <a:lstStyle/>
                    <a:p>
                      <a:pPr algn="l" fontAlgn="b"/>
                      <a:r>
                        <a:rPr lang="en-GB" sz="1100" b="0" i="0" u="none" strike="noStrike" dirty="0">
                          <a:solidFill>
                            <a:srgbClr val="000000"/>
                          </a:solidFill>
                          <a:effectLst/>
                          <a:latin typeface="Arial" panose="020B0604020202020204" pitchFamily="34" charset="0"/>
                        </a:rPr>
                        <a:t>May</a:t>
                      </a:r>
                    </a:p>
                  </a:txBody>
                  <a:tcPr marL="12843" marR="12843" marT="1284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GB" sz="1100" b="0" i="0" u="none" strike="noStrike" dirty="0">
                          <a:solidFill>
                            <a:srgbClr val="000000"/>
                          </a:solidFill>
                          <a:effectLst/>
                          <a:latin typeface="Arial" panose="020B0604020202020204" pitchFamily="34" charset="0"/>
                        </a:rPr>
                        <a:t>250,000</a:t>
                      </a: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000000"/>
                          </a:solidFill>
                          <a:effectLst/>
                          <a:latin typeface="Arial" panose="020B0604020202020204" pitchFamily="34" charset="0"/>
                        </a:rPr>
                        <a:t>80%</a:t>
                      </a: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000000"/>
                          </a:solidFill>
                          <a:effectLst/>
                          <a:latin typeface="Arial" panose="020B0604020202020204" pitchFamily="34" charset="0"/>
                        </a:rPr>
                        <a:t>200,000</a:t>
                      </a:r>
                    </a:p>
                  </a:txBody>
                  <a:tcPr marL="12843" marR="12843" marT="12843" marB="0" anchor="b">
                    <a:lnL>
                      <a:noFill/>
                    </a:lnL>
                    <a:lnR>
                      <a:noFill/>
                    </a:lnR>
                    <a:lnT>
                      <a:noFill/>
                    </a:lnT>
                    <a:lnB>
                      <a:noFill/>
                    </a:lnB>
                  </a:tcPr>
                </a:tc>
                <a:tc>
                  <a:txBody>
                    <a:bodyPr/>
                    <a:lstStyle/>
                    <a:p>
                      <a:pPr algn="l" fontAlgn="b"/>
                      <a:endParaRPr lang="en-GB" sz="1100" b="0" i="0" u="none" strike="noStrike" dirty="0">
                        <a:solidFill>
                          <a:srgbClr val="000000"/>
                        </a:solidFill>
                        <a:effectLst/>
                        <a:latin typeface="Arial" panose="020B0604020202020204" pitchFamily="34" charset="0"/>
                      </a:endParaRP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E31837"/>
                          </a:solidFill>
                          <a:effectLst/>
                          <a:latin typeface="Arial" panose="020B0604020202020204" pitchFamily="34" charset="0"/>
                        </a:rPr>
                        <a:t>250,000</a:t>
                      </a: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E31837"/>
                          </a:solidFill>
                          <a:effectLst/>
                          <a:latin typeface="Arial" panose="020B0604020202020204" pitchFamily="34" charset="0"/>
                        </a:rPr>
                        <a:t>310,000</a:t>
                      </a:r>
                    </a:p>
                  </a:txBody>
                  <a:tcPr marL="12843" marR="12843" marT="12843"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671911743"/>
                  </a:ext>
                </a:extLst>
              </a:tr>
              <a:tr h="192633">
                <a:tc>
                  <a:txBody>
                    <a:bodyPr/>
                    <a:lstStyle/>
                    <a:p>
                      <a:pPr algn="l" fontAlgn="b"/>
                      <a:r>
                        <a:rPr lang="en-GB" sz="1100" b="0" i="0" u="none" strike="noStrike" dirty="0">
                          <a:solidFill>
                            <a:srgbClr val="000000"/>
                          </a:solidFill>
                          <a:effectLst/>
                          <a:latin typeface="Arial" panose="020B0604020202020204" pitchFamily="34" charset="0"/>
                        </a:rPr>
                        <a:t>Jun</a:t>
                      </a:r>
                    </a:p>
                  </a:txBody>
                  <a:tcPr marL="12843" marR="12843" marT="1284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GB" sz="1100" b="0" i="0" u="none" strike="noStrike" dirty="0">
                          <a:solidFill>
                            <a:srgbClr val="000000"/>
                          </a:solidFill>
                          <a:effectLst/>
                          <a:latin typeface="Arial" panose="020B0604020202020204" pitchFamily="34" charset="0"/>
                        </a:rPr>
                        <a:t>250,000</a:t>
                      </a: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000000"/>
                          </a:solidFill>
                          <a:effectLst/>
                          <a:latin typeface="Arial" panose="020B0604020202020204" pitchFamily="34" charset="0"/>
                        </a:rPr>
                        <a:t>80%</a:t>
                      </a: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000000"/>
                          </a:solidFill>
                          <a:effectLst/>
                          <a:latin typeface="Arial" panose="020B0604020202020204" pitchFamily="34" charset="0"/>
                        </a:rPr>
                        <a:t>200,000</a:t>
                      </a:r>
                    </a:p>
                  </a:txBody>
                  <a:tcPr marL="12843" marR="12843" marT="12843" marB="0" anchor="b">
                    <a:lnL>
                      <a:noFill/>
                    </a:lnL>
                    <a:lnR>
                      <a:noFill/>
                    </a:lnR>
                    <a:lnT>
                      <a:noFill/>
                    </a:lnT>
                    <a:lnB>
                      <a:noFill/>
                    </a:lnB>
                  </a:tcPr>
                </a:tc>
                <a:tc>
                  <a:txBody>
                    <a:bodyPr/>
                    <a:lstStyle/>
                    <a:p>
                      <a:pPr algn="l" fontAlgn="b"/>
                      <a:endParaRPr lang="en-GB" sz="1100" b="0" i="0" u="none" strike="noStrike" dirty="0">
                        <a:solidFill>
                          <a:srgbClr val="000000"/>
                        </a:solidFill>
                        <a:effectLst/>
                        <a:latin typeface="Arial" panose="020B0604020202020204" pitchFamily="34" charset="0"/>
                      </a:endParaRP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E31837"/>
                          </a:solidFill>
                          <a:effectLst/>
                          <a:latin typeface="Arial" panose="020B0604020202020204" pitchFamily="34" charset="0"/>
                        </a:rPr>
                        <a:t>250,000</a:t>
                      </a: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E31837"/>
                          </a:solidFill>
                          <a:effectLst/>
                          <a:latin typeface="Arial" panose="020B0604020202020204" pitchFamily="34" charset="0"/>
                        </a:rPr>
                        <a:t>315,000</a:t>
                      </a:r>
                    </a:p>
                  </a:txBody>
                  <a:tcPr marL="12843" marR="12843" marT="12843"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70015492"/>
                  </a:ext>
                </a:extLst>
              </a:tr>
              <a:tr h="192633">
                <a:tc>
                  <a:txBody>
                    <a:bodyPr/>
                    <a:lstStyle/>
                    <a:p>
                      <a:pPr algn="l" fontAlgn="b"/>
                      <a:r>
                        <a:rPr lang="en-GB" sz="1100" b="0" i="0" u="none" strike="noStrike" dirty="0">
                          <a:solidFill>
                            <a:srgbClr val="000000"/>
                          </a:solidFill>
                          <a:effectLst/>
                          <a:latin typeface="Arial" panose="020B0604020202020204" pitchFamily="34" charset="0"/>
                        </a:rPr>
                        <a:t>Jul</a:t>
                      </a:r>
                    </a:p>
                  </a:txBody>
                  <a:tcPr marL="12843" marR="12843" marT="1284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GB" sz="1100" b="0" i="0" u="none" strike="noStrike" dirty="0">
                          <a:solidFill>
                            <a:srgbClr val="000000"/>
                          </a:solidFill>
                          <a:effectLst/>
                          <a:latin typeface="Arial" panose="020B0604020202020204" pitchFamily="34" charset="0"/>
                        </a:rPr>
                        <a:t>350,000</a:t>
                      </a: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000000"/>
                          </a:solidFill>
                          <a:effectLst/>
                          <a:latin typeface="Arial" panose="020B0604020202020204" pitchFamily="34" charset="0"/>
                        </a:rPr>
                        <a:t>80%</a:t>
                      </a: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000000"/>
                          </a:solidFill>
                          <a:effectLst/>
                          <a:latin typeface="Arial" panose="020B0604020202020204" pitchFamily="34" charset="0"/>
                        </a:rPr>
                        <a:t>280,000</a:t>
                      </a:r>
                    </a:p>
                  </a:txBody>
                  <a:tcPr marL="12843" marR="12843" marT="12843" marB="0" anchor="b">
                    <a:lnL>
                      <a:noFill/>
                    </a:lnL>
                    <a:lnR>
                      <a:noFill/>
                    </a:lnR>
                    <a:lnT>
                      <a:noFill/>
                    </a:lnT>
                    <a:lnB>
                      <a:noFill/>
                    </a:lnB>
                  </a:tcPr>
                </a:tc>
                <a:tc>
                  <a:txBody>
                    <a:bodyPr/>
                    <a:lstStyle/>
                    <a:p>
                      <a:pPr algn="l" fontAlgn="b"/>
                      <a:endParaRPr lang="en-GB" sz="1100" b="0" i="0" u="none" strike="noStrike" dirty="0">
                        <a:solidFill>
                          <a:srgbClr val="000000"/>
                        </a:solidFill>
                        <a:effectLst/>
                        <a:latin typeface="Arial" panose="020B0604020202020204" pitchFamily="34" charset="0"/>
                      </a:endParaRP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E31837"/>
                          </a:solidFill>
                          <a:effectLst/>
                          <a:latin typeface="Arial" panose="020B0604020202020204" pitchFamily="34" charset="0"/>
                        </a:rPr>
                        <a:t>350,000</a:t>
                      </a: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E31837"/>
                          </a:solidFill>
                          <a:effectLst/>
                          <a:latin typeface="Arial" panose="020B0604020202020204" pitchFamily="34" charset="0"/>
                        </a:rPr>
                        <a:t>440,000</a:t>
                      </a:r>
                    </a:p>
                  </a:txBody>
                  <a:tcPr marL="12843" marR="12843" marT="12843"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295460618"/>
                  </a:ext>
                </a:extLst>
              </a:tr>
              <a:tr h="192633">
                <a:tc>
                  <a:txBody>
                    <a:bodyPr/>
                    <a:lstStyle/>
                    <a:p>
                      <a:pPr algn="l" fontAlgn="b"/>
                      <a:r>
                        <a:rPr lang="en-GB" sz="1100" b="0" i="0" u="none" strike="noStrike" dirty="0">
                          <a:solidFill>
                            <a:srgbClr val="000000"/>
                          </a:solidFill>
                          <a:effectLst/>
                          <a:latin typeface="Arial" panose="020B0604020202020204" pitchFamily="34" charset="0"/>
                        </a:rPr>
                        <a:t>Aug</a:t>
                      </a:r>
                    </a:p>
                  </a:txBody>
                  <a:tcPr marL="12843" marR="12843" marT="1284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GB" sz="1100" b="0" i="0" u="none" strike="noStrike" dirty="0">
                          <a:solidFill>
                            <a:srgbClr val="000000"/>
                          </a:solidFill>
                          <a:effectLst/>
                          <a:latin typeface="Arial" panose="020B0604020202020204" pitchFamily="34" charset="0"/>
                        </a:rPr>
                        <a:t>350,000</a:t>
                      </a: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000000"/>
                          </a:solidFill>
                          <a:effectLst/>
                          <a:latin typeface="Arial" panose="020B0604020202020204" pitchFamily="34" charset="0"/>
                        </a:rPr>
                        <a:t>80%</a:t>
                      </a: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000000"/>
                          </a:solidFill>
                          <a:effectLst/>
                          <a:latin typeface="Arial" panose="020B0604020202020204" pitchFamily="34" charset="0"/>
                        </a:rPr>
                        <a:t>280,000</a:t>
                      </a:r>
                    </a:p>
                  </a:txBody>
                  <a:tcPr marL="12843" marR="12843" marT="12843" marB="0" anchor="b">
                    <a:lnL>
                      <a:noFill/>
                    </a:lnL>
                    <a:lnR>
                      <a:noFill/>
                    </a:lnR>
                    <a:lnT>
                      <a:noFill/>
                    </a:lnT>
                    <a:lnB>
                      <a:noFill/>
                    </a:lnB>
                  </a:tcPr>
                </a:tc>
                <a:tc>
                  <a:txBody>
                    <a:bodyPr/>
                    <a:lstStyle/>
                    <a:p>
                      <a:pPr algn="l" fontAlgn="b"/>
                      <a:endParaRPr lang="en-GB" sz="1100" b="0" i="0" u="none" strike="noStrike" dirty="0">
                        <a:solidFill>
                          <a:srgbClr val="000000"/>
                        </a:solidFill>
                        <a:effectLst/>
                        <a:latin typeface="Arial" panose="020B0604020202020204" pitchFamily="34" charset="0"/>
                      </a:endParaRP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E31837"/>
                          </a:solidFill>
                          <a:effectLst/>
                          <a:latin typeface="Arial" panose="020B0604020202020204" pitchFamily="34" charset="0"/>
                        </a:rPr>
                        <a:t>350,000</a:t>
                      </a: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E31837"/>
                          </a:solidFill>
                          <a:effectLst/>
                          <a:latin typeface="Arial" panose="020B0604020202020204" pitchFamily="34" charset="0"/>
                        </a:rPr>
                        <a:t>445,000</a:t>
                      </a:r>
                    </a:p>
                  </a:txBody>
                  <a:tcPr marL="12843" marR="12843" marT="12843"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18682162"/>
                  </a:ext>
                </a:extLst>
              </a:tr>
              <a:tr h="192633">
                <a:tc>
                  <a:txBody>
                    <a:bodyPr/>
                    <a:lstStyle/>
                    <a:p>
                      <a:pPr algn="l" fontAlgn="b"/>
                      <a:r>
                        <a:rPr lang="en-GB" sz="1100" b="0" i="0" u="none" strike="noStrike" dirty="0">
                          <a:solidFill>
                            <a:srgbClr val="000000"/>
                          </a:solidFill>
                          <a:effectLst/>
                          <a:latin typeface="Arial" panose="020B0604020202020204" pitchFamily="34" charset="0"/>
                        </a:rPr>
                        <a:t>Sep</a:t>
                      </a:r>
                    </a:p>
                  </a:txBody>
                  <a:tcPr marL="12843" marR="12843" marT="1284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GB" sz="1100" b="0" i="0" u="none" strike="noStrike" dirty="0">
                          <a:solidFill>
                            <a:srgbClr val="000000"/>
                          </a:solidFill>
                          <a:effectLst/>
                          <a:latin typeface="Arial" panose="020B0604020202020204" pitchFamily="34" charset="0"/>
                        </a:rPr>
                        <a:t>300,000</a:t>
                      </a: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000000"/>
                          </a:solidFill>
                          <a:effectLst/>
                          <a:latin typeface="Arial" panose="020B0604020202020204" pitchFamily="34" charset="0"/>
                        </a:rPr>
                        <a:t>80%</a:t>
                      </a: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000000"/>
                          </a:solidFill>
                          <a:effectLst/>
                          <a:latin typeface="Arial" panose="020B0604020202020204" pitchFamily="34" charset="0"/>
                        </a:rPr>
                        <a:t>240,000</a:t>
                      </a:r>
                    </a:p>
                  </a:txBody>
                  <a:tcPr marL="12843" marR="12843" marT="12843" marB="0" anchor="b">
                    <a:lnL>
                      <a:noFill/>
                    </a:lnL>
                    <a:lnR>
                      <a:noFill/>
                    </a:lnR>
                    <a:lnT>
                      <a:noFill/>
                    </a:lnT>
                    <a:lnB>
                      <a:noFill/>
                    </a:lnB>
                  </a:tcPr>
                </a:tc>
                <a:tc>
                  <a:txBody>
                    <a:bodyPr/>
                    <a:lstStyle/>
                    <a:p>
                      <a:pPr algn="l" fontAlgn="b"/>
                      <a:endParaRPr lang="en-GB" sz="1100" b="0" i="0" u="none" strike="noStrike" dirty="0">
                        <a:solidFill>
                          <a:srgbClr val="000000"/>
                        </a:solidFill>
                        <a:effectLst/>
                        <a:latin typeface="Arial" panose="020B0604020202020204" pitchFamily="34" charset="0"/>
                      </a:endParaRP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E31837"/>
                          </a:solidFill>
                          <a:effectLst/>
                          <a:latin typeface="Arial" panose="020B0604020202020204" pitchFamily="34" charset="0"/>
                        </a:rPr>
                        <a:t>300,000</a:t>
                      </a: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E31837"/>
                          </a:solidFill>
                          <a:effectLst/>
                          <a:latin typeface="Arial" panose="020B0604020202020204" pitchFamily="34" charset="0"/>
                        </a:rPr>
                        <a:t>380,000</a:t>
                      </a:r>
                    </a:p>
                  </a:txBody>
                  <a:tcPr marL="12843" marR="12843" marT="12843"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466154906"/>
                  </a:ext>
                </a:extLst>
              </a:tr>
              <a:tr h="192633">
                <a:tc>
                  <a:txBody>
                    <a:bodyPr/>
                    <a:lstStyle/>
                    <a:p>
                      <a:pPr algn="l" fontAlgn="b"/>
                      <a:r>
                        <a:rPr lang="en-GB" sz="1100" b="0" i="0" u="none" strike="noStrike" dirty="0">
                          <a:solidFill>
                            <a:srgbClr val="000000"/>
                          </a:solidFill>
                          <a:effectLst/>
                          <a:latin typeface="Arial" panose="020B0604020202020204" pitchFamily="34" charset="0"/>
                        </a:rPr>
                        <a:t>Oct</a:t>
                      </a:r>
                    </a:p>
                  </a:txBody>
                  <a:tcPr marL="12843" marR="12843" marT="1284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GB" sz="1100" b="0" i="0" u="none" strike="noStrike" dirty="0">
                          <a:solidFill>
                            <a:srgbClr val="000000"/>
                          </a:solidFill>
                          <a:effectLst/>
                          <a:latin typeface="Arial" panose="020B0604020202020204" pitchFamily="34" charset="0"/>
                        </a:rPr>
                        <a:t>300,000</a:t>
                      </a: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000000"/>
                          </a:solidFill>
                          <a:effectLst/>
                          <a:latin typeface="Arial" panose="020B0604020202020204" pitchFamily="34" charset="0"/>
                        </a:rPr>
                        <a:t>80%</a:t>
                      </a: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000000"/>
                          </a:solidFill>
                          <a:effectLst/>
                          <a:latin typeface="Arial" panose="020B0604020202020204" pitchFamily="34" charset="0"/>
                        </a:rPr>
                        <a:t>240,000</a:t>
                      </a:r>
                    </a:p>
                  </a:txBody>
                  <a:tcPr marL="12843" marR="12843" marT="12843" marB="0" anchor="b">
                    <a:lnL>
                      <a:noFill/>
                    </a:lnL>
                    <a:lnR>
                      <a:noFill/>
                    </a:lnR>
                    <a:lnT>
                      <a:noFill/>
                    </a:lnT>
                    <a:lnB>
                      <a:noFill/>
                    </a:lnB>
                  </a:tcPr>
                </a:tc>
                <a:tc>
                  <a:txBody>
                    <a:bodyPr/>
                    <a:lstStyle/>
                    <a:p>
                      <a:pPr algn="l" fontAlgn="b"/>
                      <a:endParaRPr lang="en-GB" sz="1100" b="0" i="0" u="none" strike="noStrike" dirty="0">
                        <a:solidFill>
                          <a:srgbClr val="000000"/>
                        </a:solidFill>
                        <a:effectLst/>
                        <a:latin typeface="Arial" panose="020B0604020202020204" pitchFamily="34" charset="0"/>
                      </a:endParaRP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E31837"/>
                          </a:solidFill>
                          <a:effectLst/>
                          <a:latin typeface="Arial" panose="020B0604020202020204" pitchFamily="34" charset="0"/>
                        </a:rPr>
                        <a:t>300,000</a:t>
                      </a: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E31837"/>
                          </a:solidFill>
                          <a:effectLst/>
                          <a:latin typeface="Arial" panose="020B0604020202020204" pitchFamily="34" charset="0"/>
                        </a:rPr>
                        <a:t>380,000</a:t>
                      </a:r>
                    </a:p>
                  </a:txBody>
                  <a:tcPr marL="12843" marR="12843" marT="12843"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34555512"/>
                  </a:ext>
                </a:extLst>
              </a:tr>
              <a:tr h="192633">
                <a:tc>
                  <a:txBody>
                    <a:bodyPr/>
                    <a:lstStyle/>
                    <a:p>
                      <a:pPr algn="l" fontAlgn="b"/>
                      <a:r>
                        <a:rPr lang="en-GB" sz="1100" b="0" i="0" u="none" strike="noStrike" dirty="0">
                          <a:solidFill>
                            <a:srgbClr val="000000"/>
                          </a:solidFill>
                          <a:effectLst/>
                          <a:latin typeface="Arial" panose="020B0604020202020204" pitchFamily="34" charset="0"/>
                        </a:rPr>
                        <a:t>Nov</a:t>
                      </a:r>
                    </a:p>
                  </a:txBody>
                  <a:tcPr marL="12843" marR="12843" marT="1284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GB" sz="1100" b="0" i="0" u="none" strike="noStrike" dirty="0">
                          <a:solidFill>
                            <a:srgbClr val="000000"/>
                          </a:solidFill>
                          <a:effectLst/>
                          <a:latin typeface="Arial" panose="020B0604020202020204" pitchFamily="34" charset="0"/>
                        </a:rPr>
                        <a:t>250,000</a:t>
                      </a: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000000"/>
                          </a:solidFill>
                          <a:effectLst/>
                          <a:latin typeface="Arial" panose="020B0604020202020204" pitchFamily="34" charset="0"/>
                        </a:rPr>
                        <a:t>80%</a:t>
                      </a: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000000"/>
                          </a:solidFill>
                          <a:effectLst/>
                          <a:latin typeface="Arial" panose="020B0604020202020204" pitchFamily="34" charset="0"/>
                        </a:rPr>
                        <a:t>200,000</a:t>
                      </a:r>
                    </a:p>
                  </a:txBody>
                  <a:tcPr marL="12843" marR="12843" marT="12843" marB="0" anchor="b">
                    <a:lnL>
                      <a:noFill/>
                    </a:lnL>
                    <a:lnR>
                      <a:noFill/>
                    </a:lnR>
                    <a:lnT>
                      <a:noFill/>
                    </a:lnT>
                    <a:lnB>
                      <a:noFill/>
                    </a:lnB>
                  </a:tcPr>
                </a:tc>
                <a:tc>
                  <a:txBody>
                    <a:bodyPr/>
                    <a:lstStyle/>
                    <a:p>
                      <a:pPr algn="l" fontAlgn="b"/>
                      <a:endParaRPr lang="en-GB" sz="1100" b="0" i="0" u="none" strike="noStrike" dirty="0">
                        <a:solidFill>
                          <a:srgbClr val="000000"/>
                        </a:solidFill>
                        <a:effectLst/>
                        <a:latin typeface="Arial" panose="020B0604020202020204" pitchFamily="34" charset="0"/>
                      </a:endParaRP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E31837"/>
                          </a:solidFill>
                          <a:effectLst/>
                          <a:latin typeface="Arial" panose="020B0604020202020204" pitchFamily="34" charset="0"/>
                        </a:rPr>
                        <a:t>250,000</a:t>
                      </a: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E31837"/>
                          </a:solidFill>
                          <a:effectLst/>
                          <a:latin typeface="Arial" panose="020B0604020202020204" pitchFamily="34" charset="0"/>
                        </a:rPr>
                        <a:t>315,000</a:t>
                      </a:r>
                    </a:p>
                  </a:txBody>
                  <a:tcPr marL="12843" marR="12843" marT="12843"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406043456"/>
                  </a:ext>
                </a:extLst>
              </a:tr>
              <a:tr h="192633">
                <a:tc>
                  <a:txBody>
                    <a:bodyPr/>
                    <a:lstStyle/>
                    <a:p>
                      <a:pPr algn="l" fontAlgn="b"/>
                      <a:r>
                        <a:rPr lang="en-GB" sz="1100" b="0" i="0" u="none" strike="noStrike" dirty="0">
                          <a:solidFill>
                            <a:srgbClr val="000000"/>
                          </a:solidFill>
                          <a:effectLst/>
                          <a:latin typeface="Arial" panose="020B0604020202020204" pitchFamily="34" charset="0"/>
                        </a:rPr>
                        <a:t>Dec</a:t>
                      </a:r>
                    </a:p>
                  </a:txBody>
                  <a:tcPr marL="12843" marR="12843" marT="1284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GB" sz="1100" b="0" i="0" u="none" strike="noStrike" dirty="0">
                          <a:solidFill>
                            <a:srgbClr val="000000"/>
                          </a:solidFill>
                          <a:effectLst/>
                          <a:latin typeface="Arial" panose="020B0604020202020204" pitchFamily="34" charset="0"/>
                        </a:rPr>
                        <a:t>100,000</a:t>
                      </a:r>
                    </a:p>
                  </a:txBody>
                  <a:tcPr marL="12843" marR="12843" marT="1284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dirty="0">
                          <a:solidFill>
                            <a:srgbClr val="000000"/>
                          </a:solidFill>
                          <a:effectLst/>
                          <a:latin typeface="Arial" panose="020B0604020202020204" pitchFamily="34" charset="0"/>
                        </a:rPr>
                        <a:t>80%</a:t>
                      </a: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000000"/>
                          </a:solidFill>
                          <a:effectLst/>
                          <a:latin typeface="Arial" panose="020B0604020202020204" pitchFamily="34" charset="0"/>
                        </a:rPr>
                        <a:t>80,000</a:t>
                      </a:r>
                    </a:p>
                  </a:txBody>
                  <a:tcPr marL="12843" marR="12843" marT="1284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Arial" panose="020B0604020202020204" pitchFamily="34" charset="0"/>
                      </a:endParaRPr>
                    </a:p>
                  </a:txBody>
                  <a:tcPr marL="12843" marR="12843" marT="12843" marB="0" anchor="b">
                    <a:lnL>
                      <a:noFill/>
                    </a:lnL>
                    <a:lnR>
                      <a:noFill/>
                    </a:lnR>
                    <a:lnT>
                      <a:noFill/>
                    </a:lnT>
                    <a:lnB>
                      <a:noFill/>
                    </a:lnB>
                  </a:tcPr>
                </a:tc>
                <a:tc>
                  <a:txBody>
                    <a:bodyPr/>
                    <a:lstStyle/>
                    <a:p>
                      <a:pPr algn="r" fontAlgn="b"/>
                      <a:r>
                        <a:rPr lang="en-GB" sz="1100" b="0" i="0" u="none" strike="noStrike" dirty="0">
                          <a:solidFill>
                            <a:srgbClr val="E31837"/>
                          </a:solidFill>
                          <a:effectLst/>
                          <a:latin typeface="Arial" panose="020B0604020202020204" pitchFamily="34" charset="0"/>
                        </a:rPr>
                        <a:t>100,000</a:t>
                      </a:r>
                    </a:p>
                  </a:txBody>
                  <a:tcPr marL="12843" marR="12843" marT="1284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dirty="0">
                          <a:solidFill>
                            <a:srgbClr val="E31837"/>
                          </a:solidFill>
                          <a:effectLst/>
                          <a:latin typeface="Arial" panose="020B0604020202020204" pitchFamily="34" charset="0"/>
                        </a:rPr>
                        <a:t>125,000</a:t>
                      </a:r>
                    </a:p>
                  </a:txBody>
                  <a:tcPr marL="12843" marR="12843" marT="12843"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13905999"/>
                  </a:ext>
                </a:extLst>
              </a:tr>
              <a:tr h="192633">
                <a:tc>
                  <a:txBody>
                    <a:bodyPr/>
                    <a:lstStyle/>
                    <a:p>
                      <a:pPr algn="l" fontAlgn="b"/>
                      <a:r>
                        <a:rPr lang="en-GB" sz="1100" b="0" i="0" u="none" strike="noStrike" dirty="0">
                          <a:solidFill>
                            <a:srgbClr val="000000"/>
                          </a:solidFill>
                          <a:effectLst/>
                          <a:latin typeface="Arial" panose="020B0604020202020204" pitchFamily="34" charset="0"/>
                        </a:rPr>
                        <a:t> </a:t>
                      </a:r>
                    </a:p>
                  </a:txBody>
                  <a:tcPr marL="12843" marR="12843" marT="1284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GB" sz="1100" b="0" i="0" u="none" strike="noStrike" dirty="0">
                          <a:solidFill>
                            <a:srgbClr val="000000"/>
                          </a:solidFill>
                          <a:effectLst/>
                          <a:latin typeface="Arial" panose="020B0604020202020204" pitchFamily="34" charset="0"/>
                        </a:rPr>
                        <a:t> </a:t>
                      </a:r>
                    </a:p>
                  </a:txBody>
                  <a:tcPr marL="12843" marR="12843" marT="1284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1100" b="0" i="0" u="none" strike="noStrike" dirty="0">
                        <a:solidFill>
                          <a:srgbClr val="000000"/>
                        </a:solidFill>
                        <a:effectLst/>
                        <a:latin typeface="Arial" panose="020B0604020202020204" pitchFamily="34" charset="0"/>
                      </a:endParaRPr>
                    </a:p>
                  </a:txBody>
                  <a:tcPr marL="12843" marR="12843" marT="12843" marB="0" anchor="b">
                    <a:lnL>
                      <a:noFill/>
                    </a:lnL>
                    <a:lnR>
                      <a:noFill/>
                    </a:lnR>
                    <a:lnT>
                      <a:noFill/>
                    </a:lnT>
                    <a:lnB>
                      <a:noFill/>
                    </a:lnB>
                  </a:tcPr>
                </a:tc>
                <a:tc>
                  <a:txBody>
                    <a:bodyPr/>
                    <a:lstStyle/>
                    <a:p>
                      <a:pPr algn="l" fontAlgn="b"/>
                      <a:r>
                        <a:rPr lang="en-GB" sz="1100" b="0" i="0" u="none" strike="noStrike" dirty="0">
                          <a:solidFill>
                            <a:srgbClr val="000000"/>
                          </a:solidFill>
                          <a:effectLst/>
                          <a:latin typeface="Arial" panose="020B0604020202020204" pitchFamily="34" charset="0"/>
                        </a:rPr>
                        <a:t> </a:t>
                      </a:r>
                    </a:p>
                  </a:txBody>
                  <a:tcPr marL="12843" marR="12843" marT="1284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1100" b="0" i="0" u="none" strike="noStrike" dirty="0">
                        <a:solidFill>
                          <a:srgbClr val="000000"/>
                        </a:solidFill>
                        <a:effectLst/>
                        <a:latin typeface="Arial" panose="020B0604020202020204" pitchFamily="34" charset="0"/>
                      </a:endParaRPr>
                    </a:p>
                  </a:txBody>
                  <a:tcPr marL="12843" marR="12843" marT="12843" marB="0" anchor="b">
                    <a:lnL>
                      <a:noFill/>
                    </a:lnL>
                    <a:lnR>
                      <a:noFill/>
                    </a:lnR>
                    <a:lnT>
                      <a:noFill/>
                    </a:lnT>
                    <a:lnB>
                      <a:noFill/>
                    </a:lnB>
                  </a:tcPr>
                </a:tc>
                <a:tc>
                  <a:txBody>
                    <a:bodyPr/>
                    <a:lstStyle/>
                    <a:p>
                      <a:pPr algn="l" fontAlgn="b"/>
                      <a:r>
                        <a:rPr lang="en-GB" sz="1100" b="0" i="0" u="none" strike="noStrike" dirty="0">
                          <a:solidFill>
                            <a:srgbClr val="E31837"/>
                          </a:solidFill>
                          <a:effectLst/>
                          <a:latin typeface="Arial" panose="020B0604020202020204" pitchFamily="34" charset="0"/>
                        </a:rPr>
                        <a:t> </a:t>
                      </a:r>
                    </a:p>
                  </a:txBody>
                  <a:tcPr marL="12843" marR="12843" marT="1284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GB" sz="1100" b="0" i="0" u="none" strike="noStrike" dirty="0">
                          <a:solidFill>
                            <a:srgbClr val="E31837"/>
                          </a:solidFill>
                          <a:effectLst/>
                          <a:latin typeface="Arial" panose="020B0604020202020204" pitchFamily="34" charset="0"/>
                        </a:rPr>
                        <a:t> </a:t>
                      </a:r>
                    </a:p>
                  </a:txBody>
                  <a:tcPr marL="12843" marR="12843" marT="1284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2071632695"/>
                  </a:ext>
                </a:extLst>
              </a:tr>
              <a:tr h="205475">
                <a:tc>
                  <a:txBody>
                    <a:bodyPr/>
                    <a:lstStyle/>
                    <a:p>
                      <a:pPr algn="l" fontAlgn="b"/>
                      <a:r>
                        <a:rPr lang="en-GB" sz="1100" b="1" i="0" u="none" strike="noStrike" dirty="0">
                          <a:solidFill>
                            <a:srgbClr val="000000"/>
                          </a:solidFill>
                          <a:effectLst/>
                          <a:latin typeface="Arial" panose="020B0604020202020204" pitchFamily="34" charset="0"/>
                        </a:rPr>
                        <a:t>Total</a:t>
                      </a:r>
                    </a:p>
                  </a:txBody>
                  <a:tcPr marL="12843" marR="12843" marT="1284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GB" sz="1100" b="1" i="0" u="none" strike="noStrike" dirty="0">
                          <a:solidFill>
                            <a:srgbClr val="000000"/>
                          </a:solidFill>
                          <a:effectLst/>
                          <a:latin typeface="Arial" panose="020B0604020202020204" pitchFamily="34" charset="0"/>
                        </a:rPr>
                        <a:t>2,850,000</a:t>
                      </a:r>
                    </a:p>
                  </a:txBody>
                  <a:tcPr marL="12843" marR="12843" marT="12843"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n-GB" sz="1100" b="1" i="0" u="none" strike="noStrike" dirty="0">
                        <a:solidFill>
                          <a:srgbClr val="000000"/>
                        </a:solidFill>
                        <a:effectLst/>
                        <a:latin typeface="Arial" panose="020B0604020202020204" pitchFamily="34" charset="0"/>
                      </a:endParaRPr>
                    </a:p>
                  </a:txBody>
                  <a:tcPr marL="12843" marR="12843" marT="12843" marB="0" anchor="b">
                    <a:lnL>
                      <a:noFill/>
                    </a:lnL>
                    <a:lnR>
                      <a:noFill/>
                    </a:lnR>
                    <a:lnT>
                      <a:noFill/>
                    </a:lnT>
                    <a:lnB>
                      <a:noFill/>
                    </a:lnB>
                  </a:tcPr>
                </a:tc>
                <a:tc>
                  <a:txBody>
                    <a:bodyPr/>
                    <a:lstStyle/>
                    <a:p>
                      <a:pPr algn="r" fontAlgn="b"/>
                      <a:r>
                        <a:rPr lang="en-GB" sz="1100" b="1" i="0" u="none" strike="noStrike" dirty="0">
                          <a:solidFill>
                            <a:srgbClr val="000000"/>
                          </a:solidFill>
                          <a:effectLst/>
                          <a:latin typeface="Arial" panose="020B0604020202020204" pitchFamily="34" charset="0"/>
                        </a:rPr>
                        <a:t>2,280,000</a:t>
                      </a:r>
                    </a:p>
                  </a:txBody>
                  <a:tcPr marL="12843" marR="12843" marT="12843"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n-GB" sz="1100" b="1" i="0" u="none" strike="noStrike" dirty="0">
                        <a:solidFill>
                          <a:srgbClr val="000000"/>
                        </a:solidFill>
                        <a:effectLst/>
                        <a:latin typeface="Arial" panose="020B0604020202020204" pitchFamily="34" charset="0"/>
                      </a:endParaRPr>
                    </a:p>
                  </a:txBody>
                  <a:tcPr marL="12843" marR="12843" marT="12843" marB="0" anchor="b">
                    <a:lnL>
                      <a:noFill/>
                    </a:lnL>
                    <a:lnR>
                      <a:noFill/>
                    </a:lnR>
                    <a:lnT>
                      <a:noFill/>
                    </a:lnT>
                    <a:lnB>
                      <a:noFill/>
                    </a:lnB>
                  </a:tcPr>
                </a:tc>
                <a:tc>
                  <a:txBody>
                    <a:bodyPr/>
                    <a:lstStyle/>
                    <a:p>
                      <a:pPr algn="r" fontAlgn="b"/>
                      <a:r>
                        <a:rPr lang="en-GB" sz="1100" b="1" i="0" u="none" strike="noStrike" dirty="0">
                          <a:solidFill>
                            <a:srgbClr val="E31837"/>
                          </a:solidFill>
                          <a:effectLst/>
                          <a:latin typeface="Arial" panose="020B0604020202020204" pitchFamily="34" charset="0"/>
                        </a:rPr>
                        <a:t>2,850,000</a:t>
                      </a:r>
                    </a:p>
                  </a:txBody>
                  <a:tcPr marL="12843" marR="12843" marT="12843"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r" fontAlgn="b"/>
                      <a:r>
                        <a:rPr lang="en-GB" sz="1100" b="1" i="0" u="none" strike="noStrike" dirty="0">
                          <a:solidFill>
                            <a:srgbClr val="E31837"/>
                          </a:solidFill>
                          <a:effectLst/>
                          <a:latin typeface="Arial" panose="020B0604020202020204" pitchFamily="34" charset="0"/>
                        </a:rPr>
                        <a:t>3,595,000</a:t>
                      </a:r>
                    </a:p>
                  </a:txBody>
                  <a:tcPr marL="12843" marR="12843" marT="12843" marB="0" anchor="b">
                    <a:lnL>
                      <a:noFill/>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xmlns="" val="894047132"/>
                  </a:ext>
                </a:extLst>
              </a:tr>
              <a:tr h="205475">
                <a:tc>
                  <a:txBody>
                    <a:bodyPr/>
                    <a:lstStyle/>
                    <a:p>
                      <a:pPr algn="l" fontAlgn="b"/>
                      <a:r>
                        <a:rPr lang="en-GB" sz="1100" b="0" i="0" u="none" strike="noStrike" dirty="0">
                          <a:solidFill>
                            <a:srgbClr val="000000"/>
                          </a:solidFill>
                          <a:effectLst/>
                          <a:latin typeface="Arial" panose="020B0604020202020204" pitchFamily="34" charset="0"/>
                        </a:rPr>
                        <a:t> </a:t>
                      </a:r>
                    </a:p>
                  </a:txBody>
                  <a:tcPr marL="12843" marR="12843" marT="12843"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Arial" panose="020B0604020202020204" pitchFamily="34" charset="0"/>
                        </a:rPr>
                        <a:t> </a:t>
                      </a:r>
                    </a:p>
                  </a:txBody>
                  <a:tcPr marL="12843" marR="12843" marT="12843"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Arial" panose="020B0604020202020204" pitchFamily="34" charset="0"/>
                        </a:rPr>
                        <a:t> </a:t>
                      </a:r>
                    </a:p>
                  </a:txBody>
                  <a:tcPr marL="12843" marR="12843" marT="1284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Arial" panose="020B0604020202020204" pitchFamily="34" charset="0"/>
                        </a:rPr>
                        <a:t> </a:t>
                      </a:r>
                    </a:p>
                  </a:txBody>
                  <a:tcPr marL="12843" marR="12843" marT="12843"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Arial" panose="020B0604020202020204" pitchFamily="34" charset="0"/>
                        </a:rPr>
                        <a:t> </a:t>
                      </a:r>
                    </a:p>
                  </a:txBody>
                  <a:tcPr marL="12843" marR="12843" marT="1284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E31837"/>
                          </a:solidFill>
                          <a:effectLst/>
                          <a:latin typeface="Arial" panose="020B0604020202020204" pitchFamily="34" charset="0"/>
                        </a:rPr>
                        <a:t> </a:t>
                      </a:r>
                    </a:p>
                  </a:txBody>
                  <a:tcPr marL="12843" marR="12843" marT="12843"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E31837"/>
                          </a:solidFill>
                          <a:effectLst/>
                          <a:latin typeface="Arial" panose="020B0604020202020204" pitchFamily="34" charset="0"/>
                        </a:rPr>
                        <a:t> </a:t>
                      </a:r>
                    </a:p>
                  </a:txBody>
                  <a:tcPr marL="12843" marR="12843" marT="12843" marB="0" anchor="b">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15412362"/>
                  </a:ext>
                </a:extLst>
              </a:tr>
            </a:tbl>
          </a:graphicData>
        </a:graphic>
      </p:graphicFrame>
      <p:sp>
        <p:nvSpPr>
          <p:cNvPr id="7" name="TextBox 6"/>
          <p:cNvSpPr txBox="1"/>
          <p:nvPr/>
        </p:nvSpPr>
        <p:spPr>
          <a:xfrm>
            <a:off x="251520" y="5517232"/>
            <a:ext cx="6192688" cy="830997"/>
          </a:xfrm>
          <a:prstGeom prst="rect">
            <a:avLst/>
          </a:prstGeom>
          <a:noFill/>
        </p:spPr>
        <p:txBody>
          <a:bodyPr wrap="square" rtlCol="0">
            <a:spAutoFit/>
          </a:bodyPr>
          <a:lstStyle/>
          <a:p>
            <a:r>
              <a:rPr lang="en-GB" sz="1600" dirty="0">
                <a:latin typeface="+mn-lt"/>
              </a:rPr>
              <a:t>Amount recoverable under ICW = £2,280,000</a:t>
            </a:r>
            <a:r>
              <a:rPr lang="en-GB" sz="1050" dirty="0">
                <a:latin typeface="+mn-lt"/>
              </a:rPr>
              <a:t> [ saved Gross Profit (eco limit) ]</a:t>
            </a:r>
            <a:endParaRPr lang="en-GB" sz="1600" dirty="0">
              <a:latin typeface="+mn-lt"/>
            </a:endParaRPr>
          </a:p>
          <a:p>
            <a:endParaRPr lang="en-GB" sz="1600" b="1" dirty="0">
              <a:latin typeface="+mn-lt"/>
            </a:endParaRPr>
          </a:p>
          <a:p>
            <a:r>
              <a:rPr lang="en-GB" sz="1600" b="1" dirty="0">
                <a:latin typeface="+mn-lt"/>
              </a:rPr>
              <a:t>Amount not covered by policy = £745,000 !</a:t>
            </a:r>
          </a:p>
        </p:txBody>
      </p:sp>
      <p:sp>
        <p:nvSpPr>
          <p:cNvPr id="8" name="TextBox 7"/>
          <p:cNvSpPr txBox="1"/>
          <p:nvPr/>
        </p:nvSpPr>
        <p:spPr>
          <a:xfrm>
            <a:off x="6516216" y="5519554"/>
            <a:ext cx="2503647" cy="1015663"/>
          </a:xfrm>
          <a:prstGeom prst="rect">
            <a:avLst/>
          </a:prstGeom>
          <a:noFill/>
        </p:spPr>
        <p:txBody>
          <a:bodyPr wrap="square" rtlCol="0">
            <a:spAutoFit/>
          </a:bodyPr>
          <a:lstStyle/>
          <a:p>
            <a:r>
              <a:rPr lang="en-GB" sz="1000" dirty="0">
                <a:latin typeface="+mn-lt"/>
              </a:rPr>
              <a:t>£2,850 in from customers</a:t>
            </a:r>
          </a:p>
          <a:p>
            <a:r>
              <a:rPr lang="en-GB" sz="1000" dirty="0">
                <a:latin typeface="+mn-lt"/>
              </a:rPr>
              <a:t>£2,280 in from insurers</a:t>
            </a:r>
          </a:p>
          <a:p>
            <a:r>
              <a:rPr lang="en-GB" sz="1000" dirty="0">
                <a:latin typeface="+mn-lt"/>
              </a:rPr>
              <a:t>(£3,595) out to subcon</a:t>
            </a:r>
          </a:p>
          <a:p>
            <a:r>
              <a:rPr lang="en-GB" sz="1000" dirty="0">
                <a:latin typeface="+mn-lt"/>
              </a:rPr>
              <a:t>= £1,535 balance</a:t>
            </a:r>
          </a:p>
          <a:p>
            <a:r>
              <a:rPr lang="en-GB" sz="1000" dirty="0">
                <a:latin typeface="+mn-lt"/>
              </a:rPr>
              <a:t>but balance should have been £2,280 k</a:t>
            </a:r>
          </a:p>
          <a:p>
            <a:r>
              <a:rPr lang="en-GB" sz="1000" dirty="0">
                <a:latin typeface="+mn-lt"/>
              </a:rPr>
              <a:t>thus £745k shortfall</a:t>
            </a:r>
          </a:p>
        </p:txBody>
      </p:sp>
    </p:spTree>
    <p:extLst>
      <p:ext uri="{BB962C8B-B14F-4D97-AF65-F5344CB8AC3E}">
        <p14:creationId xmlns:p14="http://schemas.microsoft.com/office/powerpoint/2010/main" val="213653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solidFill>
                  <a:srgbClr val="FFFFFF"/>
                </a:solidFill>
              </a:rPr>
              <a:t>3. Performance Analysis</a:t>
            </a:r>
            <a:endParaRPr lang="en-GB" sz="2800" dirty="0"/>
          </a:p>
        </p:txBody>
      </p:sp>
      <p:graphicFrame>
        <p:nvGraphicFramePr>
          <p:cNvPr id="9" name="Chart 8"/>
          <p:cNvGraphicFramePr>
            <a:graphicFrameLocks/>
          </p:cNvGraphicFramePr>
          <p:nvPr>
            <p:extLst>
              <p:ext uri="{D42A27DB-BD31-4B8C-83A1-F6EECF244321}">
                <p14:modId xmlns:p14="http://schemas.microsoft.com/office/powerpoint/2010/main" val="1423871767"/>
              </p:ext>
            </p:extLst>
          </p:nvPr>
        </p:nvGraphicFramePr>
        <p:xfrm>
          <a:off x="1331027" y="1484416"/>
          <a:ext cx="6481946" cy="3889168"/>
        </p:xfrm>
        <a:graphic>
          <a:graphicData uri="http://schemas.openxmlformats.org/drawingml/2006/chart">
            <c:chart xmlns:c="http://schemas.openxmlformats.org/drawingml/2006/chart" xmlns:r="http://schemas.openxmlformats.org/officeDocument/2006/relationships" r:id="rId3"/>
          </a:graphicData>
        </a:graphic>
      </p:graphicFrame>
      <p:cxnSp>
        <p:nvCxnSpPr>
          <p:cNvPr id="10" name="Straight Arrow Connector 9"/>
          <p:cNvCxnSpPr/>
          <p:nvPr/>
        </p:nvCxnSpPr>
        <p:spPr>
          <a:xfrm>
            <a:off x="5724128" y="5545361"/>
            <a:ext cx="792088" cy="0"/>
          </a:xfrm>
          <a:prstGeom prst="straightConnector1">
            <a:avLst/>
          </a:prstGeom>
          <a:ln w="476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724128" y="5427885"/>
            <a:ext cx="0" cy="2333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516216" y="5427885"/>
            <a:ext cx="0" cy="2333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516216" y="6093296"/>
            <a:ext cx="792088" cy="0"/>
          </a:xfrm>
          <a:prstGeom prst="straightConnector1">
            <a:avLst/>
          </a:prstGeom>
          <a:ln w="476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516216" y="5975820"/>
            <a:ext cx="0" cy="23336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308304" y="5975820"/>
            <a:ext cx="0" cy="23336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83568" y="1916832"/>
            <a:ext cx="2766609" cy="584775"/>
          </a:xfrm>
          <a:prstGeom prst="rect">
            <a:avLst/>
          </a:prstGeom>
          <a:noFill/>
        </p:spPr>
        <p:txBody>
          <a:bodyPr wrap="square" rtlCol="0">
            <a:spAutoFit/>
          </a:bodyPr>
          <a:lstStyle/>
          <a:p>
            <a:pPr marL="171450" indent="-171450">
              <a:buFont typeface="Arial" panose="020B0604020202020204" pitchFamily="34" charset="0"/>
              <a:buChar char="•"/>
            </a:pPr>
            <a:r>
              <a:rPr lang="en-GB" sz="1600" dirty="0">
                <a:latin typeface="+mn-lt"/>
              </a:rPr>
              <a:t>Policy Period:</a:t>
            </a:r>
            <a:br>
              <a:rPr lang="en-GB" sz="1600" dirty="0">
                <a:latin typeface="+mn-lt"/>
              </a:rPr>
            </a:br>
            <a:r>
              <a:rPr lang="en-GB" sz="1600" dirty="0">
                <a:latin typeface="+mn-lt"/>
              </a:rPr>
              <a:t>01-Jan-18 to 31-Dec-18</a:t>
            </a:r>
          </a:p>
        </p:txBody>
      </p:sp>
      <p:sp>
        <p:nvSpPr>
          <p:cNvPr id="17" name="TextBox 16"/>
          <p:cNvSpPr txBox="1"/>
          <p:nvPr/>
        </p:nvSpPr>
        <p:spPr>
          <a:xfrm>
            <a:off x="683568" y="2700209"/>
            <a:ext cx="3168352" cy="584775"/>
          </a:xfrm>
          <a:prstGeom prst="rect">
            <a:avLst/>
          </a:prstGeom>
          <a:noFill/>
        </p:spPr>
        <p:txBody>
          <a:bodyPr wrap="square" rtlCol="0">
            <a:spAutoFit/>
          </a:bodyPr>
          <a:lstStyle/>
          <a:p>
            <a:pPr marL="171450" indent="-171450">
              <a:buFont typeface="Arial" panose="020B0604020202020204" pitchFamily="34" charset="0"/>
              <a:buChar char="•"/>
            </a:pPr>
            <a:r>
              <a:rPr lang="en-GB" sz="1600" dirty="0">
                <a:solidFill>
                  <a:srgbClr val="E31837"/>
                </a:solidFill>
                <a:latin typeface="+mn-lt"/>
              </a:rPr>
              <a:t>Maximum Indemnity Period:</a:t>
            </a:r>
            <a:br>
              <a:rPr lang="en-GB" sz="1600" dirty="0">
                <a:solidFill>
                  <a:srgbClr val="E31837"/>
                </a:solidFill>
                <a:latin typeface="+mn-lt"/>
              </a:rPr>
            </a:br>
            <a:r>
              <a:rPr lang="en-GB" sz="1600" dirty="0">
                <a:solidFill>
                  <a:srgbClr val="E31837"/>
                </a:solidFill>
                <a:latin typeface="+mn-lt"/>
              </a:rPr>
              <a:t>1 Year</a:t>
            </a:r>
          </a:p>
        </p:txBody>
      </p:sp>
      <p:sp>
        <p:nvSpPr>
          <p:cNvPr id="18" name="TextBox 17"/>
          <p:cNvSpPr txBox="1"/>
          <p:nvPr/>
        </p:nvSpPr>
        <p:spPr>
          <a:xfrm>
            <a:off x="683567" y="5368860"/>
            <a:ext cx="2766609" cy="338554"/>
          </a:xfrm>
          <a:prstGeom prst="rect">
            <a:avLst/>
          </a:prstGeom>
          <a:noFill/>
        </p:spPr>
        <p:txBody>
          <a:bodyPr wrap="square" rtlCol="0">
            <a:spAutoFit/>
          </a:bodyPr>
          <a:lstStyle/>
          <a:p>
            <a:r>
              <a:rPr lang="en-GB" sz="1600" dirty="0">
                <a:latin typeface="+mn-lt"/>
              </a:rPr>
              <a:t>Policy Period:</a:t>
            </a:r>
          </a:p>
        </p:txBody>
      </p:sp>
      <p:sp>
        <p:nvSpPr>
          <p:cNvPr id="19" name="TextBox 18"/>
          <p:cNvSpPr txBox="1"/>
          <p:nvPr/>
        </p:nvSpPr>
        <p:spPr>
          <a:xfrm>
            <a:off x="683567" y="5875743"/>
            <a:ext cx="3816425" cy="338554"/>
          </a:xfrm>
          <a:prstGeom prst="rect">
            <a:avLst/>
          </a:prstGeom>
          <a:noFill/>
        </p:spPr>
        <p:txBody>
          <a:bodyPr wrap="square" rtlCol="0">
            <a:spAutoFit/>
          </a:bodyPr>
          <a:lstStyle/>
          <a:p>
            <a:r>
              <a:rPr lang="en-GB" sz="1600" dirty="0">
                <a:solidFill>
                  <a:srgbClr val="E31837"/>
                </a:solidFill>
                <a:latin typeface="+mn-lt"/>
              </a:rPr>
              <a:t>Potential BI Claim (Last day of policy):</a:t>
            </a:r>
          </a:p>
        </p:txBody>
      </p:sp>
    </p:spTree>
    <p:extLst>
      <p:ext uri="{BB962C8B-B14F-4D97-AF65-F5344CB8AC3E}">
        <p14:creationId xmlns:p14="http://schemas.microsoft.com/office/powerpoint/2010/main" val="293592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880871" y="1196752"/>
            <a:ext cx="7534656" cy="3060192"/>
          </a:xfrm>
          <a:prstGeom prst="rect">
            <a:avLst/>
          </a:prstGeom>
        </p:spPr>
        <p:txBody>
          <a:bodyPr vert="horz" lIns="91440" tIns="45720" rIns="91440" bIns="45720" rtlCol="0">
            <a:normAutofit fontScale="77500" lnSpcReduction="20000"/>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algn="just">
              <a:lnSpc>
                <a:spcPct val="120000"/>
              </a:lnSpc>
              <a:spcBef>
                <a:spcPts val="0"/>
              </a:spcBef>
            </a:pPr>
            <a:r>
              <a:rPr lang="en-GB" dirty="0"/>
              <a:t>“The plaintiff also contends that at the time when the levels of cover were being discussed Rossborough </a:t>
            </a:r>
            <a:r>
              <a:rPr lang="en-GB" b="1" dirty="0"/>
              <a:t>should have</a:t>
            </a:r>
            <a:r>
              <a:rPr lang="en-GB" dirty="0"/>
              <a:t>, but did not, explore with Mr Ruellan the </a:t>
            </a:r>
            <a:r>
              <a:rPr lang="en-GB" b="1" dirty="0"/>
              <a:t>appropriate</a:t>
            </a:r>
            <a:r>
              <a:rPr lang="en-GB" dirty="0"/>
              <a:t> </a:t>
            </a:r>
            <a:r>
              <a:rPr lang="en-GB" b="1" dirty="0"/>
              <a:t>figure</a:t>
            </a:r>
            <a:r>
              <a:rPr lang="en-GB" dirty="0"/>
              <a:t> to be placed on the building itself and the appropriate </a:t>
            </a:r>
            <a:r>
              <a:rPr lang="en-GB" b="1" dirty="0"/>
              <a:t>period</a:t>
            </a:r>
            <a:r>
              <a:rPr lang="en-GB" dirty="0"/>
              <a:t> </a:t>
            </a:r>
            <a:r>
              <a:rPr lang="en-GB" b="1" dirty="0"/>
              <a:t>of time </a:t>
            </a:r>
            <a:r>
              <a:rPr lang="en-GB" dirty="0"/>
              <a:t>for which business interruption cover should be arranged; and that if these matters had been the subject of proper discussion the building </a:t>
            </a:r>
            <a:r>
              <a:rPr lang="en-GB" b="1" dirty="0"/>
              <a:t>would have </a:t>
            </a:r>
            <a:r>
              <a:rPr lang="en-GB" dirty="0"/>
              <a:t>been insured for a far higher figure and business interruption cover would have been arranged for a period of </a:t>
            </a:r>
            <a:r>
              <a:rPr lang="en-GB" b="1" dirty="0"/>
              <a:t>three years </a:t>
            </a:r>
            <a:r>
              <a:rPr lang="en-GB" dirty="0"/>
              <a:t>rather than just one”</a:t>
            </a:r>
          </a:p>
          <a:p>
            <a:pPr marL="382588" indent="-342900" algn="just" eaLnBrk="0" hangingPunct="0">
              <a:spcBef>
                <a:spcPts val="800"/>
              </a:spcBef>
              <a:buClr>
                <a:srgbClr val="E31837"/>
              </a:buClr>
              <a:buSzPct val="100000"/>
              <a:buFont typeface="Symbol" panose="05050102010706020507" pitchFamily="18" charset="2"/>
              <a:buChar char=""/>
            </a:pPr>
            <a:r>
              <a:rPr lang="en-GB" sz="2100" u="sng" kern="0" dirty="0">
                <a:solidFill>
                  <a:schemeClr val="tx1"/>
                </a:solidFill>
                <a:sym typeface="Arial" charset="0"/>
              </a:rPr>
              <a:t>Café de Lecq Limited v R.A. Rossborough (Insurance Brokers) Limited</a:t>
            </a:r>
          </a:p>
        </p:txBody>
      </p:sp>
      <p:sp>
        <p:nvSpPr>
          <p:cNvPr id="5" name="Content Placeholder 2"/>
          <p:cNvSpPr txBox="1">
            <a:spLocks/>
          </p:cNvSpPr>
          <p:nvPr/>
        </p:nvSpPr>
        <p:spPr>
          <a:xfrm>
            <a:off x="880871" y="4725144"/>
            <a:ext cx="7534656" cy="1645920"/>
          </a:xfrm>
          <a:prstGeom prst="rect">
            <a:avLst/>
          </a:prstGeom>
        </p:spPr>
        <p:txBody>
          <a:bodyPr vert="horz"/>
          <a:lstStyle>
            <a:lvl1pPr marL="382588" indent="-342900" algn="l" rtl="0" eaLnBrk="0" fontAlgn="base" hangingPunct="0">
              <a:spcBef>
                <a:spcPts val="800"/>
              </a:spcBef>
              <a:spcAft>
                <a:spcPct val="0"/>
              </a:spcAft>
              <a:buClr>
                <a:srgbClr val="E31837"/>
              </a:buClr>
              <a:buSzPct val="100000"/>
              <a:buFont typeface="Symbol" panose="05050102010706020507" pitchFamily="18" charset="2"/>
              <a:buChar char=""/>
              <a:defRPr sz="2400">
                <a:solidFill>
                  <a:schemeClr val="tx1"/>
                </a:solidFill>
                <a:latin typeface="+mn-lt"/>
                <a:ea typeface="+mn-ea"/>
                <a:cs typeface="+mn-cs"/>
                <a:sym typeface="Arial" charset="0"/>
              </a:defRPr>
            </a:lvl1pPr>
            <a:lvl2pPr marL="782638" indent="-285750" algn="l" rtl="0" eaLnBrk="0" fontAlgn="base" hangingPunct="0">
              <a:spcBef>
                <a:spcPts val="700"/>
              </a:spcBef>
              <a:spcAft>
                <a:spcPct val="0"/>
              </a:spcAft>
              <a:buClr>
                <a:srgbClr val="E31837"/>
              </a:buClr>
              <a:buSzPct val="100000"/>
              <a:buFont typeface="Arial" panose="020B0604020202020204" pitchFamily="34" charset="0"/>
              <a:buChar char="•"/>
              <a:defRPr sz="2100">
                <a:solidFill>
                  <a:schemeClr val="tx1"/>
                </a:solidFill>
                <a:latin typeface="+mn-lt"/>
                <a:ea typeface="+mn-ea"/>
                <a:cs typeface="+mn-cs"/>
                <a:sym typeface="Arial" charset="0"/>
              </a:defRPr>
            </a:lvl2pPr>
            <a:lvl3pPr marL="1182688" indent="-228600" algn="l" rtl="0" eaLnBrk="0" fontAlgn="base" hangingPunct="0">
              <a:spcBef>
                <a:spcPts val="600"/>
              </a:spcBef>
              <a:spcAft>
                <a:spcPct val="0"/>
              </a:spcAft>
              <a:buClr>
                <a:srgbClr val="E31837"/>
              </a:buClr>
              <a:buSzPct val="100000"/>
              <a:buFont typeface="Symbol" panose="05050102010706020507" pitchFamily="18" charset="2"/>
              <a:buChar char="-"/>
              <a:defRPr sz="1900">
                <a:solidFill>
                  <a:schemeClr val="tx1"/>
                </a:solidFill>
                <a:latin typeface="+mn-lt"/>
                <a:ea typeface="+mn-ea"/>
                <a:cs typeface="+mn-cs"/>
                <a:sym typeface="Arial" charset="0"/>
              </a:defRPr>
            </a:lvl3pPr>
            <a:lvl4pPr marL="1639888" indent="-228600" algn="l" rtl="0" eaLnBrk="0" fontAlgn="base" hangingPunct="0">
              <a:spcBef>
                <a:spcPts val="500"/>
              </a:spcBef>
              <a:spcAft>
                <a:spcPct val="0"/>
              </a:spcAft>
              <a:buClr>
                <a:srgbClr val="FF0000"/>
              </a:buClr>
              <a:buSzPct val="100000"/>
              <a:buFont typeface="Arial" charset="0"/>
              <a:buChar char="–"/>
              <a:defRPr sz="2000">
                <a:solidFill>
                  <a:schemeClr val="tx1"/>
                </a:solidFill>
                <a:latin typeface="+mn-lt"/>
                <a:ea typeface="+mn-ea"/>
                <a:cs typeface="+mn-cs"/>
                <a:sym typeface="Arial" charset="0"/>
              </a:defRPr>
            </a:lvl4pPr>
            <a:lvl5pPr marL="2097088" indent="-228600" algn="l" rtl="0" eaLnBrk="0" fontAlgn="base" hangingPunct="0">
              <a:spcBef>
                <a:spcPts val="500"/>
              </a:spcBef>
              <a:spcAft>
                <a:spcPct val="0"/>
              </a:spcAft>
              <a:buClr>
                <a:srgbClr val="FF0000"/>
              </a:buClr>
              <a:buSzPct val="100000"/>
              <a:buFont typeface="Arial" charset="0"/>
              <a:buChar char="»"/>
              <a:defRPr sz="2000">
                <a:solidFill>
                  <a:schemeClr val="tx1"/>
                </a:solidFill>
                <a:latin typeface="+mn-lt"/>
                <a:ea typeface="+mn-ea"/>
                <a:cs typeface="+mn-cs"/>
                <a:sym typeface="Arial" charset="0"/>
              </a:defRPr>
            </a:lvl5pPr>
            <a:lvl6pPr marL="2554288" indent="-228600" algn="l" rtl="0" fontAlgn="base">
              <a:spcBef>
                <a:spcPts val="500"/>
              </a:spcBef>
              <a:spcAft>
                <a:spcPct val="0"/>
              </a:spcAft>
              <a:buClr>
                <a:srgbClr val="FF0000"/>
              </a:buClr>
              <a:buSzPct val="100000"/>
              <a:buFont typeface="Arial" charset="0"/>
              <a:buChar char="»"/>
              <a:defRPr sz="2000">
                <a:solidFill>
                  <a:schemeClr val="tx1"/>
                </a:solidFill>
                <a:latin typeface="+mn-lt"/>
                <a:ea typeface="+mn-ea"/>
                <a:cs typeface="+mn-cs"/>
                <a:sym typeface="Arial" charset="0"/>
              </a:defRPr>
            </a:lvl6pPr>
            <a:lvl7pPr marL="3011488" indent="-228600" algn="l" rtl="0" fontAlgn="base">
              <a:spcBef>
                <a:spcPts val="500"/>
              </a:spcBef>
              <a:spcAft>
                <a:spcPct val="0"/>
              </a:spcAft>
              <a:buClr>
                <a:srgbClr val="FF0000"/>
              </a:buClr>
              <a:buSzPct val="100000"/>
              <a:buFont typeface="Arial" charset="0"/>
              <a:buChar char="»"/>
              <a:defRPr sz="2000">
                <a:solidFill>
                  <a:schemeClr val="tx1"/>
                </a:solidFill>
                <a:latin typeface="+mn-lt"/>
                <a:ea typeface="+mn-ea"/>
                <a:cs typeface="+mn-cs"/>
                <a:sym typeface="Arial" charset="0"/>
              </a:defRPr>
            </a:lvl7pPr>
            <a:lvl8pPr marL="3468688" indent="-228600" algn="l" rtl="0" fontAlgn="base">
              <a:spcBef>
                <a:spcPts val="500"/>
              </a:spcBef>
              <a:spcAft>
                <a:spcPct val="0"/>
              </a:spcAft>
              <a:buClr>
                <a:srgbClr val="FF0000"/>
              </a:buClr>
              <a:buSzPct val="100000"/>
              <a:buFont typeface="Arial" charset="0"/>
              <a:buChar char="»"/>
              <a:defRPr sz="2000">
                <a:solidFill>
                  <a:schemeClr val="tx1"/>
                </a:solidFill>
                <a:latin typeface="+mn-lt"/>
                <a:ea typeface="+mn-ea"/>
                <a:cs typeface="+mn-cs"/>
                <a:sym typeface="Arial" charset="0"/>
              </a:defRPr>
            </a:lvl8pPr>
            <a:lvl9pPr marL="3925888" indent="-228600" algn="l" rtl="0" fontAlgn="base">
              <a:spcBef>
                <a:spcPts val="500"/>
              </a:spcBef>
              <a:spcAft>
                <a:spcPct val="0"/>
              </a:spcAft>
              <a:buClr>
                <a:srgbClr val="FF0000"/>
              </a:buClr>
              <a:buSzPct val="100000"/>
              <a:buFont typeface="Arial" charset="0"/>
              <a:buChar char="»"/>
              <a:defRPr sz="2000">
                <a:solidFill>
                  <a:schemeClr val="tx1"/>
                </a:solidFill>
                <a:latin typeface="+mn-lt"/>
                <a:ea typeface="+mn-ea"/>
                <a:cs typeface="+mn-cs"/>
                <a:sym typeface="Arial" charset="0"/>
              </a:defRPr>
            </a:lvl9pPr>
          </a:lstStyle>
          <a:p>
            <a:pPr marL="39688" indent="0" algn="just">
              <a:buNone/>
            </a:pPr>
            <a:r>
              <a:rPr lang="en-GB" sz="2000" kern="0" dirty="0"/>
              <a:t>“Beware of the traps that lead to </a:t>
            </a:r>
            <a:r>
              <a:rPr lang="en-GB" sz="2000" b="1" kern="0" dirty="0"/>
              <a:t>underinsurance</a:t>
            </a:r>
            <a:r>
              <a:rPr lang="en-GB" sz="2000" kern="0" dirty="0"/>
              <a:t>, especially in valuations of property and in business interruption insurance </a:t>
            </a:r>
            <a:r>
              <a:rPr lang="en-GB" sz="2000" b="1" kern="0" dirty="0"/>
              <a:t>calculations</a:t>
            </a:r>
            <a:r>
              <a:rPr lang="en-GB" sz="2000" kern="0" dirty="0"/>
              <a:t>.”</a:t>
            </a:r>
          </a:p>
          <a:p>
            <a:pPr algn="just"/>
            <a:r>
              <a:rPr lang="en-GB" sz="1600" u="sng" kern="0" dirty="0"/>
              <a:t>BIBA’s Professional Indemnity Initiate - Tips</a:t>
            </a:r>
            <a:endParaRPr lang="en-GB" sz="1600" kern="0" dirty="0"/>
          </a:p>
        </p:txBody>
      </p:sp>
      <p:sp>
        <p:nvSpPr>
          <p:cNvPr id="6" name="Rectangle 5">
            <a:hlinkClick r:id="rId3" action="ppaction://hlinksldjump"/>
          </p:cNvPr>
          <p:cNvSpPr/>
          <p:nvPr/>
        </p:nvSpPr>
        <p:spPr>
          <a:xfrm>
            <a:off x="6970816" y="5523016"/>
            <a:ext cx="2173183" cy="1334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3478317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solidFill>
                  <a:srgbClr val="FFFFFF"/>
                </a:solidFill>
              </a:rPr>
              <a:t>4. Declaration Frequency</a:t>
            </a:r>
            <a:endParaRPr lang="en-GB" dirty="0"/>
          </a:p>
        </p:txBody>
      </p:sp>
      <p:sp>
        <p:nvSpPr>
          <p:cNvPr id="16" name="TextBox 15"/>
          <p:cNvSpPr txBox="1"/>
          <p:nvPr/>
        </p:nvSpPr>
        <p:spPr>
          <a:xfrm>
            <a:off x="1226746" y="1217513"/>
            <a:ext cx="4108261" cy="461665"/>
          </a:xfrm>
          <a:prstGeom prst="rect">
            <a:avLst/>
          </a:prstGeom>
          <a:noFill/>
        </p:spPr>
        <p:txBody>
          <a:bodyPr wrap="square" rtlCol="0">
            <a:spAutoFit/>
          </a:bodyPr>
          <a:lstStyle/>
          <a:p>
            <a:r>
              <a:rPr lang="en-GB" sz="2400" dirty="0">
                <a:latin typeface="+mn-lt"/>
              </a:rPr>
              <a:t>Declaration Linked Policies:</a:t>
            </a: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593300"/>
            <a:ext cx="4176464" cy="6264700"/>
          </a:xfrm>
          <a:prstGeom prst="rect">
            <a:avLst/>
          </a:prstGeom>
        </p:spPr>
      </p:pic>
      <p:sp>
        <p:nvSpPr>
          <p:cNvPr id="21" name="TextBox 20"/>
          <p:cNvSpPr txBox="1"/>
          <p:nvPr/>
        </p:nvSpPr>
        <p:spPr>
          <a:xfrm>
            <a:off x="5076056" y="2368170"/>
            <a:ext cx="2766609" cy="830997"/>
          </a:xfrm>
          <a:prstGeom prst="rect">
            <a:avLst/>
          </a:prstGeom>
          <a:noFill/>
        </p:spPr>
        <p:txBody>
          <a:bodyPr wrap="square" rtlCol="0">
            <a:spAutoFit/>
          </a:bodyPr>
          <a:lstStyle/>
          <a:p>
            <a:r>
              <a:rPr lang="en-GB" sz="1600" dirty="0">
                <a:latin typeface="+mn-lt"/>
              </a:rPr>
              <a:t>Give (usually) 33% margin of error on estimated gross profit</a:t>
            </a:r>
          </a:p>
        </p:txBody>
      </p:sp>
      <p:sp>
        <p:nvSpPr>
          <p:cNvPr id="22" name="TextBox 21"/>
          <p:cNvSpPr txBox="1"/>
          <p:nvPr/>
        </p:nvSpPr>
        <p:spPr>
          <a:xfrm>
            <a:off x="5593958" y="3725650"/>
            <a:ext cx="2766609" cy="584775"/>
          </a:xfrm>
          <a:prstGeom prst="rect">
            <a:avLst/>
          </a:prstGeom>
          <a:noFill/>
        </p:spPr>
        <p:txBody>
          <a:bodyPr wrap="square" rtlCol="0">
            <a:spAutoFit/>
          </a:bodyPr>
          <a:lstStyle/>
          <a:p>
            <a:r>
              <a:rPr lang="en-GB" sz="1600" dirty="0">
                <a:latin typeface="+mn-lt"/>
              </a:rPr>
              <a:t>No underinsurance penalty</a:t>
            </a:r>
          </a:p>
          <a:p>
            <a:r>
              <a:rPr lang="en-GB" sz="1600" dirty="0">
                <a:latin typeface="+mn-lt"/>
              </a:rPr>
              <a:t>(if within reason)</a:t>
            </a:r>
          </a:p>
        </p:txBody>
      </p:sp>
      <p:sp>
        <p:nvSpPr>
          <p:cNvPr id="23" name="TextBox 22"/>
          <p:cNvSpPr txBox="1"/>
          <p:nvPr/>
        </p:nvSpPr>
        <p:spPr>
          <a:xfrm>
            <a:off x="5076055" y="5083130"/>
            <a:ext cx="2766609" cy="584775"/>
          </a:xfrm>
          <a:prstGeom prst="rect">
            <a:avLst/>
          </a:prstGeom>
          <a:noFill/>
        </p:spPr>
        <p:txBody>
          <a:bodyPr wrap="square" rtlCol="0">
            <a:spAutoFit/>
          </a:bodyPr>
          <a:lstStyle/>
          <a:p>
            <a:r>
              <a:rPr lang="en-GB" sz="1600" dirty="0">
                <a:solidFill>
                  <a:srgbClr val="E31837"/>
                </a:solidFill>
                <a:latin typeface="+mn-lt"/>
              </a:rPr>
              <a:t>Regular declarations are to be made to Insurers</a:t>
            </a:r>
          </a:p>
        </p:txBody>
      </p:sp>
    </p:spTree>
    <p:extLst>
      <p:ext uri="{BB962C8B-B14F-4D97-AF65-F5344CB8AC3E}">
        <p14:creationId xmlns:p14="http://schemas.microsoft.com/office/powerpoint/2010/main" val="112296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wipe(down)">
                                      <p:cBhvr>
                                        <p:cTn id="17"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solidFill>
                  <a:srgbClr val="FFFFFF"/>
                </a:solidFill>
              </a:rPr>
              <a:t>5. Rate of GP Calculation</a:t>
            </a:r>
            <a:endParaRPr lang="en-GB" dirty="0"/>
          </a:p>
        </p:txBody>
      </p:sp>
      <p:sp>
        <p:nvSpPr>
          <p:cNvPr id="2" name="TextBox 1"/>
          <p:cNvSpPr txBox="1"/>
          <p:nvPr/>
        </p:nvSpPr>
        <p:spPr>
          <a:xfrm>
            <a:off x="1331640" y="1412776"/>
            <a:ext cx="6408712" cy="4247317"/>
          </a:xfrm>
          <a:prstGeom prst="rect">
            <a:avLst/>
          </a:prstGeom>
          <a:noFill/>
        </p:spPr>
        <p:txBody>
          <a:bodyPr wrap="square" rtlCol="0">
            <a:spAutoFit/>
          </a:bodyPr>
          <a:lstStyle/>
          <a:p>
            <a:pPr algn="just"/>
            <a:r>
              <a:rPr lang="en-GB" sz="1800" u="sng" dirty="0">
                <a:solidFill>
                  <a:schemeClr val="tx1"/>
                </a:solidFill>
                <a:latin typeface="+mn-lt"/>
              </a:rPr>
              <a:t>Definition of Rate of Gross Profit:</a:t>
            </a:r>
          </a:p>
          <a:p>
            <a:pPr algn="just"/>
            <a:r>
              <a:rPr lang="en-GB" sz="1800" dirty="0">
                <a:solidFill>
                  <a:schemeClr val="tx1"/>
                </a:solidFill>
                <a:latin typeface="+mn-lt"/>
              </a:rPr>
              <a:t>Gross Profit earned on the Turnover and expressed as a percentage of Turnover, during the financial year immediately before the date of the Damage.</a:t>
            </a:r>
          </a:p>
          <a:p>
            <a:pPr algn="just"/>
            <a:endParaRPr lang="en-GB" sz="1800" u="sng" dirty="0">
              <a:solidFill>
                <a:schemeClr val="tx1"/>
              </a:solidFill>
              <a:latin typeface="+mn-lt"/>
            </a:endParaRPr>
          </a:p>
          <a:p>
            <a:pPr algn="just"/>
            <a:r>
              <a:rPr lang="en-GB" sz="1800" u="sng" dirty="0">
                <a:solidFill>
                  <a:schemeClr val="tx1"/>
                </a:solidFill>
                <a:latin typeface="+mn-lt"/>
              </a:rPr>
              <a:t>Definition of Gross Profit:</a:t>
            </a:r>
          </a:p>
          <a:p>
            <a:pPr algn="just"/>
            <a:r>
              <a:rPr lang="en-GB" sz="1800" dirty="0">
                <a:solidFill>
                  <a:schemeClr val="tx1"/>
                </a:solidFill>
                <a:latin typeface="+mn-lt"/>
              </a:rPr>
              <a:t>The combined value of the Turnover, closing stock and work in progress, less the combined value of opening stock and work in progress and Uninsured Working Expenses.</a:t>
            </a:r>
          </a:p>
          <a:p>
            <a:pPr algn="just"/>
            <a:endParaRPr lang="en-GB" sz="1800" dirty="0">
              <a:solidFill>
                <a:schemeClr val="tx1"/>
              </a:solidFill>
              <a:latin typeface="+mn-lt"/>
            </a:endParaRPr>
          </a:p>
          <a:p>
            <a:pPr algn="just"/>
            <a:r>
              <a:rPr lang="en-GB" sz="1800" u="sng" dirty="0">
                <a:solidFill>
                  <a:schemeClr val="tx1"/>
                </a:solidFill>
                <a:latin typeface="+mn-lt"/>
              </a:rPr>
              <a:t>Definition of Uninsured Working Expenses:</a:t>
            </a:r>
          </a:p>
          <a:p>
            <a:pPr algn="just"/>
            <a:r>
              <a:rPr lang="en-GB" sz="1800" dirty="0">
                <a:solidFill>
                  <a:schemeClr val="tx1"/>
                </a:solidFill>
                <a:latin typeface="+mn-lt"/>
              </a:rPr>
              <a:t>Purchases of materials for production or re-sale (less any discounts received), plus</a:t>
            </a:r>
          </a:p>
          <a:p>
            <a:pPr algn="just"/>
            <a:r>
              <a:rPr lang="en-GB" sz="1800" dirty="0">
                <a:solidFill>
                  <a:schemeClr val="tx1"/>
                </a:solidFill>
                <a:latin typeface="+mn-lt"/>
              </a:rPr>
              <a:t>discounts allowed, and any additional Uninsured Working Expenses stated in The Schedule.</a:t>
            </a:r>
          </a:p>
        </p:txBody>
      </p:sp>
    </p:spTree>
    <p:extLst>
      <p:ext uri="{BB962C8B-B14F-4D97-AF65-F5344CB8AC3E}">
        <p14:creationId xmlns:p14="http://schemas.microsoft.com/office/powerpoint/2010/main" val="108659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solidFill>
                  <a:srgbClr val="FFFFFF"/>
                </a:solidFill>
              </a:rPr>
              <a:t>5. Rate of GP Calculation</a:t>
            </a:r>
            <a:endParaRPr lang="en-GB" dirty="0"/>
          </a:p>
        </p:txBody>
      </p:sp>
      <p:sp>
        <p:nvSpPr>
          <p:cNvPr id="2" name="TextBox 1"/>
          <p:cNvSpPr txBox="1"/>
          <p:nvPr/>
        </p:nvSpPr>
        <p:spPr>
          <a:xfrm>
            <a:off x="1331640" y="1412776"/>
            <a:ext cx="6408712" cy="3108543"/>
          </a:xfrm>
          <a:prstGeom prst="rect">
            <a:avLst/>
          </a:prstGeom>
          <a:noFill/>
        </p:spPr>
        <p:txBody>
          <a:bodyPr wrap="square" rtlCol="0">
            <a:spAutoFit/>
          </a:bodyPr>
          <a:lstStyle/>
          <a:p>
            <a:pPr algn="just"/>
            <a:r>
              <a:rPr lang="en-GB" sz="1400" u="sng" dirty="0">
                <a:solidFill>
                  <a:schemeClr val="tx1"/>
                </a:solidFill>
                <a:latin typeface="+mn-lt"/>
              </a:rPr>
              <a:t>Definition of Rate of Gross Profit:</a:t>
            </a:r>
          </a:p>
          <a:p>
            <a:pPr algn="just"/>
            <a:r>
              <a:rPr lang="en-GB" sz="1400" dirty="0">
                <a:solidFill>
                  <a:schemeClr val="tx1"/>
                </a:solidFill>
                <a:latin typeface="+mn-lt"/>
              </a:rPr>
              <a:t>Gross Profit earned on the Turnover and expressed as a percentage of Turnover, during the financial year immediately before the date of the Damage.</a:t>
            </a:r>
          </a:p>
          <a:p>
            <a:pPr algn="just"/>
            <a:endParaRPr lang="en-GB" sz="1400" u="sng" dirty="0">
              <a:solidFill>
                <a:schemeClr val="tx1"/>
              </a:solidFill>
              <a:latin typeface="+mn-lt"/>
            </a:endParaRPr>
          </a:p>
          <a:p>
            <a:pPr algn="just"/>
            <a:r>
              <a:rPr lang="en-GB" sz="1400" u="sng" dirty="0">
                <a:solidFill>
                  <a:schemeClr val="bg1">
                    <a:lumMod val="85000"/>
                  </a:schemeClr>
                </a:solidFill>
                <a:latin typeface="+mn-lt"/>
              </a:rPr>
              <a:t>Definition of Gross Profit:</a:t>
            </a:r>
          </a:p>
          <a:p>
            <a:pPr algn="just"/>
            <a:r>
              <a:rPr lang="en-GB" sz="1400" dirty="0">
                <a:solidFill>
                  <a:schemeClr val="bg1">
                    <a:lumMod val="85000"/>
                  </a:schemeClr>
                </a:solidFill>
                <a:latin typeface="+mn-lt"/>
              </a:rPr>
              <a:t>The combined value of the Turnover, closing stock and work in progress, less the combined value of opening stock and work in progress and Uninsured Working Expenses.</a:t>
            </a:r>
          </a:p>
          <a:p>
            <a:pPr algn="just"/>
            <a:endParaRPr lang="en-GB" sz="1400" dirty="0">
              <a:solidFill>
                <a:schemeClr val="bg1">
                  <a:lumMod val="85000"/>
                </a:schemeClr>
              </a:solidFill>
              <a:latin typeface="+mn-lt"/>
            </a:endParaRPr>
          </a:p>
          <a:p>
            <a:pPr algn="just"/>
            <a:r>
              <a:rPr lang="en-GB" sz="1400" u="sng" dirty="0">
                <a:solidFill>
                  <a:schemeClr val="bg1">
                    <a:lumMod val="85000"/>
                  </a:schemeClr>
                </a:solidFill>
                <a:latin typeface="+mn-lt"/>
              </a:rPr>
              <a:t>Definition of Uninsured Working Expenses:</a:t>
            </a:r>
          </a:p>
          <a:p>
            <a:pPr algn="just"/>
            <a:r>
              <a:rPr lang="en-GB" sz="1400" dirty="0">
                <a:solidFill>
                  <a:schemeClr val="bg1">
                    <a:lumMod val="85000"/>
                  </a:schemeClr>
                </a:solidFill>
                <a:latin typeface="+mn-lt"/>
              </a:rPr>
              <a:t>Purchases of materials for production or re-sale (less any discounts received), plus</a:t>
            </a:r>
          </a:p>
          <a:p>
            <a:pPr algn="just"/>
            <a:r>
              <a:rPr lang="en-GB" sz="1400" dirty="0">
                <a:solidFill>
                  <a:schemeClr val="bg1">
                    <a:lumMod val="85000"/>
                  </a:schemeClr>
                </a:solidFill>
                <a:latin typeface="+mn-lt"/>
              </a:rPr>
              <a:t>discounts allowed, and any additional Uninsured Working Expenses stated in The Schedule.</a:t>
            </a:r>
          </a:p>
        </p:txBody>
      </p:sp>
      <p:sp>
        <p:nvSpPr>
          <p:cNvPr id="8" name="TextBox 7"/>
          <p:cNvSpPr txBox="1"/>
          <p:nvPr/>
        </p:nvSpPr>
        <p:spPr>
          <a:xfrm>
            <a:off x="683568" y="5013176"/>
            <a:ext cx="8064000" cy="1031051"/>
          </a:xfrm>
          <a:prstGeom prst="rect">
            <a:avLst/>
          </a:prstGeom>
          <a:noFill/>
          <a:ln>
            <a:solidFill>
              <a:schemeClr val="tx1"/>
            </a:solidFill>
          </a:ln>
        </p:spPr>
        <p:txBody>
          <a:bodyPr wrap="square" rtlCol="0">
            <a:spAutoFit/>
          </a:bodyPr>
          <a:lstStyle/>
          <a:p>
            <a:r>
              <a:rPr lang="en-GB" sz="1400" u="sng" dirty="0">
                <a:solidFill>
                  <a:srgbClr val="E31837"/>
                </a:solidFill>
                <a:latin typeface="+mn-lt"/>
              </a:rPr>
              <a:t>Our Equation So Far</a:t>
            </a:r>
          </a:p>
          <a:p>
            <a:endParaRPr lang="en-GB" sz="1400" u="sng" dirty="0">
              <a:solidFill>
                <a:srgbClr val="E31837"/>
              </a:solidFill>
              <a:latin typeface="+mn-lt"/>
            </a:endParaRPr>
          </a:p>
          <a:p>
            <a:r>
              <a:rPr lang="en-GB" sz="1400" dirty="0">
                <a:solidFill>
                  <a:srgbClr val="E31837"/>
                </a:solidFill>
                <a:latin typeface="+mn-lt"/>
              </a:rPr>
              <a:t>Rate of Gross Profit = Gross Profit</a:t>
            </a:r>
          </a:p>
          <a:p>
            <a:pPr>
              <a:spcBef>
                <a:spcPts val="600"/>
              </a:spcBef>
            </a:pPr>
            <a:r>
              <a:rPr lang="en-GB" sz="1400" dirty="0">
                <a:solidFill>
                  <a:srgbClr val="E31837"/>
                </a:solidFill>
                <a:latin typeface="+mn-lt"/>
              </a:rPr>
              <a:t>                                      Turnover</a:t>
            </a:r>
          </a:p>
        </p:txBody>
      </p:sp>
      <p:cxnSp>
        <p:nvCxnSpPr>
          <p:cNvPr id="9" name="Straight Connector 8"/>
          <p:cNvCxnSpPr/>
          <p:nvPr/>
        </p:nvCxnSpPr>
        <p:spPr bwMode="auto">
          <a:xfrm>
            <a:off x="2555776" y="5760000"/>
            <a:ext cx="936104" cy="0"/>
          </a:xfrm>
          <a:prstGeom prst="line">
            <a:avLst/>
          </a:prstGeom>
          <a:solidFill>
            <a:srgbClr val="DF142E"/>
          </a:solidFill>
          <a:ln w="254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422337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solidFill>
                  <a:srgbClr val="FFFFFF"/>
                </a:solidFill>
              </a:rPr>
              <a:t>5. Rate of GP Calculation</a:t>
            </a:r>
            <a:endParaRPr lang="en-GB" dirty="0"/>
          </a:p>
        </p:txBody>
      </p:sp>
      <p:sp>
        <p:nvSpPr>
          <p:cNvPr id="2" name="TextBox 1"/>
          <p:cNvSpPr txBox="1"/>
          <p:nvPr/>
        </p:nvSpPr>
        <p:spPr>
          <a:xfrm>
            <a:off x="1331640" y="1412776"/>
            <a:ext cx="6408712" cy="3108543"/>
          </a:xfrm>
          <a:prstGeom prst="rect">
            <a:avLst/>
          </a:prstGeom>
          <a:noFill/>
        </p:spPr>
        <p:txBody>
          <a:bodyPr wrap="square" rtlCol="0">
            <a:spAutoFit/>
          </a:bodyPr>
          <a:lstStyle/>
          <a:p>
            <a:pPr algn="just"/>
            <a:r>
              <a:rPr lang="en-GB" sz="1400" u="sng" dirty="0">
                <a:solidFill>
                  <a:schemeClr val="bg1">
                    <a:lumMod val="85000"/>
                  </a:schemeClr>
                </a:solidFill>
                <a:latin typeface="+mn-lt"/>
              </a:rPr>
              <a:t>Definition of Rate of Gross Profit:</a:t>
            </a:r>
          </a:p>
          <a:p>
            <a:pPr algn="just"/>
            <a:r>
              <a:rPr lang="en-GB" sz="1400" dirty="0">
                <a:solidFill>
                  <a:schemeClr val="bg1">
                    <a:lumMod val="85000"/>
                  </a:schemeClr>
                </a:solidFill>
                <a:latin typeface="+mn-lt"/>
              </a:rPr>
              <a:t>Gross Profit earned on the Turnover and expressed as a percentage of Turnover, during the financial year immediately before the date of the Damage.</a:t>
            </a:r>
          </a:p>
          <a:p>
            <a:pPr algn="just"/>
            <a:endParaRPr lang="en-GB" sz="1400" u="sng" dirty="0">
              <a:solidFill>
                <a:schemeClr val="tx1"/>
              </a:solidFill>
              <a:latin typeface="+mn-lt"/>
            </a:endParaRPr>
          </a:p>
          <a:p>
            <a:pPr algn="just"/>
            <a:r>
              <a:rPr lang="en-GB" sz="1400" u="sng" dirty="0">
                <a:solidFill>
                  <a:schemeClr val="tx1"/>
                </a:solidFill>
                <a:latin typeface="+mn-lt"/>
              </a:rPr>
              <a:t>Definition of Gross Profit:</a:t>
            </a:r>
          </a:p>
          <a:p>
            <a:pPr algn="just"/>
            <a:r>
              <a:rPr lang="en-GB" sz="1400" dirty="0">
                <a:solidFill>
                  <a:schemeClr val="tx1"/>
                </a:solidFill>
                <a:latin typeface="+mn-lt"/>
              </a:rPr>
              <a:t>The combined value of the Turnover, closing stock and work in progress, less the combined value of opening stock and work in progress and Uninsured Working Expenses.</a:t>
            </a:r>
          </a:p>
          <a:p>
            <a:pPr algn="just"/>
            <a:endParaRPr lang="en-GB" sz="1400" dirty="0">
              <a:solidFill>
                <a:schemeClr val="bg1">
                  <a:lumMod val="85000"/>
                </a:schemeClr>
              </a:solidFill>
              <a:latin typeface="+mn-lt"/>
            </a:endParaRPr>
          </a:p>
          <a:p>
            <a:pPr algn="just"/>
            <a:r>
              <a:rPr lang="en-GB" sz="1400" u="sng" dirty="0">
                <a:solidFill>
                  <a:schemeClr val="bg1">
                    <a:lumMod val="85000"/>
                  </a:schemeClr>
                </a:solidFill>
                <a:latin typeface="+mn-lt"/>
              </a:rPr>
              <a:t>Definition of Uninsured Working Expenses:</a:t>
            </a:r>
          </a:p>
          <a:p>
            <a:pPr algn="just"/>
            <a:r>
              <a:rPr lang="en-GB" sz="1400" dirty="0">
                <a:solidFill>
                  <a:schemeClr val="bg1">
                    <a:lumMod val="85000"/>
                  </a:schemeClr>
                </a:solidFill>
                <a:latin typeface="+mn-lt"/>
              </a:rPr>
              <a:t>Purchases of materials for production or re-sale (less any discounts received), plus</a:t>
            </a:r>
          </a:p>
          <a:p>
            <a:pPr algn="just"/>
            <a:r>
              <a:rPr lang="en-GB" sz="1400" dirty="0">
                <a:solidFill>
                  <a:schemeClr val="bg1">
                    <a:lumMod val="85000"/>
                  </a:schemeClr>
                </a:solidFill>
                <a:latin typeface="+mn-lt"/>
              </a:rPr>
              <a:t>discounts allowed, and any additional Uninsured Working Expenses stated in The Schedule.</a:t>
            </a:r>
          </a:p>
        </p:txBody>
      </p:sp>
      <p:sp>
        <p:nvSpPr>
          <p:cNvPr id="7" name="TextBox 6"/>
          <p:cNvSpPr txBox="1"/>
          <p:nvPr/>
        </p:nvSpPr>
        <p:spPr>
          <a:xfrm>
            <a:off x="683568" y="5013176"/>
            <a:ext cx="8064000" cy="1031051"/>
          </a:xfrm>
          <a:prstGeom prst="rect">
            <a:avLst/>
          </a:prstGeom>
          <a:noFill/>
          <a:ln>
            <a:solidFill>
              <a:schemeClr val="tx1"/>
            </a:solidFill>
          </a:ln>
        </p:spPr>
        <p:txBody>
          <a:bodyPr wrap="square" rtlCol="0">
            <a:spAutoFit/>
          </a:bodyPr>
          <a:lstStyle/>
          <a:p>
            <a:r>
              <a:rPr lang="en-GB" sz="1400" u="sng" dirty="0">
                <a:solidFill>
                  <a:srgbClr val="E31837"/>
                </a:solidFill>
                <a:latin typeface="+mn-lt"/>
              </a:rPr>
              <a:t>Our Equation So Far</a:t>
            </a:r>
          </a:p>
          <a:p>
            <a:endParaRPr lang="en-GB" sz="1400" u="sng" dirty="0">
              <a:solidFill>
                <a:srgbClr val="E31837"/>
              </a:solidFill>
              <a:latin typeface="+mn-lt"/>
            </a:endParaRPr>
          </a:p>
          <a:p>
            <a:r>
              <a:rPr lang="en-GB" sz="1400" dirty="0">
                <a:solidFill>
                  <a:srgbClr val="E31837"/>
                </a:solidFill>
                <a:latin typeface="+mn-lt"/>
              </a:rPr>
              <a:t>Rate of Gross Profit = (t/o + CS + WIP</a:t>
            </a:r>
            <a:r>
              <a:rPr lang="en-GB" sz="1400" baseline="-25000" dirty="0">
                <a:solidFill>
                  <a:srgbClr val="E31837"/>
                </a:solidFill>
                <a:latin typeface="+mn-lt"/>
              </a:rPr>
              <a:t>@cl</a:t>
            </a:r>
            <a:r>
              <a:rPr lang="en-GB" sz="1400" dirty="0">
                <a:solidFill>
                  <a:srgbClr val="E31837"/>
                </a:solidFill>
                <a:latin typeface="+mn-lt"/>
              </a:rPr>
              <a:t>) – (OS + WIP</a:t>
            </a:r>
            <a:r>
              <a:rPr lang="en-GB" sz="1400" baseline="-25000" dirty="0">
                <a:solidFill>
                  <a:srgbClr val="E31837"/>
                </a:solidFill>
                <a:latin typeface="+mn-lt"/>
              </a:rPr>
              <a:t>@op</a:t>
            </a:r>
            <a:r>
              <a:rPr lang="en-GB" sz="1400" dirty="0">
                <a:solidFill>
                  <a:srgbClr val="E31837"/>
                </a:solidFill>
                <a:latin typeface="+mn-lt"/>
              </a:rPr>
              <a:t> + UWE)</a:t>
            </a:r>
          </a:p>
          <a:p>
            <a:pPr>
              <a:spcBef>
                <a:spcPts val="600"/>
              </a:spcBef>
            </a:pPr>
            <a:r>
              <a:rPr lang="en-GB" sz="1400" dirty="0">
                <a:solidFill>
                  <a:srgbClr val="E31837"/>
                </a:solidFill>
                <a:latin typeface="+mn-lt"/>
              </a:rPr>
              <a:t>                                                           Turnover</a:t>
            </a:r>
          </a:p>
        </p:txBody>
      </p:sp>
      <p:cxnSp>
        <p:nvCxnSpPr>
          <p:cNvPr id="8" name="Straight Connector 7"/>
          <p:cNvCxnSpPr/>
          <p:nvPr/>
        </p:nvCxnSpPr>
        <p:spPr bwMode="auto">
          <a:xfrm>
            <a:off x="2555776" y="5760000"/>
            <a:ext cx="3024336" cy="0"/>
          </a:xfrm>
          <a:prstGeom prst="line">
            <a:avLst/>
          </a:prstGeom>
          <a:solidFill>
            <a:srgbClr val="DF142E"/>
          </a:solidFill>
          <a:ln w="254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24511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solidFill>
                  <a:srgbClr val="FFFFFF"/>
                </a:solidFill>
              </a:rPr>
              <a:t>5. Rate of GP Calculation</a:t>
            </a:r>
            <a:endParaRPr lang="en-GB" dirty="0"/>
          </a:p>
        </p:txBody>
      </p:sp>
      <p:sp>
        <p:nvSpPr>
          <p:cNvPr id="2" name="TextBox 1"/>
          <p:cNvSpPr txBox="1"/>
          <p:nvPr/>
        </p:nvSpPr>
        <p:spPr>
          <a:xfrm>
            <a:off x="1331640" y="1412776"/>
            <a:ext cx="6408712" cy="3108543"/>
          </a:xfrm>
          <a:prstGeom prst="rect">
            <a:avLst/>
          </a:prstGeom>
          <a:noFill/>
        </p:spPr>
        <p:txBody>
          <a:bodyPr wrap="square" rtlCol="0">
            <a:spAutoFit/>
          </a:bodyPr>
          <a:lstStyle/>
          <a:p>
            <a:pPr algn="just"/>
            <a:r>
              <a:rPr lang="en-GB" sz="1400" u="sng" dirty="0">
                <a:solidFill>
                  <a:schemeClr val="bg1">
                    <a:lumMod val="85000"/>
                  </a:schemeClr>
                </a:solidFill>
                <a:latin typeface="+mn-lt"/>
              </a:rPr>
              <a:t>Definition of Rate of Gross Profit:</a:t>
            </a:r>
          </a:p>
          <a:p>
            <a:pPr algn="just"/>
            <a:r>
              <a:rPr lang="en-GB" sz="1400" dirty="0">
                <a:solidFill>
                  <a:schemeClr val="bg1">
                    <a:lumMod val="85000"/>
                  </a:schemeClr>
                </a:solidFill>
                <a:latin typeface="+mn-lt"/>
              </a:rPr>
              <a:t>Gross Profit earned on the Turnover and expressed as a percentage of Turnover, during the financial year immediately before the date of the Damage.</a:t>
            </a:r>
          </a:p>
          <a:p>
            <a:pPr algn="just"/>
            <a:endParaRPr lang="en-GB" sz="1400" u="sng" dirty="0">
              <a:solidFill>
                <a:schemeClr val="tx1"/>
              </a:solidFill>
              <a:latin typeface="+mn-lt"/>
            </a:endParaRPr>
          </a:p>
          <a:p>
            <a:pPr algn="just"/>
            <a:r>
              <a:rPr lang="en-GB" sz="1400" u="sng" dirty="0">
                <a:solidFill>
                  <a:schemeClr val="bg1">
                    <a:lumMod val="85000"/>
                  </a:schemeClr>
                </a:solidFill>
                <a:latin typeface="+mn-lt"/>
              </a:rPr>
              <a:t>Definition of Gross Profit:</a:t>
            </a:r>
          </a:p>
          <a:p>
            <a:pPr algn="just"/>
            <a:r>
              <a:rPr lang="en-GB" sz="1400" dirty="0">
                <a:solidFill>
                  <a:schemeClr val="bg1">
                    <a:lumMod val="85000"/>
                  </a:schemeClr>
                </a:solidFill>
                <a:latin typeface="+mn-lt"/>
              </a:rPr>
              <a:t>The combined value of the Turnover, closing stock and work in progress, less the combined value of opening stock and work in progress and Uninsured Working Expenses.</a:t>
            </a:r>
          </a:p>
          <a:p>
            <a:pPr algn="just"/>
            <a:endParaRPr lang="en-GB" sz="1400" dirty="0">
              <a:solidFill>
                <a:schemeClr val="bg1">
                  <a:lumMod val="85000"/>
                </a:schemeClr>
              </a:solidFill>
              <a:latin typeface="+mn-lt"/>
            </a:endParaRPr>
          </a:p>
          <a:p>
            <a:pPr algn="just"/>
            <a:r>
              <a:rPr lang="en-GB" sz="1400" u="sng" dirty="0">
                <a:solidFill>
                  <a:schemeClr val="tx1"/>
                </a:solidFill>
                <a:latin typeface="+mn-lt"/>
              </a:rPr>
              <a:t>Definition of Uninsured Working Expenses:</a:t>
            </a:r>
          </a:p>
          <a:p>
            <a:pPr algn="just"/>
            <a:r>
              <a:rPr lang="en-GB" sz="1400" dirty="0">
                <a:solidFill>
                  <a:schemeClr val="tx1"/>
                </a:solidFill>
                <a:latin typeface="+mn-lt"/>
              </a:rPr>
              <a:t>Purchases of materials for production or re-sale (less any discounts received), plus</a:t>
            </a:r>
          </a:p>
          <a:p>
            <a:pPr algn="just"/>
            <a:r>
              <a:rPr lang="en-GB" sz="1400" dirty="0">
                <a:solidFill>
                  <a:schemeClr val="tx1"/>
                </a:solidFill>
                <a:latin typeface="+mn-lt"/>
              </a:rPr>
              <a:t>discounts allowed, and any additional Uninsured Working Expenses stated in The Schedule.</a:t>
            </a:r>
          </a:p>
        </p:txBody>
      </p:sp>
      <p:sp>
        <p:nvSpPr>
          <p:cNvPr id="4" name="TextBox 3"/>
          <p:cNvSpPr txBox="1"/>
          <p:nvPr/>
        </p:nvSpPr>
        <p:spPr>
          <a:xfrm>
            <a:off x="683568" y="5013176"/>
            <a:ext cx="8064896" cy="1031051"/>
          </a:xfrm>
          <a:prstGeom prst="rect">
            <a:avLst/>
          </a:prstGeom>
          <a:noFill/>
          <a:ln>
            <a:solidFill>
              <a:schemeClr val="tx1"/>
            </a:solidFill>
          </a:ln>
        </p:spPr>
        <p:txBody>
          <a:bodyPr wrap="square" rtlCol="0">
            <a:spAutoFit/>
          </a:bodyPr>
          <a:lstStyle/>
          <a:p>
            <a:r>
              <a:rPr lang="en-GB" sz="1400" u="sng" dirty="0">
                <a:solidFill>
                  <a:srgbClr val="E31837"/>
                </a:solidFill>
                <a:latin typeface="+mn-lt"/>
              </a:rPr>
              <a:t>Our Equation So Far</a:t>
            </a:r>
          </a:p>
          <a:p>
            <a:endParaRPr lang="en-GB" sz="1400" u="sng" dirty="0">
              <a:solidFill>
                <a:srgbClr val="E31837"/>
              </a:solidFill>
              <a:latin typeface="+mn-lt"/>
            </a:endParaRPr>
          </a:p>
          <a:p>
            <a:r>
              <a:rPr lang="en-GB" sz="1400" dirty="0">
                <a:solidFill>
                  <a:srgbClr val="E31837"/>
                </a:solidFill>
                <a:latin typeface="+mn-lt"/>
              </a:rPr>
              <a:t>Rate of Gross Profit = (t/o + CS + WIP</a:t>
            </a:r>
            <a:r>
              <a:rPr lang="en-GB" sz="1400" baseline="-25000" dirty="0">
                <a:solidFill>
                  <a:srgbClr val="E31837"/>
                </a:solidFill>
                <a:latin typeface="+mn-lt"/>
              </a:rPr>
              <a:t>@cl</a:t>
            </a:r>
            <a:r>
              <a:rPr lang="en-GB" sz="1400" dirty="0">
                <a:solidFill>
                  <a:srgbClr val="E31837"/>
                </a:solidFill>
                <a:latin typeface="+mn-lt"/>
              </a:rPr>
              <a:t>) – (OS + WIP</a:t>
            </a:r>
            <a:r>
              <a:rPr lang="en-GB" sz="1400" baseline="-25000" dirty="0">
                <a:solidFill>
                  <a:srgbClr val="E31837"/>
                </a:solidFill>
                <a:latin typeface="+mn-lt"/>
              </a:rPr>
              <a:t>@op</a:t>
            </a:r>
            <a:r>
              <a:rPr lang="en-GB" sz="1400" dirty="0">
                <a:solidFill>
                  <a:srgbClr val="E31837"/>
                </a:solidFill>
                <a:latin typeface="+mn-lt"/>
              </a:rPr>
              <a:t> + [ Purchases – disc.rec + disc.allwd ])</a:t>
            </a:r>
          </a:p>
          <a:p>
            <a:pPr>
              <a:spcBef>
                <a:spcPts val="600"/>
              </a:spcBef>
            </a:pPr>
            <a:r>
              <a:rPr lang="en-GB" sz="1400" dirty="0">
                <a:solidFill>
                  <a:srgbClr val="E31837"/>
                </a:solidFill>
                <a:latin typeface="+mn-lt"/>
              </a:rPr>
              <a:t>                                                                              Turnover</a:t>
            </a:r>
          </a:p>
        </p:txBody>
      </p:sp>
      <p:cxnSp>
        <p:nvCxnSpPr>
          <p:cNvPr id="5" name="Straight Connector 4"/>
          <p:cNvCxnSpPr/>
          <p:nvPr/>
        </p:nvCxnSpPr>
        <p:spPr bwMode="auto">
          <a:xfrm>
            <a:off x="2555776" y="5760000"/>
            <a:ext cx="5544616" cy="0"/>
          </a:xfrm>
          <a:prstGeom prst="line">
            <a:avLst/>
          </a:prstGeom>
          <a:solidFill>
            <a:srgbClr val="DF142E"/>
          </a:solidFill>
          <a:ln w="254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05072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solidFill>
                  <a:srgbClr val="FFFFFF"/>
                </a:solidFill>
              </a:rPr>
              <a:t>5. Rate of GP Calculation</a:t>
            </a:r>
            <a:endParaRPr lang="en-GB" dirty="0"/>
          </a:p>
        </p:txBody>
      </p:sp>
      <p:sp>
        <p:nvSpPr>
          <p:cNvPr id="2" name="TextBox 1"/>
          <p:cNvSpPr txBox="1"/>
          <p:nvPr/>
        </p:nvSpPr>
        <p:spPr>
          <a:xfrm>
            <a:off x="1331640" y="3215555"/>
            <a:ext cx="6408712" cy="2600712"/>
          </a:xfrm>
          <a:prstGeom prst="rect">
            <a:avLst/>
          </a:prstGeom>
          <a:noFill/>
        </p:spPr>
        <p:txBody>
          <a:bodyPr wrap="square" rtlCol="0">
            <a:spAutoFit/>
          </a:bodyPr>
          <a:lstStyle/>
          <a:p>
            <a:pPr algn="ctr">
              <a:spcBef>
                <a:spcPts val="600"/>
              </a:spcBef>
            </a:pPr>
            <a:r>
              <a:rPr lang="en-GB" sz="1600" dirty="0">
                <a:solidFill>
                  <a:schemeClr val="tx1"/>
                </a:solidFill>
                <a:latin typeface="+mn-lt"/>
              </a:rPr>
              <a:t>Turnover</a:t>
            </a:r>
          </a:p>
          <a:p>
            <a:pPr algn="ctr">
              <a:spcBef>
                <a:spcPts val="600"/>
              </a:spcBef>
            </a:pPr>
            <a:r>
              <a:rPr lang="en-GB" sz="1600" dirty="0">
                <a:solidFill>
                  <a:schemeClr val="tx1"/>
                </a:solidFill>
                <a:latin typeface="+mn-lt"/>
              </a:rPr>
              <a:t>Closing Stock</a:t>
            </a:r>
          </a:p>
          <a:p>
            <a:pPr algn="ctr">
              <a:spcBef>
                <a:spcPts val="600"/>
              </a:spcBef>
            </a:pPr>
            <a:r>
              <a:rPr lang="en-GB" sz="1600" dirty="0">
                <a:solidFill>
                  <a:schemeClr val="tx1"/>
                </a:solidFill>
                <a:latin typeface="+mn-lt"/>
              </a:rPr>
              <a:t>Work in Progress (@ closing)</a:t>
            </a:r>
          </a:p>
          <a:p>
            <a:pPr algn="ctr">
              <a:spcBef>
                <a:spcPts val="600"/>
              </a:spcBef>
            </a:pPr>
            <a:r>
              <a:rPr lang="en-GB" sz="1600" dirty="0">
                <a:solidFill>
                  <a:schemeClr val="tx1"/>
                </a:solidFill>
                <a:latin typeface="+mn-lt"/>
              </a:rPr>
              <a:t>Opening Stock</a:t>
            </a:r>
          </a:p>
          <a:p>
            <a:pPr algn="ctr">
              <a:spcBef>
                <a:spcPts val="600"/>
              </a:spcBef>
            </a:pPr>
            <a:r>
              <a:rPr lang="en-GB" sz="1600" dirty="0">
                <a:solidFill>
                  <a:schemeClr val="tx1"/>
                </a:solidFill>
                <a:latin typeface="+mn-lt"/>
              </a:rPr>
              <a:t>Work in Progress (@ opening)</a:t>
            </a:r>
          </a:p>
          <a:p>
            <a:pPr algn="ctr">
              <a:spcBef>
                <a:spcPts val="600"/>
              </a:spcBef>
            </a:pPr>
            <a:r>
              <a:rPr lang="en-GB" sz="1600" dirty="0">
                <a:solidFill>
                  <a:schemeClr val="tx1"/>
                </a:solidFill>
                <a:latin typeface="+mn-lt"/>
              </a:rPr>
              <a:t>Purchases</a:t>
            </a:r>
          </a:p>
          <a:p>
            <a:pPr algn="ctr">
              <a:spcBef>
                <a:spcPts val="600"/>
              </a:spcBef>
            </a:pPr>
            <a:r>
              <a:rPr lang="en-GB" sz="1600" dirty="0">
                <a:solidFill>
                  <a:schemeClr val="tx1"/>
                </a:solidFill>
                <a:latin typeface="+mn-lt"/>
              </a:rPr>
              <a:t>Discounts Received</a:t>
            </a:r>
          </a:p>
          <a:p>
            <a:pPr algn="ctr">
              <a:spcBef>
                <a:spcPts val="600"/>
              </a:spcBef>
            </a:pPr>
            <a:r>
              <a:rPr lang="en-GB" sz="1600" dirty="0">
                <a:solidFill>
                  <a:schemeClr val="tx1"/>
                </a:solidFill>
                <a:latin typeface="+mn-lt"/>
              </a:rPr>
              <a:t>Discounts Allowed</a:t>
            </a:r>
          </a:p>
        </p:txBody>
      </p:sp>
      <p:cxnSp>
        <p:nvCxnSpPr>
          <p:cNvPr id="5" name="Straight Connector 4"/>
          <p:cNvCxnSpPr/>
          <p:nvPr/>
        </p:nvCxnSpPr>
        <p:spPr bwMode="auto">
          <a:xfrm>
            <a:off x="2555776" y="2159600"/>
            <a:ext cx="5544616" cy="0"/>
          </a:xfrm>
          <a:prstGeom prst="line">
            <a:avLst/>
          </a:prstGeom>
          <a:solidFill>
            <a:srgbClr val="DF142E"/>
          </a:solidFill>
          <a:ln w="254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 name="TextBox 5"/>
          <p:cNvSpPr txBox="1"/>
          <p:nvPr/>
        </p:nvSpPr>
        <p:spPr>
          <a:xfrm>
            <a:off x="683568" y="1412776"/>
            <a:ext cx="7992888" cy="1031051"/>
          </a:xfrm>
          <a:prstGeom prst="rect">
            <a:avLst/>
          </a:prstGeom>
          <a:noFill/>
          <a:ln>
            <a:solidFill>
              <a:schemeClr val="tx1"/>
            </a:solidFill>
          </a:ln>
        </p:spPr>
        <p:txBody>
          <a:bodyPr wrap="square" rtlCol="0">
            <a:spAutoFit/>
          </a:bodyPr>
          <a:lstStyle/>
          <a:p>
            <a:r>
              <a:rPr lang="en-GB" sz="1400" u="sng" dirty="0">
                <a:solidFill>
                  <a:srgbClr val="E31837"/>
                </a:solidFill>
                <a:latin typeface="+mn-lt"/>
              </a:rPr>
              <a:t>Our Equation So Far</a:t>
            </a:r>
          </a:p>
          <a:p>
            <a:endParaRPr lang="en-GB" sz="1400" u="sng" dirty="0">
              <a:solidFill>
                <a:srgbClr val="E31837"/>
              </a:solidFill>
              <a:latin typeface="+mn-lt"/>
            </a:endParaRPr>
          </a:p>
          <a:p>
            <a:r>
              <a:rPr lang="en-GB" sz="1400" dirty="0">
                <a:solidFill>
                  <a:srgbClr val="E31837"/>
                </a:solidFill>
                <a:latin typeface="+mn-lt"/>
              </a:rPr>
              <a:t>Rate of Gross Profit = (t/o + CS + WIP</a:t>
            </a:r>
            <a:r>
              <a:rPr lang="en-GB" sz="1400" baseline="-25000" dirty="0">
                <a:solidFill>
                  <a:srgbClr val="E31837"/>
                </a:solidFill>
                <a:latin typeface="+mn-lt"/>
              </a:rPr>
              <a:t>@cl</a:t>
            </a:r>
            <a:r>
              <a:rPr lang="en-GB" sz="1400" dirty="0">
                <a:solidFill>
                  <a:srgbClr val="E31837"/>
                </a:solidFill>
                <a:latin typeface="+mn-lt"/>
              </a:rPr>
              <a:t>) – (OS + WIP</a:t>
            </a:r>
            <a:r>
              <a:rPr lang="en-GB" sz="1400" baseline="-25000" dirty="0">
                <a:solidFill>
                  <a:srgbClr val="E31837"/>
                </a:solidFill>
              </a:rPr>
              <a:t>@op</a:t>
            </a:r>
            <a:r>
              <a:rPr lang="en-GB" sz="1400" dirty="0">
                <a:solidFill>
                  <a:srgbClr val="E31837"/>
                </a:solidFill>
                <a:latin typeface="+mn-lt"/>
              </a:rPr>
              <a:t> + [ Purchases – disc.rec + disc.allwd ])</a:t>
            </a:r>
          </a:p>
          <a:p>
            <a:pPr>
              <a:spcBef>
                <a:spcPts val="600"/>
              </a:spcBef>
            </a:pPr>
            <a:r>
              <a:rPr lang="en-GB" sz="1400" dirty="0">
                <a:solidFill>
                  <a:srgbClr val="E31837"/>
                </a:solidFill>
                <a:latin typeface="+mn-lt"/>
              </a:rPr>
              <a:t>                                                                              Turnover</a:t>
            </a:r>
          </a:p>
        </p:txBody>
      </p:sp>
    </p:spTree>
    <p:extLst>
      <p:ext uri="{BB962C8B-B14F-4D97-AF65-F5344CB8AC3E}">
        <p14:creationId xmlns:p14="http://schemas.microsoft.com/office/powerpoint/2010/main" val="906682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solidFill>
                  <a:srgbClr val="FFFFFF"/>
                </a:solidFill>
              </a:rPr>
              <a:t>5. Rate of GP Calculation</a:t>
            </a:r>
            <a:endParaRPr lang="en-GB" dirty="0"/>
          </a:p>
        </p:txBody>
      </p:sp>
      <p:pic>
        <p:nvPicPr>
          <p:cNvPr id="6" name="Picture 5"/>
          <p:cNvPicPr>
            <a:picLocks noChangeAspect="1"/>
          </p:cNvPicPr>
          <p:nvPr/>
        </p:nvPicPr>
        <p:blipFill>
          <a:blip r:embed="rId3"/>
          <a:stretch>
            <a:fillRect/>
          </a:stretch>
        </p:blipFill>
        <p:spPr>
          <a:xfrm>
            <a:off x="1475656" y="1268760"/>
            <a:ext cx="6118195" cy="4583501"/>
          </a:xfrm>
          <a:prstGeom prst="rect">
            <a:avLst/>
          </a:prstGeom>
        </p:spPr>
      </p:pic>
      <p:sp>
        <p:nvSpPr>
          <p:cNvPr id="7" name="TextBox 6"/>
          <p:cNvSpPr txBox="1"/>
          <p:nvPr/>
        </p:nvSpPr>
        <p:spPr>
          <a:xfrm>
            <a:off x="1868798" y="6098105"/>
            <a:ext cx="5331909" cy="338554"/>
          </a:xfrm>
          <a:prstGeom prst="rect">
            <a:avLst/>
          </a:prstGeom>
          <a:noFill/>
        </p:spPr>
        <p:txBody>
          <a:bodyPr wrap="none" rtlCol="0">
            <a:spAutoFit/>
          </a:bodyPr>
          <a:lstStyle/>
          <a:p>
            <a:r>
              <a:rPr lang="en-GB" sz="1600" b="1" dirty="0">
                <a:solidFill>
                  <a:srgbClr val="E31837"/>
                </a:solidFill>
                <a:latin typeface="+mn-lt"/>
              </a:rPr>
              <a:t>Rate of Gross Profit (according to accounts): 38.6%</a:t>
            </a:r>
          </a:p>
        </p:txBody>
      </p:sp>
      <p:sp>
        <p:nvSpPr>
          <p:cNvPr id="8" name="Oval 7"/>
          <p:cNvSpPr/>
          <p:nvPr/>
        </p:nvSpPr>
        <p:spPr bwMode="auto">
          <a:xfrm>
            <a:off x="5940152" y="2852936"/>
            <a:ext cx="1332563" cy="360040"/>
          </a:xfrm>
          <a:prstGeom prst="ellipse">
            <a:avLst/>
          </a:prstGeom>
          <a:noFill/>
          <a:ln w="25400" cap="flat" cmpd="sng" algn="ctr">
            <a:solidFill>
              <a:srgbClr val="E31837"/>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0" name="Oval 9"/>
          <p:cNvSpPr/>
          <p:nvPr/>
        </p:nvSpPr>
        <p:spPr bwMode="auto">
          <a:xfrm>
            <a:off x="5940152" y="3717032"/>
            <a:ext cx="1332563" cy="360040"/>
          </a:xfrm>
          <a:prstGeom prst="ellipse">
            <a:avLst/>
          </a:prstGeom>
          <a:noFill/>
          <a:ln w="25400" cap="flat" cmpd="sng" algn="ctr">
            <a:solidFill>
              <a:srgbClr val="E31837"/>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232913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solidFill>
                  <a:srgbClr val="FFFFFF"/>
                </a:solidFill>
              </a:rPr>
              <a:t>5. Rate of GP Calculation</a:t>
            </a:r>
            <a:endParaRPr lang="en-GB" dirty="0"/>
          </a:p>
        </p:txBody>
      </p:sp>
      <p:pic>
        <p:nvPicPr>
          <p:cNvPr id="2" name="Picture 1"/>
          <p:cNvPicPr>
            <a:picLocks noChangeAspect="1"/>
          </p:cNvPicPr>
          <p:nvPr/>
        </p:nvPicPr>
        <p:blipFill>
          <a:blip r:embed="rId3"/>
          <a:stretch>
            <a:fillRect/>
          </a:stretch>
        </p:blipFill>
        <p:spPr>
          <a:xfrm>
            <a:off x="1141908" y="1151462"/>
            <a:ext cx="6963895" cy="4797817"/>
          </a:xfrm>
          <a:prstGeom prst="rect">
            <a:avLst/>
          </a:prstGeom>
        </p:spPr>
      </p:pic>
      <p:sp>
        <p:nvSpPr>
          <p:cNvPr id="9" name="Oval 8"/>
          <p:cNvSpPr/>
          <p:nvPr/>
        </p:nvSpPr>
        <p:spPr bwMode="auto">
          <a:xfrm>
            <a:off x="6084168" y="2736000"/>
            <a:ext cx="1332563" cy="360040"/>
          </a:xfrm>
          <a:prstGeom prst="ellipse">
            <a:avLst/>
          </a:prstGeom>
          <a:noFill/>
          <a:ln w="25400" cap="flat" cmpd="sng" algn="ctr">
            <a:solidFill>
              <a:srgbClr val="E31837"/>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 name="Oval 10"/>
          <p:cNvSpPr/>
          <p:nvPr/>
        </p:nvSpPr>
        <p:spPr bwMode="auto">
          <a:xfrm>
            <a:off x="6084168" y="5661248"/>
            <a:ext cx="1332563" cy="360040"/>
          </a:xfrm>
          <a:prstGeom prst="ellipse">
            <a:avLst/>
          </a:prstGeom>
          <a:noFill/>
          <a:ln w="25400" cap="flat" cmpd="sng" algn="ctr">
            <a:solidFill>
              <a:srgbClr val="E31837"/>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 name="Oval 6"/>
          <p:cNvSpPr/>
          <p:nvPr/>
        </p:nvSpPr>
        <p:spPr>
          <a:xfrm>
            <a:off x="899592" y="2866013"/>
            <a:ext cx="100013" cy="100013"/>
          </a:xfrm>
          <a:prstGeom prst="ellipse">
            <a:avLst/>
          </a:prstGeom>
          <a:solidFill>
            <a:srgbClr val="E31837"/>
          </a:solidFill>
          <a:ln>
            <a:solidFill>
              <a:srgbClr val="E31837"/>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8" name="Oval 7"/>
          <p:cNvSpPr/>
          <p:nvPr/>
        </p:nvSpPr>
        <p:spPr>
          <a:xfrm>
            <a:off x="899592" y="3500363"/>
            <a:ext cx="100013" cy="100013"/>
          </a:xfrm>
          <a:prstGeom prst="ellipse">
            <a:avLst/>
          </a:prstGeom>
          <a:solidFill>
            <a:srgbClr val="E31837"/>
          </a:solidFill>
          <a:ln>
            <a:solidFill>
              <a:srgbClr val="E31837"/>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10" name="Oval 9"/>
          <p:cNvSpPr/>
          <p:nvPr/>
        </p:nvSpPr>
        <p:spPr>
          <a:xfrm>
            <a:off x="896690" y="3717032"/>
            <a:ext cx="100013" cy="100013"/>
          </a:xfrm>
          <a:prstGeom prst="ellipse">
            <a:avLst/>
          </a:prstGeom>
          <a:solidFill>
            <a:srgbClr val="E31837"/>
          </a:solidFill>
          <a:ln>
            <a:solidFill>
              <a:srgbClr val="E31837"/>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13" name="Oval 12"/>
          <p:cNvSpPr/>
          <p:nvPr/>
        </p:nvSpPr>
        <p:spPr>
          <a:xfrm>
            <a:off x="896690" y="3933701"/>
            <a:ext cx="100013" cy="100013"/>
          </a:xfrm>
          <a:prstGeom prst="ellipse">
            <a:avLst/>
          </a:prstGeom>
          <a:solidFill>
            <a:srgbClr val="E31837"/>
          </a:solidFill>
          <a:ln>
            <a:solidFill>
              <a:srgbClr val="E31837"/>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14" name="Oval 13"/>
          <p:cNvSpPr/>
          <p:nvPr/>
        </p:nvSpPr>
        <p:spPr>
          <a:xfrm>
            <a:off x="896689" y="4968000"/>
            <a:ext cx="100013" cy="100013"/>
          </a:xfrm>
          <a:prstGeom prst="ellipse">
            <a:avLst/>
          </a:prstGeom>
          <a:solidFill>
            <a:srgbClr val="E31837"/>
          </a:solidFill>
          <a:ln>
            <a:solidFill>
              <a:srgbClr val="E31837"/>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15" name="Oval 14"/>
          <p:cNvSpPr/>
          <p:nvPr/>
        </p:nvSpPr>
        <p:spPr>
          <a:xfrm>
            <a:off x="896689" y="5373426"/>
            <a:ext cx="100013" cy="100013"/>
          </a:xfrm>
          <a:prstGeom prst="ellipse">
            <a:avLst/>
          </a:prstGeom>
          <a:solidFill>
            <a:srgbClr val="E31837"/>
          </a:solidFill>
          <a:ln>
            <a:solidFill>
              <a:srgbClr val="E31837"/>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61701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solidFill>
                  <a:srgbClr val="FFFFFF"/>
                </a:solidFill>
              </a:rPr>
              <a:t>5. Rate of GP Calculation</a:t>
            </a:r>
            <a:endParaRPr lang="en-GB" dirty="0"/>
          </a:p>
        </p:txBody>
      </p:sp>
      <p:pic>
        <p:nvPicPr>
          <p:cNvPr id="2" name="Picture 1"/>
          <p:cNvPicPr>
            <a:picLocks noChangeAspect="1"/>
          </p:cNvPicPr>
          <p:nvPr/>
        </p:nvPicPr>
        <p:blipFill>
          <a:blip r:embed="rId3"/>
          <a:stretch>
            <a:fillRect/>
          </a:stretch>
        </p:blipFill>
        <p:spPr>
          <a:xfrm>
            <a:off x="1141908" y="1151462"/>
            <a:ext cx="6963895" cy="4797817"/>
          </a:xfrm>
          <a:prstGeom prst="rect">
            <a:avLst/>
          </a:prstGeom>
          <a:ln>
            <a:noFill/>
          </a:ln>
        </p:spPr>
      </p:pic>
      <p:sp>
        <p:nvSpPr>
          <p:cNvPr id="9" name="Oval 8"/>
          <p:cNvSpPr/>
          <p:nvPr/>
        </p:nvSpPr>
        <p:spPr bwMode="auto">
          <a:xfrm>
            <a:off x="6084168" y="2736000"/>
            <a:ext cx="1332563" cy="360040"/>
          </a:xfrm>
          <a:prstGeom prst="ellipse">
            <a:avLst/>
          </a:prstGeom>
          <a:noFill/>
          <a:ln w="2540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 name="Oval 10"/>
          <p:cNvSpPr/>
          <p:nvPr/>
        </p:nvSpPr>
        <p:spPr bwMode="auto">
          <a:xfrm>
            <a:off x="6084168" y="5661248"/>
            <a:ext cx="1332563" cy="360040"/>
          </a:xfrm>
          <a:prstGeom prst="ellipse">
            <a:avLst/>
          </a:prstGeom>
          <a:solidFill>
            <a:schemeClr val="bg1"/>
          </a:solidFill>
          <a:ln w="2540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 name="Oval 6"/>
          <p:cNvSpPr/>
          <p:nvPr/>
        </p:nvSpPr>
        <p:spPr>
          <a:xfrm>
            <a:off x="899592" y="2866013"/>
            <a:ext cx="100013" cy="100013"/>
          </a:xfrm>
          <a:prstGeom prst="ellipse">
            <a:avLst/>
          </a:prstGeom>
          <a:solidFill>
            <a:srgbClr val="E31837"/>
          </a:solidFill>
          <a:ln>
            <a:solidFill>
              <a:srgbClr val="E31837"/>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8" name="Oval 7"/>
          <p:cNvSpPr/>
          <p:nvPr/>
        </p:nvSpPr>
        <p:spPr>
          <a:xfrm>
            <a:off x="899592" y="3500363"/>
            <a:ext cx="100013" cy="100013"/>
          </a:xfrm>
          <a:prstGeom prst="ellipse">
            <a:avLst/>
          </a:prstGeom>
          <a:solidFill>
            <a:srgbClr val="E31837"/>
          </a:solidFill>
          <a:ln>
            <a:solidFill>
              <a:srgbClr val="E31837"/>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10" name="Oval 9"/>
          <p:cNvSpPr/>
          <p:nvPr/>
        </p:nvSpPr>
        <p:spPr>
          <a:xfrm>
            <a:off x="896690" y="3717032"/>
            <a:ext cx="100013" cy="100013"/>
          </a:xfrm>
          <a:prstGeom prst="ellipse">
            <a:avLst/>
          </a:prstGeom>
          <a:solidFill>
            <a:srgbClr val="E31837"/>
          </a:solidFill>
          <a:ln>
            <a:solidFill>
              <a:srgbClr val="E31837"/>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13" name="Oval 12"/>
          <p:cNvSpPr/>
          <p:nvPr/>
        </p:nvSpPr>
        <p:spPr>
          <a:xfrm>
            <a:off x="896690" y="3933701"/>
            <a:ext cx="100013" cy="100013"/>
          </a:xfrm>
          <a:prstGeom prst="ellipse">
            <a:avLst/>
          </a:prstGeom>
          <a:solidFill>
            <a:srgbClr val="E31837"/>
          </a:solidFill>
          <a:ln>
            <a:solidFill>
              <a:srgbClr val="E31837"/>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14" name="Oval 13"/>
          <p:cNvSpPr/>
          <p:nvPr/>
        </p:nvSpPr>
        <p:spPr>
          <a:xfrm>
            <a:off x="896689" y="4968000"/>
            <a:ext cx="100013" cy="100013"/>
          </a:xfrm>
          <a:prstGeom prst="ellipse">
            <a:avLst/>
          </a:prstGeom>
          <a:solidFill>
            <a:srgbClr val="E31837"/>
          </a:solidFill>
          <a:ln>
            <a:solidFill>
              <a:srgbClr val="E31837"/>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15" name="Oval 14"/>
          <p:cNvSpPr/>
          <p:nvPr/>
        </p:nvSpPr>
        <p:spPr>
          <a:xfrm>
            <a:off x="896689" y="5373426"/>
            <a:ext cx="100013" cy="100013"/>
          </a:xfrm>
          <a:prstGeom prst="ellipse">
            <a:avLst/>
          </a:prstGeom>
          <a:solidFill>
            <a:srgbClr val="E31837"/>
          </a:solidFill>
          <a:ln>
            <a:solidFill>
              <a:srgbClr val="E31837"/>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4" name="Rectangle 3"/>
          <p:cNvSpPr/>
          <p:nvPr/>
        </p:nvSpPr>
        <p:spPr bwMode="auto">
          <a:xfrm>
            <a:off x="1170000" y="4104000"/>
            <a:ext cx="4870252" cy="8280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6" name="Rectangle 15"/>
          <p:cNvSpPr/>
          <p:nvPr/>
        </p:nvSpPr>
        <p:spPr bwMode="auto">
          <a:xfrm>
            <a:off x="1170000" y="5155329"/>
            <a:ext cx="4870252" cy="1800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 name="TextBox 4"/>
          <p:cNvSpPr txBox="1"/>
          <p:nvPr/>
        </p:nvSpPr>
        <p:spPr>
          <a:xfrm>
            <a:off x="6480778" y="5281462"/>
            <a:ext cx="726481" cy="292388"/>
          </a:xfrm>
          <a:prstGeom prst="rect">
            <a:avLst/>
          </a:prstGeom>
          <a:solidFill>
            <a:schemeClr val="bg1"/>
          </a:solidFill>
        </p:spPr>
        <p:txBody>
          <a:bodyPr wrap="none" rtlCol="0">
            <a:spAutoFit/>
          </a:bodyPr>
          <a:lstStyle/>
          <a:p>
            <a:r>
              <a:rPr lang="en-GB" sz="1300" b="1" dirty="0">
                <a:latin typeface="Times New Roman" panose="02020603050405020304" pitchFamily="18" charset="0"/>
                <a:cs typeface="Times New Roman" panose="02020603050405020304" pitchFamily="18" charset="0"/>
              </a:rPr>
              <a:t>480,874</a:t>
            </a:r>
          </a:p>
        </p:txBody>
      </p:sp>
      <p:sp>
        <p:nvSpPr>
          <p:cNvPr id="17" name="TextBox 16"/>
          <p:cNvSpPr txBox="1"/>
          <p:nvPr/>
        </p:nvSpPr>
        <p:spPr>
          <a:xfrm>
            <a:off x="6480000" y="5688000"/>
            <a:ext cx="726481" cy="292388"/>
          </a:xfrm>
          <a:prstGeom prst="rect">
            <a:avLst/>
          </a:prstGeom>
          <a:noFill/>
        </p:spPr>
        <p:txBody>
          <a:bodyPr wrap="none" rtlCol="0">
            <a:spAutoFit/>
          </a:bodyPr>
          <a:lstStyle/>
          <a:p>
            <a:r>
              <a:rPr lang="en-GB" sz="1300" b="1" dirty="0">
                <a:latin typeface="Times New Roman" panose="02020603050405020304" pitchFamily="18" charset="0"/>
                <a:cs typeface="Times New Roman" panose="02020603050405020304" pitchFamily="18" charset="0"/>
              </a:rPr>
              <a:t>876,083</a:t>
            </a:r>
          </a:p>
        </p:txBody>
      </p:sp>
      <p:sp>
        <p:nvSpPr>
          <p:cNvPr id="18" name="TextBox 17"/>
          <p:cNvSpPr txBox="1"/>
          <p:nvPr/>
        </p:nvSpPr>
        <p:spPr>
          <a:xfrm>
            <a:off x="1868798" y="6098105"/>
            <a:ext cx="5094664" cy="338554"/>
          </a:xfrm>
          <a:prstGeom prst="rect">
            <a:avLst/>
          </a:prstGeom>
          <a:noFill/>
        </p:spPr>
        <p:txBody>
          <a:bodyPr wrap="none" rtlCol="0">
            <a:spAutoFit/>
          </a:bodyPr>
          <a:lstStyle/>
          <a:p>
            <a:r>
              <a:rPr lang="en-GB" sz="1600" b="1" dirty="0">
                <a:solidFill>
                  <a:srgbClr val="E31837"/>
                </a:solidFill>
                <a:latin typeface="+mn-lt"/>
              </a:rPr>
              <a:t>Rate of Gross Profit (according to policy): 64.6%</a:t>
            </a:r>
          </a:p>
        </p:txBody>
      </p:sp>
    </p:spTree>
    <p:extLst>
      <p:ext uri="{BB962C8B-B14F-4D97-AF65-F5344CB8AC3E}">
        <p14:creationId xmlns:p14="http://schemas.microsoft.com/office/powerpoint/2010/main" val="118909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solidFill>
                  <a:srgbClr val="FFFFFF"/>
                </a:solidFill>
              </a:rPr>
              <a:t>5. Rate of GP Calculation</a:t>
            </a:r>
            <a:endParaRPr lang="en-GB" dirty="0"/>
          </a:p>
        </p:txBody>
      </p:sp>
      <p:sp>
        <p:nvSpPr>
          <p:cNvPr id="6" name="TextBox 5"/>
          <p:cNvSpPr txBox="1"/>
          <p:nvPr/>
        </p:nvSpPr>
        <p:spPr>
          <a:xfrm>
            <a:off x="1403648" y="1340769"/>
            <a:ext cx="2236511" cy="584775"/>
          </a:xfrm>
          <a:prstGeom prst="rect">
            <a:avLst/>
          </a:prstGeom>
          <a:noFill/>
        </p:spPr>
        <p:txBody>
          <a:bodyPr wrap="none" rtlCol="0">
            <a:spAutoFit/>
          </a:bodyPr>
          <a:lstStyle/>
          <a:p>
            <a:pPr algn="ctr"/>
            <a:r>
              <a:rPr lang="en-GB" sz="1600" b="1" u="sng" dirty="0">
                <a:solidFill>
                  <a:srgbClr val="E31837"/>
                </a:solidFill>
                <a:latin typeface="+mn-lt"/>
              </a:rPr>
              <a:t>Rate of Gross profit</a:t>
            </a:r>
          </a:p>
          <a:p>
            <a:pPr algn="ctr"/>
            <a:r>
              <a:rPr lang="en-GB" sz="1600" b="1" u="sng" dirty="0">
                <a:solidFill>
                  <a:srgbClr val="E31837"/>
                </a:solidFill>
                <a:latin typeface="+mn-lt"/>
              </a:rPr>
              <a:t>(Accounting Method)</a:t>
            </a:r>
          </a:p>
        </p:txBody>
      </p:sp>
      <p:sp>
        <p:nvSpPr>
          <p:cNvPr id="19" name="TextBox 18"/>
          <p:cNvSpPr txBox="1"/>
          <p:nvPr/>
        </p:nvSpPr>
        <p:spPr>
          <a:xfrm>
            <a:off x="5547379" y="1340768"/>
            <a:ext cx="2157963" cy="584775"/>
          </a:xfrm>
          <a:prstGeom prst="rect">
            <a:avLst/>
          </a:prstGeom>
          <a:noFill/>
        </p:spPr>
        <p:txBody>
          <a:bodyPr wrap="none" rtlCol="0">
            <a:spAutoFit/>
          </a:bodyPr>
          <a:lstStyle/>
          <a:p>
            <a:pPr algn="ctr"/>
            <a:r>
              <a:rPr lang="en-GB" sz="1600" b="1" u="sng" dirty="0">
                <a:solidFill>
                  <a:schemeClr val="tx1"/>
                </a:solidFill>
                <a:latin typeface="+mn-lt"/>
              </a:rPr>
              <a:t>Rate of Gross profit</a:t>
            </a:r>
          </a:p>
          <a:p>
            <a:pPr algn="ctr"/>
            <a:r>
              <a:rPr lang="en-GB" sz="1600" b="1" u="sng" dirty="0">
                <a:solidFill>
                  <a:schemeClr val="tx1"/>
                </a:solidFill>
                <a:latin typeface="+mn-lt"/>
              </a:rPr>
              <a:t>(Policy Method)</a:t>
            </a:r>
          </a:p>
        </p:txBody>
      </p:sp>
      <p:cxnSp>
        <p:nvCxnSpPr>
          <p:cNvPr id="22" name="Straight Connector 21"/>
          <p:cNvCxnSpPr/>
          <p:nvPr/>
        </p:nvCxnSpPr>
        <p:spPr bwMode="auto">
          <a:xfrm>
            <a:off x="4572000" y="1628800"/>
            <a:ext cx="0" cy="4032448"/>
          </a:xfrm>
          <a:prstGeom prst="line">
            <a:avLst/>
          </a:prstGeom>
          <a:solidFill>
            <a:srgbClr val="DF142E"/>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aphicFrame>
        <p:nvGraphicFramePr>
          <p:cNvPr id="24" name="Chart 23"/>
          <p:cNvGraphicFramePr>
            <a:graphicFrameLocks/>
          </p:cNvGraphicFramePr>
          <p:nvPr>
            <p:extLst>
              <p:ext uri="{D42A27DB-BD31-4B8C-83A1-F6EECF244321}">
                <p14:modId xmlns:p14="http://schemas.microsoft.com/office/powerpoint/2010/main" val="3662823493"/>
              </p:ext>
            </p:extLst>
          </p:nvPr>
        </p:nvGraphicFramePr>
        <p:xfrm>
          <a:off x="1259632" y="5613005"/>
          <a:ext cx="1833971" cy="1100383"/>
        </p:xfrm>
        <a:graphic>
          <a:graphicData uri="http://schemas.openxmlformats.org/drawingml/2006/chart">
            <c:chart xmlns:c="http://schemas.openxmlformats.org/drawingml/2006/chart" xmlns:r="http://schemas.openxmlformats.org/officeDocument/2006/relationships" r:id="rId3"/>
          </a:graphicData>
        </a:graphic>
      </p:graphicFrame>
      <p:sp>
        <p:nvSpPr>
          <p:cNvPr id="25" name="TextBox 24"/>
          <p:cNvSpPr txBox="1"/>
          <p:nvPr/>
        </p:nvSpPr>
        <p:spPr>
          <a:xfrm>
            <a:off x="2898543" y="5978531"/>
            <a:ext cx="4467890" cy="369332"/>
          </a:xfrm>
          <a:prstGeom prst="rect">
            <a:avLst/>
          </a:prstGeom>
          <a:noFill/>
        </p:spPr>
        <p:txBody>
          <a:bodyPr wrap="none" rtlCol="0">
            <a:spAutoFit/>
          </a:bodyPr>
          <a:lstStyle/>
          <a:p>
            <a:r>
              <a:rPr lang="en-GB" sz="1800" b="1" dirty="0">
                <a:solidFill>
                  <a:srgbClr val="E31837"/>
                </a:solidFill>
                <a:latin typeface="+mn-lt"/>
              </a:rPr>
              <a:t>Policyholder will bear 34% of all losses</a:t>
            </a:r>
          </a:p>
        </p:txBody>
      </p:sp>
      <p:sp>
        <p:nvSpPr>
          <p:cNvPr id="26" name="TextBox 25"/>
          <p:cNvSpPr txBox="1"/>
          <p:nvPr/>
        </p:nvSpPr>
        <p:spPr>
          <a:xfrm>
            <a:off x="1992754" y="2204864"/>
            <a:ext cx="1058302" cy="461665"/>
          </a:xfrm>
          <a:prstGeom prst="rect">
            <a:avLst/>
          </a:prstGeom>
          <a:noFill/>
        </p:spPr>
        <p:txBody>
          <a:bodyPr wrap="none" rtlCol="0">
            <a:spAutoFit/>
          </a:bodyPr>
          <a:lstStyle/>
          <a:p>
            <a:pPr algn="ctr"/>
            <a:r>
              <a:rPr lang="en-GB" sz="2400" b="1" dirty="0">
                <a:solidFill>
                  <a:srgbClr val="E31837"/>
                </a:solidFill>
                <a:latin typeface="+mn-lt"/>
              </a:rPr>
              <a:t>38.6%</a:t>
            </a:r>
          </a:p>
        </p:txBody>
      </p:sp>
      <p:sp>
        <p:nvSpPr>
          <p:cNvPr id="27" name="TextBox 26"/>
          <p:cNvSpPr txBox="1"/>
          <p:nvPr/>
        </p:nvSpPr>
        <p:spPr>
          <a:xfrm>
            <a:off x="6121545" y="2204864"/>
            <a:ext cx="1058302" cy="461665"/>
          </a:xfrm>
          <a:prstGeom prst="rect">
            <a:avLst/>
          </a:prstGeom>
          <a:noFill/>
        </p:spPr>
        <p:txBody>
          <a:bodyPr wrap="none" rtlCol="0">
            <a:spAutoFit/>
          </a:bodyPr>
          <a:lstStyle/>
          <a:p>
            <a:pPr algn="ctr"/>
            <a:r>
              <a:rPr lang="en-GB" sz="2400" b="1" dirty="0">
                <a:solidFill>
                  <a:schemeClr val="tx1"/>
                </a:solidFill>
                <a:latin typeface="+mn-lt"/>
              </a:rPr>
              <a:t>64.6%</a:t>
            </a:r>
          </a:p>
        </p:txBody>
      </p:sp>
      <p:sp>
        <p:nvSpPr>
          <p:cNvPr id="28" name="TextBox 27"/>
          <p:cNvSpPr txBox="1"/>
          <p:nvPr/>
        </p:nvSpPr>
        <p:spPr>
          <a:xfrm>
            <a:off x="401460" y="2801834"/>
            <a:ext cx="2273379" cy="1815882"/>
          </a:xfrm>
          <a:prstGeom prst="rect">
            <a:avLst/>
          </a:prstGeom>
          <a:noFill/>
        </p:spPr>
        <p:txBody>
          <a:bodyPr wrap="none" rtlCol="0">
            <a:spAutoFit/>
          </a:bodyPr>
          <a:lstStyle/>
          <a:p>
            <a:r>
              <a:rPr lang="en-GB" sz="1600" dirty="0">
                <a:solidFill>
                  <a:srgbClr val="E31837"/>
                </a:solidFill>
                <a:latin typeface="+mn-lt"/>
              </a:rPr>
              <a:t>12m turnover:</a:t>
            </a:r>
          </a:p>
          <a:p>
            <a:endParaRPr lang="en-GB" sz="1600" dirty="0">
              <a:solidFill>
                <a:srgbClr val="E31837"/>
              </a:solidFill>
              <a:latin typeface="+mn-lt"/>
            </a:endParaRPr>
          </a:p>
          <a:p>
            <a:r>
              <a:rPr lang="en-GB" sz="1600" dirty="0">
                <a:solidFill>
                  <a:srgbClr val="E31837"/>
                </a:solidFill>
                <a:latin typeface="+mn-lt"/>
              </a:rPr>
              <a:t>Gross Profit at risk</a:t>
            </a:r>
          </a:p>
          <a:p>
            <a:r>
              <a:rPr lang="en-GB" sz="1600" dirty="0">
                <a:solidFill>
                  <a:srgbClr val="E31837"/>
                </a:solidFill>
                <a:latin typeface="+mn-lt"/>
              </a:rPr>
              <a:t>according to method of</a:t>
            </a:r>
          </a:p>
          <a:p>
            <a:r>
              <a:rPr lang="en-GB" sz="1600" dirty="0">
                <a:solidFill>
                  <a:srgbClr val="E31837"/>
                </a:solidFill>
                <a:latin typeface="+mn-lt"/>
              </a:rPr>
              <a:t>calculation:</a:t>
            </a:r>
          </a:p>
          <a:p>
            <a:endParaRPr lang="en-GB" sz="1600" dirty="0">
              <a:solidFill>
                <a:srgbClr val="E31837"/>
              </a:solidFill>
              <a:latin typeface="+mn-lt"/>
            </a:endParaRPr>
          </a:p>
          <a:p>
            <a:r>
              <a:rPr lang="en-GB" sz="1600" dirty="0">
                <a:solidFill>
                  <a:srgbClr val="E31837"/>
                </a:solidFill>
                <a:latin typeface="+mn-lt"/>
              </a:rPr>
              <a:t>Sum Insured on policy:</a:t>
            </a:r>
          </a:p>
        </p:txBody>
      </p:sp>
      <p:sp>
        <p:nvSpPr>
          <p:cNvPr id="29" name="TextBox 28"/>
          <p:cNvSpPr txBox="1"/>
          <p:nvPr/>
        </p:nvSpPr>
        <p:spPr>
          <a:xfrm>
            <a:off x="3051056" y="2801834"/>
            <a:ext cx="1244315" cy="1815882"/>
          </a:xfrm>
          <a:prstGeom prst="rect">
            <a:avLst/>
          </a:prstGeom>
          <a:noFill/>
        </p:spPr>
        <p:txBody>
          <a:bodyPr wrap="none" rtlCol="0">
            <a:spAutoFit/>
          </a:bodyPr>
          <a:lstStyle/>
          <a:p>
            <a:pPr algn="r"/>
            <a:r>
              <a:rPr lang="en-GB" sz="1600" dirty="0">
                <a:solidFill>
                  <a:srgbClr val="E31837"/>
                </a:solidFill>
                <a:latin typeface="+mn-lt"/>
              </a:rPr>
              <a:t>£1,400,000</a:t>
            </a:r>
          </a:p>
          <a:p>
            <a:pPr algn="r"/>
            <a:endParaRPr lang="en-GB" sz="1600" dirty="0">
              <a:solidFill>
                <a:srgbClr val="E31837"/>
              </a:solidFill>
              <a:latin typeface="+mn-lt"/>
            </a:endParaRPr>
          </a:p>
          <a:p>
            <a:pPr algn="r"/>
            <a:endParaRPr lang="en-GB" sz="1600" dirty="0">
              <a:solidFill>
                <a:srgbClr val="E31837"/>
              </a:solidFill>
              <a:latin typeface="+mn-lt"/>
            </a:endParaRPr>
          </a:p>
          <a:p>
            <a:pPr algn="r"/>
            <a:endParaRPr lang="en-GB" sz="1600" dirty="0">
              <a:solidFill>
                <a:srgbClr val="E31837"/>
              </a:solidFill>
              <a:latin typeface="+mn-lt"/>
            </a:endParaRPr>
          </a:p>
          <a:p>
            <a:pPr algn="r"/>
            <a:r>
              <a:rPr lang="en-GB" sz="1600" dirty="0">
                <a:solidFill>
                  <a:srgbClr val="E31837"/>
                </a:solidFill>
                <a:latin typeface="+mn-lt"/>
              </a:rPr>
              <a:t>£540,400</a:t>
            </a:r>
          </a:p>
          <a:p>
            <a:pPr algn="r"/>
            <a:endParaRPr lang="en-GB" sz="1600" dirty="0">
              <a:solidFill>
                <a:srgbClr val="E31837"/>
              </a:solidFill>
              <a:latin typeface="+mn-lt"/>
            </a:endParaRPr>
          </a:p>
          <a:p>
            <a:pPr algn="r"/>
            <a:r>
              <a:rPr lang="en-GB" sz="1600" dirty="0">
                <a:solidFill>
                  <a:srgbClr val="E31837"/>
                </a:solidFill>
                <a:latin typeface="+mn-lt"/>
              </a:rPr>
              <a:t>£600,000</a:t>
            </a:r>
          </a:p>
        </p:txBody>
      </p:sp>
      <p:sp>
        <p:nvSpPr>
          <p:cNvPr id="30" name="TextBox 29"/>
          <p:cNvSpPr txBox="1"/>
          <p:nvPr/>
        </p:nvSpPr>
        <p:spPr>
          <a:xfrm>
            <a:off x="4906468" y="2801834"/>
            <a:ext cx="2273379" cy="2308324"/>
          </a:xfrm>
          <a:prstGeom prst="rect">
            <a:avLst/>
          </a:prstGeom>
          <a:noFill/>
        </p:spPr>
        <p:txBody>
          <a:bodyPr wrap="none" rtlCol="0">
            <a:spAutoFit/>
          </a:bodyPr>
          <a:lstStyle/>
          <a:p>
            <a:r>
              <a:rPr lang="en-GB" sz="1600" dirty="0">
                <a:solidFill>
                  <a:schemeClr val="tx1"/>
                </a:solidFill>
                <a:latin typeface="+mn-lt"/>
              </a:rPr>
              <a:t>12m turnover:</a:t>
            </a:r>
          </a:p>
          <a:p>
            <a:endParaRPr lang="en-GB" sz="1600" dirty="0">
              <a:solidFill>
                <a:schemeClr val="tx1"/>
              </a:solidFill>
              <a:latin typeface="+mn-lt"/>
            </a:endParaRPr>
          </a:p>
          <a:p>
            <a:r>
              <a:rPr lang="en-GB" sz="1600" dirty="0">
                <a:solidFill>
                  <a:schemeClr val="tx1"/>
                </a:solidFill>
                <a:latin typeface="+mn-lt"/>
              </a:rPr>
              <a:t>Gross Profit at risk</a:t>
            </a:r>
          </a:p>
          <a:p>
            <a:r>
              <a:rPr lang="en-GB" sz="1600" dirty="0">
                <a:solidFill>
                  <a:schemeClr val="tx1"/>
                </a:solidFill>
                <a:latin typeface="+mn-lt"/>
              </a:rPr>
              <a:t>according to method of</a:t>
            </a:r>
          </a:p>
          <a:p>
            <a:r>
              <a:rPr lang="en-GB" sz="1600" dirty="0">
                <a:solidFill>
                  <a:schemeClr val="tx1"/>
                </a:solidFill>
                <a:latin typeface="+mn-lt"/>
              </a:rPr>
              <a:t>calculation:</a:t>
            </a:r>
          </a:p>
          <a:p>
            <a:endParaRPr lang="en-GB" sz="1600" dirty="0">
              <a:solidFill>
                <a:schemeClr val="tx1"/>
              </a:solidFill>
              <a:latin typeface="+mn-lt"/>
            </a:endParaRPr>
          </a:p>
          <a:p>
            <a:r>
              <a:rPr lang="en-GB" sz="1600" dirty="0">
                <a:solidFill>
                  <a:schemeClr val="tx1"/>
                </a:solidFill>
                <a:latin typeface="+mn-lt"/>
              </a:rPr>
              <a:t>Sum Insured on policy:</a:t>
            </a:r>
          </a:p>
          <a:p>
            <a:endParaRPr lang="en-GB" sz="1600" dirty="0">
              <a:solidFill>
                <a:schemeClr val="tx1"/>
              </a:solidFill>
              <a:latin typeface="+mn-lt"/>
            </a:endParaRPr>
          </a:p>
          <a:p>
            <a:r>
              <a:rPr lang="en-GB" sz="1600" b="1" dirty="0">
                <a:solidFill>
                  <a:schemeClr val="tx1"/>
                </a:solidFill>
                <a:latin typeface="+mn-lt"/>
              </a:rPr>
              <a:t>Adequacy:</a:t>
            </a:r>
          </a:p>
        </p:txBody>
      </p:sp>
      <p:sp>
        <p:nvSpPr>
          <p:cNvPr id="31" name="TextBox 30"/>
          <p:cNvSpPr txBox="1"/>
          <p:nvPr/>
        </p:nvSpPr>
        <p:spPr>
          <a:xfrm>
            <a:off x="7589728" y="2801834"/>
            <a:ext cx="1210651" cy="2308324"/>
          </a:xfrm>
          <a:prstGeom prst="rect">
            <a:avLst/>
          </a:prstGeom>
          <a:noFill/>
        </p:spPr>
        <p:txBody>
          <a:bodyPr wrap="none" rtlCol="0">
            <a:spAutoFit/>
          </a:bodyPr>
          <a:lstStyle/>
          <a:p>
            <a:pPr algn="r"/>
            <a:r>
              <a:rPr lang="en-GB" sz="1600" dirty="0">
                <a:solidFill>
                  <a:schemeClr val="tx1"/>
                </a:solidFill>
                <a:latin typeface="+mn-lt"/>
              </a:rPr>
              <a:t>£1,400,000</a:t>
            </a:r>
          </a:p>
          <a:p>
            <a:pPr algn="r"/>
            <a:endParaRPr lang="en-GB" sz="1600" dirty="0">
              <a:solidFill>
                <a:schemeClr val="tx1"/>
              </a:solidFill>
              <a:latin typeface="+mn-lt"/>
            </a:endParaRPr>
          </a:p>
          <a:p>
            <a:pPr algn="r"/>
            <a:endParaRPr lang="en-GB" sz="1600" dirty="0">
              <a:solidFill>
                <a:schemeClr val="tx1"/>
              </a:solidFill>
              <a:latin typeface="+mn-lt"/>
            </a:endParaRPr>
          </a:p>
          <a:p>
            <a:pPr algn="r"/>
            <a:endParaRPr lang="en-GB" sz="1600" dirty="0">
              <a:solidFill>
                <a:schemeClr val="tx1"/>
              </a:solidFill>
              <a:latin typeface="+mn-lt"/>
            </a:endParaRPr>
          </a:p>
          <a:p>
            <a:pPr algn="r"/>
            <a:r>
              <a:rPr lang="en-GB" sz="1600" dirty="0">
                <a:solidFill>
                  <a:schemeClr val="tx1"/>
                </a:solidFill>
                <a:latin typeface="+mn-lt"/>
              </a:rPr>
              <a:t>£904,400</a:t>
            </a:r>
          </a:p>
          <a:p>
            <a:pPr algn="r"/>
            <a:endParaRPr lang="en-GB" sz="1600" dirty="0">
              <a:solidFill>
                <a:schemeClr val="tx1"/>
              </a:solidFill>
              <a:latin typeface="+mn-lt"/>
            </a:endParaRPr>
          </a:p>
          <a:p>
            <a:pPr algn="r"/>
            <a:r>
              <a:rPr lang="en-GB" sz="1600" dirty="0">
                <a:solidFill>
                  <a:schemeClr val="tx1"/>
                </a:solidFill>
                <a:latin typeface="+mn-lt"/>
              </a:rPr>
              <a:t>£600,000</a:t>
            </a:r>
          </a:p>
          <a:p>
            <a:pPr algn="r"/>
            <a:endParaRPr lang="en-GB" sz="1600" dirty="0">
              <a:solidFill>
                <a:schemeClr val="tx1"/>
              </a:solidFill>
              <a:latin typeface="+mn-lt"/>
            </a:endParaRPr>
          </a:p>
          <a:p>
            <a:pPr algn="r"/>
            <a:r>
              <a:rPr lang="en-GB" sz="1600" b="1" dirty="0">
                <a:solidFill>
                  <a:schemeClr val="tx1"/>
                </a:solidFill>
                <a:latin typeface="+mn-lt"/>
              </a:rPr>
              <a:t>66%</a:t>
            </a:r>
          </a:p>
        </p:txBody>
      </p:sp>
    </p:spTree>
    <p:extLst>
      <p:ext uri="{BB962C8B-B14F-4D97-AF65-F5344CB8AC3E}">
        <p14:creationId xmlns:p14="http://schemas.microsoft.com/office/powerpoint/2010/main" val="389685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0">
                                            <p:txEl>
                                              <p:pRg st="6" end="6"/>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1">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
                                            <p:txEl>
                                              <p:pRg st="8" end="8"/>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1">
                                            <p:txEl>
                                              <p:pRg st="8" end="8"/>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AsOne/>
      </p:bldGraphic>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Firm Overview</a:t>
            </a:r>
          </a:p>
        </p:txBody>
      </p:sp>
      <p:sp>
        <p:nvSpPr>
          <p:cNvPr id="3" name="Text Placeholder 2"/>
          <p:cNvSpPr>
            <a:spLocks noGrp="1"/>
          </p:cNvSpPr>
          <p:nvPr>
            <p:ph type="body" idx="10"/>
          </p:nvPr>
        </p:nvSpPr>
        <p:spPr/>
        <p:txBody>
          <a:bodyPr/>
          <a:lstStyle/>
          <a:p>
            <a:r>
              <a:rPr lang="en-US" dirty="0"/>
              <a:t>&amp; Areas of Expertise</a:t>
            </a:r>
          </a:p>
        </p:txBody>
      </p:sp>
      <p:sp>
        <p:nvSpPr>
          <p:cNvPr id="4" name="Rectangle 3">
            <a:hlinkClick r:id="rId3" action="ppaction://hlinksldjump"/>
          </p:cNvPr>
          <p:cNvSpPr/>
          <p:nvPr/>
        </p:nvSpPr>
        <p:spPr>
          <a:xfrm>
            <a:off x="6970816" y="5523016"/>
            <a:ext cx="2173183" cy="1334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778285649"/>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solidFill>
                  <a:srgbClr val="FFFFFF"/>
                </a:solidFill>
              </a:rPr>
              <a:t>Summary</a:t>
            </a:r>
            <a:endParaRPr lang="en-GB" dirty="0"/>
          </a:p>
        </p:txBody>
      </p:sp>
      <p:sp>
        <p:nvSpPr>
          <p:cNvPr id="2" name="TextBox 1"/>
          <p:cNvSpPr txBox="1"/>
          <p:nvPr/>
        </p:nvSpPr>
        <p:spPr>
          <a:xfrm>
            <a:off x="2547955" y="2654910"/>
            <a:ext cx="3573414" cy="2862322"/>
          </a:xfrm>
          <a:prstGeom prst="rect">
            <a:avLst/>
          </a:prstGeom>
          <a:noFill/>
        </p:spPr>
        <p:txBody>
          <a:bodyPr wrap="none" rtlCol="0">
            <a:spAutoFit/>
          </a:bodyPr>
          <a:lstStyle/>
          <a:p>
            <a:r>
              <a:rPr lang="en-GB" sz="2000" dirty="0">
                <a:latin typeface="+mn-lt"/>
              </a:rPr>
              <a:t>1. Maximum Indemnity Period</a:t>
            </a:r>
          </a:p>
          <a:p>
            <a:pPr marL="457200" indent="-457200">
              <a:buAutoNum type="arabicPeriod"/>
            </a:pPr>
            <a:endParaRPr lang="en-GB" sz="2000" dirty="0">
              <a:latin typeface="+mn-lt"/>
            </a:endParaRPr>
          </a:p>
          <a:p>
            <a:r>
              <a:rPr lang="en-GB" sz="2000" dirty="0">
                <a:latin typeface="+mn-lt"/>
              </a:rPr>
              <a:t>2</a:t>
            </a:r>
            <a:r>
              <a:rPr lang="en-GB" sz="2000">
                <a:latin typeface="+mn-lt"/>
              </a:rPr>
              <a:t>. AICOW </a:t>
            </a:r>
            <a:r>
              <a:rPr lang="en-GB" sz="2000" dirty="0">
                <a:latin typeface="+mn-lt"/>
              </a:rPr>
              <a:t>Cover</a:t>
            </a:r>
          </a:p>
          <a:p>
            <a:endParaRPr lang="en-GB" sz="2000" dirty="0">
              <a:latin typeface="+mn-lt"/>
            </a:endParaRPr>
          </a:p>
          <a:p>
            <a:r>
              <a:rPr lang="en-GB" sz="2000" dirty="0">
                <a:latin typeface="+mn-lt"/>
              </a:rPr>
              <a:t>3. Performance Analysis</a:t>
            </a:r>
          </a:p>
          <a:p>
            <a:endParaRPr lang="en-GB" sz="2000" dirty="0">
              <a:latin typeface="+mn-lt"/>
            </a:endParaRPr>
          </a:p>
          <a:p>
            <a:r>
              <a:rPr lang="en-GB" sz="2000" dirty="0">
                <a:latin typeface="+mn-lt"/>
              </a:rPr>
              <a:t>4. Declaration Frequency</a:t>
            </a:r>
          </a:p>
          <a:p>
            <a:endParaRPr lang="en-GB" sz="2000" dirty="0">
              <a:latin typeface="+mn-lt"/>
            </a:endParaRPr>
          </a:p>
          <a:p>
            <a:r>
              <a:rPr lang="en-GB" sz="2000" dirty="0">
                <a:latin typeface="+mn-lt"/>
              </a:rPr>
              <a:t>5. Rate of GP Calculation</a:t>
            </a:r>
          </a:p>
        </p:txBody>
      </p:sp>
      <p:sp>
        <p:nvSpPr>
          <p:cNvPr id="9" name="TextBox 8"/>
          <p:cNvSpPr txBox="1"/>
          <p:nvPr/>
        </p:nvSpPr>
        <p:spPr>
          <a:xfrm>
            <a:off x="2051720" y="1448835"/>
            <a:ext cx="5000088" cy="523220"/>
          </a:xfrm>
          <a:prstGeom prst="rect">
            <a:avLst/>
          </a:prstGeom>
          <a:noFill/>
        </p:spPr>
        <p:txBody>
          <a:bodyPr wrap="none" rtlCol="0">
            <a:spAutoFit/>
          </a:bodyPr>
          <a:lstStyle/>
          <a:p>
            <a:pPr algn="ctr"/>
            <a:r>
              <a:rPr lang="en-GB" sz="2800" b="1" u="sng" dirty="0">
                <a:latin typeface="+mn-lt"/>
              </a:rPr>
              <a:t>5 Placement Considerations</a:t>
            </a:r>
          </a:p>
        </p:txBody>
      </p:sp>
    </p:spTree>
    <p:extLst>
      <p:ext uri="{BB962C8B-B14F-4D97-AF65-F5344CB8AC3E}">
        <p14:creationId xmlns:p14="http://schemas.microsoft.com/office/powerpoint/2010/main" val="98249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12776"/>
            <a:ext cx="8388821" cy="3960440"/>
          </a:xfrm>
        </p:spPr>
        <p:txBody>
          <a:bodyPr/>
          <a:lstStyle/>
          <a:p>
            <a:pPr marL="39688" indent="0">
              <a:buNone/>
            </a:pPr>
            <a:r>
              <a:rPr lang="en-GB" sz="2000" dirty="0"/>
              <a:t>By attending this event you will gain a further understanding of:</a:t>
            </a:r>
          </a:p>
          <a:p>
            <a:pPr marL="39688" indent="0">
              <a:buNone/>
            </a:pPr>
            <a:endParaRPr lang="en-GB" sz="2000" dirty="0"/>
          </a:p>
          <a:p>
            <a:pPr marL="39688" indent="0">
              <a:buNone/>
            </a:pPr>
            <a:r>
              <a:rPr lang="en-GB" sz="2000" dirty="0"/>
              <a:t>• </a:t>
            </a:r>
            <a:r>
              <a:rPr lang="en-GB" sz="1800" dirty="0"/>
              <a:t>the various items and cover within a Business Interruption policy wording</a:t>
            </a:r>
          </a:p>
          <a:p>
            <a:pPr marL="39688" indent="0">
              <a:buNone/>
            </a:pPr>
            <a:r>
              <a:rPr lang="en-GB" sz="1800" dirty="0"/>
              <a:t>• how to mitigate the risks of underinsurance</a:t>
            </a:r>
          </a:p>
          <a:p>
            <a:pPr marL="39688" indent="0">
              <a:buNone/>
            </a:pPr>
            <a:r>
              <a:rPr lang="en-GB" sz="1800" dirty="0"/>
              <a:t>• the economic limits of Increased Cost of Working</a:t>
            </a:r>
          </a:p>
          <a:p>
            <a:pPr marL="39688" indent="0">
              <a:buNone/>
            </a:pPr>
            <a:r>
              <a:rPr lang="en-GB" sz="1800" dirty="0"/>
              <a:t>• the benefits of Additional ICOW</a:t>
            </a:r>
          </a:p>
          <a:p>
            <a:pPr marL="39688" indent="0">
              <a:buNone/>
            </a:pPr>
            <a:r>
              <a:rPr lang="en-GB" sz="1800" dirty="0"/>
              <a:t>• the importance of adequate indemnity periods</a:t>
            </a:r>
          </a:p>
          <a:p>
            <a:pPr marL="39688" indent="0">
              <a:buNone/>
            </a:pPr>
            <a:r>
              <a:rPr lang="en-GB" sz="1800" dirty="0"/>
              <a:t>• the significance of ‘know your customer’</a:t>
            </a:r>
          </a:p>
          <a:p>
            <a:pPr marL="39688" indent="0">
              <a:buNone/>
            </a:pPr>
            <a:r>
              <a:rPr lang="en-GB" sz="1800" dirty="0"/>
              <a:t>• calculating an adequate sum insured with reference to company accounts</a:t>
            </a:r>
          </a:p>
          <a:p>
            <a:pPr marL="39688" indent="0">
              <a:buNone/>
            </a:pPr>
            <a:endParaRPr lang="en-GB" sz="2000" dirty="0"/>
          </a:p>
        </p:txBody>
      </p:sp>
      <p:sp>
        <p:nvSpPr>
          <p:cNvPr id="3" name="Title 2"/>
          <p:cNvSpPr>
            <a:spLocks noGrp="1"/>
          </p:cNvSpPr>
          <p:nvPr>
            <p:ph type="title"/>
          </p:nvPr>
        </p:nvSpPr>
        <p:spPr/>
        <p:txBody>
          <a:bodyPr/>
          <a:lstStyle/>
          <a:p>
            <a:r>
              <a:rPr lang="en-GB" dirty="0">
                <a:solidFill>
                  <a:srgbClr val="FFFFFF"/>
                </a:solidFill>
              </a:rPr>
              <a:t>Learning Objectives</a:t>
            </a:r>
            <a:endParaRPr lang="en-GB" dirty="0"/>
          </a:p>
        </p:txBody>
      </p:sp>
    </p:spTree>
    <p:extLst>
      <p:ext uri="{BB962C8B-B14F-4D97-AF65-F5344CB8AC3E}">
        <p14:creationId xmlns:p14="http://schemas.microsoft.com/office/powerpoint/2010/main" val="249744182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http://www.lasvegasbuyeragent.com/images/Is-A-Security-Deposit-Tax-Deductib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1700808"/>
            <a:ext cx="3750047" cy="3750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2"/>
          <p:cNvSpPr>
            <a:spLocks noGrp="1"/>
          </p:cNvSpPr>
          <p:nvPr>
            <p:ph type="title"/>
          </p:nvPr>
        </p:nvSpPr>
        <p:spPr>
          <a:xfrm>
            <a:off x="35496" y="188640"/>
            <a:ext cx="6829362" cy="495722"/>
          </a:xfrm>
        </p:spPr>
        <p:txBody>
          <a:bodyPr/>
          <a:lstStyle/>
          <a:p>
            <a:r>
              <a:rPr lang="en-GB" dirty="0"/>
              <a:t>Questions</a:t>
            </a:r>
          </a:p>
        </p:txBody>
      </p:sp>
      <p:sp>
        <p:nvSpPr>
          <p:cNvPr id="2" name="Rectangle 1">
            <a:extLst>
              <a:ext uri="{FF2B5EF4-FFF2-40B4-BE49-F238E27FC236}">
                <a16:creationId xmlns:a16="http://schemas.microsoft.com/office/drawing/2014/main" xmlns="" id="{E2B9E223-59E1-4BDE-9BE0-0F87F0CDECF3}"/>
              </a:ext>
            </a:extLst>
          </p:cNvPr>
          <p:cNvSpPr/>
          <p:nvPr/>
        </p:nvSpPr>
        <p:spPr>
          <a:xfrm>
            <a:off x="3635896" y="5450855"/>
            <a:ext cx="1446550" cy="461665"/>
          </a:xfrm>
          <a:prstGeom prst="rect">
            <a:avLst/>
          </a:prstGeom>
        </p:spPr>
        <p:txBody>
          <a:bodyPr wrap="none">
            <a:spAutoFit/>
          </a:bodyPr>
          <a:lstStyle/>
          <a:p>
            <a:pPr marL="39688" indent="0">
              <a:buNone/>
            </a:pPr>
            <a:r>
              <a:rPr lang="en-US" dirty="0">
                <a:solidFill>
                  <a:srgbClr val="E31837"/>
                </a:solidFill>
                <a:latin typeface="+mn-lt"/>
              </a:rPr>
              <a:t>Rajen Rajput</a:t>
            </a:r>
          </a:p>
          <a:p>
            <a:pPr marL="39688" indent="0">
              <a:buNone/>
            </a:pPr>
            <a:r>
              <a:rPr lang="en-US" dirty="0">
                <a:solidFill>
                  <a:srgbClr val="E31837"/>
                </a:solidFill>
                <a:latin typeface="+mn-lt"/>
              </a:rPr>
              <a:t>rrajput@mdd.com</a:t>
            </a:r>
          </a:p>
        </p:txBody>
      </p:sp>
    </p:spTree>
    <p:extLst>
      <p:ext uri="{BB962C8B-B14F-4D97-AF65-F5344CB8AC3E}">
        <p14:creationId xmlns:p14="http://schemas.microsoft.com/office/powerpoint/2010/main" val="2719972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608478" y="908720"/>
            <a:ext cx="1929624" cy="834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itle 2"/>
          <p:cNvSpPr txBox="1">
            <a:spLocks/>
          </p:cNvSpPr>
          <p:nvPr/>
        </p:nvSpPr>
        <p:spPr>
          <a:xfrm>
            <a:off x="2593380" y="1854899"/>
            <a:ext cx="3959820" cy="2438197"/>
          </a:xfrm>
          <a:prstGeom prst="rect">
            <a:avLst/>
          </a:prstGeom>
        </p:spPr>
        <p:txBody>
          <a:bodyPr/>
          <a:lstStyle>
            <a:lvl1pPr marL="342900" indent="-342900" algn="l" defTabSz="457200" rtl="0" eaLnBrk="0" fontAlgn="base" hangingPunct="0">
              <a:spcBef>
                <a:spcPct val="20000"/>
              </a:spcBef>
              <a:spcAft>
                <a:spcPct val="0"/>
              </a:spcAft>
              <a:buClr>
                <a:srgbClr val="FF0000"/>
              </a:buClr>
              <a:buFont typeface="Arial" pitchFamily="34" charset="0"/>
              <a:buChar char="•"/>
              <a:defRPr sz="3200" kern="1200">
                <a:solidFill>
                  <a:schemeClr val="tx1"/>
                </a:solidFill>
                <a:latin typeface="Arial" pitchFamily="34" charset="0"/>
                <a:ea typeface="ヒラギノ角ゴ Pro W3" charset="-128"/>
                <a:cs typeface="Arial" pitchFamily="34" charset="0"/>
              </a:defRPr>
            </a:lvl1pPr>
            <a:lvl2pPr marL="742950" indent="-285750" algn="l" defTabSz="457200" rtl="0" eaLnBrk="0" fontAlgn="base" hangingPunct="0">
              <a:spcBef>
                <a:spcPct val="20000"/>
              </a:spcBef>
              <a:spcAft>
                <a:spcPct val="0"/>
              </a:spcAft>
              <a:buClr>
                <a:srgbClr val="FF0000"/>
              </a:buClr>
              <a:buFont typeface="Arial" pitchFamily="34" charset="0"/>
              <a:buChar char="–"/>
              <a:defRPr sz="2800" kern="1200">
                <a:solidFill>
                  <a:schemeClr val="tx1"/>
                </a:solidFill>
                <a:latin typeface="Arial" pitchFamily="34" charset="0"/>
                <a:ea typeface="ヒラギノ角ゴ Pro W3" charset="-128"/>
                <a:cs typeface="Arial" pitchFamily="34" charset="0"/>
              </a:defRPr>
            </a:lvl2pPr>
            <a:lvl3pPr marL="1143000" indent="-228600" algn="l" defTabSz="457200" rtl="0" eaLnBrk="0" fontAlgn="base" hangingPunct="0">
              <a:spcBef>
                <a:spcPct val="20000"/>
              </a:spcBef>
              <a:spcAft>
                <a:spcPct val="0"/>
              </a:spcAft>
              <a:buClr>
                <a:srgbClr val="FF0000"/>
              </a:buClr>
              <a:buFont typeface="Arial" pitchFamily="34" charset="0"/>
              <a:buChar char="•"/>
              <a:defRPr sz="2400" kern="1200">
                <a:solidFill>
                  <a:schemeClr val="tx1"/>
                </a:solidFill>
                <a:latin typeface="Arial" pitchFamily="34" charset="0"/>
                <a:ea typeface="ヒラギノ角ゴ Pro W3" charset="-128"/>
                <a:cs typeface="Arial" pitchFamily="34" charset="0"/>
              </a:defRPr>
            </a:lvl3pPr>
            <a:lvl4pPr marL="1600200" indent="-228600" algn="l" defTabSz="457200" rtl="0" eaLnBrk="0" fontAlgn="base" hangingPunct="0">
              <a:spcBef>
                <a:spcPct val="20000"/>
              </a:spcBef>
              <a:spcAft>
                <a:spcPct val="0"/>
              </a:spcAft>
              <a:buClr>
                <a:srgbClr val="FF0000"/>
              </a:buClr>
              <a:buFont typeface="Arial" pitchFamily="34" charset="0"/>
              <a:buChar char="–"/>
              <a:defRPr sz="2000" kern="1200">
                <a:solidFill>
                  <a:schemeClr val="tx1"/>
                </a:solidFill>
                <a:latin typeface="Arial" pitchFamily="34" charset="0"/>
                <a:ea typeface="ヒラギノ角ゴ Pro W3" charset="-128"/>
                <a:cs typeface="Arial" pitchFamily="34" charset="0"/>
              </a:defRPr>
            </a:lvl4pPr>
            <a:lvl5pPr marL="2057400" indent="-228600" algn="l" defTabSz="457200" rtl="0" eaLnBrk="0" fontAlgn="base" hangingPunct="0">
              <a:spcBef>
                <a:spcPct val="20000"/>
              </a:spcBef>
              <a:spcAft>
                <a:spcPct val="0"/>
              </a:spcAft>
              <a:buClr>
                <a:srgbClr val="FF0000"/>
              </a:buClr>
              <a:buFont typeface="Arial" pitchFamily="34" charset="0"/>
              <a:buChar char="»"/>
              <a:defRPr sz="2000" kern="1200">
                <a:solidFill>
                  <a:schemeClr val="tx1"/>
                </a:solidFill>
                <a:latin typeface="Arial" pitchFamily="34" charset="0"/>
                <a:ea typeface="ヒラギノ角ゴ Pro W3" charset="-128"/>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20000"/>
              </a:spcBef>
              <a:spcAft>
                <a:spcPct val="0"/>
              </a:spcAft>
              <a:buClr>
                <a:srgbClr val="FF0000"/>
              </a:buClr>
              <a:buSzTx/>
              <a:buFont typeface="Arial" pitchFamily="34" charset="0"/>
              <a:buNone/>
              <a:tabLst/>
              <a:defRPr/>
            </a:pPr>
            <a:r>
              <a:rPr kumimoji="0" lang="en-US" altLang="en-US" sz="1800" b="0"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sym typeface="Gill Sans" charset="0"/>
              </a:rPr>
              <a:t>Marlow House</a:t>
            </a:r>
          </a:p>
          <a:p>
            <a:pPr marL="0" marR="0" lvl="0" indent="0" algn="ctr" defTabSz="457200" rtl="0" eaLnBrk="1" fontAlgn="base" latinLnBrk="0" hangingPunct="1">
              <a:lnSpc>
                <a:spcPct val="100000"/>
              </a:lnSpc>
              <a:spcBef>
                <a:spcPct val="20000"/>
              </a:spcBef>
              <a:spcAft>
                <a:spcPct val="0"/>
              </a:spcAft>
              <a:buClr>
                <a:srgbClr val="FF0000"/>
              </a:buClr>
              <a:buSzTx/>
              <a:buFont typeface="Arial" pitchFamily="34" charset="0"/>
              <a:buNone/>
              <a:tabLst/>
              <a:defRPr/>
            </a:pPr>
            <a:r>
              <a:rPr kumimoji="0" lang="en-US" altLang="en-US" sz="1800" b="0"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sym typeface="Gill Sans" charset="0"/>
              </a:rPr>
              <a:t>1a Lloyds Avenue</a:t>
            </a:r>
          </a:p>
          <a:p>
            <a:pPr marL="0" marR="0" lvl="0" indent="0" algn="ctr" defTabSz="457200" rtl="0" eaLnBrk="1" fontAlgn="base" latinLnBrk="0" hangingPunct="1">
              <a:lnSpc>
                <a:spcPct val="100000"/>
              </a:lnSpc>
              <a:spcBef>
                <a:spcPct val="20000"/>
              </a:spcBef>
              <a:spcAft>
                <a:spcPct val="0"/>
              </a:spcAft>
              <a:buClr>
                <a:srgbClr val="FF0000"/>
              </a:buClr>
              <a:buSzTx/>
              <a:buFont typeface="Arial" pitchFamily="34" charset="0"/>
              <a:buNone/>
              <a:tabLst/>
              <a:defRPr/>
            </a:pPr>
            <a:r>
              <a:rPr kumimoji="0" lang="en-US" altLang="en-US" sz="1800" b="0"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sym typeface="Gill Sans" charset="0"/>
              </a:rPr>
              <a:t>London</a:t>
            </a:r>
          </a:p>
          <a:p>
            <a:pPr marL="0" marR="0" lvl="0" indent="0" algn="ctr" defTabSz="457200" rtl="0" eaLnBrk="1" fontAlgn="base" latinLnBrk="0" hangingPunct="1">
              <a:lnSpc>
                <a:spcPct val="100000"/>
              </a:lnSpc>
              <a:spcBef>
                <a:spcPct val="20000"/>
              </a:spcBef>
              <a:spcAft>
                <a:spcPct val="0"/>
              </a:spcAft>
              <a:buClr>
                <a:srgbClr val="FF0000"/>
              </a:buClr>
              <a:buSzTx/>
              <a:buFont typeface="Arial" pitchFamily="34" charset="0"/>
              <a:buNone/>
              <a:tabLst/>
              <a:defRPr/>
            </a:pPr>
            <a:r>
              <a:rPr kumimoji="0" lang="en-US" altLang="en-US" sz="1800" b="0"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sym typeface="Gill Sans" charset="0"/>
              </a:rPr>
              <a:t>EC3N 3AA</a:t>
            </a:r>
          </a:p>
          <a:p>
            <a:pPr marL="0" marR="0" lvl="0" indent="0" algn="ctr" defTabSz="457200" rtl="0" eaLnBrk="1" fontAlgn="base" latinLnBrk="0" hangingPunct="1">
              <a:lnSpc>
                <a:spcPct val="100000"/>
              </a:lnSpc>
              <a:spcBef>
                <a:spcPct val="20000"/>
              </a:spcBef>
              <a:spcAft>
                <a:spcPct val="0"/>
              </a:spcAft>
              <a:buClr>
                <a:srgbClr val="FF0000"/>
              </a:buClr>
              <a:buSzTx/>
              <a:buFont typeface="Arial" pitchFamily="34" charset="0"/>
              <a:buNone/>
              <a:tabLst/>
              <a:defRPr/>
            </a:pPr>
            <a:endParaRPr kumimoji="0" lang="en-US" altLang="en-US" sz="1800" b="0"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sym typeface="Gill Sans" charset="0"/>
            </a:endParaRPr>
          </a:p>
          <a:p>
            <a:pPr marL="0" marR="0" lvl="0" indent="0" algn="ctr" defTabSz="457200" rtl="0" eaLnBrk="1" fontAlgn="base" latinLnBrk="0" hangingPunct="1">
              <a:lnSpc>
                <a:spcPct val="100000"/>
              </a:lnSpc>
              <a:spcBef>
                <a:spcPct val="20000"/>
              </a:spcBef>
              <a:spcAft>
                <a:spcPct val="0"/>
              </a:spcAft>
              <a:buClr>
                <a:srgbClr val="FF0000"/>
              </a:buClr>
              <a:buSzTx/>
              <a:buFont typeface="Arial" pitchFamily="34" charset="0"/>
              <a:buNone/>
              <a:tabLst/>
              <a:defRPr/>
            </a:pPr>
            <a:r>
              <a:rPr kumimoji="0" lang="en-US" altLang="en-US" sz="1800" b="0"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sym typeface="Gill Sans" charset="0"/>
              </a:rPr>
              <a:t>(T) +44 203 384 5499</a:t>
            </a:r>
          </a:p>
          <a:p>
            <a:pPr marL="0" marR="0" lvl="0" indent="0" algn="ctr" defTabSz="457200" rtl="0" eaLnBrk="1" fontAlgn="base" latinLnBrk="0" hangingPunct="1">
              <a:lnSpc>
                <a:spcPct val="100000"/>
              </a:lnSpc>
              <a:spcBef>
                <a:spcPct val="20000"/>
              </a:spcBef>
              <a:spcAft>
                <a:spcPct val="0"/>
              </a:spcAft>
              <a:buClr>
                <a:srgbClr val="FF0000"/>
              </a:buClr>
              <a:buSzTx/>
              <a:buFont typeface="Arial" pitchFamily="34" charset="0"/>
              <a:buNone/>
              <a:tabLst/>
              <a:defRPr/>
            </a:pPr>
            <a:r>
              <a:rPr kumimoji="0" lang="en-US" altLang="en-US" sz="1800" b="0"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sym typeface="Gill Sans" charset="0"/>
              </a:rPr>
              <a:t>(F) +44 203 384 5489</a:t>
            </a:r>
          </a:p>
          <a:p>
            <a:pPr marL="0" marR="0" lvl="0" indent="0" algn="ctr" defTabSz="457200" rtl="0" eaLnBrk="1" fontAlgn="base" latinLnBrk="0" hangingPunct="1">
              <a:lnSpc>
                <a:spcPct val="100000"/>
              </a:lnSpc>
              <a:spcBef>
                <a:spcPct val="20000"/>
              </a:spcBef>
              <a:spcAft>
                <a:spcPct val="0"/>
              </a:spcAft>
              <a:buClr>
                <a:srgbClr val="FF0000"/>
              </a:buClr>
              <a:buSzTx/>
              <a:buFont typeface="Arial" pitchFamily="34" charset="0"/>
              <a:buNone/>
              <a:tabLst/>
              <a:defRPr/>
            </a:pPr>
            <a:r>
              <a:rPr kumimoji="0" lang="en-US" altLang="en-US" sz="1800" b="0"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sym typeface="Gill Sans" charset="0"/>
              </a:rPr>
              <a:t>www.mdd.com</a:t>
            </a:r>
          </a:p>
        </p:txBody>
      </p:sp>
      <p:grpSp>
        <p:nvGrpSpPr>
          <p:cNvPr id="6" name="Group 5"/>
          <p:cNvGrpSpPr>
            <a:grpSpLocks noChangeAspect="1"/>
          </p:cNvGrpSpPr>
          <p:nvPr/>
        </p:nvGrpSpPr>
        <p:grpSpPr>
          <a:xfrm>
            <a:off x="739455" y="6238451"/>
            <a:ext cx="2657194" cy="308610"/>
            <a:chOff x="887482" y="6238453"/>
            <a:chExt cx="2460382" cy="285750"/>
          </a:xfrm>
        </p:grpSpPr>
        <p:pic>
          <p:nvPicPr>
            <p:cNvPr id="7" name="Picture 2" descr="https://mlsvc01-prod.s3.amazonaws.com/26868c85201/c119146c-1488-4bce-b88d-5da2440ff447.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482" y="6238453"/>
              <a:ext cx="285750" cy="2857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60342" y="6238453"/>
              <a:ext cx="2187522"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charset="0"/>
                </a:rPr>
                <a:t>MDD Forensic Accountants</a:t>
              </a:r>
            </a:p>
          </p:txBody>
        </p:sp>
      </p:grpSp>
      <p:grpSp>
        <p:nvGrpSpPr>
          <p:cNvPr id="9" name="Group 8"/>
          <p:cNvGrpSpPr>
            <a:grpSpLocks noChangeAspect="1"/>
          </p:cNvGrpSpPr>
          <p:nvPr/>
        </p:nvGrpSpPr>
        <p:grpSpPr>
          <a:xfrm>
            <a:off x="5940818" y="6238450"/>
            <a:ext cx="2783977" cy="322898"/>
            <a:chOff x="6068720" y="6238453"/>
            <a:chExt cx="2463720" cy="285750"/>
          </a:xfrm>
        </p:grpSpPr>
        <p:pic>
          <p:nvPicPr>
            <p:cNvPr id="10" name="Picture 4" descr="https://mlsvc01-prod.s3.amazonaws.com/26868c85201/f3564c40-0425-48f0-a5aa-679e3dafe303.pn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8720" y="6238453"/>
              <a:ext cx="285750" cy="28575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6344918" y="6238453"/>
              <a:ext cx="2187522"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charset="0"/>
                </a:rPr>
                <a:t>MDD Forensic Accountants</a:t>
              </a:r>
            </a:p>
          </p:txBody>
        </p:sp>
      </p:grpSp>
      <p:grpSp>
        <p:nvGrpSpPr>
          <p:cNvPr id="12" name="Group 11"/>
          <p:cNvGrpSpPr>
            <a:grpSpLocks noChangeAspect="1"/>
          </p:cNvGrpSpPr>
          <p:nvPr/>
        </p:nvGrpSpPr>
        <p:grpSpPr>
          <a:xfrm>
            <a:off x="3937962" y="6238450"/>
            <a:ext cx="1426126" cy="322898"/>
            <a:chOff x="3813985" y="6238453"/>
            <a:chExt cx="1262071" cy="285750"/>
          </a:xfrm>
        </p:grpSpPr>
        <p:pic>
          <p:nvPicPr>
            <p:cNvPr id="13" name="Picture 3" descr="https://mlsvc01-prod.s3.amazonaws.com/26868c85201/da7b7b86-a528-4301-a456-016509bd8fd4.pn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3985" y="6238453"/>
              <a:ext cx="285750" cy="28575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4075461" y="6238453"/>
              <a:ext cx="1000595"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charset="0"/>
                </a:rPr>
                <a:t>@mdd1933</a:t>
              </a:r>
            </a:p>
          </p:txBody>
        </p:sp>
      </p:grpSp>
      <p:graphicFrame>
        <p:nvGraphicFramePr>
          <p:cNvPr id="2" name="Table 1"/>
          <p:cNvGraphicFramePr>
            <a:graphicFrameLocks noGrp="1"/>
          </p:cNvGraphicFramePr>
          <p:nvPr>
            <p:extLst/>
          </p:nvPr>
        </p:nvGraphicFramePr>
        <p:xfrm>
          <a:off x="251519" y="4653136"/>
          <a:ext cx="8712970" cy="2103120"/>
        </p:xfrm>
        <a:graphic>
          <a:graphicData uri="http://schemas.openxmlformats.org/drawingml/2006/table">
            <a:tbl>
              <a:tblPr firstRow="1" bandRow="1">
                <a:tableStyleId>{5C22544A-7EE6-4342-B048-85BDC9FD1C3A}</a:tableStyleId>
              </a:tblPr>
              <a:tblGrid>
                <a:gridCol w="1742594">
                  <a:extLst>
                    <a:ext uri="{9D8B030D-6E8A-4147-A177-3AD203B41FA5}">
                      <a16:colId xmlns:a16="http://schemas.microsoft.com/office/drawing/2014/main" xmlns="" val="4091053483"/>
                    </a:ext>
                  </a:extLst>
                </a:gridCol>
                <a:gridCol w="1742594">
                  <a:extLst>
                    <a:ext uri="{9D8B030D-6E8A-4147-A177-3AD203B41FA5}">
                      <a16:colId xmlns:a16="http://schemas.microsoft.com/office/drawing/2014/main" xmlns="" val="1353170813"/>
                    </a:ext>
                  </a:extLst>
                </a:gridCol>
                <a:gridCol w="1742594">
                  <a:extLst>
                    <a:ext uri="{9D8B030D-6E8A-4147-A177-3AD203B41FA5}">
                      <a16:colId xmlns:a16="http://schemas.microsoft.com/office/drawing/2014/main" xmlns="" val="3094694723"/>
                    </a:ext>
                  </a:extLst>
                </a:gridCol>
                <a:gridCol w="1742594">
                  <a:extLst>
                    <a:ext uri="{9D8B030D-6E8A-4147-A177-3AD203B41FA5}">
                      <a16:colId xmlns:a16="http://schemas.microsoft.com/office/drawing/2014/main" xmlns="" val="3019979196"/>
                    </a:ext>
                  </a:extLst>
                </a:gridCol>
                <a:gridCol w="1742594">
                  <a:extLst>
                    <a:ext uri="{9D8B030D-6E8A-4147-A177-3AD203B41FA5}">
                      <a16:colId xmlns:a16="http://schemas.microsoft.com/office/drawing/2014/main" xmlns="" val="1584096570"/>
                    </a:ext>
                  </a:extLst>
                </a:gridCol>
              </a:tblGrid>
              <a:tr h="518160">
                <a:tc gridSpan="5">
                  <a:txBody>
                    <a:bodyPr/>
                    <a:lstStyle/>
                    <a:p>
                      <a:pPr algn="ctr"/>
                      <a:r>
                        <a:rPr lang="en-GB" sz="1400" dirty="0">
                          <a:solidFill>
                            <a:schemeClr val="tx1"/>
                          </a:solidFill>
                        </a:rPr>
                        <a:t>London’s Partners Contact</a:t>
                      </a:r>
                      <a:r>
                        <a:rPr lang="en-GB" sz="1400" baseline="0" dirty="0">
                          <a:solidFill>
                            <a:schemeClr val="tx1"/>
                          </a:solidFill>
                        </a:rPr>
                        <a:t> Details</a:t>
                      </a:r>
                      <a:endParaRPr lang="en-GB" sz="1400" dirty="0">
                        <a:solidFill>
                          <a:schemeClr val="tx1"/>
                        </a:solidFill>
                      </a:endParaRPr>
                    </a:p>
                  </a:txBody>
                  <a:tcPr>
                    <a:noFill/>
                  </a:tcPr>
                </a:tc>
                <a:tc hMerge="1">
                  <a:txBody>
                    <a:bodyPr/>
                    <a:lstStyle/>
                    <a:p>
                      <a:pPr algn="ctr"/>
                      <a:endParaRPr lang="en-GB" sz="1400" dirty="0">
                        <a:solidFill>
                          <a:schemeClr val="tx1"/>
                        </a:solidFill>
                      </a:endParaRPr>
                    </a:p>
                  </a:txBody>
                  <a:tcPr>
                    <a:noFill/>
                  </a:tcPr>
                </a:tc>
                <a:tc hMerge="1">
                  <a:txBody>
                    <a:bodyPr/>
                    <a:lstStyle/>
                    <a:p>
                      <a:endParaRPr lang="en-GB" sz="1400" dirty="0">
                        <a:solidFill>
                          <a:schemeClr val="tx1"/>
                        </a:solidFill>
                      </a:endParaRPr>
                    </a:p>
                  </a:txBody>
                  <a:tcPr>
                    <a:noFill/>
                  </a:tcPr>
                </a:tc>
                <a:tc hMerge="1">
                  <a:txBody>
                    <a:bodyPr/>
                    <a:lstStyle/>
                    <a:p>
                      <a:endParaRPr lang="en-GB" sz="1400" dirty="0">
                        <a:solidFill>
                          <a:schemeClr val="tx1"/>
                        </a:solidFill>
                      </a:endParaRPr>
                    </a:p>
                  </a:txBody>
                  <a:tcPr>
                    <a:noFill/>
                  </a:tcPr>
                </a:tc>
                <a:tc hMerge="1">
                  <a:txBody>
                    <a:bodyPr/>
                    <a:lstStyle/>
                    <a:p>
                      <a:endParaRPr lang="en-GB" sz="1400" dirty="0">
                        <a:solidFill>
                          <a:schemeClr val="tx1"/>
                        </a:solidFill>
                      </a:endParaRPr>
                    </a:p>
                  </a:txBody>
                  <a:tcPr>
                    <a:noFill/>
                  </a:tcPr>
                </a:tc>
                <a:extLst>
                  <a:ext uri="{0D108BD9-81ED-4DB2-BD59-A6C34878D82A}">
                    <a16:rowId xmlns:a16="http://schemas.microsoft.com/office/drawing/2014/main" xmlns="" val="3562073823"/>
                  </a:ext>
                </a:extLst>
              </a:tr>
              <a:tr h="1584960">
                <a:tc>
                  <a:txBody>
                    <a:bodyPr/>
                    <a:lstStyle/>
                    <a:p>
                      <a:pPr algn="ctr"/>
                      <a:r>
                        <a:rPr lang="en-GB" sz="1200" b="1" dirty="0">
                          <a:solidFill>
                            <a:srgbClr val="E31837"/>
                          </a:solidFill>
                        </a:rPr>
                        <a:t>Flemming Jensen</a:t>
                      </a:r>
                    </a:p>
                    <a:p>
                      <a:pPr algn="ctr"/>
                      <a:r>
                        <a:rPr lang="en-GB" sz="1200" dirty="0">
                          <a:solidFill>
                            <a:schemeClr val="tx1"/>
                          </a:solidFill>
                        </a:rPr>
                        <a:t>M +44 7711 416 462</a:t>
                      </a:r>
                    </a:p>
                    <a:p>
                      <a:pPr algn="ctr"/>
                      <a:r>
                        <a:rPr lang="en-GB" sz="1200" dirty="0">
                          <a:solidFill>
                            <a:schemeClr val="tx1"/>
                          </a:solidFill>
                        </a:rPr>
                        <a:t>fjensen@mdd.com</a:t>
                      </a:r>
                    </a:p>
                  </a:txBody>
                  <a:tcPr>
                    <a:noFill/>
                  </a:tcPr>
                </a:tc>
                <a:tc>
                  <a:txBody>
                    <a:bodyPr/>
                    <a:lstStyle/>
                    <a:p>
                      <a:pPr algn="ctr"/>
                      <a:r>
                        <a:rPr lang="en-GB" sz="1200" b="1" dirty="0">
                          <a:solidFill>
                            <a:srgbClr val="E31837"/>
                          </a:solidFill>
                        </a:rPr>
                        <a:t>Markus Heiss</a:t>
                      </a:r>
                    </a:p>
                    <a:p>
                      <a:pPr algn="ctr"/>
                      <a:r>
                        <a:rPr lang="en-GB" sz="1200" dirty="0">
                          <a:solidFill>
                            <a:schemeClr val="tx1"/>
                          </a:solidFill>
                        </a:rPr>
                        <a:t>M +44 7730 985 822</a:t>
                      </a:r>
                    </a:p>
                    <a:p>
                      <a:pPr algn="ctr"/>
                      <a:r>
                        <a:rPr lang="en-GB" sz="1200" dirty="0">
                          <a:solidFill>
                            <a:schemeClr val="tx1"/>
                          </a:solidFill>
                        </a:rPr>
                        <a:t>mheiss@mdd.com</a:t>
                      </a:r>
                    </a:p>
                  </a:txBody>
                  <a:tcPr>
                    <a:noFill/>
                  </a:tcPr>
                </a:tc>
                <a:tc>
                  <a:txBody>
                    <a:bodyPr/>
                    <a:lstStyle/>
                    <a:p>
                      <a:pPr algn="ctr"/>
                      <a:r>
                        <a:rPr lang="en-GB" sz="1200" b="1" dirty="0">
                          <a:solidFill>
                            <a:srgbClr val="E31837"/>
                          </a:solidFill>
                        </a:rPr>
                        <a:t>Lee Swain</a:t>
                      </a:r>
                    </a:p>
                    <a:p>
                      <a:pPr algn="ctr"/>
                      <a:r>
                        <a:rPr lang="en-GB" sz="1200" dirty="0">
                          <a:solidFill>
                            <a:schemeClr val="tx1"/>
                          </a:solidFill>
                        </a:rPr>
                        <a:t>M +44 7714 262 850</a:t>
                      </a:r>
                    </a:p>
                    <a:p>
                      <a:pPr algn="ctr"/>
                      <a:r>
                        <a:rPr lang="en-GB" sz="1200" dirty="0">
                          <a:solidFill>
                            <a:schemeClr val="tx1"/>
                          </a:solidFill>
                        </a:rPr>
                        <a:t>lswain@mdd.com</a:t>
                      </a:r>
                    </a:p>
                  </a:txBody>
                  <a:tcPr>
                    <a:noFill/>
                  </a:tcPr>
                </a:tc>
                <a:tc>
                  <a:txBody>
                    <a:bodyPr/>
                    <a:lstStyle/>
                    <a:p>
                      <a:pPr algn="ctr"/>
                      <a:r>
                        <a:rPr lang="en-GB" sz="1200" b="1" dirty="0">
                          <a:solidFill>
                            <a:srgbClr val="E31837"/>
                          </a:solidFill>
                        </a:rPr>
                        <a:t>Paul Isaac</a:t>
                      </a:r>
                    </a:p>
                    <a:p>
                      <a:pPr algn="ctr"/>
                      <a:r>
                        <a:rPr lang="en-GB" sz="1200" dirty="0">
                          <a:solidFill>
                            <a:schemeClr val="tx1"/>
                          </a:solidFill>
                        </a:rPr>
                        <a:t>M</a:t>
                      </a:r>
                      <a:r>
                        <a:rPr lang="en-GB" sz="1200" baseline="0" dirty="0">
                          <a:solidFill>
                            <a:schemeClr val="tx1"/>
                          </a:solidFill>
                        </a:rPr>
                        <a:t> +44 7725 509 918</a:t>
                      </a:r>
                      <a:endParaRPr lang="en-GB" sz="1200" dirty="0">
                        <a:solidFill>
                          <a:schemeClr val="tx1"/>
                        </a:solidFill>
                      </a:endParaRPr>
                    </a:p>
                    <a:p>
                      <a:pPr algn="ctr"/>
                      <a:r>
                        <a:rPr lang="en-GB" sz="1200" dirty="0">
                          <a:solidFill>
                            <a:schemeClr val="tx1"/>
                          </a:solidFill>
                        </a:rPr>
                        <a:t>pisaac@mdd.com</a:t>
                      </a:r>
                    </a:p>
                  </a:txBody>
                  <a:tcPr>
                    <a:noFill/>
                  </a:tcPr>
                </a:tc>
                <a:tc>
                  <a:txBody>
                    <a:bodyPr/>
                    <a:lstStyle/>
                    <a:p>
                      <a:pPr algn="ctr"/>
                      <a:r>
                        <a:rPr lang="en-GB" sz="1200" b="1" dirty="0">
                          <a:solidFill>
                            <a:srgbClr val="E31837"/>
                          </a:solidFill>
                        </a:rPr>
                        <a:t>Mark Mangan</a:t>
                      </a:r>
                    </a:p>
                    <a:p>
                      <a:pPr algn="ctr"/>
                      <a:r>
                        <a:rPr lang="en-GB" sz="1200" dirty="0">
                          <a:solidFill>
                            <a:schemeClr val="tx1"/>
                          </a:solidFill>
                        </a:rPr>
                        <a:t>M</a:t>
                      </a:r>
                      <a:r>
                        <a:rPr lang="en-GB" sz="1200" baseline="0" dirty="0">
                          <a:solidFill>
                            <a:schemeClr val="tx1"/>
                          </a:solidFill>
                        </a:rPr>
                        <a:t> +44 7760 424 660</a:t>
                      </a:r>
                      <a:endParaRPr lang="en-GB" sz="1200" dirty="0">
                        <a:solidFill>
                          <a:schemeClr val="tx1"/>
                        </a:solidFill>
                      </a:endParaRPr>
                    </a:p>
                    <a:p>
                      <a:pPr algn="ctr"/>
                      <a:r>
                        <a:rPr lang="en-GB" sz="1200" dirty="0">
                          <a:solidFill>
                            <a:schemeClr val="tx1"/>
                          </a:solidFill>
                        </a:rPr>
                        <a:t>mmangan@mdd.com</a:t>
                      </a:r>
                    </a:p>
                  </a:txBody>
                  <a:tcPr>
                    <a:noFill/>
                  </a:tcPr>
                </a:tc>
                <a:extLst>
                  <a:ext uri="{0D108BD9-81ED-4DB2-BD59-A6C34878D82A}">
                    <a16:rowId xmlns:a16="http://schemas.microsoft.com/office/drawing/2014/main" xmlns="" val="3154711493"/>
                  </a:ext>
                </a:extLst>
              </a:tr>
            </a:tbl>
          </a:graphicData>
        </a:graphic>
      </p:graphicFrame>
    </p:spTree>
    <p:extLst>
      <p:ext uri="{BB962C8B-B14F-4D97-AF65-F5344CB8AC3E}">
        <p14:creationId xmlns:p14="http://schemas.microsoft.com/office/powerpoint/2010/main" val="2092870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Proprietary &amp; Confidential</a:t>
            </a:r>
          </a:p>
        </p:txBody>
      </p:sp>
      <p:sp>
        <p:nvSpPr>
          <p:cNvPr id="3" name="Content Placeholder 2"/>
          <p:cNvSpPr>
            <a:spLocks noGrp="1"/>
          </p:cNvSpPr>
          <p:nvPr>
            <p:ph idx="1"/>
          </p:nvPr>
        </p:nvSpPr>
        <p:spPr>
          <a:xfrm>
            <a:off x="390364" y="1556792"/>
            <a:ext cx="8363271" cy="4997152"/>
          </a:xfrm>
        </p:spPr>
        <p:txBody>
          <a:bodyPr/>
          <a:lstStyle/>
          <a:p>
            <a:pPr marL="0" indent="0" algn="just" eaLnBrk="1" hangingPunct="1">
              <a:buFont typeface="Gotham-Book" charset="0"/>
              <a:buNone/>
              <a:defRPr/>
            </a:pPr>
            <a:r>
              <a:rPr lang="en-US" sz="1400" b="1" dirty="0">
                <a:solidFill>
                  <a:srgbClr val="E31837"/>
                </a:solidFill>
                <a:cs typeface="Arial"/>
                <a:sym typeface="Gotham HTF Bold" charset="0"/>
              </a:rPr>
              <a:t>Proprietary and Confidential</a:t>
            </a:r>
            <a:r>
              <a:rPr lang="en-US" sz="1400" b="1" dirty="0">
                <a:solidFill>
                  <a:srgbClr val="E31837"/>
                </a:solidFill>
                <a:cs typeface="Arial"/>
                <a:sym typeface="Gotham HTF Light" charset="0"/>
              </a:rPr>
              <a:t> </a:t>
            </a:r>
            <a:r>
              <a:rPr lang="en-US" sz="1400" dirty="0">
                <a:cs typeface="Arial"/>
                <a:sym typeface="Gotham HTF Light" charset="0"/>
              </a:rPr>
              <a:t>– This presentation contains information that is confidential and proprietary to MDD Forensic Accountants and may contain trade secrets.  It is intended to be strictly confidential and is to be used solely for discussion purposes.  No part of this presentation may be disclosed to any third party or reproduced by any means without the prior written consent of MDD Forensic Accountants. This presentation does not constitute work product, opinion or a deliverable.</a:t>
            </a:r>
          </a:p>
          <a:p>
            <a:pPr marL="0" indent="0" algn="just" eaLnBrk="1" hangingPunct="1">
              <a:spcBef>
                <a:spcPct val="0"/>
              </a:spcBef>
              <a:buFont typeface="Gotham-Book" charset="0"/>
              <a:buNone/>
              <a:defRPr/>
            </a:pPr>
            <a:endParaRPr lang="en-US" sz="1400" dirty="0">
              <a:cs typeface="Arial"/>
              <a:sym typeface="Gotham HTF Light" charset="0"/>
            </a:endParaRPr>
          </a:p>
          <a:p>
            <a:pPr marL="0" indent="0" algn="just" eaLnBrk="1" hangingPunct="1">
              <a:spcBef>
                <a:spcPct val="0"/>
              </a:spcBef>
              <a:buFont typeface="Gotham-Book" charset="0"/>
              <a:buNone/>
              <a:defRPr/>
            </a:pPr>
            <a:r>
              <a:rPr lang="en-US" sz="1400" dirty="0">
                <a:cs typeface="Arial"/>
                <a:sym typeface="Gotham HTF Light" charset="0"/>
              </a:rPr>
              <a:t>This presentation contains information in summary form and is therefore intended for general guidance only. It is not intended to be a substitute for detailed research or the exercise </a:t>
            </a:r>
            <a:br>
              <a:rPr lang="en-US" sz="1400" dirty="0">
                <a:cs typeface="Arial"/>
                <a:sym typeface="Gotham HTF Light" charset="0"/>
              </a:rPr>
            </a:br>
            <a:r>
              <a:rPr lang="en-US" sz="1400" dirty="0">
                <a:cs typeface="Arial"/>
                <a:sym typeface="Gotham HTF Light" charset="0"/>
              </a:rPr>
              <a:t>of professional judgment.</a:t>
            </a:r>
            <a:r>
              <a:rPr lang="en-US" sz="1400" dirty="0">
                <a:solidFill>
                  <a:srgbClr val="FF0000"/>
                </a:solidFill>
                <a:cs typeface="Arial"/>
                <a:sym typeface="Gotham HTF Light" charset="0"/>
              </a:rPr>
              <a:t> </a:t>
            </a:r>
            <a:r>
              <a:rPr lang="en-US" sz="1400" dirty="0">
                <a:cs typeface="Arial"/>
                <a:sym typeface="Gotham HTF Light" charset="0"/>
              </a:rPr>
              <a:t>MDD Forensic Accountants does not accept any responsibility for loss occasioned to any person acting or refraining from action as a result of any material in this presentation. On any specific matter, reference should be made to the appropriate advisor.</a:t>
            </a:r>
          </a:p>
          <a:p>
            <a:pPr marL="0" indent="0" algn="just" eaLnBrk="1" hangingPunct="1">
              <a:spcBef>
                <a:spcPct val="0"/>
              </a:spcBef>
              <a:buFont typeface="Gotham-Book" charset="0"/>
              <a:buNone/>
              <a:defRPr/>
            </a:pPr>
            <a:endParaRPr lang="en-US" sz="1400" dirty="0">
              <a:cs typeface="Arial"/>
              <a:sym typeface="Gotham HTF Light" charset="0"/>
            </a:endParaRPr>
          </a:p>
          <a:p>
            <a:pPr marL="0" indent="0" algn="just" eaLnBrk="1" hangingPunct="1">
              <a:spcBef>
                <a:spcPct val="0"/>
              </a:spcBef>
              <a:buFont typeface="Gotham-Book" charset="0"/>
              <a:buNone/>
              <a:defRPr/>
            </a:pPr>
            <a:r>
              <a:rPr lang="en-US" sz="1400" dirty="0">
                <a:cs typeface="Arial"/>
                <a:sym typeface="Gotham HTF Light" charset="0"/>
              </a:rPr>
              <a:t>MDD Forensic Accountants refers to one or more of MDD International Limited, a UK private company limited by guarantee (“MDD-International”), its network of member firms, and their related entities. MDD International and each of its member firms are legally separate and independent entities. MDD International does not itself engage in the provision of services to clients.</a:t>
            </a:r>
          </a:p>
          <a:p>
            <a:pPr marL="0" indent="0" algn="just" eaLnBrk="1" hangingPunct="1">
              <a:spcBef>
                <a:spcPct val="0"/>
              </a:spcBef>
              <a:buFont typeface="Gotham-Book" charset="0"/>
              <a:buNone/>
              <a:defRPr/>
            </a:pPr>
            <a:endParaRPr lang="en-US" sz="1400" dirty="0">
              <a:cs typeface="Arial"/>
              <a:sym typeface="Gotham HTF Light" charset="0"/>
            </a:endParaRPr>
          </a:p>
          <a:p>
            <a:pPr marL="0" indent="0" algn="just" eaLnBrk="1" hangingPunct="1">
              <a:spcBef>
                <a:spcPct val="0"/>
              </a:spcBef>
              <a:buFont typeface="Gotham-Book" charset="0"/>
              <a:buNone/>
              <a:defRPr/>
            </a:pPr>
            <a:r>
              <a:rPr lang="en-US" sz="1400" dirty="0">
                <a:cs typeface="Arial"/>
                <a:sym typeface="Gotham HTF Light" charset="0"/>
              </a:rPr>
              <a:t>© 2017 MDD Forensic Accountants.</a:t>
            </a:r>
            <a:r>
              <a:rPr lang="en-US" sz="1400" b="1" dirty="0">
                <a:solidFill>
                  <a:srgbClr val="C00000"/>
                </a:solidFill>
                <a:cs typeface="Arial"/>
                <a:sym typeface="Gotham HTF Light" charset="0"/>
              </a:rPr>
              <a:t> </a:t>
            </a:r>
            <a:r>
              <a:rPr lang="en-US" sz="1400" dirty="0">
                <a:cs typeface="Arial"/>
                <a:sym typeface="Gotham HTF Light" charset="0"/>
              </a:rPr>
              <a:t>All rights reserved</a:t>
            </a:r>
          </a:p>
        </p:txBody>
      </p:sp>
    </p:spTree>
    <p:extLst>
      <p:ext uri="{BB962C8B-B14F-4D97-AF65-F5344CB8AC3E}">
        <p14:creationId xmlns:p14="http://schemas.microsoft.com/office/powerpoint/2010/main" val="33153915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Considerations When Placing BI Insurance</a:t>
            </a:r>
          </a:p>
        </p:txBody>
      </p:sp>
      <p:sp>
        <p:nvSpPr>
          <p:cNvPr id="3" name="Subtitle 2"/>
          <p:cNvSpPr txBox="1">
            <a:spLocks/>
          </p:cNvSpPr>
          <p:nvPr/>
        </p:nvSpPr>
        <p:spPr>
          <a:xfrm>
            <a:off x="3071230" y="4293096"/>
            <a:ext cx="5893258" cy="792088"/>
          </a:xfrm>
          <a:prstGeom prst="rect">
            <a:avLst/>
          </a:prstGeom>
        </p:spPr>
        <p:txBody>
          <a:bodyPr/>
          <a:lstStyle>
            <a:lvl1pPr marL="382588" indent="-342900" algn="l" rtl="0" eaLnBrk="0" fontAlgn="base" hangingPunct="0">
              <a:spcBef>
                <a:spcPts val="800"/>
              </a:spcBef>
              <a:spcAft>
                <a:spcPct val="0"/>
              </a:spcAft>
              <a:buClr>
                <a:srgbClr val="FF0000"/>
              </a:buClr>
              <a:buSzPct val="100000"/>
              <a:buFont typeface="Arial" charset="0"/>
              <a:buChar char="•"/>
              <a:defRPr sz="3200">
                <a:solidFill>
                  <a:schemeClr val="tx1"/>
                </a:solidFill>
                <a:latin typeface="+mn-lt"/>
                <a:ea typeface="+mn-ea"/>
                <a:cs typeface="+mn-cs"/>
                <a:sym typeface="Arial" charset="0"/>
              </a:defRPr>
            </a:lvl1pPr>
            <a:lvl2pPr marL="782638" indent="-285750" algn="l" rtl="0" eaLnBrk="0" fontAlgn="base" hangingPunct="0">
              <a:spcBef>
                <a:spcPts val="700"/>
              </a:spcBef>
              <a:spcAft>
                <a:spcPct val="0"/>
              </a:spcAft>
              <a:buClr>
                <a:srgbClr val="FF0000"/>
              </a:buClr>
              <a:buSzPct val="100000"/>
              <a:buFont typeface="Arial" charset="0"/>
              <a:buChar char="–"/>
              <a:defRPr sz="2800">
                <a:solidFill>
                  <a:schemeClr val="tx1"/>
                </a:solidFill>
                <a:latin typeface="+mn-lt"/>
                <a:ea typeface="+mn-ea"/>
                <a:cs typeface="+mn-cs"/>
                <a:sym typeface="Arial" charset="0"/>
              </a:defRPr>
            </a:lvl2pPr>
            <a:lvl3pPr marL="1182688" indent="-228600" algn="l" rtl="0" eaLnBrk="0" fontAlgn="base" hangingPunct="0">
              <a:spcBef>
                <a:spcPts val="600"/>
              </a:spcBef>
              <a:spcAft>
                <a:spcPct val="0"/>
              </a:spcAft>
              <a:buClr>
                <a:srgbClr val="FF0000"/>
              </a:buClr>
              <a:buSzPct val="100000"/>
              <a:buFont typeface="Arial" charset="0"/>
              <a:buChar char="•"/>
              <a:defRPr sz="2400">
                <a:solidFill>
                  <a:schemeClr val="tx1"/>
                </a:solidFill>
                <a:latin typeface="+mn-lt"/>
                <a:ea typeface="+mn-ea"/>
                <a:cs typeface="+mn-cs"/>
                <a:sym typeface="Arial" charset="0"/>
              </a:defRPr>
            </a:lvl3pPr>
            <a:lvl4pPr marL="1639888" indent="-228600" algn="l" rtl="0" eaLnBrk="0" fontAlgn="base" hangingPunct="0">
              <a:spcBef>
                <a:spcPts val="500"/>
              </a:spcBef>
              <a:spcAft>
                <a:spcPct val="0"/>
              </a:spcAft>
              <a:buClr>
                <a:srgbClr val="FF0000"/>
              </a:buClr>
              <a:buSzPct val="100000"/>
              <a:buFont typeface="Arial" charset="0"/>
              <a:buChar char="–"/>
              <a:defRPr sz="2000">
                <a:solidFill>
                  <a:schemeClr val="tx1"/>
                </a:solidFill>
                <a:latin typeface="+mn-lt"/>
                <a:ea typeface="+mn-ea"/>
                <a:cs typeface="+mn-cs"/>
                <a:sym typeface="Arial" charset="0"/>
              </a:defRPr>
            </a:lvl4pPr>
            <a:lvl5pPr marL="2097088" indent="-228600" algn="l" rtl="0" eaLnBrk="0" fontAlgn="base" hangingPunct="0">
              <a:spcBef>
                <a:spcPts val="500"/>
              </a:spcBef>
              <a:spcAft>
                <a:spcPct val="0"/>
              </a:spcAft>
              <a:buClr>
                <a:srgbClr val="FF0000"/>
              </a:buClr>
              <a:buSzPct val="100000"/>
              <a:buFont typeface="Arial" charset="0"/>
              <a:buChar char="»"/>
              <a:defRPr sz="2000">
                <a:solidFill>
                  <a:schemeClr val="tx1"/>
                </a:solidFill>
                <a:latin typeface="+mn-lt"/>
                <a:ea typeface="+mn-ea"/>
                <a:cs typeface="+mn-cs"/>
                <a:sym typeface="Arial" charset="0"/>
              </a:defRPr>
            </a:lvl5pPr>
            <a:lvl6pPr marL="2554288" indent="-228600" algn="l" rtl="0" fontAlgn="base">
              <a:spcBef>
                <a:spcPts val="500"/>
              </a:spcBef>
              <a:spcAft>
                <a:spcPct val="0"/>
              </a:spcAft>
              <a:buClr>
                <a:srgbClr val="FF0000"/>
              </a:buClr>
              <a:buSzPct val="100000"/>
              <a:buFont typeface="Arial" charset="0"/>
              <a:buChar char="»"/>
              <a:defRPr sz="2000">
                <a:solidFill>
                  <a:schemeClr val="tx1"/>
                </a:solidFill>
                <a:latin typeface="+mn-lt"/>
                <a:ea typeface="+mn-ea"/>
                <a:cs typeface="+mn-cs"/>
                <a:sym typeface="Arial" charset="0"/>
              </a:defRPr>
            </a:lvl6pPr>
            <a:lvl7pPr marL="3011488" indent="-228600" algn="l" rtl="0" fontAlgn="base">
              <a:spcBef>
                <a:spcPts val="500"/>
              </a:spcBef>
              <a:spcAft>
                <a:spcPct val="0"/>
              </a:spcAft>
              <a:buClr>
                <a:srgbClr val="FF0000"/>
              </a:buClr>
              <a:buSzPct val="100000"/>
              <a:buFont typeface="Arial" charset="0"/>
              <a:buChar char="»"/>
              <a:defRPr sz="2000">
                <a:solidFill>
                  <a:schemeClr val="tx1"/>
                </a:solidFill>
                <a:latin typeface="+mn-lt"/>
                <a:ea typeface="+mn-ea"/>
                <a:cs typeface="+mn-cs"/>
                <a:sym typeface="Arial" charset="0"/>
              </a:defRPr>
            </a:lvl7pPr>
            <a:lvl8pPr marL="3468688" indent="-228600" algn="l" rtl="0" fontAlgn="base">
              <a:spcBef>
                <a:spcPts val="500"/>
              </a:spcBef>
              <a:spcAft>
                <a:spcPct val="0"/>
              </a:spcAft>
              <a:buClr>
                <a:srgbClr val="FF0000"/>
              </a:buClr>
              <a:buSzPct val="100000"/>
              <a:buFont typeface="Arial" charset="0"/>
              <a:buChar char="»"/>
              <a:defRPr sz="2000">
                <a:solidFill>
                  <a:schemeClr val="tx1"/>
                </a:solidFill>
                <a:latin typeface="+mn-lt"/>
                <a:ea typeface="+mn-ea"/>
                <a:cs typeface="+mn-cs"/>
                <a:sym typeface="Arial" charset="0"/>
              </a:defRPr>
            </a:lvl8pPr>
            <a:lvl9pPr marL="3925888" indent="-228600" algn="l" rtl="0" fontAlgn="base">
              <a:spcBef>
                <a:spcPts val="500"/>
              </a:spcBef>
              <a:spcAft>
                <a:spcPct val="0"/>
              </a:spcAft>
              <a:buClr>
                <a:srgbClr val="FF0000"/>
              </a:buClr>
              <a:buSzPct val="100000"/>
              <a:buFont typeface="Arial" charset="0"/>
              <a:buChar char="»"/>
              <a:defRPr sz="2000">
                <a:solidFill>
                  <a:schemeClr val="tx1"/>
                </a:solidFill>
                <a:latin typeface="+mn-lt"/>
                <a:ea typeface="+mn-ea"/>
                <a:cs typeface="+mn-cs"/>
                <a:sym typeface="Arial" charset="0"/>
              </a:defRPr>
            </a:lvl9pPr>
          </a:lstStyle>
          <a:p>
            <a:pPr marL="39688" indent="0">
              <a:buNone/>
            </a:pPr>
            <a:r>
              <a:rPr lang="en-US" sz="2800" b="1" kern="0" dirty="0"/>
              <a:t>Thu 28th September 2017</a:t>
            </a:r>
          </a:p>
          <a:p>
            <a:pPr marL="39688" indent="0">
              <a:buNone/>
            </a:pPr>
            <a:endParaRPr lang="en-US" sz="1000" kern="0" dirty="0"/>
          </a:p>
          <a:p>
            <a:pPr marL="39688" indent="0">
              <a:buNone/>
            </a:pPr>
            <a:r>
              <a:rPr lang="en-US" sz="2800" kern="0" dirty="0"/>
              <a:t>Presenter</a:t>
            </a:r>
            <a:endParaRPr lang="en-US" sz="2800" b="1" kern="0" dirty="0"/>
          </a:p>
          <a:p>
            <a:pPr marL="39688" indent="0">
              <a:buNone/>
            </a:pPr>
            <a:r>
              <a:rPr lang="en-US" sz="2400" dirty="0">
                <a:solidFill>
                  <a:srgbClr val="E31837"/>
                </a:solidFill>
              </a:rPr>
              <a:t>Rajen Rajput</a:t>
            </a:r>
          </a:p>
        </p:txBody>
      </p:sp>
    </p:spTree>
    <p:extLst>
      <p:ext uri="{BB962C8B-B14F-4D97-AF65-F5344CB8AC3E}">
        <p14:creationId xmlns:p14="http://schemas.microsoft.com/office/powerpoint/2010/main" val="231401917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395536" y="2555475"/>
            <a:ext cx="1729052" cy="1426107"/>
          </a:xfrm>
          <a:custGeom>
            <a:avLst/>
            <a:gdLst>
              <a:gd name="connsiteX0" fmla="*/ 0 w 1729052"/>
              <a:gd name="connsiteY0" fmla="*/ 142611 h 1426107"/>
              <a:gd name="connsiteX1" fmla="*/ 142611 w 1729052"/>
              <a:gd name="connsiteY1" fmla="*/ 0 h 1426107"/>
              <a:gd name="connsiteX2" fmla="*/ 1586441 w 1729052"/>
              <a:gd name="connsiteY2" fmla="*/ 0 h 1426107"/>
              <a:gd name="connsiteX3" fmla="*/ 1729052 w 1729052"/>
              <a:gd name="connsiteY3" fmla="*/ 142611 h 1426107"/>
              <a:gd name="connsiteX4" fmla="*/ 1729052 w 1729052"/>
              <a:gd name="connsiteY4" fmla="*/ 1283496 h 1426107"/>
              <a:gd name="connsiteX5" fmla="*/ 1586441 w 1729052"/>
              <a:gd name="connsiteY5" fmla="*/ 1426107 h 1426107"/>
              <a:gd name="connsiteX6" fmla="*/ 142611 w 1729052"/>
              <a:gd name="connsiteY6" fmla="*/ 1426107 h 1426107"/>
              <a:gd name="connsiteX7" fmla="*/ 0 w 1729052"/>
              <a:gd name="connsiteY7" fmla="*/ 1283496 h 1426107"/>
              <a:gd name="connsiteX8" fmla="*/ 0 w 1729052"/>
              <a:gd name="connsiteY8" fmla="*/ 142611 h 1426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9052" h="1426107">
                <a:moveTo>
                  <a:pt x="0" y="142611"/>
                </a:moveTo>
                <a:cubicBezTo>
                  <a:pt x="0" y="63849"/>
                  <a:pt x="63849" y="0"/>
                  <a:pt x="142611" y="0"/>
                </a:cubicBezTo>
                <a:lnTo>
                  <a:pt x="1586441" y="0"/>
                </a:lnTo>
                <a:cubicBezTo>
                  <a:pt x="1665203" y="0"/>
                  <a:pt x="1729052" y="63849"/>
                  <a:pt x="1729052" y="142611"/>
                </a:cubicBezTo>
                <a:lnTo>
                  <a:pt x="1729052" y="1283496"/>
                </a:lnTo>
                <a:cubicBezTo>
                  <a:pt x="1729052" y="1362258"/>
                  <a:pt x="1665203" y="1426107"/>
                  <a:pt x="1586441" y="1426107"/>
                </a:cubicBezTo>
                <a:lnTo>
                  <a:pt x="142611" y="1426107"/>
                </a:lnTo>
                <a:cubicBezTo>
                  <a:pt x="63849" y="1426107"/>
                  <a:pt x="0" y="1362258"/>
                  <a:pt x="0" y="1283496"/>
                </a:cubicBezTo>
                <a:lnTo>
                  <a:pt x="0" y="142611"/>
                </a:lnTo>
                <a:close/>
              </a:path>
            </a:pathLst>
          </a:custGeom>
          <a:ln>
            <a:solidFill>
              <a:schemeClr val="bg1">
                <a:lumMod val="65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584" tIns="57584" rIns="57584" bIns="363179" numCol="1" spcCol="1270" anchor="t" anchorCtr="0">
            <a:noAutofit/>
          </a:bodyPr>
          <a:lstStyle/>
          <a:p>
            <a:pPr marL="0" lvl="1" defTabSz="577850">
              <a:lnSpc>
                <a:spcPct val="90000"/>
              </a:lnSpc>
              <a:spcBef>
                <a:spcPct val="0"/>
              </a:spcBef>
              <a:spcAft>
                <a:spcPct val="15000"/>
              </a:spcAft>
            </a:pPr>
            <a:r>
              <a:rPr lang="en-US" sz="1600" kern="1200" dirty="0"/>
              <a:t>Founded as Johnson Atwater &amp; Co in Chicago</a:t>
            </a:r>
          </a:p>
        </p:txBody>
      </p:sp>
      <p:sp>
        <p:nvSpPr>
          <p:cNvPr id="6" name="Shape 5"/>
          <p:cNvSpPr/>
          <p:nvPr/>
        </p:nvSpPr>
        <p:spPr>
          <a:xfrm>
            <a:off x="2752140" y="2953997"/>
            <a:ext cx="1819860" cy="1819860"/>
          </a:xfrm>
          <a:prstGeom prst="leftCircularArrow">
            <a:avLst>
              <a:gd name="adj1" fmla="val 2680"/>
              <a:gd name="adj2" fmla="val 326141"/>
              <a:gd name="adj3" fmla="val 2101651"/>
              <a:gd name="adj4" fmla="val 9024489"/>
              <a:gd name="adj5" fmla="val 3126"/>
            </a:avLst>
          </a:prstGeom>
          <a:solidFill>
            <a:schemeClr val="bg1">
              <a:lumMod val="65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0" name="Freeform 9"/>
          <p:cNvSpPr/>
          <p:nvPr/>
        </p:nvSpPr>
        <p:spPr>
          <a:xfrm>
            <a:off x="1378881" y="3675988"/>
            <a:ext cx="1536935" cy="611188"/>
          </a:xfrm>
          <a:custGeom>
            <a:avLst/>
            <a:gdLst>
              <a:gd name="connsiteX0" fmla="*/ 0 w 1536935"/>
              <a:gd name="connsiteY0" fmla="*/ 61119 h 611188"/>
              <a:gd name="connsiteX1" fmla="*/ 61119 w 1536935"/>
              <a:gd name="connsiteY1" fmla="*/ 0 h 611188"/>
              <a:gd name="connsiteX2" fmla="*/ 1475816 w 1536935"/>
              <a:gd name="connsiteY2" fmla="*/ 0 h 611188"/>
              <a:gd name="connsiteX3" fmla="*/ 1536935 w 1536935"/>
              <a:gd name="connsiteY3" fmla="*/ 61119 h 611188"/>
              <a:gd name="connsiteX4" fmla="*/ 1536935 w 1536935"/>
              <a:gd name="connsiteY4" fmla="*/ 550069 h 611188"/>
              <a:gd name="connsiteX5" fmla="*/ 1475816 w 1536935"/>
              <a:gd name="connsiteY5" fmla="*/ 611188 h 611188"/>
              <a:gd name="connsiteX6" fmla="*/ 61119 w 1536935"/>
              <a:gd name="connsiteY6" fmla="*/ 611188 h 611188"/>
              <a:gd name="connsiteX7" fmla="*/ 0 w 1536935"/>
              <a:gd name="connsiteY7" fmla="*/ 550069 h 611188"/>
              <a:gd name="connsiteX8" fmla="*/ 0 w 1536935"/>
              <a:gd name="connsiteY8" fmla="*/ 61119 h 611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935" h="611188">
                <a:moveTo>
                  <a:pt x="0" y="61119"/>
                </a:moveTo>
                <a:cubicBezTo>
                  <a:pt x="0" y="27364"/>
                  <a:pt x="27364" y="0"/>
                  <a:pt x="61119" y="0"/>
                </a:cubicBezTo>
                <a:lnTo>
                  <a:pt x="1475816" y="0"/>
                </a:lnTo>
                <a:cubicBezTo>
                  <a:pt x="1509571" y="0"/>
                  <a:pt x="1536935" y="27364"/>
                  <a:pt x="1536935" y="61119"/>
                </a:cubicBezTo>
                <a:lnTo>
                  <a:pt x="1536935" y="550069"/>
                </a:lnTo>
                <a:cubicBezTo>
                  <a:pt x="1536935" y="583824"/>
                  <a:pt x="1509571" y="611188"/>
                  <a:pt x="1475816" y="611188"/>
                </a:cubicBezTo>
                <a:lnTo>
                  <a:pt x="61119" y="611188"/>
                </a:lnTo>
                <a:cubicBezTo>
                  <a:pt x="27364" y="611188"/>
                  <a:pt x="0" y="583824"/>
                  <a:pt x="0" y="550069"/>
                </a:cubicBezTo>
                <a:lnTo>
                  <a:pt x="0" y="61119"/>
                </a:lnTo>
                <a:close/>
              </a:path>
            </a:pathLst>
          </a:custGeom>
          <a:solidFill>
            <a:srgbClr val="E0183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6481" tIns="63621" rIns="86481" bIns="63621" numCol="1" spcCol="1270" anchor="ctr" anchorCtr="0">
            <a:noAutofit/>
          </a:bodyPr>
          <a:lstStyle/>
          <a:p>
            <a:pPr lvl="0" algn="ctr" defTabSz="1600200">
              <a:lnSpc>
                <a:spcPct val="90000"/>
              </a:lnSpc>
              <a:spcBef>
                <a:spcPct val="0"/>
              </a:spcBef>
              <a:spcAft>
                <a:spcPct val="35000"/>
              </a:spcAft>
            </a:pPr>
            <a:r>
              <a:rPr lang="en-US" sz="3600" kern="1200" dirty="0"/>
              <a:t>1933</a:t>
            </a:r>
          </a:p>
        </p:txBody>
      </p:sp>
      <p:sp>
        <p:nvSpPr>
          <p:cNvPr id="11" name="Freeform 10"/>
          <p:cNvSpPr/>
          <p:nvPr/>
        </p:nvSpPr>
        <p:spPr>
          <a:xfrm>
            <a:off x="3537942" y="2555475"/>
            <a:ext cx="1729052" cy="1426107"/>
          </a:xfrm>
          <a:custGeom>
            <a:avLst/>
            <a:gdLst>
              <a:gd name="connsiteX0" fmla="*/ 0 w 1729052"/>
              <a:gd name="connsiteY0" fmla="*/ 142611 h 1426107"/>
              <a:gd name="connsiteX1" fmla="*/ 142611 w 1729052"/>
              <a:gd name="connsiteY1" fmla="*/ 0 h 1426107"/>
              <a:gd name="connsiteX2" fmla="*/ 1586441 w 1729052"/>
              <a:gd name="connsiteY2" fmla="*/ 0 h 1426107"/>
              <a:gd name="connsiteX3" fmla="*/ 1729052 w 1729052"/>
              <a:gd name="connsiteY3" fmla="*/ 142611 h 1426107"/>
              <a:gd name="connsiteX4" fmla="*/ 1729052 w 1729052"/>
              <a:gd name="connsiteY4" fmla="*/ 1283496 h 1426107"/>
              <a:gd name="connsiteX5" fmla="*/ 1586441 w 1729052"/>
              <a:gd name="connsiteY5" fmla="*/ 1426107 h 1426107"/>
              <a:gd name="connsiteX6" fmla="*/ 142611 w 1729052"/>
              <a:gd name="connsiteY6" fmla="*/ 1426107 h 1426107"/>
              <a:gd name="connsiteX7" fmla="*/ 0 w 1729052"/>
              <a:gd name="connsiteY7" fmla="*/ 1283496 h 1426107"/>
              <a:gd name="connsiteX8" fmla="*/ 0 w 1729052"/>
              <a:gd name="connsiteY8" fmla="*/ 142611 h 1426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9052" h="1426107">
                <a:moveTo>
                  <a:pt x="0" y="142611"/>
                </a:moveTo>
                <a:cubicBezTo>
                  <a:pt x="0" y="63849"/>
                  <a:pt x="63849" y="0"/>
                  <a:pt x="142611" y="0"/>
                </a:cubicBezTo>
                <a:lnTo>
                  <a:pt x="1586441" y="0"/>
                </a:lnTo>
                <a:cubicBezTo>
                  <a:pt x="1665203" y="0"/>
                  <a:pt x="1729052" y="63849"/>
                  <a:pt x="1729052" y="142611"/>
                </a:cubicBezTo>
                <a:lnTo>
                  <a:pt x="1729052" y="1283496"/>
                </a:lnTo>
                <a:cubicBezTo>
                  <a:pt x="1729052" y="1362258"/>
                  <a:pt x="1665203" y="1426107"/>
                  <a:pt x="1586441" y="1426107"/>
                </a:cubicBezTo>
                <a:lnTo>
                  <a:pt x="142611" y="1426107"/>
                </a:lnTo>
                <a:cubicBezTo>
                  <a:pt x="63849" y="1426107"/>
                  <a:pt x="0" y="1362258"/>
                  <a:pt x="0" y="1283496"/>
                </a:cubicBezTo>
                <a:lnTo>
                  <a:pt x="0" y="142611"/>
                </a:lnTo>
                <a:close/>
              </a:path>
            </a:pathLst>
          </a:custGeom>
          <a:ln>
            <a:solidFill>
              <a:schemeClr val="bg1">
                <a:lumMod val="65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584" tIns="363179" rIns="57584" bIns="57584" numCol="1" spcCol="1270" anchor="t" anchorCtr="0">
            <a:noAutofit/>
          </a:bodyPr>
          <a:lstStyle/>
          <a:p>
            <a:pPr marL="0" lvl="1" algn="l" defTabSz="577850">
              <a:lnSpc>
                <a:spcPct val="90000"/>
              </a:lnSpc>
              <a:spcBef>
                <a:spcPct val="0"/>
              </a:spcBef>
              <a:spcAft>
                <a:spcPct val="15000"/>
              </a:spcAft>
            </a:pPr>
            <a:r>
              <a:rPr lang="en-US" sz="1600" kern="1200" dirty="0"/>
              <a:t>Became Matson, Driscoll &amp; Damico with 4 U.S. Offices</a:t>
            </a:r>
          </a:p>
        </p:txBody>
      </p:sp>
      <p:sp>
        <p:nvSpPr>
          <p:cNvPr id="12" name="Circular Arrow 11"/>
          <p:cNvSpPr/>
          <p:nvPr/>
        </p:nvSpPr>
        <p:spPr>
          <a:xfrm>
            <a:off x="4772580" y="1720444"/>
            <a:ext cx="2040794" cy="2040794"/>
          </a:xfrm>
          <a:prstGeom prst="circularArrow">
            <a:avLst>
              <a:gd name="adj1" fmla="val 2390"/>
              <a:gd name="adj2" fmla="val 288882"/>
              <a:gd name="adj3" fmla="val 19535608"/>
              <a:gd name="adj4" fmla="val 12575511"/>
              <a:gd name="adj5" fmla="val 2788"/>
            </a:avLst>
          </a:prstGeom>
          <a:solidFill>
            <a:schemeClr val="bg1">
              <a:lumMod val="65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3" name="Freeform 12"/>
          <p:cNvSpPr/>
          <p:nvPr/>
        </p:nvSpPr>
        <p:spPr>
          <a:xfrm>
            <a:off x="2792640" y="2249881"/>
            <a:ext cx="1536935" cy="611188"/>
          </a:xfrm>
          <a:custGeom>
            <a:avLst/>
            <a:gdLst>
              <a:gd name="connsiteX0" fmla="*/ 0 w 1536935"/>
              <a:gd name="connsiteY0" fmla="*/ 61119 h 611188"/>
              <a:gd name="connsiteX1" fmla="*/ 61119 w 1536935"/>
              <a:gd name="connsiteY1" fmla="*/ 0 h 611188"/>
              <a:gd name="connsiteX2" fmla="*/ 1475816 w 1536935"/>
              <a:gd name="connsiteY2" fmla="*/ 0 h 611188"/>
              <a:gd name="connsiteX3" fmla="*/ 1536935 w 1536935"/>
              <a:gd name="connsiteY3" fmla="*/ 61119 h 611188"/>
              <a:gd name="connsiteX4" fmla="*/ 1536935 w 1536935"/>
              <a:gd name="connsiteY4" fmla="*/ 550069 h 611188"/>
              <a:gd name="connsiteX5" fmla="*/ 1475816 w 1536935"/>
              <a:gd name="connsiteY5" fmla="*/ 611188 h 611188"/>
              <a:gd name="connsiteX6" fmla="*/ 61119 w 1536935"/>
              <a:gd name="connsiteY6" fmla="*/ 611188 h 611188"/>
              <a:gd name="connsiteX7" fmla="*/ 0 w 1536935"/>
              <a:gd name="connsiteY7" fmla="*/ 550069 h 611188"/>
              <a:gd name="connsiteX8" fmla="*/ 0 w 1536935"/>
              <a:gd name="connsiteY8" fmla="*/ 61119 h 611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935" h="611188">
                <a:moveTo>
                  <a:pt x="0" y="61119"/>
                </a:moveTo>
                <a:cubicBezTo>
                  <a:pt x="0" y="27364"/>
                  <a:pt x="27364" y="0"/>
                  <a:pt x="61119" y="0"/>
                </a:cubicBezTo>
                <a:lnTo>
                  <a:pt x="1475816" y="0"/>
                </a:lnTo>
                <a:cubicBezTo>
                  <a:pt x="1509571" y="0"/>
                  <a:pt x="1536935" y="27364"/>
                  <a:pt x="1536935" y="61119"/>
                </a:cubicBezTo>
                <a:lnTo>
                  <a:pt x="1536935" y="550069"/>
                </a:lnTo>
                <a:cubicBezTo>
                  <a:pt x="1536935" y="583824"/>
                  <a:pt x="1509571" y="611188"/>
                  <a:pt x="1475816" y="611188"/>
                </a:cubicBezTo>
                <a:lnTo>
                  <a:pt x="61119" y="611188"/>
                </a:lnTo>
                <a:cubicBezTo>
                  <a:pt x="27364" y="611188"/>
                  <a:pt x="0" y="583824"/>
                  <a:pt x="0" y="550069"/>
                </a:cubicBezTo>
                <a:lnTo>
                  <a:pt x="0" y="61119"/>
                </a:lnTo>
                <a:close/>
              </a:path>
            </a:pathLst>
          </a:custGeom>
          <a:solidFill>
            <a:srgbClr val="E0183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6481" tIns="63621" rIns="86481" bIns="63621" numCol="1" spcCol="1270" anchor="ctr" anchorCtr="0">
            <a:noAutofit/>
          </a:bodyPr>
          <a:lstStyle/>
          <a:p>
            <a:pPr lvl="0" algn="ctr" defTabSz="1600200">
              <a:lnSpc>
                <a:spcPct val="90000"/>
              </a:lnSpc>
              <a:spcBef>
                <a:spcPct val="0"/>
              </a:spcBef>
              <a:spcAft>
                <a:spcPct val="35000"/>
              </a:spcAft>
            </a:pPr>
            <a:r>
              <a:rPr lang="en-US" sz="3600" kern="1200" dirty="0"/>
              <a:t>1979</a:t>
            </a:r>
          </a:p>
        </p:txBody>
      </p:sp>
      <p:sp>
        <p:nvSpPr>
          <p:cNvPr id="17" name="Freeform 16"/>
          <p:cNvSpPr/>
          <p:nvPr/>
        </p:nvSpPr>
        <p:spPr>
          <a:xfrm>
            <a:off x="6215788" y="2555475"/>
            <a:ext cx="1729052" cy="1426107"/>
          </a:xfrm>
          <a:custGeom>
            <a:avLst/>
            <a:gdLst>
              <a:gd name="connsiteX0" fmla="*/ 0 w 1729052"/>
              <a:gd name="connsiteY0" fmla="*/ 142611 h 1426107"/>
              <a:gd name="connsiteX1" fmla="*/ 142611 w 1729052"/>
              <a:gd name="connsiteY1" fmla="*/ 0 h 1426107"/>
              <a:gd name="connsiteX2" fmla="*/ 1586441 w 1729052"/>
              <a:gd name="connsiteY2" fmla="*/ 0 h 1426107"/>
              <a:gd name="connsiteX3" fmla="*/ 1729052 w 1729052"/>
              <a:gd name="connsiteY3" fmla="*/ 142611 h 1426107"/>
              <a:gd name="connsiteX4" fmla="*/ 1729052 w 1729052"/>
              <a:gd name="connsiteY4" fmla="*/ 1283496 h 1426107"/>
              <a:gd name="connsiteX5" fmla="*/ 1586441 w 1729052"/>
              <a:gd name="connsiteY5" fmla="*/ 1426107 h 1426107"/>
              <a:gd name="connsiteX6" fmla="*/ 142611 w 1729052"/>
              <a:gd name="connsiteY6" fmla="*/ 1426107 h 1426107"/>
              <a:gd name="connsiteX7" fmla="*/ 0 w 1729052"/>
              <a:gd name="connsiteY7" fmla="*/ 1283496 h 1426107"/>
              <a:gd name="connsiteX8" fmla="*/ 0 w 1729052"/>
              <a:gd name="connsiteY8" fmla="*/ 142611 h 1426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9052" h="1426107">
                <a:moveTo>
                  <a:pt x="0" y="142611"/>
                </a:moveTo>
                <a:cubicBezTo>
                  <a:pt x="0" y="63849"/>
                  <a:pt x="63849" y="0"/>
                  <a:pt x="142611" y="0"/>
                </a:cubicBezTo>
                <a:lnTo>
                  <a:pt x="1586441" y="0"/>
                </a:lnTo>
                <a:cubicBezTo>
                  <a:pt x="1665203" y="0"/>
                  <a:pt x="1729052" y="63849"/>
                  <a:pt x="1729052" y="142611"/>
                </a:cubicBezTo>
                <a:lnTo>
                  <a:pt x="1729052" y="1283496"/>
                </a:lnTo>
                <a:cubicBezTo>
                  <a:pt x="1729052" y="1362258"/>
                  <a:pt x="1665203" y="1426107"/>
                  <a:pt x="1586441" y="1426107"/>
                </a:cubicBezTo>
                <a:lnTo>
                  <a:pt x="142611" y="1426107"/>
                </a:lnTo>
                <a:cubicBezTo>
                  <a:pt x="63849" y="1426107"/>
                  <a:pt x="0" y="1362258"/>
                  <a:pt x="0" y="1283496"/>
                </a:cubicBezTo>
                <a:lnTo>
                  <a:pt x="0" y="142611"/>
                </a:lnTo>
                <a:close/>
              </a:path>
            </a:pathLst>
          </a:custGeom>
          <a:ln>
            <a:solidFill>
              <a:schemeClr val="bg1">
                <a:lumMod val="65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584" tIns="363179" rIns="57584" bIns="57584" numCol="1" spcCol="1270" anchor="t" anchorCtr="0">
            <a:noAutofit/>
          </a:bodyPr>
          <a:lstStyle/>
          <a:p>
            <a:pPr marL="0" lvl="1" algn="l" defTabSz="577850">
              <a:lnSpc>
                <a:spcPct val="90000"/>
              </a:lnSpc>
              <a:spcBef>
                <a:spcPct val="0"/>
              </a:spcBef>
              <a:spcAft>
                <a:spcPct val="15000"/>
              </a:spcAft>
            </a:pPr>
            <a:r>
              <a:rPr lang="en-US" sz="1600" kern="1200" dirty="0"/>
              <a:t>MDD is a globally known &amp; respected firm</a:t>
            </a:r>
          </a:p>
        </p:txBody>
      </p:sp>
      <p:sp>
        <p:nvSpPr>
          <p:cNvPr id="18" name="Freeform 17"/>
          <p:cNvSpPr/>
          <p:nvPr/>
        </p:nvSpPr>
        <p:spPr>
          <a:xfrm>
            <a:off x="7176372" y="3845560"/>
            <a:ext cx="1536935" cy="611188"/>
          </a:xfrm>
          <a:custGeom>
            <a:avLst/>
            <a:gdLst>
              <a:gd name="connsiteX0" fmla="*/ 0 w 1536935"/>
              <a:gd name="connsiteY0" fmla="*/ 61119 h 611188"/>
              <a:gd name="connsiteX1" fmla="*/ 61119 w 1536935"/>
              <a:gd name="connsiteY1" fmla="*/ 0 h 611188"/>
              <a:gd name="connsiteX2" fmla="*/ 1475816 w 1536935"/>
              <a:gd name="connsiteY2" fmla="*/ 0 h 611188"/>
              <a:gd name="connsiteX3" fmla="*/ 1536935 w 1536935"/>
              <a:gd name="connsiteY3" fmla="*/ 61119 h 611188"/>
              <a:gd name="connsiteX4" fmla="*/ 1536935 w 1536935"/>
              <a:gd name="connsiteY4" fmla="*/ 550069 h 611188"/>
              <a:gd name="connsiteX5" fmla="*/ 1475816 w 1536935"/>
              <a:gd name="connsiteY5" fmla="*/ 611188 h 611188"/>
              <a:gd name="connsiteX6" fmla="*/ 61119 w 1536935"/>
              <a:gd name="connsiteY6" fmla="*/ 611188 h 611188"/>
              <a:gd name="connsiteX7" fmla="*/ 0 w 1536935"/>
              <a:gd name="connsiteY7" fmla="*/ 550069 h 611188"/>
              <a:gd name="connsiteX8" fmla="*/ 0 w 1536935"/>
              <a:gd name="connsiteY8" fmla="*/ 61119 h 611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935" h="611188">
                <a:moveTo>
                  <a:pt x="0" y="61119"/>
                </a:moveTo>
                <a:cubicBezTo>
                  <a:pt x="0" y="27364"/>
                  <a:pt x="27364" y="0"/>
                  <a:pt x="61119" y="0"/>
                </a:cubicBezTo>
                <a:lnTo>
                  <a:pt x="1475816" y="0"/>
                </a:lnTo>
                <a:cubicBezTo>
                  <a:pt x="1509571" y="0"/>
                  <a:pt x="1536935" y="27364"/>
                  <a:pt x="1536935" y="61119"/>
                </a:cubicBezTo>
                <a:lnTo>
                  <a:pt x="1536935" y="550069"/>
                </a:lnTo>
                <a:cubicBezTo>
                  <a:pt x="1536935" y="583824"/>
                  <a:pt x="1509571" y="611188"/>
                  <a:pt x="1475816" y="611188"/>
                </a:cubicBezTo>
                <a:lnTo>
                  <a:pt x="61119" y="611188"/>
                </a:lnTo>
                <a:cubicBezTo>
                  <a:pt x="27364" y="611188"/>
                  <a:pt x="0" y="583824"/>
                  <a:pt x="0" y="550069"/>
                </a:cubicBezTo>
                <a:lnTo>
                  <a:pt x="0" y="61119"/>
                </a:lnTo>
                <a:close/>
              </a:path>
            </a:pathLst>
          </a:custGeom>
          <a:solidFill>
            <a:srgbClr val="E0183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6481" tIns="63621" rIns="86481" bIns="63621" numCol="1" spcCol="1270" anchor="ctr" anchorCtr="0">
            <a:noAutofit/>
          </a:bodyPr>
          <a:lstStyle/>
          <a:p>
            <a:pPr lvl="0" algn="ctr" defTabSz="1600200">
              <a:lnSpc>
                <a:spcPct val="90000"/>
              </a:lnSpc>
              <a:spcBef>
                <a:spcPct val="0"/>
              </a:spcBef>
              <a:spcAft>
                <a:spcPct val="35000"/>
              </a:spcAft>
            </a:pPr>
            <a:r>
              <a:rPr lang="en-US" sz="3600" kern="1200" dirty="0"/>
              <a:t>2017</a:t>
            </a:r>
          </a:p>
        </p:txBody>
      </p:sp>
      <p:pic>
        <p:nvPicPr>
          <p:cNvPr id="7" name="Picture 6"/>
          <p:cNvPicPr>
            <a:picLocks noChangeAspect="1"/>
          </p:cNvPicPr>
          <p:nvPr/>
        </p:nvPicPr>
        <p:blipFill>
          <a:blip r:embed="rId3"/>
          <a:stretch>
            <a:fillRect/>
          </a:stretch>
        </p:blipFill>
        <p:spPr>
          <a:xfrm>
            <a:off x="3122195" y="1255032"/>
            <a:ext cx="877824" cy="877824"/>
          </a:xfrm>
          <a:prstGeom prst="rect">
            <a:avLst/>
          </a:prstGeom>
        </p:spPr>
      </p:pic>
      <p:pic>
        <p:nvPicPr>
          <p:cNvPr id="8" name="Picture 7"/>
          <p:cNvPicPr>
            <a:picLocks noChangeAspect="1"/>
          </p:cNvPicPr>
          <p:nvPr/>
        </p:nvPicPr>
        <p:blipFill>
          <a:blip r:embed="rId4"/>
          <a:stretch>
            <a:fillRect/>
          </a:stretch>
        </p:blipFill>
        <p:spPr>
          <a:xfrm>
            <a:off x="1749960" y="4365104"/>
            <a:ext cx="877824" cy="877824"/>
          </a:xfrm>
          <a:prstGeom prst="rect">
            <a:avLst/>
          </a:prstGeom>
        </p:spPr>
      </p:pic>
      <p:sp>
        <p:nvSpPr>
          <p:cNvPr id="2" name="TextBox 1"/>
          <p:cNvSpPr txBox="1"/>
          <p:nvPr/>
        </p:nvSpPr>
        <p:spPr>
          <a:xfrm>
            <a:off x="5803208" y="4724851"/>
            <a:ext cx="2945256" cy="1800493"/>
          </a:xfrm>
          <a:prstGeom prst="rect">
            <a:avLst/>
          </a:prstGeom>
          <a:noFill/>
        </p:spPr>
        <p:txBody>
          <a:bodyPr wrap="square" rtlCol="0">
            <a:spAutoFit/>
          </a:bodyPr>
          <a:lstStyle/>
          <a:p>
            <a:r>
              <a:rPr lang="en-US" sz="2000" dirty="0">
                <a:solidFill>
                  <a:srgbClr val="E31837"/>
                </a:solidFill>
                <a:latin typeface="+mn-lt"/>
              </a:rPr>
              <a:t>43</a:t>
            </a:r>
            <a:r>
              <a:rPr lang="en-US" sz="2000" dirty="0">
                <a:latin typeface="+mn-lt"/>
              </a:rPr>
              <a:t> Offices</a:t>
            </a:r>
          </a:p>
          <a:p>
            <a:endParaRPr lang="en-US" sz="1000" dirty="0">
              <a:latin typeface="+mn-lt"/>
            </a:endParaRPr>
          </a:p>
          <a:p>
            <a:r>
              <a:rPr lang="en-US" sz="2000" dirty="0">
                <a:solidFill>
                  <a:srgbClr val="E31837"/>
                </a:solidFill>
                <a:latin typeface="+mn-lt"/>
              </a:rPr>
              <a:t>5</a:t>
            </a:r>
            <a:r>
              <a:rPr lang="en-US" sz="2000" dirty="0">
                <a:latin typeface="+mn-lt"/>
              </a:rPr>
              <a:t> Continents</a:t>
            </a:r>
          </a:p>
          <a:p>
            <a:endParaRPr lang="en-US" sz="1000" dirty="0">
              <a:latin typeface="+mn-lt"/>
            </a:endParaRPr>
          </a:p>
          <a:p>
            <a:r>
              <a:rPr lang="en-US" sz="2000" dirty="0">
                <a:solidFill>
                  <a:srgbClr val="E31837"/>
                </a:solidFill>
                <a:latin typeface="+mn-lt"/>
              </a:rPr>
              <a:t>250+ </a:t>
            </a:r>
            <a:r>
              <a:rPr lang="en-US" sz="2000" dirty="0">
                <a:latin typeface="+mn-lt"/>
              </a:rPr>
              <a:t>Employees</a:t>
            </a:r>
          </a:p>
          <a:p>
            <a:endParaRPr lang="en-US" sz="1000" dirty="0">
              <a:latin typeface="+mn-lt"/>
            </a:endParaRPr>
          </a:p>
          <a:p>
            <a:r>
              <a:rPr lang="en-US" sz="2000" dirty="0">
                <a:solidFill>
                  <a:srgbClr val="E31837"/>
                </a:solidFill>
                <a:latin typeface="+mn-lt"/>
              </a:rPr>
              <a:t>36</a:t>
            </a:r>
            <a:r>
              <a:rPr lang="en-US" sz="2000" dirty="0">
                <a:latin typeface="+mn-lt"/>
              </a:rPr>
              <a:t> Language Fluencies</a:t>
            </a:r>
          </a:p>
        </p:txBody>
      </p:sp>
      <p:pic>
        <p:nvPicPr>
          <p:cNvPr id="9" name="Picture 8"/>
          <p:cNvPicPr>
            <a:picLocks noChangeAspect="1"/>
          </p:cNvPicPr>
          <p:nvPr/>
        </p:nvPicPr>
        <p:blipFill>
          <a:blip r:embed="rId5"/>
          <a:stretch>
            <a:fillRect/>
          </a:stretch>
        </p:blipFill>
        <p:spPr>
          <a:xfrm>
            <a:off x="7505927" y="4567400"/>
            <a:ext cx="877824" cy="877824"/>
          </a:xfrm>
          <a:prstGeom prst="rect">
            <a:avLst/>
          </a:prstGeom>
        </p:spPr>
      </p:pic>
      <p:sp>
        <p:nvSpPr>
          <p:cNvPr id="4" name="Title 3"/>
          <p:cNvSpPr>
            <a:spLocks noGrp="1"/>
          </p:cNvSpPr>
          <p:nvPr>
            <p:ph type="title"/>
          </p:nvPr>
        </p:nvSpPr>
        <p:spPr/>
        <p:txBody>
          <a:bodyPr/>
          <a:lstStyle/>
          <a:p>
            <a:r>
              <a:rPr lang="en-US" dirty="0"/>
              <a:t>Our History</a:t>
            </a:r>
          </a:p>
        </p:txBody>
      </p:sp>
      <p:sp>
        <p:nvSpPr>
          <p:cNvPr id="15" name="Rectangle 14">
            <a:hlinkClick r:id="rId6" action="ppaction://hlinksldjump"/>
            <a:extLst>
              <a:ext uri="{FF2B5EF4-FFF2-40B4-BE49-F238E27FC236}">
                <a16:creationId xmlns:a16="http://schemas.microsoft.com/office/drawing/2014/main" xmlns="" id="{55B73761-D170-450A-AF35-B80E801A4ED5}"/>
              </a:ext>
            </a:extLst>
          </p:cNvPr>
          <p:cNvSpPr/>
          <p:nvPr/>
        </p:nvSpPr>
        <p:spPr>
          <a:xfrm>
            <a:off x="6970816" y="5523016"/>
            <a:ext cx="2173183" cy="1334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530732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We Are</a:t>
            </a:r>
          </a:p>
        </p:txBody>
      </p:sp>
      <p:sp>
        <p:nvSpPr>
          <p:cNvPr id="3" name="Content Placeholder 2"/>
          <p:cNvSpPr>
            <a:spLocks noGrp="1"/>
          </p:cNvSpPr>
          <p:nvPr>
            <p:ph idx="1"/>
          </p:nvPr>
        </p:nvSpPr>
        <p:spPr/>
        <p:txBody>
          <a:bodyPr/>
          <a:lstStyle/>
          <a:p>
            <a:r>
              <a:rPr lang="en-US" dirty="0"/>
              <a:t>MDD’s forensic accountants specialize in a wide range of insurance and litigation matters</a:t>
            </a:r>
          </a:p>
          <a:p>
            <a:r>
              <a:rPr lang="en-US" dirty="0"/>
              <a:t>We are routinely retained for evaluations that require our extensive knowledge of accounting, business, operational and manufacturing processes across many industries</a:t>
            </a:r>
          </a:p>
          <a:p>
            <a:r>
              <a:rPr lang="en-US" dirty="0"/>
              <a:t>MDD’s exceptional dedication, singularly qualified experts and demonstrated results in this highly specialized area of accounting have long been the hallmark of our firm</a:t>
            </a:r>
          </a:p>
        </p:txBody>
      </p:sp>
      <p:sp>
        <p:nvSpPr>
          <p:cNvPr id="4" name="Rectangle 3">
            <a:hlinkClick r:id="rId3" action="ppaction://hlinksldjump"/>
            <a:extLst>
              <a:ext uri="{FF2B5EF4-FFF2-40B4-BE49-F238E27FC236}">
                <a16:creationId xmlns:a16="http://schemas.microsoft.com/office/drawing/2014/main" xmlns="" id="{53952489-22E2-48E4-A200-04860CBA95F0}"/>
              </a:ext>
            </a:extLst>
          </p:cNvPr>
          <p:cNvSpPr/>
          <p:nvPr/>
        </p:nvSpPr>
        <p:spPr>
          <a:xfrm>
            <a:off x="6970816" y="5523016"/>
            <a:ext cx="2173183" cy="1334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71690425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just">
              <a:buFont typeface="Symbol" panose="05050102010706020507" pitchFamily="18" charset="2"/>
              <a:buChar char="&gt;"/>
            </a:pPr>
            <a:r>
              <a:rPr lang="en-US" dirty="0"/>
              <a:t>MDD offers an unparalleled range of expertise in forensic accounting</a:t>
            </a:r>
          </a:p>
          <a:p>
            <a:pPr algn="just">
              <a:buFont typeface="Symbol" panose="05050102010706020507" pitchFamily="18" charset="2"/>
              <a:buChar char="&gt;"/>
            </a:pPr>
            <a:endParaRPr lang="en-US" dirty="0"/>
          </a:p>
          <a:p>
            <a:pPr algn="just">
              <a:buFont typeface="Symbol" panose="05050102010706020507" pitchFamily="18" charset="2"/>
              <a:buChar char="&gt;"/>
            </a:pPr>
            <a:r>
              <a:rPr lang="en-US" dirty="0"/>
              <a:t>For more than 80 years, our insurance, legal, government, corporate and small business clients have called on us to evaluate and determine insurance claims, quantify litigation damages and perform accurate business valuations</a:t>
            </a:r>
          </a:p>
          <a:p>
            <a:pPr algn="just">
              <a:buFont typeface="Symbol" panose="05050102010706020507" pitchFamily="18" charset="2"/>
              <a:buChar char="&gt;"/>
            </a:pPr>
            <a:endParaRPr lang="en-US" dirty="0"/>
          </a:p>
          <a:p>
            <a:pPr algn="just">
              <a:buFont typeface="Symbol" panose="05050102010706020507" pitchFamily="18" charset="2"/>
              <a:buChar char="&gt;"/>
            </a:pPr>
            <a:r>
              <a:rPr lang="en-US" dirty="0"/>
              <a:t>In addition, we have provided expert witness testimony in courts, arbitrations and mediations around the world</a:t>
            </a:r>
          </a:p>
        </p:txBody>
      </p:sp>
      <p:sp>
        <p:nvSpPr>
          <p:cNvPr id="3" name="Title 2"/>
          <p:cNvSpPr>
            <a:spLocks noGrp="1"/>
          </p:cNvSpPr>
          <p:nvPr>
            <p:ph type="title"/>
          </p:nvPr>
        </p:nvSpPr>
        <p:spPr/>
        <p:txBody>
          <a:bodyPr/>
          <a:lstStyle/>
          <a:p>
            <a:r>
              <a:rPr lang="en-US" dirty="0"/>
              <a:t>Who We Are</a:t>
            </a:r>
          </a:p>
        </p:txBody>
      </p:sp>
      <p:sp>
        <p:nvSpPr>
          <p:cNvPr id="4" name="Rectangle 3">
            <a:hlinkClick r:id="rId2" action="ppaction://hlinksldjump"/>
            <a:extLst>
              <a:ext uri="{FF2B5EF4-FFF2-40B4-BE49-F238E27FC236}">
                <a16:creationId xmlns:a16="http://schemas.microsoft.com/office/drawing/2014/main" xmlns="" id="{C613E03A-1D50-4002-A1FF-9F1CCE018311}"/>
              </a:ext>
            </a:extLst>
          </p:cNvPr>
          <p:cNvSpPr/>
          <p:nvPr/>
        </p:nvSpPr>
        <p:spPr>
          <a:xfrm>
            <a:off x="6970816" y="5523016"/>
            <a:ext cx="2173183" cy="1334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07334606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Global Footprint</a:t>
            </a:r>
          </a:p>
        </p:txBody>
      </p:sp>
      <p:sp>
        <p:nvSpPr>
          <p:cNvPr id="5" name="TextBox 4"/>
          <p:cNvSpPr txBox="1"/>
          <p:nvPr/>
        </p:nvSpPr>
        <p:spPr>
          <a:xfrm>
            <a:off x="0" y="1136357"/>
            <a:ext cx="9144000" cy="492443"/>
          </a:xfrm>
          <a:prstGeom prst="rect">
            <a:avLst/>
          </a:prstGeom>
          <a:noFill/>
        </p:spPr>
        <p:txBody>
          <a:bodyPr wrap="square" rtlCol="0">
            <a:spAutoFit/>
          </a:bodyPr>
          <a:lstStyle/>
          <a:p>
            <a:pPr algn="ctr"/>
            <a:r>
              <a:rPr lang="en-US" sz="2600" b="1" dirty="0">
                <a:solidFill>
                  <a:schemeClr val="tx1"/>
                </a:solidFill>
                <a:latin typeface="Arial  "/>
              </a:rPr>
              <a:t>42 Offices on 5 Continents</a:t>
            </a:r>
          </a:p>
        </p:txBody>
      </p:sp>
      <p:sp>
        <p:nvSpPr>
          <p:cNvPr id="6" name="Shape 93"/>
          <p:cNvSpPr/>
          <p:nvPr/>
        </p:nvSpPr>
        <p:spPr>
          <a:xfrm>
            <a:off x="0" y="1136356"/>
            <a:ext cx="9144000" cy="49244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2600" b="1"/>
            </a:lvl1pPr>
          </a:lstStyle>
          <a:p>
            <a:endParaRPr dirty="0"/>
          </a:p>
        </p:txBody>
      </p:sp>
      <p:pic>
        <p:nvPicPr>
          <p:cNvPr id="7" name="MDD-WorldMap_3.jpg"/>
          <p:cNvPicPr>
            <a:picLocks noChangeAspect="1"/>
          </p:cNvPicPr>
          <p:nvPr/>
        </p:nvPicPr>
        <p:blipFill>
          <a:blip r:embed="rId2">
            <a:extLst/>
          </a:blip>
          <a:stretch>
            <a:fillRect/>
          </a:stretch>
        </p:blipFill>
        <p:spPr>
          <a:xfrm>
            <a:off x="266700" y="1821075"/>
            <a:ext cx="8487239" cy="4521914"/>
          </a:xfrm>
          <a:prstGeom prst="rect">
            <a:avLst/>
          </a:prstGeom>
          <a:ln w="12700">
            <a:miter lim="400000"/>
          </a:ln>
        </p:spPr>
      </p:pic>
      <p:sp>
        <p:nvSpPr>
          <p:cNvPr id="8" name="Rectangle 7">
            <a:hlinkClick r:id="rId3" action="ppaction://hlinksldjump"/>
            <a:extLst>
              <a:ext uri="{FF2B5EF4-FFF2-40B4-BE49-F238E27FC236}">
                <a16:creationId xmlns:a16="http://schemas.microsoft.com/office/drawing/2014/main" xmlns="" id="{9E3D64A6-FF5F-4EA9-9972-D92540999D56}"/>
              </a:ext>
            </a:extLst>
          </p:cNvPr>
          <p:cNvSpPr/>
          <p:nvPr/>
        </p:nvSpPr>
        <p:spPr>
          <a:xfrm>
            <a:off x="6970816" y="5523016"/>
            <a:ext cx="2173183" cy="1334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12495287"/>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theme/theme1.xml><?xml version="1.0" encoding="utf-8"?>
<a:theme xmlns:a="http://schemas.openxmlformats.org/drawingml/2006/main" name="Default - Title Slide">
  <a:themeElements>
    <a:clrScheme name="">
      <a:dk1>
        <a:srgbClr val="000000"/>
      </a:dk1>
      <a:lt1>
        <a:srgbClr val="FFFFFF"/>
      </a:lt1>
      <a:dk2>
        <a:srgbClr val="000000"/>
      </a:dk2>
      <a:lt2>
        <a:srgbClr val="808080"/>
      </a:lt2>
      <a:accent1>
        <a:srgbClr val="DF142E"/>
      </a:accent1>
      <a:accent2>
        <a:srgbClr val="333399"/>
      </a:accent2>
      <a:accent3>
        <a:srgbClr val="FFFFFF"/>
      </a:accent3>
      <a:accent4>
        <a:srgbClr val="000000"/>
      </a:accent4>
      <a:accent5>
        <a:srgbClr val="ECAAAD"/>
      </a:accent5>
      <a:accent6>
        <a:srgbClr val="2D2D8A"/>
      </a:accent6>
      <a:hlink>
        <a:srgbClr val="009999"/>
      </a:hlink>
      <a:folHlink>
        <a:srgbClr val="99CC00"/>
      </a:folHlink>
    </a:clrScheme>
    <a:fontScheme name="Default - Title Slide">
      <a:majorFont>
        <a:latin typeface="Helvetica"/>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F142E"/>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rgbClr val="DF142E"/>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240B01D35B164C8F4BE2A550EE3CC8" ma:contentTypeVersion="11" ma:contentTypeDescription="Create a new document." ma:contentTypeScope="" ma:versionID="fa0e1ce51ed81f5de6ffbb7e5990082c">
  <xsd:schema xmlns:xsd="http://www.w3.org/2001/XMLSchema" xmlns:xs="http://www.w3.org/2001/XMLSchema" xmlns:p="http://schemas.microsoft.com/office/2006/metadata/properties" xmlns:ns1="http://schemas.microsoft.com/sharepoint/v3" xmlns:ns2="010b242f-5bd3-4c16-8f4b-e2a550ee3cc8" xmlns:ns3="http://schemas.microsoft.com/sharepoint/v4" targetNamespace="http://schemas.microsoft.com/office/2006/metadata/properties" ma:root="true" ma:fieldsID="75efcb532849f21c8d8cdddaccf22309" ns1:_="" ns2:_="" ns3:_="">
    <xsd:import namespace="http://schemas.microsoft.com/sharepoint/v3"/>
    <xsd:import namespace="010b242f-5bd3-4c16-8f4b-e2a550ee3cc8"/>
    <xsd:import namespace="http://schemas.microsoft.com/sharepoint/v4"/>
    <xsd:element name="properties">
      <xsd:complexType>
        <xsd:sequence>
          <xsd:element name="documentManagement">
            <xsd:complexType>
              <xsd:all>
                <xsd:element ref="ns1:EmailSender" minOccurs="0"/>
                <xsd:element ref="ns1:EmailTo" minOccurs="0"/>
                <xsd:element ref="ns1:EmailCc" minOccurs="0"/>
                <xsd:element ref="ns1:EmailFrom" minOccurs="0"/>
                <xsd:element ref="ns1:EmailSubject" minOccurs="0"/>
                <xsd:element ref="ns2:Presented_x0020_To" minOccurs="0"/>
                <xsd:element ref="ns2:Presented_x0020_By" minOccurs="0"/>
                <xsd:element ref="ns2:Date_x0020_Presented" minOccurs="0"/>
                <xsd:element ref="ns2:Brief_x0020_Description_x0020_of_x0020_Presentation" minOccurs="0"/>
                <xsd:element ref="ns2:Practice_x0020_Area" minOccurs="0"/>
                <xsd:element ref="ns3:EmailHead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EmailSender" ma:index="10" nillable="true" ma:displayName="E-Mail Sender" ma:hidden="true" ma:internalName="EmailSender">
      <xsd:simpleType>
        <xsd:restriction base="dms:Note">
          <xsd:maxLength value="255"/>
        </xsd:restriction>
      </xsd:simpleType>
    </xsd:element>
    <xsd:element name="EmailTo" ma:index="11" nillable="true" ma:displayName="E-Mail To" ma:hidden="true" ma:internalName="EmailTo">
      <xsd:simpleType>
        <xsd:restriction base="dms:Note">
          <xsd:maxLength value="255"/>
        </xsd:restriction>
      </xsd:simpleType>
    </xsd:element>
    <xsd:element name="EmailCc" ma:index="12" nillable="true" ma:displayName="E-Mail Cc" ma:hidden="true" ma:internalName="EmailCc">
      <xsd:simpleType>
        <xsd:restriction base="dms:Note">
          <xsd:maxLength value="255"/>
        </xsd:restriction>
      </xsd:simpleType>
    </xsd:element>
    <xsd:element name="EmailFrom" ma:index="13" nillable="true" ma:displayName="E-Mail From" ma:hidden="true" ma:internalName="EmailFrom">
      <xsd:simpleType>
        <xsd:restriction base="dms:Text"/>
      </xsd:simpleType>
    </xsd:element>
    <xsd:element name="EmailSubject" ma:index="14" nillable="true" ma:displayName="E-Mail Subject" ma:hidden="true" ma:internalName="EmailSubject">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0b242f-5bd3-4c16-8f4b-e2a550ee3cc8" elementFormDefault="qualified">
    <xsd:import namespace="http://schemas.microsoft.com/office/2006/documentManagement/types"/>
    <xsd:import namespace="http://schemas.microsoft.com/office/infopath/2007/PartnerControls"/>
    <xsd:element name="Presented_x0020_To" ma:index="15" nillable="true" ma:displayName="Presented To" ma:internalName="Presented_x0020_To">
      <xsd:simpleType>
        <xsd:restriction base="dms:Text">
          <xsd:maxLength value="255"/>
        </xsd:restriction>
      </xsd:simpleType>
    </xsd:element>
    <xsd:element name="Presented_x0020_By" ma:index="16" nillable="true" ma:displayName="Presented By" ma:internalName="Presented_x0020_By">
      <xsd:simpleType>
        <xsd:restriction base="dms:Text">
          <xsd:maxLength value="255"/>
        </xsd:restriction>
      </xsd:simpleType>
    </xsd:element>
    <xsd:element name="Date_x0020_Presented" ma:index="17" nillable="true" ma:displayName="Date Presented" ma:format="DateOnly" ma:internalName="Date_x0020_Presented">
      <xsd:simpleType>
        <xsd:restriction base="dms:DateTime"/>
      </xsd:simpleType>
    </xsd:element>
    <xsd:element name="Brief_x0020_Description_x0020_of_x0020_Presentation" ma:index="18" nillable="true" ma:displayName="Title of Presentation" ma:internalName="Brief_x0020_Description_x0020_of_x0020_Presentation">
      <xsd:simpleType>
        <xsd:restriction base="dms:Note">
          <xsd:maxLength value="255"/>
        </xsd:restriction>
      </xsd:simpleType>
    </xsd:element>
    <xsd:element name="Practice_x0020_Area" ma:index="19" nillable="true" ma:displayName="Practice Area" ma:default="Property Insurance" ma:format="Dropdown" ma:internalName="Practice_x0020_Area">
      <xsd:simpleType>
        <xsd:restriction base="dms:Choice">
          <xsd:enumeration value="Property Insurance"/>
          <xsd:enumeration value="C&amp;GL"/>
          <xsd:enumeration value="Litigation"/>
          <xsd:enumeration value="General Firm Overview"/>
          <xsd:enumeration value="Firm In-house Training"/>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EmailHeaders" ma:index="20" nillable="true" ma:displayName="E-Mail Headers" ma:hidden="true" ma:internalName="EmailHeaders">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EmailHeaders xmlns="http://schemas.microsoft.com/sharepoint/v4" xsi:nil="true"/>
    <Presented_x0020_To xmlns="010b242f-5bd3-4c16-8f4b-e2a550ee3cc8">N/A</Presented_x0020_To>
    <EmailTo xmlns="http://schemas.microsoft.com/sharepoint/v3" xsi:nil="true"/>
    <EmailSender xmlns="http://schemas.microsoft.com/sharepoint/v3" xsi:nil="true"/>
    <EmailCc xmlns="http://schemas.microsoft.com/sharepoint/v3" xsi:nil="true"/>
    <EmailFrom xmlns="http://schemas.microsoft.com/sharepoint/v3" xsi:nil="true"/>
    <Brief_x0020_Description_x0020_of_x0020_Presentation xmlns="010b242f-5bd3-4c16-8f4b-e2a550ee3cc8" xsi:nil="true"/>
    <Practice_x0020_Area xmlns="010b242f-5bd3-4c16-8f4b-e2a550ee3cc8">General Firm Overview</Practice_x0020_Area>
    <EmailSubject xmlns="http://schemas.microsoft.com/sharepoint/v3" xsi:nil="true"/>
    <Date_x0020_Presented xmlns="010b242f-5bd3-4c16-8f4b-e2a550ee3cc8" xsi:nil="true"/>
    <Presented_x0020_By xmlns="010b242f-5bd3-4c16-8f4b-e2a550ee3cc8">Developed by Global Marketing Operations for the Firm</Presented_x0020_By>
  </documentManagement>
</p:properties>
</file>

<file path=customXml/itemProps1.xml><?xml version="1.0" encoding="utf-8"?>
<ds:datastoreItem xmlns:ds="http://schemas.openxmlformats.org/officeDocument/2006/customXml" ds:itemID="{4DCCE5C3-2FA2-49C4-8C24-A6AB3F4798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10b242f-5bd3-4c16-8f4b-e2a550ee3cc8"/>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20DEEDC-191F-486A-8A6D-A582C910DBB4}">
  <ds:schemaRefs>
    <ds:schemaRef ds:uri="http://schemas.microsoft.com/sharepoint/v3/contenttype/forms"/>
  </ds:schemaRefs>
</ds:datastoreItem>
</file>

<file path=customXml/itemProps3.xml><?xml version="1.0" encoding="utf-8"?>
<ds:datastoreItem xmlns:ds="http://schemas.openxmlformats.org/officeDocument/2006/customXml" ds:itemID="{49946524-4E1C-4A4E-B7F5-7EE9A5C8CF8B}">
  <ds:schemaRefs>
    <ds:schemaRef ds:uri="http://schemas.microsoft.com/office/2006/documentManagement/types"/>
    <ds:schemaRef ds:uri="http://purl.org/dc/elements/1.1/"/>
    <ds:schemaRef ds:uri="http://schemas.microsoft.com/office/2006/metadata/properties"/>
    <ds:schemaRef ds:uri="010b242f-5bd3-4c16-8f4b-e2a550ee3cc8"/>
    <ds:schemaRef ds:uri="http://schemas.microsoft.com/sharepoint/v3"/>
    <ds:schemaRef ds:uri="http://schemas.microsoft.com/office/infopath/2007/PartnerControls"/>
    <ds:schemaRef ds:uri="http://purl.org/dc/terms/"/>
    <ds:schemaRef ds:uri="http://schemas.openxmlformats.org/package/2006/metadata/core-properties"/>
    <ds:schemaRef ds:uri="http://schemas.microsoft.com/sharepoint/v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10897</TotalTime>
  <Pages>0</Pages>
  <Words>2357</Words>
  <Characters>0</Characters>
  <Application>Microsoft Office PowerPoint</Application>
  <PresentationFormat>On-screen Show (4:3)</PresentationFormat>
  <Lines>0</Lines>
  <Paragraphs>646</Paragraphs>
  <Slides>55</Slides>
  <Notes>44</Notes>
  <HiddenSlides>0</HiddenSlides>
  <MMClips>1</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Default - Title Slide</vt:lpstr>
      <vt:lpstr>Considerations When Placing BI Insurance</vt:lpstr>
      <vt:lpstr>PowerPoint Presentation</vt:lpstr>
      <vt:lpstr>PowerPoint Presentation</vt:lpstr>
      <vt:lpstr>PowerPoint Presentation</vt:lpstr>
      <vt:lpstr>PowerPoint Presentation</vt:lpstr>
      <vt:lpstr>Our History</vt:lpstr>
      <vt:lpstr>Who We Are</vt:lpstr>
      <vt:lpstr>Who We Are</vt:lpstr>
      <vt:lpstr>Global Footprint</vt:lpstr>
      <vt:lpstr>MDD Offices</vt:lpstr>
      <vt:lpstr>What is EDQ?</vt:lpstr>
      <vt:lpstr>Partner &amp; Staff Credentials</vt:lpstr>
      <vt:lpstr>Practice Areas</vt:lpstr>
      <vt:lpstr>Practice Areas</vt:lpstr>
      <vt:lpstr>Practice Areas</vt:lpstr>
      <vt:lpstr>Practice Areas</vt:lpstr>
      <vt:lpstr>Industry Experience</vt:lpstr>
      <vt:lpstr>Language Capabilities</vt:lpstr>
      <vt:lpstr>Language Capabilities</vt:lpstr>
      <vt:lpstr>Our Growth Strategy</vt:lpstr>
      <vt:lpstr>The Firm’s Global Leadership</vt:lpstr>
      <vt:lpstr>Considerations When Placing BI Insurance</vt:lpstr>
      <vt:lpstr>Learning Objectives</vt:lpstr>
      <vt:lpstr>The Policyholder</vt:lpstr>
      <vt:lpstr>3 Main Attributes</vt:lpstr>
      <vt:lpstr>Examples of Material Damage</vt:lpstr>
      <vt:lpstr>Examples of Material Damage</vt:lpstr>
      <vt:lpstr>Examples of Material Damage</vt:lpstr>
      <vt:lpstr>Examples of Material Damage</vt:lpstr>
      <vt:lpstr>Components of a BI Claim</vt:lpstr>
      <vt:lpstr>Placement Considerations</vt:lpstr>
      <vt:lpstr>1. Maximum Indemnity Period</vt:lpstr>
      <vt:lpstr>1. Maximum Indemnity Period</vt:lpstr>
      <vt:lpstr>1. Maximum Indemnity Period</vt:lpstr>
      <vt:lpstr>1. Maximum Indemnity Period</vt:lpstr>
      <vt:lpstr>1. Maximum Indemnity Period</vt:lpstr>
      <vt:lpstr>2. Additional ICOW Cover</vt:lpstr>
      <vt:lpstr>2. Additional ICOW Cover</vt:lpstr>
      <vt:lpstr>3. Performance Analysis</vt:lpstr>
      <vt:lpstr>4. Declaration Frequency</vt:lpstr>
      <vt:lpstr>5. Rate of GP Calculation</vt:lpstr>
      <vt:lpstr>5. Rate of GP Calculation</vt:lpstr>
      <vt:lpstr>5. Rate of GP Calculation</vt:lpstr>
      <vt:lpstr>5. Rate of GP Calculation</vt:lpstr>
      <vt:lpstr>5. Rate of GP Calculation</vt:lpstr>
      <vt:lpstr>5. Rate of GP Calculation</vt:lpstr>
      <vt:lpstr>5. Rate of GP Calculation</vt:lpstr>
      <vt:lpstr>5. Rate of GP Calculation</vt:lpstr>
      <vt:lpstr>5. Rate of GP Calculation</vt:lpstr>
      <vt:lpstr>Summary</vt:lpstr>
      <vt:lpstr>Learning Objectives</vt:lpstr>
      <vt:lpstr>Questions</vt:lpstr>
      <vt:lpstr>PowerPoint Presentation</vt:lpstr>
      <vt:lpstr>Proprietary &amp; Confidential</vt:lpstr>
      <vt:lpstr>Considerations When Placing BI Insurance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Approved PowerPoint Template with Master Slides</dc:title>
  <dc:creator>Ed Shikatani</dc:creator>
  <cp:lastModifiedBy>Farrell, Andrea</cp:lastModifiedBy>
  <cp:revision>403</cp:revision>
  <cp:lastPrinted>2016-04-20T16:13:45Z</cp:lastPrinted>
  <dcterms:modified xsi:type="dcterms:W3CDTF">2017-10-17T09:27:58Z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0x0101002F240B01D35B164C8F4BE2A550EE3CC8</vt:lpwstr>
  </property>
</Properties>
</file>