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5" r:id="rId4"/>
    <p:sldId id="267" r:id="rId5"/>
    <p:sldId id="268" r:id="rId6"/>
    <p:sldId id="269" r:id="rId7"/>
    <p:sldId id="270" r:id="rId8"/>
    <p:sldId id="272" r:id="rId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35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7BDDE-0497-4C28-BA97-578B54A4C051}" type="datetimeFigureOut">
              <a:rPr lang="en-US"/>
              <a:pPr>
                <a:defRPr/>
              </a:pPr>
              <a:t>10/13/2017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9915F0-1139-44DC-9CC9-D75ABF2644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578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09FF37-5789-4CD3-B33A-391979675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97F5E-CE29-4352-8209-75C8AEBFF9D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4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0D5D0-88BA-400F-9DC6-7478FD8A57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89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0D5D0-88BA-400F-9DC6-7478FD8A57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5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97F5E-CE29-4352-8209-75C8AEBFF9D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3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7D5F8-1328-413D-A94F-7BFC5FE11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7183E-B26C-45C6-BBC2-C93D4870F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741EB-87B7-463B-BF46-47C889F9E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856F4-124C-4908-992B-DBA13A0F3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9F256-22A9-4FCA-A9E7-C94930F09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28F11-5EC4-443E-AA1D-0B54E4078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5C13-2A3D-4609-B3B7-3C8DBC71C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DB75-1C41-46DE-AD6C-BFDB3CCCE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C036-B636-4A68-9B77-383F597F3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7B0E-4E24-4BD0-AC53-1884E471F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8AC29-E884-4E36-BFFD-C0C91664C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FA7625-5B81-460E-81D2-220D3A77E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7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173" y="0"/>
            <a:ext cx="3275203" cy="1700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188640"/>
            <a:ext cx="4953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45976"/>
            <a:ext cx="38608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2204864"/>
            <a:ext cx="885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28F2A"/>
                </a:solidFill>
              </a:rPr>
              <a:t>The Future of Surge Claims Handling</a:t>
            </a:r>
            <a:endParaRPr lang="en-US" sz="4000" i="1" dirty="0">
              <a:latin typeface="Georgi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998096" y="5949280"/>
            <a:ext cx="2145904" cy="908720"/>
            <a:chOff x="0" y="5949280"/>
            <a:chExt cx="2145904" cy="9087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5949280"/>
              <a:ext cx="939699" cy="9087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732" y="6133914"/>
              <a:ext cx="1448172" cy="72408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331640" y="350100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Malcolm Hyde BSc (Hons) Dip Fr FCII FCILA</a:t>
            </a:r>
          </a:p>
          <a:p>
            <a:endParaRPr lang="en-GB" dirty="0"/>
          </a:p>
          <a:p>
            <a:r>
              <a:rPr lang="en-GB" dirty="0"/>
              <a:t>Executive Director The Chartered Institute of Loss Adjusters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1765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86672"/>
                </a:solidFill>
                <a:latin typeface="+mj-lt"/>
              </a:rPr>
              <a:t>Content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4953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32656"/>
            <a:ext cx="55372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299" y="2739990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Trebuchet MS"/>
              </a:rPr>
              <a:t>History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Trebuchet MS"/>
              </a:rPr>
              <a:t>Changes and its drivers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Trebuchet MS"/>
              </a:rPr>
              <a:t>Now, the future and beyond</a:t>
            </a:r>
            <a:endParaRPr lang="en-GB" altLang="en-US" sz="2000" kern="0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716" y="1299830"/>
            <a:ext cx="256028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3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01092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A1623"/>
                </a:solidFill>
              </a:rPr>
              <a:t>History</a:t>
            </a:r>
            <a:endParaRPr lang="en-US" sz="3200" i="1" dirty="0">
              <a:solidFill>
                <a:srgbClr val="BA1623"/>
              </a:solidFill>
              <a:latin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4953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32656"/>
            <a:ext cx="55372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934830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2</a:t>
            </a:r>
            <a:r>
              <a:rPr lang="en-GB" altLang="en-US" sz="2000" kern="0" baseline="30000" dirty="0">
                <a:solidFill>
                  <a:srgbClr val="000000"/>
                </a:solidFill>
                <a:latin typeface="Trebuchet MS"/>
              </a:rPr>
              <a:t>nd</a:t>
            </a: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 September 1666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London 1941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East Coast Floods 1953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16</a:t>
            </a:r>
            <a:r>
              <a:rPr lang="en-GB" altLang="en-US" sz="2000" kern="0" baseline="30000" dirty="0">
                <a:solidFill>
                  <a:srgbClr val="000000"/>
                </a:solidFill>
                <a:latin typeface="Trebuchet MS"/>
              </a:rPr>
              <a:t>th</a:t>
            </a: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 October 1987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25</a:t>
            </a:r>
            <a:r>
              <a:rPr lang="en-GB" altLang="en-US" sz="2000" kern="0" baseline="30000" dirty="0">
                <a:solidFill>
                  <a:srgbClr val="000000"/>
                </a:solidFill>
                <a:latin typeface="Trebuchet MS"/>
              </a:rPr>
              <a:t>th</a:t>
            </a: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  January 1990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Carlisle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Cockermouth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Hull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Somerset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Cornwall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Riots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 err="1">
                <a:solidFill>
                  <a:srgbClr val="000000"/>
                </a:solidFill>
                <a:latin typeface="Trebuchet MS"/>
              </a:rPr>
              <a:t>Etc</a:t>
            </a: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GB" altLang="en-US" sz="2000" kern="0" dirty="0" err="1">
                <a:solidFill>
                  <a:srgbClr val="000000"/>
                </a:solidFill>
                <a:latin typeface="Trebuchet MS"/>
              </a:rPr>
              <a:t>etc</a:t>
            </a: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GB" altLang="en-US" sz="2000" kern="0" dirty="0" err="1">
                <a:solidFill>
                  <a:srgbClr val="000000"/>
                </a:solidFill>
                <a:latin typeface="Trebuchet MS"/>
              </a:rPr>
              <a:t>etc</a:t>
            </a:r>
            <a:endParaRPr lang="en-GB" altLang="en-US" sz="2000" kern="0" dirty="0">
              <a:solidFill>
                <a:srgbClr val="000000"/>
              </a:solidFill>
              <a:latin typeface="Trebuchet M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GB" altLang="en-US" sz="2000" kern="0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797152"/>
            <a:ext cx="2762866" cy="1545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23" y="1260140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10920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528F2A"/>
                </a:solidFill>
              </a:rPr>
              <a:t>Changes and its drivers</a:t>
            </a:r>
            <a:endParaRPr lang="en-US" sz="3000" i="1" dirty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188640"/>
            <a:ext cx="495300" cy="92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628800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rebuchet MS" panose="020B0603020202020204" pitchFamily="34" charset="0"/>
              </a:rPr>
              <a:t>Watch Dog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rebuchet MS" panose="020B0603020202020204" pitchFamily="34" charset="0"/>
              </a:rPr>
              <a:t>Money Box Live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rebuchet MS" panose="020B0603020202020204" pitchFamily="34" charset="0"/>
              </a:rPr>
              <a:t>That’s Life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rebuchet MS" panose="020B0603020202020204" pitchFamily="34" charset="0"/>
              </a:rPr>
              <a:t>Headlines such as: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Trebuchet MS" panose="020B06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b="1" i="1" dirty="0">
                <a:latin typeface="Trebuchet MS" panose="020B0603020202020204" pitchFamily="34" charset="0"/>
              </a:rPr>
              <a:t>Ministers branded ‘</a:t>
            </a:r>
            <a:r>
              <a:rPr lang="en-GB" sz="1600" b="1" i="1" dirty="0" err="1">
                <a:latin typeface="Trebuchet MS" panose="020B0603020202020204" pitchFamily="34" charset="0"/>
              </a:rPr>
              <a:t>plonkers</a:t>
            </a:r>
            <a:r>
              <a:rPr lang="en-GB" sz="1600" b="1" i="1" dirty="0">
                <a:latin typeface="Trebuchet MS" panose="020B0603020202020204" pitchFamily="34" charset="0"/>
              </a:rPr>
              <a:t>’ after arriving late to meet flood-hit locals on the wrong side of collapsed bridge.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b="1" i="1" dirty="0">
                <a:latin typeface="Trebuchet MS" panose="020B0603020202020204" pitchFamily="34" charset="0"/>
              </a:rPr>
              <a:t>Boris Johnson to fly to Caribbean amid criticism over UK response….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sz="1600" b="1" i="1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rebuchet MS" panose="020B0603020202020204" pitchFamily="34" charset="0"/>
              </a:rPr>
              <a:t>David Blunkett criticism of Insurers response to Hull Floods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rebuchet MS" panose="020B0603020202020204" pitchFamily="34" charset="0"/>
              </a:rPr>
              <a:t>HRH Prince of Wales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rebuchet MS" panose="020B0603020202020204" pitchFamily="34" charset="0"/>
              </a:rPr>
              <a:t>Pitt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rebuchet MS" panose="020B0603020202020204" pitchFamily="34" charset="0"/>
              </a:rPr>
              <a:t>Neil </a:t>
            </a:r>
            <a:r>
              <a:rPr lang="en-GB" sz="1600" dirty="0" err="1">
                <a:latin typeface="Trebuchet MS" panose="020B0603020202020204" pitchFamily="34" charset="0"/>
              </a:rPr>
              <a:t>Kingham</a:t>
            </a:r>
            <a:r>
              <a:rPr lang="en-GB" sz="1600" dirty="0">
                <a:latin typeface="Trebuchet MS" panose="020B0603020202020204" pitchFamily="34" charset="0"/>
              </a:rPr>
              <a:t> Home Office review of the Riot Damages Act 1886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509120"/>
            <a:ext cx="3096771" cy="1955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26" y="332656"/>
            <a:ext cx="5537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0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1765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86672"/>
                </a:solidFill>
                <a:latin typeface="+mj-lt"/>
              </a:rPr>
              <a:t>Now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4953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32656"/>
            <a:ext cx="55372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839" y="2410538"/>
            <a:ext cx="7488832" cy="581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In our favour: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Excellent liaison ABI, CILA, BDMA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CII New Generation Riot Compensation Claims Guide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Business in the Community BERG HRH Prince Charles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Insurers ‘Battle Buses’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British Standard for Damage Management BS12999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Incredible dedication of Claims force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Use of technology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Attention to what matters:</a:t>
            </a:r>
          </a:p>
          <a:p>
            <a:pPr marL="1257300" lvl="2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Time and cost</a:t>
            </a:r>
          </a:p>
          <a:p>
            <a:pPr marL="1257300" lvl="2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Personal and social effects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GB" altLang="en-US" sz="2000" kern="0" dirty="0">
              <a:solidFill>
                <a:srgbClr val="000000"/>
              </a:solidFill>
              <a:latin typeface="Trebuchet M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US" altLang="en-US" kern="0" dirty="0">
              <a:solidFill>
                <a:srgbClr val="000000"/>
              </a:solidFill>
              <a:latin typeface="Trebuchet MS"/>
            </a:endParaRPr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716" y="1347959"/>
            <a:ext cx="256028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01092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A1623"/>
                </a:solidFill>
              </a:rPr>
              <a:t>Now</a:t>
            </a:r>
            <a:endParaRPr lang="en-US" sz="3200" i="1" dirty="0">
              <a:solidFill>
                <a:srgbClr val="BA1623"/>
              </a:solidFill>
              <a:latin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8640"/>
            <a:ext cx="4953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32656"/>
            <a:ext cx="55372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285" y="1595695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GB" altLang="en-US" sz="2000" kern="0">
                <a:solidFill>
                  <a:srgbClr val="000000"/>
                </a:solidFill>
                <a:latin typeface="Trebuchet MS"/>
              </a:rPr>
              <a:t>Concerns?</a:t>
            </a:r>
            <a:endParaRPr lang="en-GB" altLang="en-US" sz="2000" kern="0" dirty="0">
              <a:solidFill>
                <a:srgbClr val="000000"/>
              </a:solidFill>
              <a:latin typeface="Trebuchet MS"/>
            </a:endParaRPr>
          </a:p>
          <a:p>
            <a:pPr marL="800100" lvl="1" indent="-342900" eaLnBrk="0" hangingPunct="0">
              <a:spcBef>
                <a:spcPct val="20000"/>
              </a:spcBef>
              <a:buFont typeface="Trebuchet MS" panose="020B0603020202020204" pitchFamily="34" charset="0"/>
              <a:buChar char="?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Resources and capacity</a:t>
            </a:r>
          </a:p>
          <a:p>
            <a:pPr marL="800100" lvl="1" indent="-342900" eaLnBrk="0" hangingPunct="0">
              <a:spcBef>
                <a:spcPct val="20000"/>
              </a:spcBef>
              <a:buFont typeface="Trebuchet MS" panose="020B0603020202020204" pitchFamily="34" charset="0"/>
              <a:buChar char="?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Major terrorist attack</a:t>
            </a:r>
          </a:p>
          <a:p>
            <a:pPr marL="800100" lvl="1" indent="-342900" eaLnBrk="0" hangingPunct="0">
              <a:spcBef>
                <a:spcPct val="20000"/>
              </a:spcBef>
              <a:buFont typeface="Trebuchet MS" panose="020B0603020202020204" pitchFamily="34" charset="0"/>
              <a:buChar char="?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Major Cyber event</a:t>
            </a:r>
          </a:p>
          <a:p>
            <a:pPr marL="800100" lvl="1" indent="-342900" eaLnBrk="0" hangingPunct="0">
              <a:spcBef>
                <a:spcPct val="20000"/>
              </a:spcBef>
              <a:buFont typeface="Trebuchet MS" panose="020B0603020202020204" pitchFamily="34" charset="0"/>
              <a:buChar char="?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Increasing number and severity of events</a:t>
            </a:r>
          </a:p>
          <a:p>
            <a:pPr marL="800100" lvl="1" indent="-342900" eaLnBrk="0" hangingPunct="0">
              <a:spcBef>
                <a:spcPct val="20000"/>
              </a:spcBef>
              <a:buFont typeface="Trebuchet MS" panose="020B0603020202020204" pitchFamily="34" charset="0"/>
              <a:buChar char="?"/>
            </a:pPr>
            <a:endParaRPr lang="en-GB" altLang="en-US" sz="2000" kern="0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797152"/>
            <a:ext cx="2762866" cy="1545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45024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6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276690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528F2A"/>
                </a:solidFill>
              </a:rPr>
              <a:t>Ongoing and into the future</a:t>
            </a:r>
            <a:endParaRPr lang="en-US" sz="3000" i="1" dirty="0">
              <a:solidFill>
                <a:schemeClr val="tx1">
                  <a:lumMod val="65000"/>
                  <a:lumOff val="35000"/>
                </a:schemeClr>
              </a:solidFill>
              <a:latin typeface="Georg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188640"/>
            <a:ext cx="495300" cy="92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417" y="1898282"/>
            <a:ext cx="74888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Trebuchet MS"/>
              </a:rPr>
              <a:t>Greater attention to resilience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Trebuchet MS"/>
              </a:rPr>
              <a:t>Resilient repairs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Trebuchet MS"/>
              </a:rPr>
              <a:t>Prevent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Trebuchet MS"/>
              </a:rPr>
              <a:t>Technological advances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Trebuchet MS"/>
              </a:rPr>
              <a:t>Collaboration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Anti-Competitive –V-In public Interest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BIBA Claims Workshop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FCA Thematic reviews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altLang="en-US" sz="2000" kern="0" dirty="0">
                <a:solidFill>
                  <a:srgbClr val="000000"/>
                </a:solidFill>
                <a:latin typeface="Trebuchet MS"/>
              </a:rPr>
              <a:t>Claims people and the Insurance industry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509120"/>
            <a:ext cx="3096771" cy="1955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26" y="332656"/>
            <a:ext cx="5537200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37" y="1190402"/>
            <a:ext cx="3507722" cy="263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5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173" y="0"/>
            <a:ext cx="3275203" cy="1700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188640"/>
            <a:ext cx="4953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45976"/>
            <a:ext cx="38608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2204864"/>
            <a:ext cx="885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28F2A"/>
                </a:solidFill>
              </a:rPr>
              <a:t>The Future of Surge Claims Handling</a:t>
            </a:r>
            <a:endParaRPr lang="en-US" sz="4000" i="1" dirty="0">
              <a:latin typeface="Georgi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998096" y="5949280"/>
            <a:ext cx="2145904" cy="908720"/>
            <a:chOff x="0" y="5949280"/>
            <a:chExt cx="2145904" cy="9087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5949280"/>
              <a:ext cx="939699" cy="9087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732" y="6133914"/>
              <a:ext cx="1448172" cy="72408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331640" y="350100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Malcolm Hyde BSc (Hons) Dip Fr FCII FCILA</a:t>
            </a:r>
          </a:p>
          <a:p>
            <a:endParaRPr lang="en-GB" dirty="0"/>
          </a:p>
          <a:p>
            <a:r>
              <a:rPr lang="en-GB" dirty="0"/>
              <a:t>Executive Director The Chartered Institute of Loss Adjusters</a:t>
            </a:r>
          </a:p>
        </p:txBody>
      </p:sp>
    </p:spTree>
    <p:extLst>
      <p:ext uri="{BB962C8B-B14F-4D97-AF65-F5344CB8AC3E}">
        <p14:creationId xmlns:p14="http://schemas.microsoft.com/office/powerpoint/2010/main" val="14938290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On-screen Show (4:3)</PresentationFormat>
  <Paragraphs>72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Georgia</vt:lpstr>
      <vt:lpstr>Trebuchet MS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McDonald</dc:creator>
  <cp:lastModifiedBy>Sandra McDonald</cp:lastModifiedBy>
  <cp:revision>1</cp:revision>
  <dcterms:modified xsi:type="dcterms:W3CDTF">2017-10-13T16:18:35Z</dcterms:modified>
</cp:coreProperties>
</file>