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59" r:id="rId4"/>
    <p:sldId id="260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3" r:id="rId15"/>
    <p:sldId id="281" r:id="rId16"/>
    <p:sldId id="28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89911" autoAdjust="0"/>
  </p:normalViewPr>
  <p:slideViewPr>
    <p:cSldViewPr snapToGrid="0">
      <p:cViewPr varScale="1">
        <p:scale>
          <a:sx n="96" d="100"/>
          <a:sy n="96" d="100"/>
        </p:scale>
        <p:origin x="86" y="144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10/9/2017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descriptions should be brief.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71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Example objectives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At the end of this lesson, you will be able to: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Save files to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Move files to different locations on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Share files on the team Web server.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41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4E708F12-96AD-4ED4-8132-A78F5E42C1F5}" type="datetime1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A170-8299-44AD-AEEF-FC686C3D7804}" type="datetime1">
              <a:rPr lang="en-US" smtClean="0"/>
              <a:t>10/9/2017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763A-68EC-4ECD-9620-D9FE9CDDD622}" type="datetime1">
              <a:rPr lang="en-US" smtClean="0"/>
              <a:t>10/9/2017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BEDD-6160-49BB-B372-861DE7DE9BA5}" type="datetime1">
              <a:rPr lang="en-US" smtClean="0"/>
              <a:t>10/9/2017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19F-B7FD-4B29-8F66-9E318144BC2A}" type="datetime1">
              <a:rPr lang="en-US" smtClean="0"/>
              <a:t>10/9/2017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59C-B6E0-4F10-9F4A-2FA57003B139}" type="datetime1">
              <a:rPr lang="en-US" smtClean="0"/>
              <a:t>10/9/2017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dirty="0"/>
              <a:t>Add a footer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70CBBB-D1D1-4386-A5E9-07F3477B78F3}" type="datetime1">
              <a:rPr lang="en-US" smtClean="0"/>
              <a:t>10/9/2017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9FA4CAD8-0EA7-4615-B69B-B2F199EF3A93}" type="datetime1">
              <a:rPr lang="en-US" smtClean="0"/>
              <a:t>10/9/2017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4BD7-6953-492C-921B-E68B2D7F14C8}" type="datetime1">
              <a:rPr lang="en-US" smtClean="0"/>
              <a:t>10/9/2017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7D9B-D4D3-4E23-88DF-2E354FA43196}" type="datetime1">
              <a:rPr lang="en-US" smtClean="0"/>
              <a:t>10/9/2017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67C5-D04E-4576-B61C-12ABA14BBD6C}" type="datetime1">
              <a:rPr lang="en-US" smtClean="0"/>
              <a:t>10/9/2017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C20F09E4-6EA4-4BF3-9FC8-FF40373B88E6}" type="datetime1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gfinder.com/blog/item/do-you-think-online-paid-survey-are-all-scam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sgatzouris@virginmedia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Fraud in Motor Claims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Insurance Institute of Bolton – CII</a:t>
            </a:r>
          </a:p>
          <a:p>
            <a:r>
              <a:rPr lang="en-US" dirty="0"/>
              <a:t>10 October 2017</a:t>
            </a:r>
          </a:p>
          <a:p>
            <a:endParaRPr lang="en-US" dirty="0"/>
          </a:p>
          <a:p>
            <a:r>
              <a:rPr lang="en-US" dirty="0"/>
              <a:t>Presented by</a:t>
            </a:r>
          </a:p>
          <a:p>
            <a:r>
              <a:rPr lang="en-US" dirty="0"/>
              <a:t>Stratos Gatzouris</a:t>
            </a:r>
          </a:p>
        </p:txBody>
      </p: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EC025-CA24-46DF-8BCB-4C7482078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Level of Proof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D4774-F320-4FFD-8609-2F084CEA4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Criminal: Beyond Reasonable doubt</a:t>
            </a:r>
          </a:p>
          <a:p>
            <a:r>
              <a:rPr lang="en-GB" dirty="0"/>
              <a:t>Civil:</a:t>
            </a:r>
          </a:p>
          <a:p>
            <a:pPr marL="109728" indent="0">
              <a:buNone/>
            </a:pPr>
            <a:r>
              <a:rPr lang="en-GB" dirty="0"/>
              <a:t>	 - On balance of probabilities</a:t>
            </a:r>
          </a:p>
          <a:p>
            <a:pPr marL="109728" indent="0">
              <a:buNone/>
            </a:pPr>
            <a:r>
              <a:rPr lang="en-GB" dirty="0"/>
              <a:t>	 - Concept of Fundamental Dishonesty – used in 2 contexts:</a:t>
            </a:r>
          </a:p>
          <a:p>
            <a:pPr marL="109728" indent="0">
              <a:buNone/>
            </a:pPr>
            <a:r>
              <a:rPr lang="en-GB" dirty="0"/>
              <a:t>		</a:t>
            </a:r>
            <a:r>
              <a:rPr lang="en-GB" dirty="0" err="1"/>
              <a:t>i</a:t>
            </a:r>
            <a:r>
              <a:rPr lang="en-GB" dirty="0"/>
              <a:t>)  Costs exception to qualified one way costs shifting</a:t>
            </a:r>
          </a:p>
          <a:p>
            <a:pPr marL="109728" indent="0">
              <a:buNone/>
            </a:pPr>
            <a:r>
              <a:rPr lang="en-GB" dirty="0"/>
              <a:t>		ii) S57 Criminal Justice and Courts Act 2015</a:t>
            </a:r>
          </a:p>
          <a:p>
            <a:pPr marL="109728" indent="0">
              <a:buNone/>
            </a:pPr>
            <a:r>
              <a:rPr lang="en-GB" dirty="0"/>
              <a:t>	 - What is the aim? Claimant has to prove accident occurred and loss 	   suffered but Defence has to raise these issues e.g. Staged accident</a:t>
            </a:r>
          </a:p>
          <a:p>
            <a:r>
              <a:rPr lang="en-GB" dirty="0"/>
              <a:t>Underlying theme: credibility</a:t>
            </a:r>
          </a:p>
        </p:txBody>
      </p:sp>
    </p:spTree>
    <p:extLst>
      <p:ext uri="{BB962C8B-B14F-4D97-AF65-F5344CB8AC3E}">
        <p14:creationId xmlns:p14="http://schemas.microsoft.com/office/powerpoint/2010/main" val="165282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85BB9-C019-44BE-AC46-C6F870729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Level of Proof required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4A4C5-4188-4523-A645-EEE27CAAC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Consider: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dirty="0"/>
              <a:t>Fraud &amp; Liability</a:t>
            </a:r>
          </a:p>
          <a:p>
            <a:r>
              <a:rPr lang="en-GB" dirty="0"/>
              <a:t>Fraud &amp; damages</a:t>
            </a:r>
          </a:p>
          <a:p>
            <a:r>
              <a:rPr lang="en-GB" dirty="0"/>
              <a:t>Fraud &amp; causation</a:t>
            </a:r>
          </a:p>
          <a:p>
            <a:r>
              <a:rPr lang="en-GB" dirty="0"/>
              <a:t>Fraud &amp; indemnity</a:t>
            </a:r>
          </a:p>
        </p:txBody>
      </p:sp>
    </p:spTree>
    <p:extLst>
      <p:ext uri="{BB962C8B-B14F-4D97-AF65-F5344CB8AC3E}">
        <p14:creationId xmlns:p14="http://schemas.microsoft.com/office/powerpoint/2010/main" val="3350028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BDB2A-6905-4DD8-A64C-64DFF9157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‘Counter’ in Counter-fraud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EEF25-3880-4156-A08E-1E4EB5BA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Defence &amp; technical knock-out</a:t>
            </a:r>
          </a:p>
          <a:p>
            <a:r>
              <a:rPr lang="en-GB" sz="2400" dirty="0"/>
              <a:t>Discontinuance</a:t>
            </a:r>
          </a:p>
          <a:p>
            <a:r>
              <a:rPr lang="en-GB" sz="2400" dirty="0"/>
              <a:t>Costs (fundamental dishonesty, non-party costs)</a:t>
            </a:r>
          </a:p>
          <a:p>
            <a:r>
              <a:rPr lang="en-GB" sz="2400" dirty="0"/>
              <a:t>Strike out in terms of S57 Criminal Justice &amp; Courts Act</a:t>
            </a:r>
          </a:p>
          <a:p>
            <a:r>
              <a:rPr lang="en-GB" sz="2400" dirty="0"/>
              <a:t>Counter-claim Damages (tort of deceit &amp; exemplary)</a:t>
            </a:r>
          </a:p>
          <a:p>
            <a:r>
              <a:rPr lang="en-GB" sz="2400" dirty="0"/>
              <a:t>General Enforcement</a:t>
            </a:r>
          </a:p>
          <a:p>
            <a:r>
              <a:rPr lang="en-GB" sz="2400" dirty="0"/>
              <a:t>Contempt of Court &amp; other criminal action</a:t>
            </a:r>
          </a:p>
          <a:p>
            <a:r>
              <a:rPr lang="en-GB" sz="2400" dirty="0"/>
              <a:t>Private Prosecutions</a:t>
            </a:r>
          </a:p>
          <a:p>
            <a:r>
              <a:rPr lang="en-GB" sz="2400" dirty="0"/>
              <a:t>Role of IFB, IFED, IFR, Fraud Taskforce, Regulation of CMCs, Medco</a:t>
            </a:r>
          </a:p>
          <a:p>
            <a:r>
              <a:rPr lang="en-GB" sz="2400" dirty="0"/>
              <a:t>Publicity!</a:t>
            </a:r>
          </a:p>
        </p:txBody>
      </p:sp>
    </p:spTree>
    <p:extLst>
      <p:ext uri="{BB962C8B-B14F-4D97-AF65-F5344CB8AC3E}">
        <p14:creationId xmlns:p14="http://schemas.microsoft.com/office/powerpoint/2010/main" val="86481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E1F20-6A37-4328-B7F1-899B9C8D3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Reforms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6B18F-C5CE-45E2-B69F-1D44BB8CF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Whiplash related</a:t>
            </a:r>
          </a:p>
          <a:p>
            <a:pPr marL="109728" indent="0">
              <a:buNone/>
            </a:pPr>
            <a:endParaRPr lang="en-GB" sz="2400" dirty="0"/>
          </a:p>
          <a:p>
            <a:r>
              <a:rPr lang="en-GB" sz="2400" dirty="0"/>
              <a:t>Fixing damages awards</a:t>
            </a:r>
          </a:p>
          <a:p>
            <a:pPr marL="109728" indent="0">
              <a:buNone/>
            </a:pPr>
            <a:endParaRPr lang="en-GB" sz="2400" dirty="0"/>
          </a:p>
          <a:p>
            <a:r>
              <a:rPr lang="en-GB" sz="2400" dirty="0"/>
              <a:t>Increasing Small </a:t>
            </a:r>
            <a:r>
              <a:rPr lang="en-GB" sz="2400"/>
              <a:t>Claims Track</a:t>
            </a:r>
          </a:p>
          <a:p>
            <a:pPr marL="109728" indent="0">
              <a:buNone/>
            </a:pPr>
            <a:endParaRPr lang="en-GB" sz="2400" dirty="0"/>
          </a:p>
          <a:p>
            <a:r>
              <a:rPr lang="en-GB" sz="2400" dirty="0"/>
              <a:t>Seeking to discourage minor/frivolous claims and take costs out of the system</a:t>
            </a:r>
          </a:p>
          <a:p>
            <a:pPr marL="109728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89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46133-EC25-4E0E-AFC7-F964BB154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DE11B-E7FB-46E6-9D7E-BB5AA3742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What about fraud in future? Consider:</a:t>
            </a:r>
          </a:p>
          <a:p>
            <a:pPr marL="109728" indent="0">
              <a:buNone/>
            </a:pPr>
            <a:r>
              <a:rPr lang="en-GB" sz="2400" dirty="0"/>
              <a:t>	 - Case of Vnuk – accidents anywhere, on any type of ‘vehicle’.</a:t>
            </a:r>
          </a:p>
          <a:p>
            <a:pPr marL="109728" indent="0">
              <a:buNone/>
            </a:pPr>
            <a:r>
              <a:rPr lang="en-GB" sz="2400" dirty="0"/>
              <a:t>	 - Large scale fraud e.g. buses, fraud rings</a:t>
            </a:r>
          </a:p>
          <a:p>
            <a:pPr marL="109728" indent="0">
              <a:buNone/>
            </a:pPr>
            <a:r>
              <a:rPr lang="en-GB" sz="2400" dirty="0"/>
              <a:t>	 - Exaggeration</a:t>
            </a:r>
          </a:p>
          <a:p>
            <a:pPr marL="109728" indent="0">
              <a:buNone/>
            </a:pPr>
            <a:r>
              <a:rPr lang="en-GB" sz="2400" dirty="0"/>
              <a:t>	 - Litigants in Person and ‘professional’ McKenzie friends</a:t>
            </a:r>
          </a:p>
          <a:p>
            <a:pPr marL="109728" indent="0">
              <a:buNone/>
            </a:pPr>
            <a:r>
              <a:rPr lang="en-GB" sz="2400" dirty="0"/>
              <a:t>	 - Potential un-controlled activity from CMCs</a:t>
            </a:r>
          </a:p>
          <a:p>
            <a:pPr marL="109728" indent="0">
              <a:buNone/>
            </a:pPr>
            <a:r>
              <a:rPr lang="en-GB" sz="2400" dirty="0"/>
              <a:t>	 - Application fraud</a:t>
            </a:r>
          </a:p>
          <a:p>
            <a:pPr marL="109728" indent="0">
              <a:buNone/>
            </a:pPr>
            <a:r>
              <a:rPr lang="en-GB" sz="2400" dirty="0"/>
              <a:t>	 - Driverless Cars – Cyber, car theft</a:t>
            </a:r>
          </a:p>
          <a:p>
            <a:pPr marL="109728" indent="0">
              <a:buNone/>
            </a:pPr>
            <a:r>
              <a:rPr lang="en-GB" sz="2400" dirty="0"/>
              <a:t>	 - Artificial Intelligence</a:t>
            </a:r>
          </a:p>
          <a:p>
            <a:pPr marL="109728" indent="0">
              <a:buNone/>
            </a:pPr>
            <a:r>
              <a:rPr lang="en-GB" sz="2400" dirty="0"/>
              <a:t>	 - Other types of fraud</a:t>
            </a:r>
          </a:p>
          <a:p>
            <a:pPr marL="109728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Will Fraud go away / increase / decrease? What do you think?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584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351A7-7F52-4628-BB4B-1232C4BCE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A0E2D0E-B4E3-41AD-9D03-18325258CE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21000" y="2506663"/>
            <a:ext cx="6350000" cy="3810000"/>
          </a:xfrm>
        </p:spPr>
      </p:pic>
    </p:spTree>
    <p:extLst>
      <p:ext uri="{BB962C8B-B14F-4D97-AF65-F5344CB8AC3E}">
        <p14:creationId xmlns:p14="http://schemas.microsoft.com/office/powerpoint/2010/main" val="1000600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7BE60-6CF4-4C4D-AE64-4306F8BA9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598A5-470A-4957-AF12-86C7CA7DB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Stratos Gatzouris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sgatzouris@virginmedia.com</a:t>
            </a:r>
            <a:endParaRPr lang="en-GB" dirty="0"/>
          </a:p>
          <a:p>
            <a:pPr marL="109728" indent="0">
              <a:buNone/>
            </a:pPr>
            <a:endParaRPr lang="en-GB" dirty="0"/>
          </a:p>
          <a:p>
            <a:r>
              <a:rPr lang="en-GB" dirty="0"/>
              <a:t>07714 775 284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19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Fraud – A voluminous area and topic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Discussing motor fraud but is all-pervasive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Awareness and gut instinct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Own experience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Fraud – What is it and extent of the problem</a:t>
            </a:r>
          </a:p>
          <a:p>
            <a:r>
              <a:rPr lang="en-US" dirty="0"/>
              <a:t>Profile of the Fraudster &amp; fraud typology</a:t>
            </a:r>
          </a:p>
          <a:p>
            <a:r>
              <a:rPr lang="en-US" dirty="0"/>
              <a:t>Tools at our disposal – are they threatened?</a:t>
            </a:r>
          </a:p>
          <a:p>
            <a:r>
              <a:rPr lang="en-US" dirty="0"/>
              <a:t>Level of Proof required</a:t>
            </a:r>
          </a:p>
          <a:p>
            <a:r>
              <a:rPr lang="en-US" dirty="0"/>
              <a:t>The ‘Counter’ in Counter-Fraud – Defence, Sanctions &amp; Recoveries</a:t>
            </a:r>
          </a:p>
          <a:p>
            <a:r>
              <a:rPr lang="en-US" dirty="0"/>
              <a:t>Current Reforms – Will they achieve their purpose?</a:t>
            </a:r>
          </a:p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99786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fraud is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How insurance fraud is perpetrated</a:t>
            </a:r>
          </a:p>
          <a:p>
            <a:endParaRPr lang="en-US" dirty="0"/>
          </a:p>
          <a:p>
            <a:r>
              <a:rPr lang="en-US" dirty="0"/>
              <a:t>The evidential means and hurdles in achieving an effective counter-fraud strategy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What the future might hold</a:t>
            </a:r>
          </a:p>
        </p:txBody>
      </p:sp>
    </p:spTree>
    <p:extLst>
      <p:ext uri="{BB962C8B-B14F-4D97-AF65-F5344CB8AC3E}">
        <p14:creationId xmlns:p14="http://schemas.microsoft.com/office/powerpoint/2010/main" val="3848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9B37F-EFAF-48A1-B02D-4FA60305D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Fraud – 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87B0C-21AD-4C50-AA8E-9E1528754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Fraud Act 2006</a:t>
            </a:r>
          </a:p>
          <a:p>
            <a:pPr marL="109728" indent="0">
              <a:buNone/>
            </a:pPr>
            <a:r>
              <a:rPr lang="en-GB" dirty="0"/>
              <a:t>	 - common law conspiracy offence retained</a:t>
            </a:r>
          </a:p>
          <a:p>
            <a:pPr marL="109728" indent="0">
              <a:buNone/>
            </a:pPr>
            <a:r>
              <a:rPr lang="en-GB" dirty="0"/>
              <a:t>	 - created general offence of fraud – 4 ways of committing it:</a:t>
            </a:r>
          </a:p>
          <a:p>
            <a:pPr marL="109728" indent="0">
              <a:buNone/>
            </a:pPr>
            <a:r>
              <a:rPr lang="en-GB" dirty="0"/>
              <a:t>		</a:t>
            </a:r>
            <a:r>
              <a:rPr lang="en-GB" dirty="0" err="1"/>
              <a:t>i</a:t>
            </a:r>
            <a:r>
              <a:rPr lang="en-GB" dirty="0"/>
              <a:t>)  fraud by false representation</a:t>
            </a:r>
          </a:p>
          <a:p>
            <a:pPr marL="109728" indent="0">
              <a:buNone/>
            </a:pPr>
            <a:r>
              <a:rPr lang="en-GB" dirty="0"/>
              <a:t>		ii) fraud by failing to disclose information</a:t>
            </a:r>
          </a:p>
          <a:p>
            <a:pPr marL="109728" indent="0">
              <a:buNone/>
            </a:pPr>
            <a:r>
              <a:rPr lang="en-GB" dirty="0"/>
              <a:t>		iii)fraud by abuse of position</a:t>
            </a:r>
          </a:p>
          <a:p>
            <a:pPr marL="109728" indent="0">
              <a:buNone/>
            </a:pPr>
            <a:r>
              <a:rPr lang="en-GB" dirty="0"/>
              <a:t>		iv)possession or control of articles for use in fraud</a:t>
            </a:r>
          </a:p>
          <a:p>
            <a:pPr marL="109728" indent="0">
              <a:buNone/>
            </a:pPr>
            <a:r>
              <a:rPr lang="en-GB" dirty="0"/>
              <a:t>	 - Element of dishonesty &amp; intention to gain or cause loss (except iv)</a:t>
            </a:r>
          </a:p>
          <a:p>
            <a:r>
              <a:rPr lang="en-GB" dirty="0"/>
              <a:t>Criminal and Civil law implications</a:t>
            </a:r>
          </a:p>
          <a:p>
            <a:pPr marL="109728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544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7AC16-B61D-4A63-A3BC-86B21C17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Extent of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48E23-2DEB-443E-ACC4-E03E663A5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ABI 2014 stats in respect of 2013:</a:t>
            </a:r>
          </a:p>
          <a:p>
            <a:pPr marL="109728" indent="0">
              <a:buNone/>
            </a:pPr>
            <a:r>
              <a:rPr lang="en-GB" dirty="0"/>
              <a:t>	 - 130,000 cases of detected insurance fraud</a:t>
            </a:r>
          </a:p>
          <a:p>
            <a:pPr marL="109728" indent="0">
              <a:buNone/>
            </a:pPr>
            <a:r>
              <a:rPr lang="en-GB" dirty="0"/>
              <a:t>	 - combined value of £1.32billion</a:t>
            </a:r>
          </a:p>
          <a:p>
            <a:pPr marL="109728" indent="0">
              <a:buNone/>
            </a:pPr>
            <a:r>
              <a:rPr lang="en-GB" dirty="0"/>
              <a:t>	 - 3% increase in value </a:t>
            </a:r>
            <a:r>
              <a:rPr lang="en-GB" dirty="0" err="1"/>
              <a:t>cf</a:t>
            </a:r>
            <a:r>
              <a:rPr lang="en-GB" dirty="0"/>
              <a:t> to 2013</a:t>
            </a:r>
          </a:p>
          <a:p>
            <a:pPr marL="109728" indent="0">
              <a:buNone/>
            </a:pPr>
            <a:r>
              <a:rPr lang="en-GB" dirty="0"/>
              <a:t>	 - £837m related to motor fraud (67,000 detected)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dirty="0"/>
              <a:t>IFB crash for cash hotspots, 2017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dirty="0"/>
              <a:t>General trends – wider spread, less occurrences, greater value</a:t>
            </a:r>
          </a:p>
          <a:p>
            <a:pPr marL="109728" indent="0">
              <a:buNone/>
            </a:pPr>
            <a:r>
              <a:rPr lang="en-GB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8242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CC029-C64F-4AB9-B93D-862838AA6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Extent of the Problem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C982E-3614-4ECD-9DD4-2F6C55674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6400" dirty="0"/>
              <a:t>Costing &amp; Profit Margin Example for Staged Accident (average case with 2 cars loaded)</a:t>
            </a:r>
          </a:p>
          <a:p>
            <a:pPr marL="109728" indent="0">
              <a:buNone/>
            </a:pPr>
            <a:endParaRPr lang="en-GB" sz="6400" dirty="0"/>
          </a:p>
          <a:p>
            <a:pPr marL="109728" indent="0">
              <a:buNone/>
            </a:pPr>
            <a:r>
              <a:rPr lang="en-GB" sz="6400" dirty="0"/>
              <a:t>	Buy 2 written off cars:	</a:t>
            </a:r>
            <a:r>
              <a:rPr lang="en-GB" sz="6400" dirty="0">
                <a:solidFill>
                  <a:srgbClr val="FF0000"/>
                </a:solidFill>
              </a:rPr>
              <a:t>£3,000</a:t>
            </a:r>
          </a:p>
          <a:p>
            <a:pPr marL="109728" indent="0">
              <a:buNone/>
            </a:pPr>
            <a:r>
              <a:rPr lang="en-GB" sz="6400" dirty="0"/>
              <a:t>	Pay offs &amp; expenses:	</a:t>
            </a:r>
            <a:r>
              <a:rPr lang="en-GB" sz="6400" u="sng" dirty="0">
                <a:solidFill>
                  <a:srgbClr val="FF0000"/>
                </a:solidFill>
              </a:rPr>
              <a:t>£1,000</a:t>
            </a:r>
          </a:p>
          <a:p>
            <a:pPr marL="109728" indent="0">
              <a:buNone/>
            </a:pPr>
            <a:r>
              <a:rPr lang="en-GB" sz="6400" dirty="0"/>
              <a:t>	Total cost:		</a:t>
            </a:r>
            <a:r>
              <a:rPr lang="en-GB" sz="6400" dirty="0">
                <a:solidFill>
                  <a:srgbClr val="FF0000"/>
                </a:solidFill>
              </a:rPr>
              <a:t>£4,000</a:t>
            </a:r>
          </a:p>
          <a:p>
            <a:pPr marL="109728" indent="0">
              <a:buNone/>
            </a:pPr>
            <a:r>
              <a:rPr lang="en-GB" sz="6400" dirty="0"/>
              <a:t> Reward:</a:t>
            </a:r>
          </a:p>
          <a:p>
            <a:pPr marL="109728" indent="0">
              <a:buNone/>
            </a:pPr>
            <a:r>
              <a:rPr lang="en-GB" sz="6400" dirty="0"/>
              <a:t>	Vehicles:			£  3,000</a:t>
            </a:r>
          </a:p>
          <a:p>
            <a:pPr marL="109728" indent="0">
              <a:buNone/>
            </a:pPr>
            <a:r>
              <a:rPr lang="en-GB" sz="6400" dirty="0"/>
              <a:t>	Storage &amp; Recovery:		£     500</a:t>
            </a:r>
          </a:p>
          <a:p>
            <a:pPr marL="109728" indent="0">
              <a:buNone/>
            </a:pPr>
            <a:r>
              <a:rPr lang="en-GB" sz="6400" dirty="0"/>
              <a:t>	Credit Hire:		£  7,000</a:t>
            </a:r>
          </a:p>
          <a:p>
            <a:pPr marL="109728" indent="0">
              <a:buNone/>
            </a:pPr>
            <a:r>
              <a:rPr lang="en-GB" sz="6400" dirty="0"/>
              <a:t>	Miscellaneous / Physio:	£  2,000</a:t>
            </a:r>
          </a:p>
          <a:p>
            <a:pPr marL="109728" indent="0">
              <a:buNone/>
            </a:pPr>
            <a:r>
              <a:rPr lang="en-GB" sz="6400" dirty="0"/>
              <a:t>	7 PI Claims:		£20,000</a:t>
            </a:r>
          </a:p>
          <a:p>
            <a:pPr marL="109728" indent="0">
              <a:buNone/>
            </a:pPr>
            <a:r>
              <a:rPr lang="en-GB" sz="6400" dirty="0"/>
              <a:t>	Costs:			</a:t>
            </a:r>
            <a:r>
              <a:rPr lang="en-GB" sz="6400" u="sng" dirty="0"/>
              <a:t>£12,500</a:t>
            </a:r>
          </a:p>
          <a:p>
            <a:pPr marL="109728" indent="0">
              <a:buNone/>
            </a:pPr>
            <a:r>
              <a:rPr lang="en-GB" sz="6400" dirty="0"/>
              <a:t>	Total monies received:	£45,000 – </a:t>
            </a:r>
            <a:r>
              <a:rPr lang="en-GB" sz="6400" b="1" dirty="0"/>
              <a:t>Profit of &gt;£40K!</a:t>
            </a:r>
          </a:p>
          <a:p>
            <a:pPr marL="109728" indent="0">
              <a:buNone/>
            </a:pPr>
            <a:endParaRPr lang="en-GB" sz="6400" dirty="0"/>
          </a:p>
          <a:p>
            <a:pPr marL="109728" indent="0">
              <a:buNone/>
            </a:pPr>
            <a:endParaRPr lang="en-GB" sz="6400" dirty="0"/>
          </a:p>
          <a:p>
            <a:pPr marL="109728" indent="0">
              <a:buNone/>
            </a:pPr>
            <a:r>
              <a:rPr lang="en-GB" sz="6400" dirty="0"/>
              <a:t>NB – Assumes some cases settled pre-proceedings, based on fixed costs and none have gone to trial – A Profitable business</a:t>
            </a:r>
          </a:p>
          <a:p>
            <a:pPr marL="109728" indent="0">
              <a:buNone/>
            </a:pPr>
            <a:endParaRPr lang="en-GB" sz="6400" dirty="0"/>
          </a:p>
          <a:p>
            <a:r>
              <a:rPr lang="en-GB" sz="6400" dirty="0"/>
              <a:t>Could be far worse – Taxis, hire cars, buses, fraud rings, Larger value cases	</a:t>
            </a:r>
          </a:p>
          <a:p>
            <a:pPr marL="109728" indent="0">
              <a:buNone/>
            </a:pPr>
            <a:endParaRPr lang="en-GB" sz="6400" dirty="0"/>
          </a:p>
          <a:p>
            <a:pPr marL="109728" indent="0">
              <a:buNone/>
            </a:pPr>
            <a:endParaRPr lang="en-GB" sz="5600" dirty="0"/>
          </a:p>
          <a:p>
            <a:pPr marL="109728" indent="0">
              <a:buNone/>
            </a:pPr>
            <a:endParaRPr lang="en-GB" sz="5600" dirty="0"/>
          </a:p>
          <a:p>
            <a:pPr marL="109728" indent="0">
              <a:buNone/>
            </a:pPr>
            <a:endParaRPr lang="en-GB" sz="5600" dirty="0"/>
          </a:p>
          <a:p>
            <a:pPr marL="109728" indent="0">
              <a:buNone/>
            </a:pPr>
            <a:endParaRPr lang="en-GB" sz="5600" dirty="0"/>
          </a:p>
          <a:p>
            <a:pPr marL="109728" indent="0">
              <a:buNone/>
            </a:pPr>
            <a:r>
              <a:rPr lang="en-GB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22116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32276-BC62-427A-B008-E373D331C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Profile of a Fraudster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4DFF8-2597-4CF7-8EF9-4C1515CBC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What does it take? The opportunist, the exaggerator, the criminal</a:t>
            </a:r>
          </a:p>
          <a:p>
            <a:r>
              <a:rPr lang="en-GB" dirty="0"/>
              <a:t>Motor Fraud:</a:t>
            </a:r>
          </a:p>
          <a:p>
            <a:pPr marL="109728" indent="0">
              <a:buNone/>
            </a:pPr>
            <a:r>
              <a:rPr lang="en-GB" dirty="0"/>
              <a:t>	 - Staged (occurred but orchestrated) – </a:t>
            </a:r>
            <a:r>
              <a:rPr lang="en-GB" dirty="0">
                <a:solidFill>
                  <a:srgbClr val="FF0000"/>
                </a:solidFill>
              </a:rPr>
              <a:t>Indicators?</a:t>
            </a:r>
            <a:endParaRPr lang="en-GB" dirty="0"/>
          </a:p>
          <a:p>
            <a:pPr marL="109728" indent="0">
              <a:buNone/>
            </a:pPr>
            <a:r>
              <a:rPr lang="en-GB" dirty="0"/>
              <a:t>	 - Contrived (orchestrated)</a:t>
            </a:r>
          </a:p>
          <a:p>
            <a:pPr marL="109728" indent="0">
              <a:buNone/>
            </a:pPr>
            <a:r>
              <a:rPr lang="en-GB" dirty="0"/>
              <a:t>	 - Induced / Slam-ons (praying on the innocent, cash for crash)</a:t>
            </a:r>
          </a:p>
          <a:p>
            <a:pPr marL="109728" indent="0">
              <a:buNone/>
            </a:pPr>
            <a:r>
              <a:rPr lang="en-GB" dirty="0"/>
              <a:t>	 - Bogus / Phantom Passengers</a:t>
            </a:r>
          </a:p>
          <a:p>
            <a:pPr marL="109728" indent="0">
              <a:buNone/>
            </a:pPr>
            <a:r>
              <a:rPr lang="en-GB" dirty="0"/>
              <a:t>	 - Exaggeration, Fraudulent Credit Hire, LSI</a:t>
            </a:r>
          </a:p>
          <a:p>
            <a:pPr marL="109728" indent="0">
              <a:buNone/>
            </a:pPr>
            <a:r>
              <a:rPr lang="en-GB" dirty="0"/>
              <a:t>	 - Or a combination of some of the above!</a:t>
            </a:r>
          </a:p>
          <a:p>
            <a:r>
              <a:rPr lang="en-GB" dirty="0"/>
              <a:t>Extends to other areas e.g. Liability, NIHL, Health, holiday sickness, First Party (theft / burglary, fire, income protection, travel, life insurance etc.)</a:t>
            </a:r>
          </a:p>
        </p:txBody>
      </p:sp>
    </p:spTree>
    <p:extLst>
      <p:ext uri="{BB962C8B-B14F-4D97-AF65-F5344CB8AC3E}">
        <p14:creationId xmlns:p14="http://schemas.microsoft.com/office/powerpoint/2010/main" val="166987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2DF9C-785C-4BD8-A747-C7792AA0E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Tools at our Disposal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D6AB0-B9C9-40BD-9AC9-46787494E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Intelligence – open source data e.g. Voters Roll, DVLA</a:t>
            </a:r>
          </a:p>
          <a:p>
            <a:r>
              <a:rPr lang="en-GB" dirty="0"/>
              <a:t>Insurance data – MIAFTR, CUE, Past claims / data-bases, Insurance Proposals, IFIG, DPA requests</a:t>
            </a:r>
          </a:p>
          <a:p>
            <a:r>
              <a:rPr lang="en-GB" dirty="0"/>
              <a:t>Secondary investigations: taxi licensing, weather, route feasibility, telematics, phone records, medical records, police reports, ANPR, dash- cam, CCTV</a:t>
            </a:r>
          </a:p>
          <a:p>
            <a:r>
              <a:rPr lang="en-GB" dirty="0"/>
              <a:t>Witness Evidence and credibility</a:t>
            </a:r>
          </a:p>
          <a:p>
            <a:r>
              <a:rPr lang="en-GB" dirty="0"/>
              <a:t>Forensic Evidence (engineering)</a:t>
            </a:r>
          </a:p>
          <a:p>
            <a:pPr marL="109728" indent="0">
              <a:buNone/>
            </a:pPr>
            <a:r>
              <a:rPr lang="en-GB" dirty="0">
                <a:solidFill>
                  <a:srgbClr val="FF0000"/>
                </a:solidFill>
              </a:rPr>
              <a:t>Looking for:</a:t>
            </a:r>
          </a:p>
          <a:p>
            <a:pPr marL="109728" indent="0">
              <a:buNone/>
            </a:pPr>
            <a:r>
              <a:rPr lang="en-GB" dirty="0">
                <a:solidFill>
                  <a:srgbClr val="FF0000"/>
                </a:solidFill>
              </a:rPr>
              <a:t>Inconsistency, lack of credibility, non-feasibility</a:t>
            </a:r>
          </a:p>
        </p:txBody>
      </p:sp>
    </p:spTree>
    <p:extLst>
      <p:ext uri="{BB962C8B-B14F-4D97-AF65-F5344CB8AC3E}">
        <p14:creationId xmlns:p14="http://schemas.microsoft.com/office/powerpoint/2010/main" val="41336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.potx" id="{7B9FCAFE-DDE5-4198-9987-54DFCAD80598}" vid="{6015A8B0-C387-4E39-945C-0F39E3EB10B6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</Template>
  <TotalTime>244</TotalTime>
  <Words>516</Words>
  <Application>Microsoft Office PowerPoint</Application>
  <PresentationFormat>Widescreen</PresentationFormat>
  <Paragraphs>160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Georgia</vt:lpstr>
      <vt:lpstr>Wingdings 2</vt:lpstr>
      <vt:lpstr>Training presentation</vt:lpstr>
      <vt:lpstr>Fraud in Motor Claims</vt:lpstr>
      <vt:lpstr>Introduction</vt:lpstr>
      <vt:lpstr>Outline</vt:lpstr>
      <vt:lpstr>Learning Objectives</vt:lpstr>
      <vt:lpstr>Fraud – What is it?</vt:lpstr>
      <vt:lpstr>Extent of the Problem</vt:lpstr>
      <vt:lpstr>Extent of the Problem – cont.</vt:lpstr>
      <vt:lpstr>Profile of a Fraudster</vt:lpstr>
      <vt:lpstr>Tools at our Disposal</vt:lpstr>
      <vt:lpstr>Level of Proof Required</vt:lpstr>
      <vt:lpstr>Level of Proof required – cont.</vt:lpstr>
      <vt:lpstr>The ‘Counter’ in Counter-fraud</vt:lpstr>
      <vt:lpstr>Current Reforms</vt:lpstr>
      <vt:lpstr>The Future</vt:lpstr>
      <vt:lpstr>Questions?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Fraud in Motor Claims</dc:title>
  <dc:creator>Stratos</dc:creator>
  <cp:lastModifiedBy>Stratos</cp:lastModifiedBy>
  <cp:revision>34</cp:revision>
  <dcterms:created xsi:type="dcterms:W3CDTF">2017-09-29T15:37:24Z</dcterms:created>
  <dcterms:modified xsi:type="dcterms:W3CDTF">2017-10-09T12:52:16Z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