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0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82" r:id="rId18"/>
    <p:sldId id="283" r:id="rId19"/>
    <p:sldId id="273" r:id="rId20"/>
    <p:sldId id="274" r:id="rId21"/>
    <p:sldId id="275" r:id="rId22"/>
    <p:sldId id="277" r:id="rId23"/>
    <p:sldId id="276" r:id="rId24"/>
    <p:sldId id="278" r:id="rId25"/>
    <p:sldId id="279" r:id="rId26"/>
    <p:sldId id="280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786"/>
    <a:srgbClr val="5163C2"/>
    <a:srgbClr val="20274C"/>
    <a:srgbClr val="0033CC"/>
    <a:srgbClr val="0D0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63563" autoAdjust="0"/>
  </p:normalViewPr>
  <p:slideViewPr>
    <p:cSldViewPr>
      <p:cViewPr varScale="1">
        <p:scale>
          <a:sx n="76" d="100"/>
          <a:sy n="76" d="100"/>
        </p:scale>
        <p:origin x="-167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A329C-0F49-41D3-AD09-4B5F4DC6C56B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B0C5B-7E9E-4D98-9DAA-A73B2117F8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8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228600" indent="-228600">
              <a:buNone/>
            </a:pPr>
            <a:endParaRPr lang="en-GB" baseline="0" dirty="0" smtClean="0"/>
          </a:p>
          <a:p>
            <a:pPr marL="685800" lvl="1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B0C5B-7E9E-4D98-9DAA-A73B2117F88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2286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885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131445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1815084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31445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802505" y="2458593"/>
            <a:ext cx="468401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194322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2265188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2257426"/>
            <a:ext cx="457200" cy="330994"/>
          </a:xfrm>
        </p:spPr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553200" cy="43660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228601"/>
            <a:ext cx="1447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769779"/>
            <a:ext cx="457200" cy="330994"/>
          </a:xfrm>
        </p:spPr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145286"/>
            <a:ext cx="850392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4288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1714500"/>
            <a:ext cx="8833104" cy="228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06764"/>
            <a:ext cx="8833104" cy="160477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057400"/>
            <a:ext cx="6480174" cy="1254919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1828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1586484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1657350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649588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0050"/>
            <a:ext cx="7772400" cy="1143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4807458"/>
            <a:ext cx="3044952" cy="274320"/>
          </a:xfrm>
        </p:spPr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181739"/>
            <a:ext cx="8921" cy="361466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028700"/>
            <a:ext cx="4038600" cy="3511296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1650206"/>
            <a:ext cx="0" cy="3140964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085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028700"/>
            <a:ext cx="8833104" cy="6858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4793742"/>
            <a:ext cx="8833104" cy="233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4040188" cy="549731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143000"/>
            <a:ext cx="4041775" cy="54864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4807458"/>
            <a:ext cx="3581400" cy="27432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96012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1853537"/>
            <a:ext cx="4041648" cy="286380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1853537"/>
            <a:ext cx="4038600" cy="286664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781812"/>
            <a:ext cx="457200" cy="330994"/>
          </a:xfrm>
        </p:spPr>
        <p:txBody>
          <a:bodyPr/>
          <a:lstStyle>
            <a:lvl1pPr algn="ctr">
              <a:defRPr/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777015"/>
            <a:ext cx="457200" cy="330994"/>
          </a:xfrm>
        </p:spPr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658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4793743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18872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4743450"/>
            <a:ext cx="609600" cy="33099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14300"/>
            <a:ext cx="8833104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8915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74295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485901"/>
            <a:ext cx="2362200" cy="3108722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4300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514350"/>
            <a:ext cx="5638800" cy="4057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383280" cy="27432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40005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14300"/>
            <a:ext cx="8833104" cy="226314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457200"/>
            <a:ext cx="2743200" cy="4400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171450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242316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234554"/>
            <a:ext cx="457200" cy="330994"/>
          </a:xfrm>
        </p:spPr>
        <p:txBody>
          <a:bodyPr/>
          <a:lstStyle/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3771900"/>
            <a:ext cx="5867400" cy="9144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457200"/>
            <a:ext cx="5867400" cy="32004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742950"/>
            <a:ext cx="2438400" cy="394335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4803738"/>
            <a:ext cx="3044952" cy="274320"/>
          </a:xfrm>
        </p:spPr>
        <p:txBody>
          <a:bodyPr/>
          <a:lstStyle/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4808136"/>
            <a:ext cx="3584448" cy="27432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5029200"/>
            <a:ext cx="9144000" cy="1143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0450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5143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4791289"/>
            <a:ext cx="8833104" cy="23217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4803738"/>
            <a:ext cx="3044952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ACE18F-AC09-4DB3-BCDC-60A3C72144FF}" type="datetimeFigureOut">
              <a:rPr lang="en-GB" smtClean="0"/>
              <a:pPr/>
              <a:t>04/09/2017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4808136"/>
            <a:ext cx="35814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16586"/>
            <a:ext cx="8833104" cy="491032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957557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717027"/>
            <a:ext cx="609600" cy="4572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787893"/>
            <a:ext cx="420624" cy="31546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780131"/>
            <a:ext cx="457200" cy="33099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DC4003-785B-48A0-BE82-F603FB2A176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71450"/>
            <a:ext cx="8534400" cy="56921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143000"/>
            <a:ext cx="8534400" cy="34495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4550"/>
            <a:ext cx="6400800" cy="2023374"/>
          </a:xfrm>
        </p:spPr>
        <p:txBody>
          <a:bodyPr anchor="ctr">
            <a:normAutofit fontScale="92500" lnSpcReduction="20000"/>
          </a:bodyPr>
          <a:lstStyle/>
          <a:p>
            <a:endParaRPr lang="en-GB" dirty="0" smtClean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Duncan Minty</a:t>
            </a:r>
          </a:p>
          <a:p>
            <a:r>
              <a:rPr lang="en-GB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Chartered insurance practitioner</a:t>
            </a:r>
          </a:p>
          <a:p>
            <a:r>
              <a:rPr lang="en-GB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consultant</a:t>
            </a:r>
          </a:p>
          <a:p>
            <a:endParaRPr lang="en-GB" dirty="0" smtClean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GB" baseline="30000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GB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 September 2017</a:t>
            </a:r>
          </a:p>
          <a:p>
            <a:endParaRPr lang="en-GB" sz="2000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9502"/>
            <a:ext cx="7772400" cy="1224136"/>
          </a:xfrm>
        </p:spPr>
        <p:txBody>
          <a:bodyPr anchor="ctr">
            <a:normAutofit/>
          </a:bodyPr>
          <a:lstStyle/>
          <a:p>
            <a:r>
              <a:rPr lang="en-GB" sz="3200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The Practicalities of Trust:</a:t>
            </a:r>
            <a:br>
              <a:rPr lang="en-GB" sz="3200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3200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Improving the Ethics of your Decision Making</a:t>
            </a:r>
            <a:endParaRPr lang="en-GB" sz="3200" dirty="0">
              <a:solidFill>
                <a:srgbClr val="21278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Personal Values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7614"/>
            <a:ext cx="8496944" cy="313234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Start with your own personal values – familiar, used before, mean something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Fairness, honesty and respect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Start with a question …is that fair? …are we being honest?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“Why are we doing this / could we do it better?”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Start with being better, not perfect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How Often…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7614"/>
            <a:ext cx="8496944" cy="31323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Who am I to be honest with? ..fair with? …respectful to?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Customers and work colleagues – we engage with them everyday – so ethics can be in a lot of decisions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4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The Starting Point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Start with past decisions – what we found difficult, where we could have done better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Start in a way that suits the type of person you 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Choose an ethical issue that interests you – e.g. hospitality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Choose an ethical value that you hold dear – e.g. fairness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Skills to use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Dinner table conversation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Wall Street Journal test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Revered perspective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Frame into two distinct choices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Externalise the situation + longer term perspective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More skills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Formulating your commitment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Critical friend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Clarity of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Four eyes test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…remember to practice them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Hurdles 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Conformity – aka groupthink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Ethical fading</a:t>
            </a:r>
          </a:p>
          <a:p>
            <a:pPr marL="0" indent="0">
              <a:lnSpc>
                <a:spcPct val="150000"/>
              </a:lnSpc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Rationalisations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600" dirty="0" smtClean="0">
                <a:latin typeface="Calibri" pitchFamily="34" charset="0"/>
                <a:cs typeface="Calibri" pitchFamily="34" charset="0"/>
              </a:rPr>
              <a:t>Denial of responsibility – “I had no choice”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600" dirty="0" smtClean="0">
                <a:latin typeface="Calibri" pitchFamily="34" charset="0"/>
                <a:cs typeface="Calibri" pitchFamily="34" charset="0"/>
              </a:rPr>
              <a:t>Denial of loss – “no one will be worse off”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600" dirty="0" smtClean="0">
                <a:latin typeface="Calibri" pitchFamily="34" charset="0"/>
                <a:cs typeface="Calibri" pitchFamily="34" charset="0"/>
              </a:rPr>
              <a:t>Appeal to other loyalties – “company needs this from me”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600" dirty="0" smtClean="0">
                <a:latin typeface="Calibri" pitchFamily="34" charset="0"/>
                <a:cs typeface="Calibri" pitchFamily="34" charset="0"/>
              </a:rPr>
              <a:t>Claim to entitlement – “I’ve worked hard on this deal”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600" dirty="0" smtClean="0">
                <a:latin typeface="Calibri" pitchFamily="34" charset="0"/>
                <a:cs typeface="Calibri" pitchFamily="34" charset="0"/>
              </a:rPr>
              <a:t>5 most dangerous words in business: “everyone else is doing it”</a:t>
            </a:r>
          </a:p>
          <a:p>
            <a:pPr marL="0" indent="0">
              <a:lnSpc>
                <a:spcPct val="150000"/>
              </a:lnSpc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Ethical Leadership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Highest ranked leadership competency = high ethical standards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Setting personal example is not enough – 80% of UK workers didn’t think their manager set a good ethical example</a:t>
            </a:r>
          </a:p>
          <a:p>
            <a:pPr marL="0" indent="0">
              <a:lnSpc>
                <a:spcPct val="150000"/>
              </a:lnSpc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Ethical Leadership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You need to understand the language of ethics.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You need a clear ethical vision for your firm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You need to be good at shaping how your people make decisions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You need to remove the hurdles that get in the way of your people making ethical decisions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And you need to set a personal example – ‘walk the talk’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Setting a Personal Example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A stronger, clearer, more consistent personal example</a:t>
            </a:r>
          </a:p>
          <a:p>
            <a:pPr marL="0" indent="0">
              <a:buNone/>
            </a:pPr>
            <a:r>
              <a:rPr lang="en-IE" sz="2400" b="1" dirty="0" smtClean="0">
                <a:latin typeface="Calibri" pitchFamily="34" charset="0"/>
                <a:cs typeface="Calibri" pitchFamily="34" charset="0"/>
              </a:rPr>
              <a:t>Stronger</a:t>
            </a:r>
            <a:r>
              <a:rPr lang="en-IE" sz="2400" dirty="0" smtClean="0">
                <a:latin typeface="Calibri" pitchFamily="34" charset="0"/>
                <a:cs typeface="Calibri" pitchFamily="34" charset="0"/>
              </a:rPr>
              <a:t>…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…only ask others to do what you’re prepared to do yourself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…it should support what the business needs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…be honest about the challenges</a:t>
            </a: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Does Insurance need Ethics?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Regulations written in ways that require judgement</a:t>
            </a:r>
          </a:p>
          <a:p>
            <a:pPr>
              <a:lnSpc>
                <a:spcPct val="150000"/>
              </a:lnSpc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Insurance people are not lawyers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Customers understand fairness, honesty, etc more than the law.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Customers see ‘good service’ as honesty and ‘doing what they said they’d do’ 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Setting a Personal Example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 lnSpcReduction="10000"/>
          </a:bodyPr>
          <a:lstStyle/>
          <a:p>
            <a:pPr marL="0" indent="0">
              <a:buNone/>
            </a:pPr>
            <a:r>
              <a:rPr lang="en-IE" sz="2400" b="1" dirty="0" smtClean="0">
                <a:latin typeface="Calibri" pitchFamily="34" charset="0"/>
                <a:cs typeface="Calibri" pitchFamily="34" charset="0"/>
              </a:rPr>
              <a:t>Clearer</a:t>
            </a:r>
            <a:r>
              <a:rPr lang="en-IE" sz="2400" dirty="0" smtClean="0">
                <a:latin typeface="Calibri" pitchFamily="34" charset="0"/>
                <a:cs typeface="Calibri" pitchFamily="34" charset="0"/>
              </a:rPr>
              <a:t>…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…speak the language of ethics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…use stories from your career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…vary the tone and focus</a:t>
            </a:r>
          </a:p>
          <a:p>
            <a:pPr marL="0" indent="0">
              <a:buNone/>
            </a:pPr>
            <a:r>
              <a:rPr lang="en-IE" sz="2400" b="1" dirty="0" smtClean="0">
                <a:latin typeface="Calibri" pitchFamily="34" charset="0"/>
                <a:cs typeface="Calibri" pitchFamily="34" charset="0"/>
              </a:rPr>
              <a:t>More consistent</a:t>
            </a:r>
            <a:r>
              <a:rPr lang="en-IE" sz="2400" dirty="0" smtClean="0">
                <a:latin typeface="Calibri" pitchFamily="34" charset="0"/>
                <a:cs typeface="Calibri" pitchFamily="34" charset="0"/>
              </a:rPr>
              <a:t>…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…follow your own rules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…keep it relevant</a:t>
            </a:r>
          </a:p>
          <a:p>
            <a:pPr marL="363538" indent="-363538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	…don’t ever ever use rationalisations</a:t>
            </a: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Pricing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Traditionally priced on risk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Dual pricing 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Data moving pricing to multi-dimensional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Price optimisation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Use of non-risk pricing factors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If prepared to pay more, why not charge more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Risk averse pay more </a:t>
            </a: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Pricing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Innovative and customer centric?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Unfair and devaluing insurance?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Professional? In ‘the public interest’?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Many US states banned it as unfair and discriminatory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FCA unsure – swings between soft and hard</a:t>
            </a:r>
          </a:p>
          <a:p>
            <a:pPr marL="0" indent="0"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CII paper – “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Price Optimisation for Insurance”</a:t>
            </a:r>
            <a:endParaRPr lang="en-IE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Pricing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Emerging practice of ‘claims optimisation’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Should the claim settlement reflect the insured loss?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Find the amount a claimant likely to accept as settlement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If claimant prepared to accept a lower settlement, why not offer it?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Unfair and discriminatory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Buffet - Intelligence, energy and integrity</a:t>
            </a: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Profit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Optimisation = profit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Is profit ethical?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Some - anything that reduces profit as unethical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Profit fairly earned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Needed for unexpected / competitiveness / investors</a:t>
            </a: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Profit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How much profit is ethical?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PPI and CPI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Is a 5% claims ratio ethical?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PhD needed to understand PPI policy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Cover often not needed or couldn’t be claimed on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Not bad products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Profit fairly and honestly earned</a:t>
            </a: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68580" tIns="34290" rIns="68580" bIns="34290">
            <a:norm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Ethics and Professionalism</a:t>
            </a:r>
            <a:endParaRPr lang="en-IE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68580" tIns="34290" rIns="68580" bIns="34290"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Professionalism – knowledge, experience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Obligation, not opportunity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Public interest – to act ethically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Apply knowledge using ethical values</a:t>
            </a:r>
          </a:p>
          <a:p>
            <a:pPr marL="0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Ethics is what distinguishes professionals from people who just know lots of stuff</a:t>
            </a: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sz="2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42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Trust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28% of insurance CEOs are “extremely concerned” that trust will affect their firm’s growth </a:t>
            </a:r>
            <a:r>
              <a:rPr lang="en-IE" sz="2400" i="1" dirty="0" smtClean="0">
                <a:latin typeface="Calibri" pitchFamily="34" charset="0"/>
                <a:cs typeface="Calibri" pitchFamily="34" charset="0"/>
              </a:rPr>
              <a:t>(PwC, 2017)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72% of insurance CEOs think it is harder to sustain trust in digitised market </a:t>
            </a:r>
            <a:r>
              <a:rPr lang="en-IE" sz="2400" i="1" dirty="0" smtClean="0">
                <a:latin typeface="Calibri" pitchFamily="34" charset="0"/>
                <a:cs typeface="Calibri" pitchFamily="34" charset="0"/>
              </a:rPr>
              <a:t>(PwC, 2017)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Today’s Talk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What each of us can do to bring ethics into our everyday decisions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What those in positions of leadership can do to make an ethical workplace more of a reality in their office, in their firm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Also quick focus on 3 topics – pricing, profit and setting personal example 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Learning Outcomes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>
                <a:latin typeface="Calibri" pitchFamily="34" charset="0"/>
                <a:cs typeface="Calibri" pitchFamily="34" charset="0"/>
              </a:rPr>
              <a:t>explain why insurance professionals need to do more than just comply with laws and regulations;</a:t>
            </a:r>
          </a:p>
          <a:p>
            <a:pPr lvl="0"/>
            <a:r>
              <a:rPr lang="en-GB" sz="2400" dirty="0" smtClean="0">
                <a:latin typeface="Calibri" pitchFamily="34" charset="0"/>
                <a:cs typeface="Calibri" pitchFamily="34" charset="0"/>
              </a:rPr>
              <a:t>recall practical skills that can be used to enhance the ethics of the decisions we take; </a:t>
            </a:r>
          </a:p>
          <a:p>
            <a:pPr lvl="0"/>
            <a:r>
              <a:rPr lang="en-GB" sz="2400" dirty="0" smtClean="0">
                <a:latin typeface="Calibri" pitchFamily="34" charset="0"/>
                <a:cs typeface="Calibri" pitchFamily="34" charset="0"/>
              </a:rPr>
              <a:t>identify occasions when a colleague is in danger of making an unethical decision;  </a:t>
            </a:r>
          </a:p>
          <a:p>
            <a:pPr lvl="0"/>
            <a:r>
              <a:rPr lang="en-GB" sz="2400" dirty="0" smtClean="0">
                <a:latin typeface="Calibri" pitchFamily="34" charset="0"/>
                <a:cs typeface="Calibri" pitchFamily="34" charset="0"/>
              </a:rPr>
              <a:t>describe five components of leadership on ethics. 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Misconceptions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We need to have agreed of what exactly ethics means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We can’t impose our ethical values on others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We’re too busy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What Ethical Values to Start With?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Passionate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Focussed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Local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Teamwork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Trusted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Entrepreneurial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What Ethical Values to Start With?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Integrity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Professionalism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Team Spirit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Pragmatism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Innovation</a:t>
            </a: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 anchor="ctr">
            <a:noAutofit/>
          </a:bodyPr>
          <a:lstStyle/>
          <a:p>
            <a:r>
              <a:rPr lang="en-IE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What Ethical Values to Start With</a:t>
            </a:r>
            <a:r>
              <a:rPr lang="en-GB" sz="2800" b="1" dirty="0" smtClean="0">
                <a:solidFill>
                  <a:srgbClr val="212786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GB" sz="2800" b="1" dirty="0">
              <a:solidFill>
                <a:srgbClr val="21278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83618"/>
            <a:ext cx="8496944" cy="313234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The Institute’s Code of Ethics - very important – sets the standards expected of us all.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E" sz="2400" dirty="0" smtClean="0">
                <a:latin typeface="Calibri" pitchFamily="34" charset="0"/>
                <a:cs typeface="Calibri" pitchFamily="34" charset="0"/>
              </a:rPr>
              <a:t>It is more about where you have to get to, and less about how to get </a:t>
            </a:r>
            <a:r>
              <a:rPr lang="en-IE" sz="2400" u="sng" dirty="0" smtClean="0">
                <a:latin typeface="Calibri" pitchFamily="34" charset="0"/>
                <a:cs typeface="Calibri" pitchFamily="34" charset="0"/>
              </a:rPr>
              <a:t>started</a:t>
            </a: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473199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www.ethicsandinsurance.info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">
      <a:dk1>
        <a:srgbClr val="212786"/>
      </a:dk1>
      <a:lt1>
        <a:srgbClr val="EDF3FD"/>
      </a:lt1>
      <a:dk2>
        <a:srgbClr val="000000"/>
      </a:dk2>
      <a:lt2>
        <a:srgbClr val="FFFFFF"/>
      </a:lt2>
      <a:accent1>
        <a:srgbClr val="D16349"/>
      </a:accent1>
      <a:accent2>
        <a:srgbClr val="CCB400"/>
      </a:accent2>
      <a:accent3>
        <a:srgbClr val="DF8B1A"/>
      </a:accent3>
      <a:accent4>
        <a:srgbClr val="8C7B70"/>
      </a:accent4>
      <a:accent5>
        <a:srgbClr val="8FB08C"/>
      </a:accent5>
      <a:accent6>
        <a:srgbClr val="D19049"/>
      </a:accent6>
      <a:hlink>
        <a:srgbClr val="DF8B1A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</TotalTime>
  <Words>954</Words>
  <Application>Microsoft Office PowerPoint</Application>
  <PresentationFormat>On-screen Show (16:9)</PresentationFormat>
  <Paragraphs>234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The Practicalities of Trust: Improving the Ethics of your Decision Making</vt:lpstr>
      <vt:lpstr>Does Insurance need Ethics?</vt:lpstr>
      <vt:lpstr>Trust</vt:lpstr>
      <vt:lpstr>Today’s Talk</vt:lpstr>
      <vt:lpstr>Learning Outcomes</vt:lpstr>
      <vt:lpstr>Misconceptions</vt:lpstr>
      <vt:lpstr>What Ethical Values to Start With?</vt:lpstr>
      <vt:lpstr>What Ethical Values to Start With?</vt:lpstr>
      <vt:lpstr>What Ethical Values to Start With?</vt:lpstr>
      <vt:lpstr>Personal Values</vt:lpstr>
      <vt:lpstr>How Often…</vt:lpstr>
      <vt:lpstr>The Starting Point</vt:lpstr>
      <vt:lpstr>Skills to use</vt:lpstr>
      <vt:lpstr>More skills</vt:lpstr>
      <vt:lpstr>Hurdles </vt:lpstr>
      <vt:lpstr>Rationalisations</vt:lpstr>
      <vt:lpstr>Ethical Leadership</vt:lpstr>
      <vt:lpstr>Ethical Leadership</vt:lpstr>
      <vt:lpstr>Setting a Personal Example</vt:lpstr>
      <vt:lpstr>Setting a Personal Example</vt:lpstr>
      <vt:lpstr>Ethics and Pricing</vt:lpstr>
      <vt:lpstr>Ethics and Pricing</vt:lpstr>
      <vt:lpstr>Ethics and Pricing</vt:lpstr>
      <vt:lpstr>Ethics and Profit</vt:lpstr>
      <vt:lpstr>Ethics and Profit</vt:lpstr>
      <vt:lpstr>Ethics and Professionalism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Duncan</dc:creator>
  <cp:lastModifiedBy>Venetia Morrison</cp:lastModifiedBy>
  <cp:revision>177</cp:revision>
  <dcterms:created xsi:type="dcterms:W3CDTF">2016-10-05T13:04:17Z</dcterms:created>
  <dcterms:modified xsi:type="dcterms:W3CDTF">2017-09-04T12:38:17Z</dcterms:modified>
</cp:coreProperties>
</file>