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3"/>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91" r:id="rId26"/>
    <p:sldId id="290" r:id="rId27"/>
    <p:sldId id="286" r:id="rId28"/>
    <p:sldId id="287" r:id="rId29"/>
    <p:sldId id="288" r:id="rId30"/>
    <p:sldId id="289" r:id="rId31"/>
    <p:sldId id="292" r:id="rId3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varScale="1">
        <p:scale>
          <a:sx n="68" d="100"/>
          <a:sy n="68" d="100"/>
        </p:scale>
        <p:origin x="146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76"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endParaRPr lang="en-GB" dirty="0"/>
          </a:p>
        </p:txBody>
      </p:sp>
      <p:sp>
        <p:nvSpPr>
          <p:cNvPr id="4" name="Footer Placeholder 3"/>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6C9F7A3C-4D6D-4450-A08C-746B72C8835B}" type="slidenum">
              <a:rPr lang="en-GB" smtClean="0"/>
              <a:t>‹#›</a:t>
            </a:fld>
            <a:endParaRPr lang="en-GB"/>
          </a:p>
        </p:txBody>
      </p:sp>
    </p:spTree>
    <p:extLst>
      <p:ext uri="{BB962C8B-B14F-4D97-AF65-F5344CB8AC3E}">
        <p14:creationId xmlns:p14="http://schemas.microsoft.com/office/powerpoint/2010/main" val="109008528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pic>
        <p:nvPicPr>
          <p:cNvPr id="9" name="Picture 8" descr="4fe6ae7c7d34e932db12861e52c7c4c6.jpg"/>
          <p:cNvPicPr>
            <a:picLocks noChangeAspect="1"/>
          </p:cNvPicPr>
          <p:nvPr/>
        </p:nvPicPr>
        <p:blipFill>
          <a:blip r:embed="rId2" cstate="print"/>
          <a:srcRect r="5212"/>
          <a:stretch>
            <a:fillRect/>
          </a:stretch>
        </p:blipFill>
        <p:spPr>
          <a:xfrm>
            <a:off x="5257800" y="4381567"/>
            <a:ext cx="3886200" cy="2476433"/>
          </a:xfrm>
          <a:prstGeom prst="rect">
            <a:avLst/>
          </a:prstGeom>
        </p:spPr>
      </p:pic>
      <p:pic>
        <p:nvPicPr>
          <p:cNvPr id="8" name="Picture 7" descr="left swirl.jpg"/>
          <p:cNvPicPr>
            <a:picLocks noChangeAspect="1"/>
          </p:cNvPicPr>
          <p:nvPr/>
        </p:nvPicPr>
        <p:blipFill>
          <a:blip r:embed="rId3" cstate="print"/>
          <a:srcRect l="11250" t="6560" r="6250"/>
          <a:stretch>
            <a:fillRect/>
          </a:stretch>
        </p:blipFill>
        <p:spPr>
          <a:xfrm>
            <a:off x="0" y="1752600"/>
            <a:ext cx="5029200" cy="5105400"/>
          </a:xfrm>
          <a:prstGeom prst="rect">
            <a:avLst/>
          </a:prstGeom>
        </p:spPr>
      </p:pic>
      <p:sp>
        <p:nvSpPr>
          <p:cNvPr id="2" name="Title 1"/>
          <p:cNvSpPr>
            <a:spLocks noGrp="1"/>
          </p:cNvSpPr>
          <p:nvPr>
            <p:ph type="ctrTitle"/>
          </p:nvPr>
        </p:nvSpPr>
        <p:spPr>
          <a:xfrm>
            <a:off x="1524000" y="1905000"/>
            <a:ext cx="6934200" cy="1600200"/>
          </a:xfrm>
        </p:spPr>
        <p:txBody>
          <a:bodyPr anchor="t"/>
          <a:lstStyle>
            <a:lvl1pPr>
              <a:defRPr>
                <a:solidFill>
                  <a:schemeClr val="accent1"/>
                </a:solidFill>
              </a:defRPr>
            </a:lvl1pPr>
          </a:lstStyle>
          <a:p>
            <a:r>
              <a:rPr lang="en-US" dirty="0"/>
              <a:t>Click to edit Master title style</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Title 6"/>
          <p:cNvSpPr>
            <a:spLocks noGrp="1"/>
          </p:cNvSpPr>
          <p:nvPr>
            <p:ph type="title"/>
          </p:nvPr>
        </p:nvSpPr>
        <p:spPr/>
        <p:txBody>
          <a:bodyPr/>
          <a:lstStyle>
            <a:lvl1pPr>
              <a:defRPr>
                <a:solidFill>
                  <a:schemeClr val="bg2"/>
                </a:solidFill>
              </a:defRPr>
            </a:lvl1pPr>
          </a:lstStyle>
          <a:p>
            <a:r>
              <a:rPr lang="en-US"/>
              <a:t>Click to edit Master title style</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solidFill>
                  <a:schemeClr val="bg2"/>
                </a:solidFill>
              </a:defRPr>
            </a:lvl1p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kumimoji="0" lang="en-US" sz="5000" b="0" kern="1200" dirty="0">
                <a:ln>
                  <a:noFill/>
                </a:ln>
                <a:solidFill>
                  <a:schemeClr val="bg2"/>
                </a:solidFill>
                <a:effectLst/>
                <a:latin typeface="+mj-lt"/>
                <a:ea typeface="+mj-ea"/>
                <a:cs typeface="+mj-cs"/>
              </a:defRPr>
            </a:lvl1pPr>
          </a:lstStyle>
          <a:p>
            <a:r>
              <a:rPr kumimoji="0" lang="en-US"/>
              <a:t>Click to edit Master title style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pic>
        <p:nvPicPr>
          <p:cNvPr id="14" name="Picture 13" descr="logo.jpg"/>
          <p:cNvPicPr>
            <a:picLocks noChangeAspect="1"/>
          </p:cNvPicPr>
          <p:nvPr/>
        </p:nvPicPr>
        <p:blipFill>
          <a:blip r:embed="rId6" cstate="print"/>
          <a:stretch>
            <a:fillRect/>
          </a:stretch>
        </p:blipFill>
        <p:spPr>
          <a:xfrm>
            <a:off x="7620000" y="5884015"/>
            <a:ext cx="1388788" cy="97398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txStyles>
    <p:titleStyle>
      <a:lvl1pPr algn="l" rtl="0" eaLnBrk="1" latinLnBrk="0" hangingPunct="1">
        <a:spcBef>
          <a:spcPct val="0"/>
        </a:spcBef>
        <a:buNone/>
        <a:defRPr kumimoji="0" sz="5000" b="0" kern="1200">
          <a:ln>
            <a:noFill/>
          </a:ln>
          <a:solidFill>
            <a:schemeClr val="bg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8.jpg"/><Relationship Id="rId7" Type="http://schemas.openxmlformats.org/officeDocument/2006/relationships/image" Target="../media/image5.jpg"/><Relationship Id="rId2" Type="http://schemas.openxmlformats.org/officeDocument/2006/relationships/image" Target="../media/image7.jp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10.jpg"/><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47800" y="1066800"/>
            <a:ext cx="7696200" cy="4724399"/>
          </a:xfrm>
        </p:spPr>
        <p:txBody>
          <a:bodyPr>
            <a:normAutofit fontScale="90000"/>
          </a:bodyPr>
          <a:lstStyle/>
          <a:p>
            <a:pPr algn="ctr"/>
            <a:r>
              <a:rPr lang="en-GB" sz="4900" b="1" dirty="0"/>
              <a:t>When a lie is dishonest              but a claim isn’t!</a:t>
            </a:r>
            <a:br>
              <a:rPr lang="en-GB" dirty="0"/>
            </a:br>
            <a:r>
              <a:rPr lang="en-GB" sz="3600" dirty="0"/>
              <a:t>by</a:t>
            </a:r>
            <a:br>
              <a:rPr lang="en-GB" dirty="0"/>
            </a:br>
            <a:r>
              <a:rPr lang="en-GB" dirty="0"/>
              <a:t> </a:t>
            </a:r>
            <a:r>
              <a:rPr lang="en-GB" sz="3600" dirty="0"/>
              <a:t>Jeff Heasman LL.B (Hons), LL.M</a:t>
            </a:r>
            <a:br>
              <a:rPr lang="en-GB" sz="3600" dirty="0"/>
            </a:br>
            <a:br>
              <a:rPr lang="en-GB" sz="3600" dirty="0"/>
            </a:br>
            <a:r>
              <a:rPr lang="en-GB" sz="2200" dirty="0"/>
              <a:t>@</a:t>
            </a:r>
            <a:r>
              <a:rPr lang="en-GB" sz="2200" dirty="0" err="1"/>
              <a:t>jhtrainingandconsulting</a:t>
            </a:r>
            <a:br>
              <a:rPr lang="en-GB" sz="2200" dirty="0"/>
            </a:br>
            <a:br>
              <a:rPr lang="en-GB" sz="2200" dirty="0"/>
            </a:br>
            <a:r>
              <a:rPr lang="en-GB" sz="2200" dirty="0"/>
              <a:t>@</a:t>
            </a:r>
            <a:r>
              <a:rPr lang="en-GB" sz="2200" dirty="0" err="1"/>
              <a:t>JHTCTweet</a:t>
            </a:r>
            <a:br>
              <a:rPr lang="en-GB" sz="2200" dirty="0"/>
            </a:br>
            <a:br>
              <a:rPr lang="en-GB" sz="3600" dirty="0"/>
            </a:br>
            <a:endParaRPr lang="en-GB" sz="3600" dirty="0">
              <a:solidFill>
                <a:schemeClr val="bg2"/>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4038600"/>
            <a:ext cx="465014" cy="49999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114800" y="4715021"/>
            <a:ext cx="457199" cy="3048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The Financial Ombudsman Service states that for fraud to be established there should be:</a:t>
            </a:r>
          </a:p>
          <a:p>
            <a:pPr>
              <a:buFont typeface="Wingdings" panose="05000000000000000000" pitchFamily="2" charset="2"/>
              <a:buChar char="Ø"/>
            </a:pPr>
            <a:endParaRPr lang="en-GB" dirty="0">
              <a:solidFill>
                <a:schemeClr val="bg2"/>
              </a:solidFill>
            </a:endParaRPr>
          </a:p>
          <a:p>
            <a:pPr marL="0" indent="0">
              <a:buNone/>
            </a:pPr>
            <a:r>
              <a:rPr lang="en-GB" dirty="0">
                <a:solidFill>
                  <a:schemeClr val="bg2"/>
                </a:solidFill>
              </a:rPr>
              <a:t>	“</a:t>
            </a:r>
            <a:r>
              <a:rPr lang="en-GB" b="1" dirty="0">
                <a:solidFill>
                  <a:schemeClr val="bg2"/>
                </a:solidFill>
              </a:rPr>
              <a:t>concrete evidence</a:t>
            </a:r>
            <a:r>
              <a:rPr lang="en-GB" dirty="0">
                <a:solidFill>
                  <a:schemeClr val="bg2"/>
                </a:solidFill>
              </a:rPr>
              <a:t> of lies, inconsistent 	statements or acts of deception.”</a:t>
            </a:r>
          </a:p>
          <a:p>
            <a:pPr marL="0" indent="0">
              <a:buNone/>
            </a:pPr>
            <a:endParaRPr lang="en-GB" dirty="0">
              <a:solidFill>
                <a:schemeClr val="bg2"/>
              </a:solidFill>
            </a:endParaRPr>
          </a:p>
          <a:p>
            <a:pPr marL="0" indent="0" algn="ctr">
              <a:buNone/>
            </a:pPr>
            <a:r>
              <a:rPr lang="en-GB" sz="2400" i="1" dirty="0">
                <a:solidFill>
                  <a:schemeClr val="bg2"/>
                </a:solidFill>
              </a:rPr>
              <a:t>Ombudsman News,</a:t>
            </a:r>
            <a:r>
              <a:rPr lang="en-GB" sz="2400" dirty="0">
                <a:solidFill>
                  <a:schemeClr val="bg2"/>
                </a:solidFill>
              </a:rPr>
              <a:t> Issue 21 </a:t>
            </a:r>
            <a:endParaRPr lang="en-GB" sz="2400" i="1" dirty="0">
              <a:solidFill>
                <a:schemeClr val="bg2"/>
              </a:solidFill>
            </a:endParaRPr>
          </a:p>
          <a:p>
            <a:pPr marL="0" indent="0">
              <a:buNone/>
            </a:pPr>
            <a:r>
              <a:rPr lang="en-GB" dirty="0"/>
              <a:t>  </a:t>
            </a:r>
          </a:p>
        </p:txBody>
      </p:sp>
    </p:spTree>
    <p:extLst>
      <p:ext uri="{BB962C8B-B14F-4D97-AF65-F5344CB8AC3E}">
        <p14:creationId xmlns:p14="http://schemas.microsoft.com/office/powerpoint/2010/main" val="2278879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How the courts have categorised claims </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arenR"/>
            </a:pPr>
            <a:r>
              <a:rPr lang="en-GB" dirty="0">
                <a:solidFill>
                  <a:schemeClr val="bg2"/>
                </a:solidFill>
              </a:rPr>
              <a:t>Wilful misconduct on the part of the insured, where the insured deliberately causes the loss and then makes a claim under the policy. </a:t>
            </a:r>
          </a:p>
          <a:p>
            <a:pPr marL="514350" indent="-514350">
              <a:buFont typeface="+mj-lt"/>
              <a:buAutoNum type="arabicParenR"/>
            </a:pPr>
            <a:r>
              <a:rPr lang="en-GB" dirty="0">
                <a:solidFill>
                  <a:schemeClr val="bg2"/>
                </a:solidFill>
              </a:rPr>
              <a:t>Losses which are invented by the insured when there has been no loss.</a:t>
            </a:r>
          </a:p>
          <a:p>
            <a:pPr marL="514350" indent="-514350">
              <a:buFont typeface="+mj-lt"/>
              <a:buAutoNum type="arabicParenR"/>
            </a:pPr>
            <a:r>
              <a:rPr lang="en-GB" dirty="0">
                <a:solidFill>
                  <a:schemeClr val="bg2"/>
                </a:solidFill>
              </a:rPr>
              <a:t>Presenting a claim to an insurer in a way that seeks to conceal the fact that the insurer may have a defence. </a:t>
            </a:r>
          </a:p>
          <a:p>
            <a:pPr marL="514350" indent="-514350">
              <a:buFont typeface="+mj-lt"/>
              <a:buAutoNum type="arabicParenR"/>
            </a:pPr>
            <a:r>
              <a:rPr lang="en-GB" dirty="0">
                <a:solidFill>
                  <a:schemeClr val="bg2"/>
                </a:solidFill>
              </a:rPr>
              <a:t>Exaggerating a claim that has arisen from a genuine loss. </a:t>
            </a:r>
          </a:p>
          <a:p>
            <a:pPr marL="514350" indent="-514350">
              <a:buFont typeface="+mj-lt"/>
              <a:buAutoNum type="arabicParenR"/>
            </a:pPr>
            <a:r>
              <a:rPr lang="en-GB" dirty="0">
                <a:solidFill>
                  <a:schemeClr val="bg2"/>
                </a:solidFill>
              </a:rPr>
              <a:t>Using a fraudulent device to improve the prospects of success in a claim where a genuine loss has occurred.</a:t>
            </a:r>
          </a:p>
          <a:p>
            <a:pPr marL="514350" indent="-514350">
              <a:buFont typeface="+mj-lt"/>
              <a:buAutoNum type="arabicParenR"/>
            </a:pPr>
            <a:endParaRPr lang="en-GB" dirty="0">
              <a:solidFill>
                <a:schemeClr val="bg2"/>
              </a:solidFill>
            </a:endParaRPr>
          </a:p>
          <a:p>
            <a:pPr marL="0" indent="0" algn="ctr">
              <a:buNone/>
            </a:pPr>
            <a:r>
              <a:rPr lang="en-GB" sz="1800" dirty="0">
                <a:solidFill>
                  <a:schemeClr val="bg2"/>
                </a:solidFill>
              </a:rPr>
              <a:t>Source: Macdonald Eggers P., </a:t>
            </a:r>
            <a:r>
              <a:rPr lang="en-GB" sz="1800" i="1" dirty="0">
                <a:solidFill>
                  <a:schemeClr val="bg2"/>
                </a:solidFill>
              </a:rPr>
              <a:t>Good Faith and Insurance Contracts</a:t>
            </a:r>
            <a:r>
              <a:rPr lang="en-GB" sz="1800" dirty="0">
                <a:solidFill>
                  <a:schemeClr val="bg2"/>
                </a:solidFill>
              </a:rPr>
              <a:t>, 3</a:t>
            </a:r>
            <a:r>
              <a:rPr lang="en-GB" sz="1800" baseline="30000" dirty="0">
                <a:solidFill>
                  <a:schemeClr val="bg2"/>
                </a:solidFill>
              </a:rPr>
              <a:t>rd</a:t>
            </a:r>
            <a:r>
              <a:rPr lang="en-GB" sz="1800" dirty="0">
                <a:solidFill>
                  <a:schemeClr val="bg2"/>
                </a:solidFill>
              </a:rPr>
              <a:t> Ed, (London: Lloyd’s List Group, 2010)</a:t>
            </a:r>
          </a:p>
        </p:txBody>
      </p:sp>
    </p:spTree>
    <p:extLst>
      <p:ext uri="{BB962C8B-B14F-4D97-AF65-F5344CB8AC3E}">
        <p14:creationId xmlns:p14="http://schemas.microsoft.com/office/powerpoint/2010/main" val="427672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When is a claim presented?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According to one commentator, Professor D.R. Thomas, it is when a communication:</a:t>
            </a:r>
          </a:p>
          <a:p>
            <a:pPr marL="457200" lvl="1" indent="0">
              <a:buNone/>
            </a:pPr>
            <a:endParaRPr lang="en-GB" dirty="0">
              <a:solidFill>
                <a:schemeClr val="bg2"/>
              </a:solidFill>
            </a:endParaRPr>
          </a:p>
          <a:p>
            <a:pPr marL="457200" lvl="1" indent="0">
              <a:buNone/>
            </a:pPr>
            <a:r>
              <a:rPr lang="en-GB" dirty="0">
                <a:solidFill>
                  <a:schemeClr val="bg2"/>
                </a:solidFill>
              </a:rPr>
              <a:t>“ … represents the insured’s concluded position and is an unequivocal assertion to the entitlement to an indemnity under the policy.”</a:t>
            </a:r>
          </a:p>
          <a:p>
            <a:pPr marL="457200" lvl="1" indent="0">
              <a:buNone/>
            </a:pPr>
            <a:endParaRPr lang="en-GB" dirty="0">
              <a:solidFill>
                <a:schemeClr val="bg2"/>
              </a:solidFill>
            </a:endParaRPr>
          </a:p>
          <a:p>
            <a:pPr>
              <a:buFont typeface="Wingdings" panose="05000000000000000000" pitchFamily="2" charset="2"/>
              <a:buChar char="Ø"/>
            </a:pPr>
            <a:r>
              <a:rPr lang="en-GB" dirty="0">
                <a:solidFill>
                  <a:schemeClr val="bg2"/>
                </a:solidFill>
              </a:rPr>
              <a:t>What about preliminary notifications?  </a:t>
            </a:r>
          </a:p>
        </p:txBody>
      </p:sp>
    </p:spTree>
    <p:extLst>
      <p:ext uri="{BB962C8B-B14F-4D97-AF65-F5344CB8AC3E}">
        <p14:creationId xmlns:p14="http://schemas.microsoft.com/office/powerpoint/2010/main" val="2047852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dirty="0">
                <a:solidFill>
                  <a:schemeClr val="bg2"/>
                </a:solidFill>
              </a:rPr>
              <a:t>The duty not to present a fraudulent claim arises at the point the claim is presented and ends when court proceedings are commenced.  At this point, the court rules will apply – </a:t>
            </a:r>
            <a:r>
              <a:rPr lang="en-GB" i="1" dirty="0">
                <a:solidFill>
                  <a:schemeClr val="bg2"/>
                </a:solidFill>
              </a:rPr>
              <a:t>The Star Sea </a:t>
            </a:r>
            <a:r>
              <a:rPr lang="en-GB" dirty="0">
                <a:solidFill>
                  <a:schemeClr val="bg2"/>
                </a:solidFill>
              </a:rPr>
              <a:t>[2001] UKHL 1</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What about forged documents submitted after settlement terms have been agreed?  See </a:t>
            </a:r>
            <a:r>
              <a:rPr lang="en-GB" i="1" dirty="0">
                <a:solidFill>
                  <a:schemeClr val="bg2"/>
                </a:solidFill>
              </a:rPr>
              <a:t>Direct Line Plc v Fox </a:t>
            </a:r>
            <a:r>
              <a:rPr lang="en-GB" dirty="0">
                <a:solidFill>
                  <a:schemeClr val="bg2"/>
                </a:solidFill>
              </a:rPr>
              <a:t>[2009] EWHC 386 </a:t>
            </a:r>
          </a:p>
        </p:txBody>
      </p:sp>
    </p:spTree>
    <p:extLst>
      <p:ext uri="{BB962C8B-B14F-4D97-AF65-F5344CB8AC3E}">
        <p14:creationId xmlns:p14="http://schemas.microsoft.com/office/powerpoint/2010/main" val="4116311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The fraud must be substantial </a:t>
            </a:r>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contentious issue here is when a claim consists of a genuine part and a fraudulent component.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i="1" dirty="0">
                <a:solidFill>
                  <a:schemeClr val="bg2"/>
                </a:solidFill>
              </a:rPr>
              <a:t>Galloway v Guardian Royal Exchange (UK) Ltd</a:t>
            </a:r>
            <a:r>
              <a:rPr lang="en-GB" dirty="0">
                <a:solidFill>
                  <a:schemeClr val="bg2"/>
                </a:solidFill>
              </a:rPr>
              <a:t> [1999] Lloyd’s Rep IR 324 (£2,000 of an £18,000 claim)</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i="1" dirty="0">
                <a:solidFill>
                  <a:schemeClr val="bg2"/>
                </a:solidFill>
              </a:rPr>
              <a:t>Tonkin v UK Insurance Ltd [2006] </a:t>
            </a:r>
            <a:r>
              <a:rPr lang="en-GB" dirty="0">
                <a:solidFill>
                  <a:schemeClr val="bg2"/>
                </a:solidFill>
              </a:rPr>
              <a:t>EWHC 1120 (£2,000 of a £700,000 claim). </a:t>
            </a:r>
          </a:p>
          <a:p>
            <a:pPr>
              <a:buFont typeface="Wingdings" panose="05000000000000000000" pitchFamily="2" charset="2"/>
              <a:buChar char="Ø"/>
            </a:pPr>
            <a:endParaRPr lang="en-GB" i="1" dirty="0">
              <a:solidFill>
                <a:schemeClr val="bg2"/>
              </a:solidFill>
            </a:endParaRPr>
          </a:p>
          <a:p>
            <a:pPr>
              <a:buFont typeface="Wingdings" panose="05000000000000000000" pitchFamily="2" charset="2"/>
              <a:buChar char="Ø"/>
            </a:pPr>
            <a:r>
              <a:rPr lang="en-GB" dirty="0">
                <a:solidFill>
                  <a:schemeClr val="bg2"/>
                </a:solidFill>
              </a:rPr>
              <a:t>It’s not about mathematics.  </a:t>
            </a:r>
          </a:p>
        </p:txBody>
      </p:sp>
    </p:spTree>
    <p:extLst>
      <p:ext uri="{BB962C8B-B14F-4D97-AF65-F5344CB8AC3E}">
        <p14:creationId xmlns:p14="http://schemas.microsoft.com/office/powerpoint/2010/main" val="57984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The burden of proof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dirty="0">
                <a:solidFill>
                  <a:schemeClr val="bg2"/>
                </a:solidFill>
              </a:rPr>
              <a:t>The burden of proof is on the insurer </a:t>
            </a:r>
            <a:r>
              <a:rPr lang="en-GB" i="1" dirty="0">
                <a:solidFill>
                  <a:schemeClr val="bg2"/>
                </a:solidFill>
              </a:rPr>
              <a:t>- </a:t>
            </a:r>
            <a:r>
              <a:rPr lang="en-GB" i="1" dirty="0" err="1">
                <a:solidFill>
                  <a:schemeClr val="bg2"/>
                </a:solidFill>
              </a:rPr>
              <a:t>Lek</a:t>
            </a:r>
            <a:r>
              <a:rPr lang="en-GB" i="1" dirty="0">
                <a:solidFill>
                  <a:schemeClr val="bg2"/>
                </a:solidFill>
              </a:rPr>
              <a:t> v Mathews (1927) </a:t>
            </a:r>
            <a:r>
              <a:rPr lang="en-GB" dirty="0">
                <a:solidFill>
                  <a:schemeClr val="bg2"/>
                </a:solidFill>
              </a:rPr>
              <a:t>29 Lloyd’s Rep 141</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normal civil standard of “on the balance of probabilities” applies but a higher degree of probability may be required for the more serious allegations – </a:t>
            </a:r>
            <a:r>
              <a:rPr lang="en-GB" i="1" dirty="0" err="1">
                <a:solidFill>
                  <a:schemeClr val="bg2"/>
                </a:solidFill>
              </a:rPr>
              <a:t>Hornall</a:t>
            </a:r>
            <a:r>
              <a:rPr lang="en-GB" i="1" dirty="0">
                <a:solidFill>
                  <a:schemeClr val="bg2"/>
                </a:solidFill>
              </a:rPr>
              <a:t> v </a:t>
            </a:r>
            <a:r>
              <a:rPr lang="en-GB" i="1" dirty="0" err="1">
                <a:solidFill>
                  <a:schemeClr val="bg2"/>
                </a:solidFill>
              </a:rPr>
              <a:t>Newberger</a:t>
            </a:r>
            <a:r>
              <a:rPr lang="en-GB" i="1" dirty="0">
                <a:solidFill>
                  <a:schemeClr val="bg2"/>
                </a:solidFill>
              </a:rPr>
              <a:t> Products Ltd </a:t>
            </a:r>
            <a:r>
              <a:rPr lang="en-GB" dirty="0">
                <a:solidFill>
                  <a:schemeClr val="bg2"/>
                </a:solidFill>
              </a:rPr>
              <a:t>[1957] 1 QB 247</a:t>
            </a:r>
          </a:p>
          <a:p>
            <a:pPr marL="0" indent="0">
              <a:buNone/>
            </a:pPr>
            <a:endParaRPr lang="en-GB" dirty="0">
              <a:solidFill>
                <a:schemeClr val="bg2"/>
              </a:solidFill>
            </a:endParaRPr>
          </a:p>
        </p:txBody>
      </p:sp>
    </p:spTree>
    <p:extLst>
      <p:ext uri="{BB962C8B-B14F-4D97-AF65-F5344CB8AC3E}">
        <p14:creationId xmlns:p14="http://schemas.microsoft.com/office/powerpoint/2010/main" val="2706150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The insurer’s remedy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The common law remedy is forfeiture of the entire claim presented by the fraudulent insured.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insured is required to repay interim payments – </a:t>
            </a:r>
            <a:r>
              <a:rPr lang="en-GB" i="1" dirty="0" err="1">
                <a:solidFill>
                  <a:schemeClr val="bg2"/>
                </a:solidFill>
              </a:rPr>
              <a:t>Axa</a:t>
            </a:r>
            <a:r>
              <a:rPr lang="en-GB" i="1" dirty="0">
                <a:solidFill>
                  <a:schemeClr val="bg2"/>
                </a:solidFill>
              </a:rPr>
              <a:t> v Gottlieb </a:t>
            </a:r>
            <a:r>
              <a:rPr lang="en-GB" dirty="0">
                <a:solidFill>
                  <a:schemeClr val="bg2"/>
                </a:solidFill>
              </a:rPr>
              <a:t>[2005] Lloyd’s Rep IR 369 </a:t>
            </a:r>
          </a:p>
        </p:txBody>
      </p:sp>
    </p:spTree>
    <p:extLst>
      <p:ext uri="{BB962C8B-B14F-4D97-AF65-F5344CB8AC3E}">
        <p14:creationId xmlns:p14="http://schemas.microsoft.com/office/powerpoint/2010/main" val="1856564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Avoidance ab initio </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Think of section  17 of the Marine Insurance Act 1906.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What about previously valid claims?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Should a fraudulent claim tarnish previous claims made under the policy?  </a:t>
            </a:r>
          </a:p>
        </p:txBody>
      </p:sp>
    </p:spTree>
    <p:extLst>
      <p:ext uri="{BB962C8B-B14F-4D97-AF65-F5344CB8AC3E}">
        <p14:creationId xmlns:p14="http://schemas.microsoft.com/office/powerpoint/2010/main" val="2054607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Self-help remedy </a:t>
            </a:r>
          </a:p>
        </p:txBody>
      </p:sp>
      <p:sp>
        <p:nvSpPr>
          <p:cNvPr id="3" name="Content Placeholder 2"/>
          <p:cNvSpPr>
            <a:spLocks noGrp="1"/>
          </p:cNvSpPr>
          <p:nvPr>
            <p:ph idx="1"/>
          </p:nvPr>
        </p:nvSpPr>
        <p:spPr/>
        <p:txBody>
          <a:bodyPr/>
          <a:lstStyle/>
          <a:p>
            <a:pPr>
              <a:buFont typeface="Wingdings" panose="05000000000000000000" pitchFamily="2" charset="2"/>
              <a:buChar char="Ø"/>
            </a:pPr>
            <a:endParaRPr lang="en-GB" dirty="0"/>
          </a:p>
          <a:p>
            <a:pPr>
              <a:buFont typeface="Wingdings" panose="05000000000000000000" pitchFamily="2" charset="2"/>
              <a:buChar char="Ø"/>
            </a:pPr>
            <a:endParaRPr lang="en-GB" dirty="0"/>
          </a:p>
          <a:p>
            <a:pPr>
              <a:buFont typeface="Wingdings" panose="05000000000000000000" pitchFamily="2" charset="2"/>
              <a:buChar char="Ø"/>
            </a:pPr>
            <a:r>
              <a:rPr lang="en-GB" dirty="0">
                <a:solidFill>
                  <a:schemeClr val="bg2"/>
                </a:solidFill>
              </a:rPr>
              <a:t>Reduces the risks from the unpredictability of the common law.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insurer can stipulate their remedy.</a:t>
            </a:r>
          </a:p>
          <a:p>
            <a:pPr marL="0" indent="0">
              <a:buNone/>
            </a:pPr>
            <a:r>
              <a:rPr lang="en-GB" dirty="0">
                <a:solidFill>
                  <a:schemeClr val="bg2"/>
                </a:solidFill>
              </a:rPr>
              <a:t> </a:t>
            </a:r>
          </a:p>
        </p:txBody>
      </p:sp>
    </p:spTree>
    <p:extLst>
      <p:ext uri="{BB962C8B-B14F-4D97-AF65-F5344CB8AC3E}">
        <p14:creationId xmlns:p14="http://schemas.microsoft.com/office/powerpoint/2010/main" val="1156661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a:bodyPr>
          <a:lstStyle/>
          <a:p>
            <a:r>
              <a:rPr lang="en-GB" sz="3200" b="1" dirty="0"/>
              <a:t>Fraudulent devices – the current battleground </a:t>
            </a:r>
          </a:p>
        </p:txBody>
      </p:sp>
      <p:sp>
        <p:nvSpPr>
          <p:cNvPr id="3" name="Content Placeholder 2"/>
          <p:cNvSpPr>
            <a:spLocks noGrp="1"/>
          </p:cNvSpPr>
          <p:nvPr>
            <p:ph idx="1"/>
          </p:nvPr>
        </p:nvSpPr>
        <p:spPr>
          <a:xfrm>
            <a:off x="457200" y="2438400"/>
            <a:ext cx="8229600" cy="3886200"/>
          </a:xfrm>
        </p:spPr>
        <p:txBody>
          <a:bodyPr/>
          <a:lstStyle/>
          <a:p>
            <a:pPr>
              <a:buFont typeface="Wingdings" panose="05000000000000000000" pitchFamily="2" charset="2"/>
              <a:buChar char="Ø"/>
            </a:pPr>
            <a:r>
              <a:rPr lang="en-GB" dirty="0">
                <a:solidFill>
                  <a:schemeClr val="bg2"/>
                </a:solidFill>
              </a:rPr>
              <a:t>A fraudulent device is used when “the insured believes that he has suffered the loss claimed but seeks to improve or embellish the facts surrounding the claim by some lie.” – Lord Justice </a:t>
            </a:r>
            <a:r>
              <a:rPr lang="en-GB" dirty="0" err="1">
                <a:solidFill>
                  <a:schemeClr val="bg2"/>
                </a:solidFill>
              </a:rPr>
              <a:t>Mance</a:t>
            </a:r>
            <a:r>
              <a:rPr lang="en-GB" dirty="0">
                <a:solidFill>
                  <a:schemeClr val="bg2"/>
                </a:solidFill>
              </a:rPr>
              <a:t> in </a:t>
            </a:r>
            <a:r>
              <a:rPr lang="en-GB" i="1" dirty="0">
                <a:solidFill>
                  <a:schemeClr val="bg2"/>
                </a:solidFill>
              </a:rPr>
              <a:t>The </a:t>
            </a:r>
            <a:r>
              <a:rPr lang="en-GB" i="1" dirty="0" err="1">
                <a:solidFill>
                  <a:schemeClr val="bg2"/>
                </a:solidFill>
              </a:rPr>
              <a:t>Aegeon</a:t>
            </a:r>
            <a:r>
              <a:rPr lang="en-GB" i="1" dirty="0">
                <a:solidFill>
                  <a:schemeClr val="bg2"/>
                </a:solidFill>
              </a:rPr>
              <a:t> </a:t>
            </a:r>
            <a:r>
              <a:rPr lang="en-GB" dirty="0">
                <a:solidFill>
                  <a:schemeClr val="bg2"/>
                </a:solidFill>
              </a:rPr>
              <a:t>[2002] EWCA </a:t>
            </a:r>
            <a:r>
              <a:rPr lang="en-GB" dirty="0" err="1">
                <a:solidFill>
                  <a:schemeClr val="bg2"/>
                </a:solidFill>
              </a:rPr>
              <a:t>Civ</a:t>
            </a:r>
            <a:r>
              <a:rPr lang="en-GB" dirty="0">
                <a:solidFill>
                  <a:schemeClr val="bg2"/>
                </a:solidFill>
              </a:rPr>
              <a:t> 247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i="1" dirty="0">
                <a:solidFill>
                  <a:schemeClr val="bg2"/>
                </a:solidFill>
              </a:rPr>
              <a:t>Aviva Insurance Ltd v Brown </a:t>
            </a:r>
            <a:r>
              <a:rPr lang="en-GB" dirty="0">
                <a:solidFill>
                  <a:schemeClr val="bg2"/>
                </a:solidFill>
              </a:rPr>
              <a:t>[2011] EWHC 362</a:t>
            </a:r>
          </a:p>
        </p:txBody>
      </p:sp>
    </p:spTree>
    <p:extLst>
      <p:ext uri="{BB962C8B-B14F-4D97-AF65-F5344CB8AC3E}">
        <p14:creationId xmlns:p14="http://schemas.microsoft.com/office/powerpoint/2010/main" val="619779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r>
              <a:rPr lang="en-GB" sz="3200" b="1" dirty="0"/>
              <a:t>Learning outcomes </a:t>
            </a:r>
          </a:p>
        </p:txBody>
      </p:sp>
      <p:sp>
        <p:nvSpPr>
          <p:cNvPr id="3" name="Content Placeholder 2"/>
          <p:cNvSpPr>
            <a:spLocks noGrp="1"/>
          </p:cNvSpPr>
          <p:nvPr>
            <p:ph idx="1"/>
          </p:nvPr>
        </p:nvSpPr>
        <p:spPr/>
        <p:txBody>
          <a:bodyPr>
            <a:normAutofit fontScale="92500"/>
          </a:bodyPr>
          <a:lstStyle/>
          <a:p>
            <a:pPr lvl="0">
              <a:buFont typeface="Wingdings" panose="05000000000000000000" pitchFamily="2" charset="2"/>
              <a:buChar char="Ø"/>
            </a:pPr>
            <a:r>
              <a:rPr lang="en-GB" dirty="0">
                <a:solidFill>
                  <a:schemeClr val="bg2"/>
                </a:solidFill>
              </a:rPr>
              <a:t>Identify the key elements of the fraudulent claims rule as it relates to fraudulent devices.</a:t>
            </a:r>
          </a:p>
          <a:p>
            <a:pPr lvl="0">
              <a:buFont typeface="Wingdings" panose="05000000000000000000" pitchFamily="2" charset="2"/>
              <a:buChar char="Ø"/>
            </a:pPr>
            <a:r>
              <a:rPr lang="en-GB" dirty="0">
                <a:solidFill>
                  <a:schemeClr val="bg2"/>
                </a:solidFill>
              </a:rPr>
              <a:t>Understand and critically analyse the main aspects of the judgment of the Supreme Court in </a:t>
            </a:r>
            <a:r>
              <a:rPr lang="en-GB" i="1" dirty="0">
                <a:solidFill>
                  <a:schemeClr val="bg2"/>
                </a:solidFill>
              </a:rPr>
              <a:t>The DC </a:t>
            </a:r>
            <a:r>
              <a:rPr lang="en-GB" i="1" dirty="0" err="1">
                <a:solidFill>
                  <a:schemeClr val="bg2"/>
                </a:solidFill>
              </a:rPr>
              <a:t>Merwestone</a:t>
            </a:r>
            <a:r>
              <a:rPr lang="en-GB" dirty="0">
                <a:solidFill>
                  <a:schemeClr val="bg2"/>
                </a:solidFill>
              </a:rPr>
              <a:t>.</a:t>
            </a:r>
          </a:p>
          <a:p>
            <a:pPr lvl="0">
              <a:buFont typeface="Wingdings" panose="05000000000000000000" pitchFamily="2" charset="2"/>
              <a:buChar char="Ø"/>
            </a:pPr>
            <a:r>
              <a:rPr lang="en-GB" dirty="0">
                <a:solidFill>
                  <a:schemeClr val="bg2"/>
                </a:solidFill>
              </a:rPr>
              <a:t>Understand the relevant provisions of the Insurance Act 2015 and how these will impact on how an insurer may deal with fraudulent claims and the remedy available to an insurer. </a:t>
            </a:r>
          </a:p>
          <a:p>
            <a:pPr lvl="0">
              <a:buFont typeface="Wingdings" panose="05000000000000000000" pitchFamily="2" charset="2"/>
              <a:buChar char="Ø"/>
            </a:pPr>
            <a:r>
              <a:rPr lang="en-GB" dirty="0">
                <a:solidFill>
                  <a:schemeClr val="bg2"/>
                </a:solidFill>
              </a:rPr>
              <a:t>Apply the knowledge gained from the seminar to deal more effectively with, and find practical solutions to, claims involving a fraudulent device. </a:t>
            </a:r>
          </a:p>
        </p:txBody>
      </p:sp>
    </p:spTree>
    <p:extLst>
      <p:ext uri="{BB962C8B-B14F-4D97-AF65-F5344CB8AC3E}">
        <p14:creationId xmlns:p14="http://schemas.microsoft.com/office/powerpoint/2010/main" val="1946591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Ø"/>
            </a:pPr>
            <a:r>
              <a:rPr lang="en-GB" i="1" dirty="0">
                <a:solidFill>
                  <a:schemeClr val="bg2"/>
                </a:solidFill>
              </a:rPr>
              <a:t>Sharon’s Bakery v </a:t>
            </a:r>
            <a:r>
              <a:rPr lang="en-GB" i="1" dirty="0" err="1">
                <a:solidFill>
                  <a:schemeClr val="bg2"/>
                </a:solidFill>
              </a:rPr>
              <a:t>Axa</a:t>
            </a:r>
            <a:r>
              <a:rPr lang="en-GB" i="1" dirty="0">
                <a:solidFill>
                  <a:schemeClr val="bg2"/>
                </a:solidFill>
              </a:rPr>
              <a:t> Insurance UK Plc </a:t>
            </a:r>
            <a:r>
              <a:rPr lang="en-GB" dirty="0">
                <a:solidFill>
                  <a:schemeClr val="bg2"/>
                </a:solidFill>
              </a:rPr>
              <a:t>[2011] EWHC 210 (Comm)</a:t>
            </a:r>
          </a:p>
          <a:p>
            <a:pPr>
              <a:buFont typeface="Wingdings" panose="05000000000000000000" pitchFamily="2" charset="2"/>
              <a:buChar char="Ø"/>
            </a:pPr>
            <a:endParaRPr lang="en-GB" i="1" dirty="0">
              <a:solidFill>
                <a:schemeClr val="bg2"/>
              </a:solidFill>
            </a:endParaRPr>
          </a:p>
          <a:p>
            <a:pPr>
              <a:buFont typeface="Wingdings" panose="05000000000000000000" pitchFamily="2" charset="2"/>
              <a:buChar char="Ø"/>
            </a:pPr>
            <a:r>
              <a:rPr lang="en-GB" dirty="0">
                <a:solidFill>
                  <a:schemeClr val="bg2"/>
                </a:solidFill>
              </a:rPr>
              <a:t>“The logic is simple.  The fraudulent insured must not be allowed to think: if the fraud is successful, then I will gain; if it is unsuccessful, I will lose nothing.” – Lord </a:t>
            </a:r>
            <a:r>
              <a:rPr lang="en-GB" dirty="0" err="1">
                <a:solidFill>
                  <a:schemeClr val="bg2"/>
                </a:solidFill>
              </a:rPr>
              <a:t>Houbhouse</a:t>
            </a:r>
            <a:r>
              <a:rPr lang="en-GB" dirty="0">
                <a:solidFill>
                  <a:schemeClr val="bg2"/>
                </a:solidFill>
              </a:rPr>
              <a:t> in </a:t>
            </a:r>
            <a:r>
              <a:rPr lang="en-GB" i="1" dirty="0">
                <a:solidFill>
                  <a:schemeClr val="bg2"/>
                </a:solidFill>
              </a:rPr>
              <a:t>The Star Sea </a:t>
            </a:r>
            <a:r>
              <a:rPr lang="en-GB" dirty="0">
                <a:solidFill>
                  <a:schemeClr val="bg2"/>
                </a:solidFill>
              </a:rPr>
              <a:t>[2001] UKHL 1</a:t>
            </a:r>
          </a:p>
          <a:p>
            <a:pPr marL="0" indent="0">
              <a:buNone/>
            </a:pPr>
            <a:endParaRPr lang="en-GB" dirty="0"/>
          </a:p>
        </p:txBody>
      </p:sp>
    </p:spTree>
    <p:extLst>
      <p:ext uri="{BB962C8B-B14F-4D97-AF65-F5344CB8AC3E}">
        <p14:creationId xmlns:p14="http://schemas.microsoft.com/office/powerpoint/2010/main" val="17974053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i="1" dirty="0"/>
              <a:t>The DC </a:t>
            </a:r>
            <a:r>
              <a:rPr lang="en-GB" sz="3200" b="1" i="1" dirty="0" err="1"/>
              <a:t>Merwestone</a:t>
            </a:r>
            <a:endParaRPr lang="en-GB" sz="3200" b="1" i="1" dirty="0"/>
          </a:p>
        </p:txBody>
      </p:sp>
      <p:sp>
        <p:nvSpPr>
          <p:cNvPr id="3" name="Content Placeholder 2"/>
          <p:cNvSpPr>
            <a:spLocks noGrp="1"/>
          </p:cNvSpPr>
          <p:nvPr>
            <p:ph idx="1"/>
          </p:nvPr>
        </p:nvSpPr>
        <p:spPr/>
        <p:txBody>
          <a:bodyPr>
            <a:normAutofit lnSpcReduction="10000"/>
          </a:bodyPr>
          <a:lstStyle/>
          <a:p>
            <a:pPr marL="0" indent="0">
              <a:buNone/>
            </a:pPr>
            <a:endParaRPr lang="en-GB" dirty="0"/>
          </a:p>
          <a:p>
            <a:pPr>
              <a:buFont typeface="Wingdings" panose="05000000000000000000" pitchFamily="2" charset="2"/>
              <a:buChar char="Ø"/>
            </a:pPr>
            <a:r>
              <a:rPr lang="en-GB" dirty="0">
                <a:solidFill>
                  <a:schemeClr val="bg2"/>
                </a:solidFill>
              </a:rPr>
              <a:t>Mr Justice </a:t>
            </a:r>
            <a:r>
              <a:rPr lang="en-GB" dirty="0" err="1">
                <a:solidFill>
                  <a:schemeClr val="bg2"/>
                </a:solidFill>
              </a:rPr>
              <a:t>Popplewell</a:t>
            </a:r>
            <a:r>
              <a:rPr lang="en-GB" dirty="0">
                <a:solidFill>
                  <a:schemeClr val="bg2"/>
                </a:solidFill>
              </a:rPr>
              <a:t> in the Commercial Court ([2013] EWHC 1666) reached the conclusion “with regret” that the claimant would lose their entire claim because they had used a fraudulent device.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He drew a comparison with the criminal law:</a:t>
            </a:r>
          </a:p>
          <a:p>
            <a:pPr marL="0" indent="0">
              <a:buNone/>
            </a:pPr>
            <a:r>
              <a:rPr lang="en-GB" dirty="0">
                <a:solidFill>
                  <a:schemeClr val="bg2"/>
                </a:solidFill>
              </a:rPr>
              <a:t>	“Not all fraud attracts the same moral obloquy, as 	is recognised in the sentencing 	practice applied 	to criminal offences involving dishonesty and 	fraud.”</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144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Mr Justice </a:t>
            </a:r>
            <a:r>
              <a:rPr lang="en-GB" dirty="0" err="1">
                <a:solidFill>
                  <a:schemeClr val="bg2"/>
                </a:solidFill>
              </a:rPr>
              <a:t>Popplewell</a:t>
            </a:r>
            <a:r>
              <a:rPr lang="en-GB" dirty="0">
                <a:solidFill>
                  <a:schemeClr val="bg2"/>
                </a:solidFill>
              </a:rPr>
              <a:t> also sought to rely on the judgment of Lord Justice Clarke from </a:t>
            </a:r>
            <a:r>
              <a:rPr lang="en-GB" i="1" dirty="0" err="1">
                <a:solidFill>
                  <a:schemeClr val="bg2"/>
                </a:solidFill>
              </a:rPr>
              <a:t>Fairclough</a:t>
            </a:r>
            <a:r>
              <a:rPr lang="en-GB" i="1" dirty="0">
                <a:solidFill>
                  <a:schemeClr val="bg2"/>
                </a:solidFill>
              </a:rPr>
              <a:t> Homes Ltd v Summers </a:t>
            </a:r>
            <a:r>
              <a:rPr lang="en-GB" dirty="0">
                <a:solidFill>
                  <a:schemeClr val="bg2"/>
                </a:solidFill>
              </a:rPr>
              <a:t>[2012] UKSC 26</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A distinction between first party claims and third party claims. </a:t>
            </a:r>
          </a:p>
          <a:p>
            <a:pPr marL="0" indent="0">
              <a:buNone/>
            </a:pPr>
            <a:endParaRPr lang="en-GB" dirty="0">
              <a:solidFill>
                <a:schemeClr val="bg2"/>
              </a:solidFill>
            </a:endParaRPr>
          </a:p>
        </p:txBody>
      </p:sp>
    </p:spTree>
    <p:extLst>
      <p:ext uri="{BB962C8B-B14F-4D97-AF65-F5344CB8AC3E}">
        <p14:creationId xmlns:p14="http://schemas.microsoft.com/office/powerpoint/2010/main" val="1017411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Mr Justice </a:t>
            </a:r>
            <a:r>
              <a:rPr lang="en-GB" dirty="0" err="1">
                <a:solidFill>
                  <a:schemeClr val="bg2"/>
                </a:solidFill>
              </a:rPr>
              <a:t>Popplewell</a:t>
            </a:r>
            <a:r>
              <a:rPr lang="en-GB" dirty="0">
                <a:solidFill>
                  <a:schemeClr val="bg2"/>
                </a:solidFill>
              </a:rPr>
              <a:t> thought the issue was about being “just and proportionate”.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ABI statistics – doubted whether claims based on fraudulent devices represented a significant proportion of fraudulent claims.  </a:t>
            </a:r>
          </a:p>
        </p:txBody>
      </p:sp>
    </p:spTree>
    <p:extLst>
      <p:ext uri="{BB962C8B-B14F-4D97-AF65-F5344CB8AC3E}">
        <p14:creationId xmlns:p14="http://schemas.microsoft.com/office/powerpoint/2010/main" val="3139766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GB" dirty="0">
                <a:solidFill>
                  <a:schemeClr val="bg2"/>
                </a:solidFill>
              </a:rPr>
              <a:t>Sanity was restored in the Court of Appeal.  Lord Justice Christopher Clarke handed down the leading judgment on 16 October 2014 ([2014] EWCA </a:t>
            </a:r>
            <a:r>
              <a:rPr lang="en-GB" dirty="0" err="1">
                <a:solidFill>
                  <a:schemeClr val="bg2"/>
                </a:solidFill>
              </a:rPr>
              <a:t>Civ</a:t>
            </a:r>
            <a:r>
              <a:rPr lang="en-GB" dirty="0">
                <a:solidFill>
                  <a:schemeClr val="bg2"/>
                </a:solidFill>
              </a:rPr>
              <a:t> 1349).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Fraudulent devices are a “sub-species” of the fraudulent claim rule.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drastic effect of forfeiture is what gives it its deterrent effect and its justification rests on that basis.”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Human Rights Act 1998?  </a:t>
            </a:r>
          </a:p>
          <a:p>
            <a:pPr>
              <a:buFont typeface="Wingdings" panose="05000000000000000000" pitchFamily="2" charset="2"/>
              <a:buChar char="Ø"/>
            </a:pPr>
            <a:endParaRPr lang="en-GB" dirty="0">
              <a:solidFill>
                <a:schemeClr val="bg2"/>
              </a:solidFill>
            </a:endParaRPr>
          </a:p>
        </p:txBody>
      </p:sp>
    </p:spTree>
    <p:extLst>
      <p:ext uri="{BB962C8B-B14F-4D97-AF65-F5344CB8AC3E}">
        <p14:creationId xmlns:p14="http://schemas.microsoft.com/office/powerpoint/2010/main" val="12410585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8200"/>
            <a:ext cx="7924800" cy="5638800"/>
          </a:xfrm>
        </p:spPr>
        <p:txBody>
          <a:bodyPr>
            <a:noAutofit/>
          </a:bodyPr>
          <a:lstStyle/>
          <a:p>
            <a:pPr>
              <a:buFont typeface="Wingdings" panose="05000000000000000000" pitchFamily="2" charset="2"/>
              <a:buChar char="Ø"/>
            </a:pPr>
            <a:r>
              <a:rPr lang="en-GB" sz="2000" dirty="0">
                <a:solidFill>
                  <a:schemeClr val="bg2"/>
                </a:solidFill>
              </a:rPr>
              <a:t>The Supreme Court handed down its judgment on 20 July 2016. </a:t>
            </a:r>
          </a:p>
          <a:p>
            <a:pPr>
              <a:buFont typeface="Wingdings" panose="05000000000000000000" pitchFamily="2" charset="2"/>
              <a:buChar char="Ø"/>
            </a:pPr>
            <a:endParaRPr lang="en-GB" sz="2000" dirty="0">
              <a:solidFill>
                <a:schemeClr val="bg2"/>
              </a:solidFill>
            </a:endParaRPr>
          </a:p>
          <a:p>
            <a:pPr>
              <a:buFont typeface="Wingdings" panose="05000000000000000000" pitchFamily="2" charset="2"/>
              <a:buChar char="Ø"/>
            </a:pPr>
            <a:r>
              <a:rPr lang="en-GB" sz="2000" dirty="0">
                <a:solidFill>
                  <a:schemeClr val="bg2"/>
                </a:solidFill>
              </a:rPr>
              <a:t>Lord </a:t>
            </a:r>
            <a:r>
              <a:rPr lang="en-GB" sz="2000" dirty="0" err="1">
                <a:solidFill>
                  <a:schemeClr val="bg2"/>
                </a:solidFill>
              </a:rPr>
              <a:t>Sumption</a:t>
            </a:r>
            <a:r>
              <a:rPr lang="en-GB" sz="2000" dirty="0">
                <a:solidFill>
                  <a:schemeClr val="bg2"/>
                </a:solidFill>
              </a:rPr>
              <a:t> gave the leading judgment.  By 4-1 the Supreme Court held that the ‘fraudulent device rule’ does not apply to “collateral lies”.  The lie must go to the recoverability of the claim on the true facts </a:t>
            </a:r>
            <a:r>
              <a:rPr lang="en-GB" sz="2000" b="1" dirty="0">
                <a:solidFill>
                  <a:schemeClr val="bg2"/>
                </a:solidFill>
              </a:rPr>
              <a:t>as found by the court</a:t>
            </a:r>
            <a:r>
              <a:rPr lang="en-GB" sz="2000" dirty="0">
                <a:solidFill>
                  <a:schemeClr val="bg2"/>
                </a:solidFill>
              </a:rPr>
              <a:t>.  </a:t>
            </a:r>
          </a:p>
          <a:p>
            <a:pPr>
              <a:buFont typeface="Wingdings" panose="05000000000000000000" pitchFamily="2" charset="2"/>
              <a:buChar char="Ø"/>
            </a:pPr>
            <a:endParaRPr lang="en-GB" sz="2000" dirty="0">
              <a:solidFill>
                <a:schemeClr val="bg2"/>
              </a:solidFill>
            </a:endParaRPr>
          </a:p>
          <a:p>
            <a:pPr>
              <a:buFont typeface="Wingdings" panose="05000000000000000000" pitchFamily="2" charset="2"/>
              <a:buChar char="Ø"/>
            </a:pPr>
            <a:r>
              <a:rPr lang="en-GB" sz="2000" dirty="0">
                <a:solidFill>
                  <a:schemeClr val="bg2"/>
                </a:solidFill>
              </a:rPr>
              <a:t>The opinion was that forfeiture of the entire claim is not a proportionate sanction – it is possible for there to be a situation where a lie is dishonest but a claim isn’t!  The Insured gains nothing by telling it, and the insurer loses nothing if it meets a liability it always had. </a:t>
            </a:r>
          </a:p>
          <a:p>
            <a:pPr>
              <a:buFont typeface="Wingdings" panose="05000000000000000000" pitchFamily="2" charset="2"/>
              <a:buChar char="Ø"/>
            </a:pPr>
            <a:endParaRPr lang="en-GB" sz="2000" dirty="0">
              <a:solidFill>
                <a:schemeClr val="bg2"/>
              </a:solidFill>
            </a:endParaRPr>
          </a:p>
          <a:p>
            <a:pPr>
              <a:buFont typeface="Wingdings" panose="05000000000000000000" pitchFamily="2" charset="2"/>
              <a:buChar char="Ø"/>
            </a:pPr>
            <a:r>
              <a:rPr lang="en-GB" sz="2000" dirty="0">
                <a:solidFill>
                  <a:schemeClr val="bg2"/>
                </a:solidFill>
              </a:rPr>
              <a:t>Lord </a:t>
            </a:r>
            <a:r>
              <a:rPr lang="en-GB" sz="2000" dirty="0" err="1">
                <a:solidFill>
                  <a:schemeClr val="bg2"/>
                </a:solidFill>
              </a:rPr>
              <a:t>Mance</a:t>
            </a:r>
            <a:r>
              <a:rPr lang="en-GB" sz="2000" dirty="0">
                <a:solidFill>
                  <a:schemeClr val="bg2"/>
                </a:solidFill>
              </a:rPr>
              <a:t> dissented – he preferred a test of whether the lie yielded “a significant improvement of the insured’s prospects” </a:t>
            </a:r>
            <a:r>
              <a:rPr lang="en-GB" sz="2000" b="1" dirty="0">
                <a:solidFill>
                  <a:schemeClr val="bg2"/>
                </a:solidFill>
              </a:rPr>
              <a:t>at the time the lie was told</a:t>
            </a:r>
            <a:r>
              <a:rPr lang="en-GB" sz="2000" dirty="0">
                <a:solidFill>
                  <a:schemeClr val="bg2"/>
                </a:solidFill>
              </a:rPr>
              <a:t>.  </a:t>
            </a:r>
          </a:p>
        </p:txBody>
      </p:sp>
    </p:spTree>
    <p:extLst>
      <p:ext uri="{BB962C8B-B14F-4D97-AF65-F5344CB8AC3E}">
        <p14:creationId xmlns:p14="http://schemas.microsoft.com/office/powerpoint/2010/main" val="30980648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953000"/>
          </a:xfrm>
        </p:spPr>
        <p:txBody>
          <a:bodyPr>
            <a:normAutofit fontScale="70000" lnSpcReduction="20000"/>
          </a:bodyPr>
          <a:lstStyle/>
          <a:p>
            <a:pPr marL="0" indent="0">
              <a:buNone/>
            </a:pPr>
            <a:endParaRPr lang="en-GB" dirty="0"/>
          </a:p>
          <a:p>
            <a:pPr>
              <a:buFont typeface="Wingdings" panose="05000000000000000000" pitchFamily="2" charset="2"/>
              <a:buChar char="Ø"/>
            </a:pPr>
            <a:r>
              <a:rPr lang="en-GB" dirty="0">
                <a:solidFill>
                  <a:schemeClr val="bg2"/>
                </a:solidFill>
              </a:rPr>
              <a:t>CPR 44.16 – exceptions to qualified one-way costs shifting.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i="1" dirty="0">
                <a:solidFill>
                  <a:schemeClr val="bg2"/>
                </a:solidFill>
              </a:rPr>
              <a:t>Gosling v Screwfix Direct Ltd – </a:t>
            </a:r>
            <a:r>
              <a:rPr lang="en-GB" dirty="0">
                <a:solidFill>
                  <a:schemeClr val="bg2"/>
                </a:solidFill>
              </a:rPr>
              <a:t>the dishonesty must go to the “whole or a substantial part of the claim”.  “Incidental” or “collateral” dishonesty are excluded, though it need not relate to the entire claim.  </a:t>
            </a:r>
          </a:p>
          <a:p>
            <a:pPr marL="0" indent="0">
              <a:buNone/>
            </a:pPr>
            <a:endParaRPr lang="en-GB" dirty="0">
              <a:solidFill>
                <a:schemeClr val="bg2"/>
              </a:solidFill>
            </a:endParaRPr>
          </a:p>
          <a:p>
            <a:pPr>
              <a:buFont typeface="Wingdings" panose="05000000000000000000" pitchFamily="2" charset="2"/>
              <a:buChar char="Ø"/>
            </a:pPr>
            <a:r>
              <a:rPr lang="en-GB" dirty="0">
                <a:solidFill>
                  <a:schemeClr val="bg2"/>
                </a:solidFill>
              </a:rPr>
              <a:t>Section 57 of The Criminal Justice and Courts Act 2015.  Applies to all personal injury claims where issued after 13 April 2015 and allows a defendant to seek dismissal of a claim where the claimant has an entitlement to damages (CPR 44.16 remains as an alternative).   </a:t>
            </a:r>
          </a:p>
          <a:p>
            <a:pPr marL="0" indent="0">
              <a:buNone/>
            </a:pPr>
            <a:endParaRPr lang="en-GB" dirty="0">
              <a:solidFill>
                <a:schemeClr val="bg2"/>
              </a:solidFill>
            </a:endParaRPr>
          </a:p>
          <a:p>
            <a:pPr>
              <a:buFont typeface="Wingdings" panose="05000000000000000000" pitchFamily="2" charset="2"/>
              <a:buChar char="Ø"/>
            </a:pPr>
            <a:r>
              <a:rPr lang="en-GB" dirty="0">
                <a:solidFill>
                  <a:schemeClr val="bg2"/>
                </a:solidFill>
              </a:rPr>
              <a:t>The court does not have to dismiss the claim if it would result in a “substantial injustice” (not defined).  However, where the case is struck out, it is the entire claim, not just the dishonest part.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court will assess the amount it would have awarded had the claim not been dismissed and that amount is then deducted from the defendant’s costs.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endParaRPr lang="en-GB" dirty="0">
              <a:solidFill>
                <a:schemeClr val="bg2"/>
              </a:solidFill>
            </a:endParaRPr>
          </a:p>
        </p:txBody>
      </p:sp>
      <p:sp>
        <p:nvSpPr>
          <p:cNvPr id="3" name="Title 2"/>
          <p:cNvSpPr>
            <a:spLocks noGrp="1"/>
          </p:cNvSpPr>
          <p:nvPr>
            <p:ph type="title"/>
          </p:nvPr>
        </p:nvSpPr>
        <p:spPr>
          <a:xfrm>
            <a:off x="457200" y="704088"/>
            <a:ext cx="8229600" cy="667512"/>
          </a:xfrm>
        </p:spPr>
        <p:txBody>
          <a:bodyPr>
            <a:normAutofit/>
          </a:bodyPr>
          <a:lstStyle/>
          <a:p>
            <a:r>
              <a:rPr lang="en-GB" sz="3200" b="1" dirty="0"/>
              <a:t>Fundamental dishonesty</a:t>
            </a:r>
          </a:p>
        </p:txBody>
      </p:sp>
    </p:spTree>
    <p:extLst>
      <p:ext uri="{BB962C8B-B14F-4D97-AF65-F5344CB8AC3E}">
        <p14:creationId xmlns:p14="http://schemas.microsoft.com/office/powerpoint/2010/main" val="36603535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The Insurance Act 2015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dirty="0">
                <a:solidFill>
                  <a:schemeClr val="bg2"/>
                </a:solidFill>
              </a:rPr>
              <a:t>The Law Commission made clear that they did not think it right that the Act should codify the law relating to fraudulent claims but instead should be used to provide clarity regarding the insurer’s remedies.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definition of fraud and what constitutes fraud remains at the mercy of the common law. </a:t>
            </a:r>
          </a:p>
        </p:txBody>
      </p:sp>
    </p:spTree>
    <p:extLst>
      <p:ext uri="{BB962C8B-B14F-4D97-AF65-F5344CB8AC3E}">
        <p14:creationId xmlns:p14="http://schemas.microsoft.com/office/powerpoint/2010/main" val="4247907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The insurer’s remedies </a:t>
            </a: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endParaRPr lang="en-GB" dirty="0"/>
          </a:p>
          <a:p>
            <a:pPr>
              <a:buFont typeface="Wingdings" panose="05000000000000000000" pitchFamily="2" charset="2"/>
              <a:buChar char="Ø"/>
            </a:pPr>
            <a:r>
              <a:rPr lang="en-GB" dirty="0">
                <a:solidFill>
                  <a:schemeClr val="bg2"/>
                </a:solidFill>
              </a:rPr>
              <a:t>The insurer will not be liable where there is a fraudulent claim.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Sums previously paid in respect of the fraudulent claim can be recovered.</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By serving notice, there is a remedy of prospective avoidance from the date of the fraudulent act and there is no need to return the premium (see section 13 for group policies) </a:t>
            </a:r>
          </a:p>
          <a:p>
            <a:pPr marL="0" indent="0">
              <a:buNone/>
            </a:pPr>
            <a:endParaRPr lang="en-GB" dirty="0">
              <a:solidFill>
                <a:schemeClr val="bg2"/>
              </a:solidFill>
            </a:endParaRPr>
          </a:p>
          <a:p>
            <a:pPr>
              <a:buFont typeface="Wingdings" panose="05000000000000000000" pitchFamily="2" charset="2"/>
              <a:buChar char="Ø"/>
            </a:pPr>
            <a:r>
              <a:rPr lang="en-GB" dirty="0">
                <a:solidFill>
                  <a:schemeClr val="bg2"/>
                </a:solidFill>
              </a:rPr>
              <a:t>Previous claims are not impacted.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Section 14 – remedy of avoidance ab initio is abolished.  </a:t>
            </a:r>
          </a:p>
          <a:p>
            <a:pPr>
              <a:buFont typeface="Wingdings" panose="05000000000000000000" pitchFamily="2" charset="2"/>
              <a:buChar char="Ø"/>
            </a:pPr>
            <a:endParaRPr lang="en-GB" dirty="0"/>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2810849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Ø"/>
            </a:pPr>
            <a:r>
              <a:rPr lang="en-GB" dirty="0">
                <a:solidFill>
                  <a:schemeClr val="bg2"/>
                </a:solidFill>
              </a:rPr>
              <a:t>The new Act uses the term fraudulent “act” rather than claim.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In a situation where a fraudulent act has been committed and payments are made because the insurer has not discovered it but they then go on to discover the fraudulent “act” there is no statutory remedy.  The Law Commission recommend a self-help remedy of express provisions.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Part 5 of the Act deals with contracting out – especially in consumer contracts, an insurer cannot seek to impose a harsher penalty than is provided by statute.   See also the transparency requirements.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Third party claims are still not covered by the Act.  </a:t>
            </a:r>
          </a:p>
        </p:txBody>
      </p:sp>
    </p:spTree>
    <p:extLst>
      <p:ext uri="{BB962C8B-B14F-4D97-AF65-F5344CB8AC3E}">
        <p14:creationId xmlns:p14="http://schemas.microsoft.com/office/powerpoint/2010/main" val="99147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The scale of the problem</a:t>
            </a:r>
          </a:p>
        </p:txBody>
      </p:sp>
      <p:sp>
        <p:nvSpPr>
          <p:cNvPr id="3" name="Content Placeholder 2"/>
          <p:cNvSpPr>
            <a:spLocks noGrp="1"/>
          </p:cNvSpPr>
          <p:nvPr>
            <p:ph idx="1"/>
          </p:nvPr>
        </p:nvSpPr>
        <p:spPr>
          <a:xfrm>
            <a:off x="457200" y="1600200"/>
            <a:ext cx="8229600" cy="4709120"/>
          </a:xfrm>
        </p:spPr>
        <p:txBody>
          <a:bodyPr>
            <a:normAutofit/>
          </a:bodyPr>
          <a:lstStyle/>
          <a:p>
            <a:pPr>
              <a:buFont typeface="Wingdings" panose="05000000000000000000" pitchFamily="2" charset="2"/>
              <a:buChar char="Ø"/>
            </a:pPr>
            <a:endParaRPr lang="en-GB" dirty="0"/>
          </a:p>
          <a:p>
            <a:pPr>
              <a:buFont typeface="Wingdings" panose="05000000000000000000" pitchFamily="2" charset="2"/>
              <a:buChar char="Ø"/>
            </a:pPr>
            <a:r>
              <a:rPr lang="en-GB" dirty="0">
                <a:solidFill>
                  <a:schemeClr val="bg2"/>
                </a:solidFill>
              </a:rPr>
              <a:t>Results in an additional £50 being added to the average annual household bill.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In 2011, 139,000 dishonest claims totalling £1 billion.</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insurance industry invests £200 million in fighting fraud.  </a:t>
            </a:r>
          </a:p>
          <a:p>
            <a:pPr marL="0" indent="0" algn="ctr">
              <a:buNone/>
            </a:pPr>
            <a:r>
              <a:rPr lang="en-GB" sz="1600" dirty="0"/>
              <a:t>Source: ABI</a:t>
            </a:r>
          </a:p>
        </p:txBody>
      </p:sp>
    </p:spTree>
    <p:extLst>
      <p:ext uri="{BB962C8B-B14F-4D97-AF65-F5344CB8AC3E}">
        <p14:creationId xmlns:p14="http://schemas.microsoft.com/office/powerpoint/2010/main" val="116900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In summary </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We are still at the mercy of the common law – the lie must be material (not collateral) and will be assessed on the facts as found by the court.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Third party claims are not covered by the Insurance Act 2015 and little has changed – but remember the remedy of prospective avoidance.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The best advice is to use a self-help remedy!</a:t>
            </a:r>
          </a:p>
        </p:txBody>
      </p:sp>
    </p:spTree>
    <p:extLst>
      <p:ext uri="{BB962C8B-B14F-4D97-AF65-F5344CB8AC3E}">
        <p14:creationId xmlns:p14="http://schemas.microsoft.com/office/powerpoint/2010/main" val="2612656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35480"/>
            <a:ext cx="8229600" cy="4770120"/>
          </a:xfrm>
        </p:spPr>
        <p:txBody>
          <a:bodyPr>
            <a:normAutofit lnSpcReduction="10000"/>
          </a:bodyPr>
          <a:lstStyle/>
          <a:p>
            <a:pPr marL="0" indent="0">
              <a:buNone/>
            </a:pPr>
            <a:endParaRPr lang="en-GB" sz="2400" dirty="0"/>
          </a:p>
          <a:p>
            <a:pPr marL="0" indent="0">
              <a:buNone/>
            </a:pPr>
            <a:endParaRPr lang="en-GB" sz="2400" dirty="0">
              <a:solidFill>
                <a:schemeClr val="bg2"/>
              </a:solidFill>
            </a:endParaRPr>
          </a:p>
          <a:p>
            <a:pPr marL="0" indent="0">
              <a:buNone/>
            </a:pPr>
            <a:r>
              <a:rPr lang="en-GB" sz="2400" dirty="0">
                <a:solidFill>
                  <a:schemeClr val="bg2"/>
                </a:solidFill>
              </a:rPr>
              <a:t>3</a:t>
            </a:r>
            <a:r>
              <a:rPr lang="en-GB" sz="2400" baseline="30000" dirty="0">
                <a:solidFill>
                  <a:schemeClr val="bg2"/>
                </a:solidFill>
              </a:rPr>
              <a:t>rd</a:t>
            </a:r>
            <a:r>
              <a:rPr lang="en-GB" sz="2400" dirty="0">
                <a:solidFill>
                  <a:schemeClr val="bg2"/>
                </a:solidFill>
              </a:rPr>
              <a:t> Floor, Capital Tower		+44 (0) 2921 660 283</a:t>
            </a:r>
          </a:p>
          <a:p>
            <a:pPr marL="0" indent="0">
              <a:buNone/>
            </a:pPr>
            <a:r>
              <a:rPr lang="en-GB" sz="2400" dirty="0">
                <a:solidFill>
                  <a:schemeClr val="bg2"/>
                </a:solidFill>
              </a:rPr>
              <a:t>Greyfriars Road</a:t>
            </a:r>
          </a:p>
          <a:p>
            <a:pPr marL="0" indent="0">
              <a:buNone/>
            </a:pPr>
            <a:r>
              <a:rPr lang="en-GB" sz="2400" dirty="0">
                <a:solidFill>
                  <a:schemeClr val="bg2"/>
                </a:solidFill>
              </a:rPr>
              <a:t>Cardiff					</a:t>
            </a:r>
          </a:p>
          <a:p>
            <a:pPr marL="0" indent="0">
              <a:buNone/>
            </a:pPr>
            <a:r>
              <a:rPr lang="en-GB" sz="2400" dirty="0">
                <a:solidFill>
                  <a:schemeClr val="bg2"/>
                </a:solidFill>
              </a:rPr>
              <a:t>CF10 3AZ				info@jeffheasman.com		</a:t>
            </a:r>
          </a:p>
          <a:p>
            <a:pPr marL="0" indent="0">
              <a:buNone/>
            </a:pPr>
            <a:endParaRPr lang="en-GB" sz="2400" dirty="0">
              <a:solidFill>
                <a:schemeClr val="bg2"/>
              </a:solidFill>
            </a:endParaRPr>
          </a:p>
          <a:p>
            <a:pPr marL="0" indent="0">
              <a:buNone/>
            </a:pPr>
            <a:r>
              <a:rPr lang="en-GB" sz="2400" dirty="0">
                <a:solidFill>
                  <a:schemeClr val="bg2"/>
                </a:solidFill>
              </a:rPr>
              <a:t>www.jeffheasman.com 		@</a:t>
            </a:r>
            <a:r>
              <a:rPr lang="en-GB" sz="2400" dirty="0" err="1">
                <a:solidFill>
                  <a:schemeClr val="bg2"/>
                </a:solidFill>
              </a:rPr>
              <a:t>JHTCTweet</a:t>
            </a:r>
            <a:endParaRPr lang="en-GB" sz="2400" dirty="0">
              <a:solidFill>
                <a:schemeClr val="bg2"/>
              </a:solidFill>
            </a:endParaRPr>
          </a:p>
          <a:p>
            <a:pPr marL="0" indent="0">
              <a:buNone/>
            </a:pPr>
            <a:endParaRPr lang="en-GB" sz="2400" dirty="0">
              <a:solidFill>
                <a:schemeClr val="bg2"/>
              </a:solidFill>
            </a:endParaRPr>
          </a:p>
          <a:p>
            <a:pPr marL="0" indent="0">
              <a:buNone/>
            </a:pPr>
            <a:r>
              <a:rPr lang="en-GB" sz="2400" dirty="0">
                <a:solidFill>
                  <a:schemeClr val="bg2"/>
                </a:solidFill>
              </a:rPr>
              <a:t>			@</a:t>
            </a:r>
            <a:r>
              <a:rPr lang="en-GB" sz="2400" dirty="0" err="1">
                <a:solidFill>
                  <a:schemeClr val="bg2"/>
                </a:solidFill>
              </a:rPr>
              <a:t>jhtrainingandconsulting</a:t>
            </a:r>
            <a:endParaRPr lang="en-GB" sz="2400" dirty="0">
              <a:solidFill>
                <a:schemeClr val="bg2"/>
              </a:solidFill>
            </a:endParaRPr>
          </a:p>
        </p:txBody>
      </p:sp>
      <p:sp>
        <p:nvSpPr>
          <p:cNvPr id="3" name="Title 2"/>
          <p:cNvSpPr>
            <a:spLocks noGrp="1"/>
          </p:cNvSpPr>
          <p:nvPr>
            <p:ph type="title"/>
          </p:nvPr>
        </p:nvSpPr>
        <p:spPr>
          <a:xfrm>
            <a:off x="457200" y="704088"/>
            <a:ext cx="8458200" cy="974014"/>
          </a:xfrm>
        </p:spPr>
        <p:txBody>
          <a:bodyPr>
            <a:normAutofit fontScale="90000"/>
          </a:bodyPr>
          <a:lstStyle/>
          <a:p>
            <a:pPr algn="ctr"/>
            <a:r>
              <a:rPr lang="en-GB" b="1" dirty="0"/>
              <a:t>Thank you and please stay in touch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2152" y="1826105"/>
            <a:ext cx="1048512" cy="91709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11029" y="2054003"/>
            <a:ext cx="905256" cy="68919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06922" y="3316402"/>
            <a:ext cx="692717" cy="669151"/>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 y="4533900"/>
            <a:ext cx="990600" cy="533400"/>
          </a:xfrm>
          <a:prstGeom prst="rect">
            <a:avLst/>
          </a:prstGeom>
        </p:spPr>
      </p:pic>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106922" y="4610100"/>
            <a:ext cx="619332" cy="457200"/>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590800" y="5791200"/>
            <a:ext cx="650484" cy="685800"/>
          </a:xfrm>
          <a:prstGeom prst="rect">
            <a:avLst/>
          </a:prstGeom>
        </p:spPr>
      </p:pic>
    </p:spTree>
    <p:extLst>
      <p:ext uri="{BB962C8B-B14F-4D97-AF65-F5344CB8AC3E}">
        <p14:creationId xmlns:p14="http://schemas.microsoft.com/office/powerpoint/2010/main" val="3827390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Criminal law v civil law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endParaRPr lang="en-GB" dirty="0"/>
          </a:p>
          <a:p>
            <a:pPr>
              <a:buFont typeface="Wingdings" panose="05000000000000000000" pitchFamily="2" charset="2"/>
              <a:buChar char="Ø"/>
            </a:pPr>
            <a:r>
              <a:rPr lang="en-GB" dirty="0">
                <a:solidFill>
                  <a:schemeClr val="bg2"/>
                </a:solidFill>
              </a:rPr>
              <a:t>According to BBC reports in 2014, since its formation in 2011, the Insurance Fraud Enforcement Department has prosecuted 85 people. </a:t>
            </a:r>
          </a:p>
          <a:p>
            <a:pPr marL="0" indent="0">
              <a:buNone/>
            </a:pPr>
            <a:endParaRPr lang="en-GB" dirty="0">
              <a:solidFill>
                <a:schemeClr val="bg2"/>
              </a:solidFill>
            </a:endParaRPr>
          </a:p>
          <a:p>
            <a:pPr>
              <a:buFont typeface="Wingdings" panose="05000000000000000000" pitchFamily="2" charset="2"/>
              <a:buChar char="Ø"/>
            </a:pPr>
            <a:r>
              <a:rPr lang="en-GB" dirty="0">
                <a:solidFill>
                  <a:schemeClr val="bg2"/>
                </a:solidFill>
              </a:rPr>
              <a:t>Is the civil law rather the criminal law being relied upon as a mechanism to deter and counter insurance fraud?  </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652046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Are insurers fair game? </a:t>
            </a:r>
          </a:p>
        </p:txBody>
      </p:sp>
      <p:sp>
        <p:nvSpPr>
          <p:cNvPr id="3" name="Content Placeholder 2"/>
          <p:cNvSpPr>
            <a:spLocks noGrp="1"/>
          </p:cNvSpPr>
          <p:nvPr>
            <p:ph idx="1"/>
          </p:nvPr>
        </p:nvSpPr>
        <p:spPr/>
        <p:txBody>
          <a:bodyPr>
            <a:normAutofit/>
          </a:bodyPr>
          <a:lstStyle/>
          <a:p>
            <a:pPr marL="0" indent="0">
              <a:buNone/>
            </a:pPr>
            <a:endParaRPr lang="en-GB" dirty="0"/>
          </a:p>
          <a:p>
            <a:pPr marL="0" indent="0">
              <a:buNone/>
            </a:pPr>
            <a:r>
              <a:rPr lang="en-GB" dirty="0">
                <a:solidFill>
                  <a:schemeClr val="bg2"/>
                </a:solidFill>
              </a:rPr>
              <a:t>“The making of dishonest insurance claims has become all too common.  There seems to be a widespread belief that insurance companies are fair game and that defrauding them is not morally reprehensible.”</a:t>
            </a:r>
          </a:p>
          <a:p>
            <a:pPr marL="0" indent="0">
              <a:buNone/>
            </a:pPr>
            <a:endParaRPr lang="en-GB" dirty="0">
              <a:solidFill>
                <a:schemeClr val="bg2"/>
              </a:solidFill>
            </a:endParaRPr>
          </a:p>
          <a:p>
            <a:pPr marL="0" indent="0" algn="ctr">
              <a:buNone/>
            </a:pPr>
            <a:r>
              <a:rPr lang="en-GB" sz="2400" dirty="0">
                <a:solidFill>
                  <a:schemeClr val="bg2"/>
                </a:solidFill>
              </a:rPr>
              <a:t>Lord Justice Millett in </a:t>
            </a:r>
            <a:r>
              <a:rPr lang="en-GB" sz="2400" i="1" dirty="0">
                <a:solidFill>
                  <a:schemeClr val="bg2"/>
                </a:solidFill>
              </a:rPr>
              <a:t>Galloway v Royal Exchange (UK) Ltd</a:t>
            </a:r>
            <a:r>
              <a:rPr lang="en-GB" sz="2400" dirty="0">
                <a:solidFill>
                  <a:schemeClr val="bg2"/>
                </a:solidFill>
              </a:rPr>
              <a:t>    [1999] Lloyd’s Rep IR 209  </a:t>
            </a:r>
          </a:p>
          <a:p>
            <a:pPr marL="0" indent="0">
              <a:buNone/>
            </a:pPr>
            <a:endParaRPr lang="en-GB" dirty="0"/>
          </a:p>
        </p:txBody>
      </p:sp>
    </p:spTree>
    <p:extLst>
      <p:ext uri="{BB962C8B-B14F-4D97-AF65-F5344CB8AC3E}">
        <p14:creationId xmlns:p14="http://schemas.microsoft.com/office/powerpoint/2010/main" val="17024900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What constitutes fraud? </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endParaRPr lang="en-GB" dirty="0"/>
          </a:p>
          <a:p>
            <a:pPr>
              <a:buFont typeface="Wingdings" panose="05000000000000000000" pitchFamily="2" charset="2"/>
              <a:buChar char="Ø"/>
            </a:pPr>
            <a:r>
              <a:rPr lang="en-GB" dirty="0">
                <a:solidFill>
                  <a:schemeClr val="bg2"/>
                </a:solidFill>
              </a:rPr>
              <a:t>Whilst they had the opportunity to do so, when making recommendations for the Insurance Act 2015, the Law Commission decided it should be left to the courts to define fraud. </a:t>
            </a:r>
          </a:p>
          <a:p>
            <a:pPr>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Was this the correct approach?  </a:t>
            </a:r>
          </a:p>
        </p:txBody>
      </p:sp>
    </p:spTree>
    <p:extLst>
      <p:ext uri="{BB962C8B-B14F-4D97-AF65-F5344CB8AC3E}">
        <p14:creationId xmlns:p14="http://schemas.microsoft.com/office/powerpoint/2010/main" val="40882448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panose="05000000000000000000" pitchFamily="2" charset="2"/>
              <a:buChar char="Ø"/>
            </a:pPr>
            <a:r>
              <a:rPr lang="en-GB" dirty="0">
                <a:solidFill>
                  <a:schemeClr val="bg2"/>
                </a:solidFill>
              </a:rPr>
              <a:t>The words of Lord </a:t>
            </a:r>
            <a:r>
              <a:rPr lang="en-GB" dirty="0" err="1">
                <a:solidFill>
                  <a:schemeClr val="bg2"/>
                </a:solidFill>
              </a:rPr>
              <a:t>Herschell</a:t>
            </a:r>
            <a:r>
              <a:rPr lang="en-GB" dirty="0">
                <a:solidFill>
                  <a:schemeClr val="bg2"/>
                </a:solidFill>
              </a:rPr>
              <a:t> have stood the test of time.  Fraud will be proven when “a false representation has been made:</a:t>
            </a:r>
          </a:p>
          <a:p>
            <a:pPr marL="0" indent="0">
              <a:buNone/>
            </a:pPr>
            <a:endParaRPr lang="en-GB" dirty="0">
              <a:solidFill>
                <a:schemeClr val="bg2"/>
              </a:solidFill>
            </a:endParaRPr>
          </a:p>
          <a:p>
            <a:pPr marL="914400" lvl="1" indent="-514350">
              <a:buFont typeface="+mj-lt"/>
              <a:buAutoNum type="arabicParenR"/>
            </a:pPr>
            <a:r>
              <a:rPr lang="en-GB" dirty="0">
                <a:solidFill>
                  <a:schemeClr val="bg2"/>
                </a:solidFill>
              </a:rPr>
              <a:t>knowingly, or</a:t>
            </a:r>
          </a:p>
          <a:p>
            <a:pPr marL="914400" lvl="1" indent="-514350">
              <a:buFont typeface="+mj-lt"/>
              <a:buAutoNum type="arabicParenR"/>
            </a:pPr>
            <a:r>
              <a:rPr lang="en-GB" dirty="0">
                <a:solidFill>
                  <a:schemeClr val="bg2"/>
                </a:solidFill>
              </a:rPr>
              <a:t>without belief in its truth, or</a:t>
            </a:r>
          </a:p>
          <a:p>
            <a:pPr marL="914400" lvl="1" indent="-514350">
              <a:buFont typeface="+mj-lt"/>
              <a:buAutoNum type="arabicParenR"/>
            </a:pPr>
            <a:r>
              <a:rPr lang="en-GB" dirty="0">
                <a:solidFill>
                  <a:schemeClr val="bg2"/>
                </a:solidFill>
              </a:rPr>
              <a:t>recklessly, careless whether it be true or false.”</a:t>
            </a:r>
          </a:p>
          <a:p>
            <a:pPr marL="914400" lvl="1" indent="-514350">
              <a:buFont typeface="+mj-lt"/>
              <a:buAutoNum type="arabicParenR"/>
            </a:pPr>
            <a:endParaRPr lang="en-GB" dirty="0">
              <a:solidFill>
                <a:schemeClr val="bg2"/>
              </a:solidFill>
            </a:endParaRPr>
          </a:p>
          <a:p>
            <a:pPr marL="400050" lvl="1" indent="0" algn="ctr">
              <a:buNone/>
            </a:pPr>
            <a:r>
              <a:rPr lang="en-GB" sz="2400" i="1" dirty="0">
                <a:solidFill>
                  <a:schemeClr val="bg2"/>
                </a:solidFill>
              </a:rPr>
              <a:t>Derry v Peek </a:t>
            </a:r>
            <a:r>
              <a:rPr lang="en-GB" sz="2400" dirty="0">
                <a:solidFill>
                  <a:schemeClr val="bg2"/>
                </a:solidFill>
              </a:rPr>
              <a:t>(1889) 14 App. </a:t>
            </a:r>
            <a:r>
              <a:rPr lang="en-GB" sz="2400" dirty="0" err="1">
                <a:solidFill>
                  <a:schemeClr val="bg2"/>
                </a:solidFill>
              </a:rPr>
              <a:t>Cas</a:t>
            </a:r>
            <a:r>
              <a:rPr lang="en-GB" sz="2400" dirty="0">
                <a:solidFill>
                  <a:schemeClr val="bg2"/>
                </a:solidFill>
              </a:rPr>
              <a:t>. 337</a:t>
            </a:r>
            <a:endParaRPr lang="en-GB" sz="2400" i="1" dirty="0">
              <a:solidFill>
                <a:schemeClr val="bg2"/>
              </a:solidFill>
            </a:endParaRPr>
          </a:p>
          <a:p>
            <a:pPr marL="400050" lvl="1" indent="0">
              <a:buNone/>
            </a:pPr>
            <a:endParaRPr lang="en-GB" dirty="0"/>
          </a:p>
          <a:p>
            <a:pPr marL="1314450" lvl="2" indent="-514350">
              <a:buFont typeface="+mj-lt"/>
              <a:buAutoNum type="arabicParenR"/>
            </a:pPr>
            <a:endParaRPr lang="en-GB" dirty="0"/>
          </a:p>
          <a:p>
            <a:pPr marL="914400" lvl="2" indent="0">
              <a:buNone/>
            </a:pPr>
            <a:endParaRPr lang="en-GB" dirty="0"/>
          </a:p>
          <a:p>
            <a:pPr marL="0" indent="0">
              <a:buNone/>
            </a:pPr>
            <a:endParaRPr lang="en-GB" dirty="0"/>
          </a:p>
        </p:txBody>
      </p:sp>
    </p:spTree>
    <p:extLst>
      <p:ext uri="{BB962C8B-B14F-4D97-AF65-F5344CB8AC3E}">
        <p14:creationId xmlns:p14="http://schemas.microsoft.com/office/powerpoint/2010/main" val="136800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What about bargaining tools?</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GB" i="1" dirty="0">
                <a:solidFill>
                  <a:schemeClr val="bg2"/>
                </a:solidFill>
              </a:rPr>
              <a:t>Ewer v National Employers’ Mutual General Insurance Association </a:t>
            </a:r>
            <a:r>
              <a:rPr lang="en-GB" dirty="0">
                <a:solidFill>
                  <a:schemeClr val="bg2"/>
                </a:solidFill>
              </a:rPr>
              <a:t>[1937] 2 All ER 193 </a:t>
            </a:r>
          </a:p>
          <a:p>
            <a:pPr marL="0" indent="0">
              <a:buNone/>
            </a:pPr>
            <a:endParaRPr lang="en-GB" dirty="0">
              <a:solidFill>
                <a:schemeClr val="bg2"/>
              </a:solidFill>
            </a:endParaRPr>
          </a:p>
          <a:p>
            <a:pPr lvl="2">
              <a:buFont typeface="Wingdings" panose="05000000000000000000" pitchFamily="2" charset="2"/>
              <a:buChar char="Ø"/>
            </a:pPr>
            <a:r>
              <a:rPr lang="en-GB" dirty="0">
                <a:solidFill>
                  <a:schemeClr val="bg2"/>
                </a:solidFill>
              </a:rPr>
              <a:t>Mr Justice McKinnon didn’t see much wrong with a claim for the cost of new furniture to replace second-hand furniture that had been destroyed.  It was part of the opening negotiations and the claimant knew their claim would be scrutinised by assessors.  </a:t>
            </a:r>
          </a:p>
          <a:p>
            <a:pPr lvl="2">
              <a:buFont typeface="Wingdings" panose="05000000000000000000" pitchFamily="2" charset="2"/>
              <a:buChar char="Ø"/>
            </a:pPr>
            <a:endParaRPr lang="en-GB" dirty="0">
              <a:solidFill>
                <a:schemeClr val="bg2"/>
              </a:solidFill>
            </a:endParaRPr>
          </a:p>
          <a:p>
            <a:pPr>
              <a:buFont typeface="Wingdings" panose="05000000000000000000" pitchFamily="2" charset="2"/>
              <a:buChar char="Ø"/>
            </a:pPr>
            <a:r>
              <a:rPr lang="en-GB" dirty="0">
                <a:solidFill>
                  <a:schemeClr val="bg2"/>
                </a:solidFill>
              </a:rPr>
              <a:t>Is the modern judiciary so tolerant?  </a:t>
            </a:r>
          </a:p>
          <a:p>
            <a:pPr>
              <a:buFont typeface="Wingdings" panose="05000000000000000000" pitchFamily="2" charset="2"/>
              <a:buChar char="Ø"/>
            </a:pPr>
            <a:endParaRPr lang="en-GB" dirty="0"/>
          </a:p>
        </p:txBody>
      </p:sp>
    </p:spTree>
    <p:extLst>
      <p:ext uri="{BB962C8B-B14F-4D97-AF65-F5344CB8AC3E}">
        <p14:creationId xmlns:p14="http://schemas.microsoft.com/office/powerpoint/2010/main" val="3671519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GB" i="1" dirty="0" err="1">
                <a:solidFill>
                  <a:schemeClr val="bg2"/>
                </a:solidFill>
              </a:rPr>
              <a:t>Orakpo</a:t>
            </a:r>
            <a:r>
              <a:rPr lang="en-GB" i="1" dirty="0">
                <a:solidFill>
                  <a:schemeClr val="bg2"/>
                </a:solidFill>
              </a:rPr>
              <a:t> v Barclays Insurance Services </a:t>
            </a:r>
            <a:r>
              <a:rPr lang="en-GB" dirty="0">
                <a:solidFill>
                  <a:schemeClr val="bg2"/>
                </a:solidFill>
              </a:rPr>
              <a:t>[1995] LRLR 443.  Lord Justice Hoffman stated:</a:t>
            </a:r>
          </a:p>
          <a:p>
            <a:pPr marL="0" indent="0">
              <a:buNone/>
            </a:pPr>
            <a:endParaRPr lang="en-GB" i="1" dirty="0">
              <a:solidFill>
                <a:schemeClr val="bg2"/>
              </a:solidFill>
            </a:endParaRPr>
          </a:p>
          <a:p>
            <a:pPr marL="0" indent="0">
              <a:buNone/>
            </a:pPr>
            <a:r>
              <a:rPr lang="en-GB" i="1" dirty="0">
                <a:solidFill>
                  <a:schemeClr val="bg2"/>
                </a:solidFill>
              </a:rPr>
              <a:t>	</a:t>
            </a:r>
            <a:r>
              <a:rPr lang="en-GB" dirty="0">
                <a:solidFill>
                  <a:schemeClr val="bg2"/>
                </a:solidFill>
              </a:rPr>
              <a:t>“In cases where nothing is </a:t>
            </a:r>
            <a:r>
              <a:rPr lang="en-GB" b="1" i="1" dirty="0">
                <a:solidFill>
                  <a:schemeClr val="bg2"/>
                </a:solidFill>
              </a:rPr>
              <a:t>misrepresented</a:t>
            </a:r>
            <a:r>
              <a:rPr lang="en-GB" b="1" dirty="0">
                <a:solidFill>
                  <a:schemeClr val="bg2"/>
                </a:solidFill>
              </a:rPr>
              <a:t> </a:t>
            </a:r>
            <a:r>
              <a:rPr lang="en-GB" b="1" i="1" dirty="0">
                <a:solidFill>
                  <a:schemeClr val="bg2"/>
                </a:solidFill>
              </a:rPr>
              <a:t>or 	concealed</a:t>
            </a:r>
            <a:r>
              <a:rPr lang="en-GB" dirty="0">
                <a:solidFill>
                  <a:schemeClr val="bg2"/>
                </a:solidFill>
              </a:rPr>
              <a:t>, and the loss adjuster is in as good 	a position to form a view on the validity of the 	claim as the insured, it will be a 	legitimate reason 	that the insured was merely putting forward a 	starting figure for negotiation.”</a:t>
            </a:r>
            <a:endParaRPr lang="en-GB" i="1" dirty="0">
              <a:solidFill>
                <a:schemeClr val="bg2"/>
              </a:solidFill>
            </a:endParaRPr>
          </a:p>
          <a:p>
            <a:pPr lvl="1">
              <a:buFont typeface="Wingdings" panose="05000000000000000000" pitchFamily="2" charset="2"/>
              <a:buChar char="Ø"/>
            </a:pPr>
            <a:endParaRPr lang="en-GB" i="1" dirty="0"/>
          </a:p>
        </p:txBody>
      </p:sp>
    </p:spTree>
    <p:extLst>
      <p:ext uri="{BB962C8B-B14F-4D97-AF65-F5344CB8AC3E}">
        <p14:creationId xmlns:p14="http://schemas.microsoft.com/office/powerpoint/2010/main" val="26169317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eff Heasman">
  <a:themeElements>
    <a:clrScheme name="Custom 1">
      <a:dk1>
        <a:sysClr val="windowText" lastClr="000000"/>
      </a:dk1>
      <a:lt1>
        <a:sysClr val="window" lastClr="FFFFFF"/>
      </a:lt1>
      <a:dk2>
        <a:srgbClr val="12B3E9"/>
      </a:dk2>
      <a:lt2>
        <a:srgbClr val="005494"/>
      </a:lt2>
      <a:accent1>
        <a:srgbClr val="005494"/>
      </a:accent1>
      <a:accent2>
        <a:srgbClr val="12B3E9"/>
      </a:accent2>
      <a:accent3>
        <a:srgbClr val="005494"/>
      </a:accent3>
      <a:accent4>
        <a:srgbClr val="005494"/>
      </a:accent4>
      <a:accent5>
        <a:srgbClr val="005494"/>
      </a:accent5>
      <a:accent6>
        <a:srgbClr val="12B3E9"/>
      </a:accent6>
      <a:hlink>
        <a:srgbClr val="005494"/>
      </a:hlink>
      <a:folHlink>
        <a:srgbClr val="12B3E9"/>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Jeff Heasman</Template>
  <TotalTime>130</TotalTime>
  <Words>1882</Words>
  <Application>Microsoft Office PowerPoint</Application>
  <PresentationFormat>On-screen Show (4:3)</PresentationFormat>
  <Paragraphs>184</Paragraphs>
  <Slides>31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Calibri</vt:lpstr>
      <vt:lpstr>Constantia</vt:lpstr>
      <vt:lpstr>Wingdings</vt:lpstr>
      <vt:lpstr>Wingdings 2</vt:lpstr>
      <vt:lpstr>Jeff Heasman</vt:lpstr>
      <vt:lpstr>When a lie is dishonest              but a claim isn’t! by  Jeff Heasman LL.B (Hons), LL.M  @jhtrainingandconsulting  @JHTCTweet  </vt:lpstr>
      <vt:lpstr>Learning outcomes </vt:lpstr>
      <vt:lpstr>The scale of the problem</vt:lpstr>
      <vt:lpstr>Criminal law v civil law </vt:lpstr>
      <vt:lpstr>Are insurers fair game? </vt:lpstr>
      <vt:lpstr>What constitutes fraud? </vt:lpstr>
      <vt:lpstr>PowerPoint Presentation</vt:lpstr>
      <vt:lpstr>What about bargaining tools?</vt:lpstr>
      <vt:lpstr>PowerPoint Presentation</vt:lpstr>
      <vt:lpstr>PowerPoint Presentation</vt:lpstr>
      <vt:lpstr>How the courts have categorised claims </vt:lpstr>
      <vt:lpstr>When is a claim presented? </vt:lpstr>
      <vt:lpstr>PowerPoint Presentation</vt:lpstr>
      <vt:lpstr>The fraud must be substantial </vt:lpstr>
      <vt:lpstr>The burden of proof </vt:lpstr>
      <vt:lpstr>The insurer’s remedy  </vt:lpstr>
      <vt:lpstr>Avoidance ab initio </vt:lpstr>
      <vt:lpstr>Self-help remedy </vt:lpstr>
      <vt:lpstr>Fraudulent devices – the current battleground </vt:lpstr>
      <vt:lpstr>PowerPoint Presentation</vt:lpstr>
      <vt:lpstr>The DC Merwestone</vt:lpstr>
      <vt:lpstr>PowerPoint Presentation</vt:lpstr>
      <vt:lpstr>PowerPoint Presentation</vt:lpstr>
      <vt:lpstr>PowerPoint Presentation</vt:lpstr>
      <vt:lpstr>PowerPoint Presentation</vt:lpstr>
      <vt:lpstr>Fundamental dishonesty</vt:lpstr>
      <vt:lpstr>The Insurance Act 2015 </vt:lpstr>
      <vt:lpstr>The insurer’s remedies </vt:lpstr>
      <vt:lpstr>PowerPoint Presentation</vt:lpstr>
      <vt:lpstr>In summary </vt:lpstr>
      <vt:lpstr>Thank you and please stay in touch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dc:creator>
  <cp:lastModifiedBy>Jeffrey Heasman</cp:lastModifiedBy>
  <cp:revision>33</cp:revision>
  <cp:lastPrinted>2016-01-21T14:12:47Z</cp:lastPrinted>
  <dcterms:created xsi:type="dcterms:W3CDTF">2015-11-23T19:41:09Z</dcterms:created>
  <dcterms:modified xsi:type="dcterms:W3CDTF">2017-07-20T11:40:23Z</dcterms:modified>
</cp:coreProperties>
</file>