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399" r:id="rId2"/>
    <p:sldId id="422" r:id="rId3"/>
    <p:sldId id="447" r:id="rId4"/>
    <p:sldId id="504" r:id="rId5"/>
    <p:sldId id="506" r:id="rId6"/>
    <p:sldId id="460" r:id="rId7"/>
    <p:sldId id="505" r:id="rId8"/>
    <p:sldId id="507" r:id="rId9"/>
    <p:sldId id="509" r:id="rId10"/>
    <p:sldId id="510" r:id="rId11"/>
    <p:sldId id="511" r:id="rId12"/>
    <p:sldId id="500" r:id="rId13"/>
    <p:sldId id="512" r:id="rId14"/>
    <p:sldId id="501" r:id="rId15"/>
    <p:sldId id="502" r:id="rId16"/>
    <p:sldId id="514" r:id="rId17"/>
    <p:sldId id="513" r:id="rId18"/>
    <p:sldId id="515" r:id="rId19"/>
    <p:sldId id="523" r:id="rId20"/>
    <p:sldId id="516" r:id="rId21"/>
    <p:sldId id="517" r:id="rId22"/>
    <p:sldId id="518" r:id="rId23"/>
    <p:sldId id="503" r:id="rId24"/>
    <p:sldId id="519" r:id="rId25"/>
    <p:sldId id="520" r:id="rId26"/>
    <p:sldId id="521" r:id="rId27"/>
    <p:sldId id="522" r:id="rId28"/>
    <p:sldId id="415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W. Waites" initials="kww" lastIdx="15" clrIdx="0"/>
  <p:cmAuthor id="7" name="Waites, Karen W." initials="WKW" lastIdx="10" clrIdx="7"/>
  <p:cmAuthor id="1" name="Brad Krauss" initials="BK" lastIdx="8" clrIdx="1"/>
  <p:cmAuthor id="8" name="Benjamen McCain S." initials="" lastIdx="0" clrIdx="8"/>
  <p:cmAuthor id="2" name="SedgwickUser" initials="S" lastIdx="12" clrIdx="2"/>
  <p:cmAuthor id="3" name="Chadwick, Amy" initials="CA" lastIdx="1" clrIdx="3"/>
  <p:cmAuthor id="4" name="Kim Norris" initials="KN" lastIdx="5" clrIdx="4"/>
  <p:cmAuthor id="5" name="Brad Krauss" initials="B.K." lastIdx="1" clrIdx="5"/>
  <p:cmAuthor id="6" name="Masters, Ross" initials="MR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F18B03"/>
    <a:srgbClr val="29598D"/>
    <a:srgbClr val="17375E"/>
    <a:srgbClr val="009DDE"/>
    <a:srgbClr val="0070C0"/>
    <a:srgbClr val="D9D9D9"/>
    <a:srgbClr val="3366FF"/>
    <a:srgbClr val="000000"/>
    <a:srgbClr val="2D7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7" autoAdjust="0"/>
    <p:restoredTop sz="94676" autoAdjust="0"/>
  </p:normalViewPr>
  <p:slideViewPr>
    <p:cSldViewPr snapToGrid="0">
      <p:cViewPr varScale="1">
        <p:scale>
          <a:sx n="78" d="100"/>
          <a:sy n="78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4680" y="-11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594" tIns="46796" rIns="93594" bIns="467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3594" tIns="46796" rIns="93594" bIns="46796" rtlCol="0"/>
          <a:lstStyle>
            <a:lvl1pPr algn="r">
              <a:defRPr sz="1200"/>
            </a:lvl1pPr>
          </a:lstStyle>
          <a:p>
            <a:fld id="{C45AAE50-8E19-4C06-AC41-2A3F02EF1B8B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594" tIns="46796" rIns="93594" bIns="467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594" tIns="46796" rIns="93594" bIns="46796" rtlCol="0" anchor="b"/>
          <a:lstStyle>
            <a:lvl1pPr algn="r">
              <a:defRPr sz="1200"/>
            </a:lvl1pPr>
          </a:lstStyle>
          <a:p>
            <a:fld id="{4D7A0EBF-5A8F-407E-B65D-E8EBDBACE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8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594" tIns="46796" rIns="93594" bIns="467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3594" tIns="46796" rIns="93594" bIns="46796" rtlCol="0"/>
          <a:lstStyle>
            <a:lvl1pPr algn="r">
              <a:defRPr sz="1200"/>
            </a:lvl1pPr>
          </a:lstStyle>
          <a:p>
            <a:fld id="{8E78B45C-6EDF-4A04-BC64-8962C2CCD13E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4" tIns="46796" rIns="93594" bIns="467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3594" tIns="46796" rIns="93594" bIns="467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594" tIns="46796" rIns="93594" bIns="467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594" tIns="46796" rIns="93594" bIns="46796" rtlCol="0" anchor="b"/>
          <a:lstStyle>
            <a:lvl1pPr algn="r">
              <a:defRPr sz="1200"/>
            </a:lvl1pPr>
          </a:lstStyle>
          <a:p>
            <a:fld id="{881DDDEE-992B-4132-92A3-B61FCF719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5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13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13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1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0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3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 insurers responding to new industry changes? if not how could a loss be proved? Do we need more specific industry wordings?</a:t>
            </a:r>
          </a:p>
          <a:p>
            <a:r>
              <a:rPr lang="en-GB" dirty="0" smtClean="0"/>
              <a:t>Wordings still have pre printed SWE although not right for all industries e.g. contractual commitments, but still insurers use these wordings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 insurers responding to new industry changes? if not how could a loss be proved? Do we need more specific industry wordings?</a:t>
            </a:r>
          </a:p>
          <a:p>
            <a:r>
              <a:rPr lang="en-GB" dirty="0" smtClean="0"/>
              <a:t>Wordings still have pre printed SWE although not right for all industries e.g. contractual commitments, but still insurers use these wordings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320" y="1952056"/>
            <a:ext cx="7145840" cy="1450856"/>
          </a:xfrm>
          <a:prstGeom prst="rect">
            <a:avLst/>
          </a:prstGeom>
        </p:spPr>
        <p:txBody>
          <a:bodyPr anchor="t"/>
          <a:lstStyle>
            <a:lvl1pPr algn="l">
              <a:defRPr sz="32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sedgwick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84" y="5823451"/>
            <a:ext cx="623519" cy="61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87776" y="6589640"/>
            <a:ext cx="4826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A0A4BEF-8C68-4C7E-BC4F-FFEC64399D31}" type="slidenum">
              <a:rPr lang="en-US" sz="800" b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pPr algn="r" eaLnBrk="1" hangingPunct="1">
                <a:defRPr/>
              </a:pPr>
              <a:t>‹#›</a:t>
            </a:fld>
            <a:endParaRPr lang="en-US" sz="1000" b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45931" y="1465085"/>
            <a:ext cx="8144807" cy="4648870"/>
          </a:xfrm>
          <a:prstGeom prst="rect">
            <a:avLst/>
          </a:prstGeom>
        </p:spPr>
        <p:txBody>
          <a:bodyPr wrap="square"/>
          <a:lstStyle>
            <a:lvl1pPr marL="169863" indent="-169863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 b="1"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defRPr>
            </a:lvl1pPr>
            <a:lvl2pPr marL="396875" indent="-168275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1800" b="0">
                <a:solidFill>
                  <a:srgbClr val="000000"/>
                </a:solidFill>
                <a:latin typeface="Calibri" pitchFamily="34" charset="0"/>
                <a:cs typeface="Tahoma" pitchFamily="34" charset="0"/>
              </a:defRPr>
            </a:lvl2pPr>
            <a:lvl3pPr marL="633413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600" b="0">
                <a:solidFill>
                  <a:srgbClr val="5F6062"/>
                </a:solidFill>
                <a:latin typeface="Calibri" pitchFamily="34" charset="0"/>
                <a:cs typeface="Tahoma" pitchFamily="34" charset="0"/>
              </a:defRPr>
            </a:lvl3pPr>
            <a:lvl4pPr marL="917575" indent="-228600">
              <a:spcBef>
                <a:spcPts val="0"/>
              </a:spcBef>
              <a:spcAft>
                <a:spcPts val="600"/>
              </a:spcAft>
              <a:buClr>
                <a:srgbClr val="5F6062"/>
              </a:buClr>
              <a:defRPr sz="1400" b="0">
                <a:solidFill>
                  <a:srgbClr val="5F6062"/>
                </a:solidFill>
                <a:latin typeface="Calibri" pitchFamily="34" charset="0"/>
                <a:cs typeface="Tahoma" pitchFamily="34" charset="0"/>
              </a:defRPr>
            </a:lvl4pPr>
            <a:lvl5pPr marL="1146175" indent="-2286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0">
                <a:solidFill>
                  <a:srgbClr val="5F6062"/>
                </a:solidFill>
                <a:latin typeface="Calibri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64272" y="497569"/>
            <a:ext cx="6737728" cy="661920"/>
          </a:xfrm>
          <a:prstGeom prst="rect">
            <a:avLst/>
          </a:prstGeom>
          <a:ln>
            <a:noFill/>
          </a:ln>
        </p:spPr>
        <p:txBody>
          <a:bodyPr bIns="0" anchor="ctr">
            <a:noAutofit/>
          </a:bodyPr>
          <a:lstStyle>
            <a:lvl1pPr algn="r">
              <a:defRPr sz="1800" b="0" spc="3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sedgwick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71" y="5935011"/>
            <a:ext cx="431925" cy="4282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iclaim-2016ppt-templa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479" cy="6867144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87776" y="6589640"/>
            <a:ext cx="4826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A0A4BEF-8C68-4C7E-BC4F-FFEC64399D31}" type="slidenum">
              <a:rPr lang="en-US" sz="800" b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pPr algn="r" eaLnBrk="1" hangingPunct="1">
                <a:defRPr/>
              </a:pPr>
              <a:t>‹#›</a:t>
            </a:fld>
            <a:endParaRPr lang="en-US" sz="1000" b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64272" y="497569"/>
            <a:ext cx="6737728" cy="661920"/>
          </a:xfrm>
          <a:prstGeom prst="rect">
            <a:avLst/>
          </a:prstGeom>
          <a:ln>
            <a:noFill/>
          </a:ln>
        </p:spPr>
        <p:txBody>
          <a:bodyPr bIns="0" anchor="ctr">
            <a:noAutofit/>
          </a:bodyPr>
          <a:lstStyle>
            <a:lvl1pPr algn="r">
              <a:defRPr sz="1800" b="0" spc="3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sedgwick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71" y="5935011"/>
            <a:ext cx="431925" cy="4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4800600" cy="1447800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953000"/>
            <a:ext cx="4800600" cy="8905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36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pdated ppt background 2 theme Nov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10600" y="6094413"/>
            <a:ext cx="381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67E5F248-57FC-F742-A7FC-EDB855B95D0E}" type="slidenum">
              <a:rPr lang="en-US" sz="9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US" sz="900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657262"/>
            <a:ext cx="6172200" cy="38100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bg1"/>
                </a:solidFill>
                <a:latin typeface="KievitOT-Book"/>
                <a:cs typeface="KievitOT-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FF8901"/>
              </a:buClr>
              <a:defRPr sz="2800">
                <a:latin typeface="KievitOT-Book"/>
                <a:cs typeface="KievitOT-Book"/>
              </a:defRPr>
            </a:lvl1pPr>
            <a:lvl2pPr>
              <a:buClr>
                <a:srgbClr val="FF890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KievitOT-Book"/>
                <a:cs typeface="KievitOT-Book"/>
              </a:defRPr>
            </a:lvl2pPr>
            <a:lvl3pPr marL="1143000" indent="-228600">
              <a:buClr>
                <a:srgbClr val="FF8901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KievitOT-Book"/>
                <a:cs typeface="KievitOT-Book"/>
              </a:defRPr>
            </a:lvl3pPr>
            <a:lvl4pPr marL="1600200" indent="-228600">
              <a:buClr>
                <a:srgbClr val="FF8901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KievitOT-Book"/>
                <a:cs typeface="KievitOT-Book"/>
              </a:defRPr>
            </a:lvl4pPr>
            <a:lvl5pPr marL="2057400" indent="-228600">
              <a:buClr>
                <a:srgbClr val="FF8901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KievitOT-Book"/>
                <a:cs typeface="KievitOT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92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533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Font typeface="Arial" pitchFamily="34" charset="0"/>
              <a:buNone/>
              <a:defRPr sz="1800" b="0">
                <a:solidFill>
                  <a:srgbClr val="009DDC"/>
                </a:solidFill>
                <a:effectLst/>
                <a:latin typeface="+mn-lt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1000" y="1295400"/>
            <a:ext cx="8382000" cy="4495800"/>
          </a:xfrm>
          <a:prstGeom prst="rect">
            <a:avLst/>
          </a:prstGeom>
        </p:spPr>
        <p:txBody>
          <a:bodyPr/>
          <a:lstStyle>
            <a:lvl1pPr>
              <a:buClr>
                <a:srgbClr val="009DDC"/>
              </a:buClr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>
              <a:buClr>
                <a:srgbClr val="009DD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2pPr>
            <a:lvl3pPr marL="1143000" indent="-228600">
              <a:buClr>
                <a:srgbClr val="009DDC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3pPr>
            <a:lvl4pPr marL="1600200" indent="-228600">
              <a:buClr>
                <a:srgbClr val="009DDC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4pPr>
            <a:lvl5pPr marL="2057400" indent="-228600">
              <a:buClr>
                <a:srgbClr val="009DDC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56952" y="1606176"/>
            <a:ext cx="8030095" cy="4818530"/>
          </a:xfrm>
          <a:prstGeom prst="rect">
            <a:avLst/>
          </a:prstGeom>
        </p:spPr>
        <p:txBody>
          <a:bodyPr/>
          <a:lstStyle>
            <a:lvl1pPr>
              <a:buClr>
                <a:srgbClr val="009DDC"/>
              </a:buClr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>
              <a:buClr>
                <a:srgbClr val="009DDC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defRPr>
            </a:lvl2pPr>
            <a:lvl3pPr marL="1143000" indent="-228600">
              <a:buClr>
                <a:srgbClr val="009DDC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defRPr>
            </a:lvl3pPr>
            <a:lvl4pPr marL="1600200" indent="-228600">
              <a:buClr>
                <a:srgbClr val="009DDC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defRPr>
            </a:lvl4pPr>
            <a:lvl5pPr marL="2057400" indent="-228600">
              <a:buClr>
                <a:srgbClr val="009DDC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0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7" r:id="rId2"/>
    <p:sldLayoutId id="2147483701" r:id="rId3"/>
    <p:sldLayoutId id="2147483702" r:id="rId4"/>
    <p:sldLayoutId id="2147483704" r:id="rId5"/>
    <p:sldLayoutId id="2147483705" r:id="rId6"/>
    <p:sldLayoutId id="2147483706" r:id="rId7"/>
    <p:sldLayoutId id="214748370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US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shadow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3" y="3851283"/>
            <a:ext cx="7924800" cy="228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66813" y="3851283"/>
            <a:ext cx="7924800" cy="0"/>
          </a:xfrm>
          <a:prstGeom prst="line">
            <a:avLst/>
          </a:prstGeom>
          <a:ln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570630" y="3298815"/>
            <a:ext cx="7901214" cy="471046"/>
          </a:xfrm>
          <a:prstGeom prst="rect">
            <a:avLst/>
          </a:prstGeom>
        </p:spPr>
        <p:txBody>
          <a:bodyPr wrap="square" anchor="b"/>
          <a:lstStyle>
            <a:lvl1pPr marL="169863" indent="-169863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Arial" pitchFamily="34" charset="0"/>
              <a:buChar char="•"/>
              <a:defRPr lang="en-US" sz="2000" b="0" kern="120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ahoma" pitchFamily="34" charset="0"/>
              </a:defRPr>
            </a:lvl1pPr>
            <a:lvl2pPr marL="396875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Arial" pitchFamily="34" charset="0"/>
              <a:buChar char="•"/>
              <a:defRPr lang="en-US" sz="1800" b="0" kern="1200">
                <a:solidFill>
                  <a:srgbClr val="000000"/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633413" indent="-228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Wingdings" pitchFamily="2" charset="2"/>
              <a:buChar char="§"/>
              <a:defRPr lang="en-US" sz="1600" b="0" kern="1200">
                <a:solidFill>
                  <a:srgbClr val="5F6062"/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917575" indent="-228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F6062"/>
              </a:buClr>
              <a:buFont typeface="Arial" pitchFamily="34" charset="0"/>
              <a:buChar char="–"/>
              <a:defRPr lang="en-US" sz="1400" b="0" kern="1200">
                <a:solidFill>
                  <a:srgbClr val="5F6062"/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1146175" indent="-228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Arial" pitchFamily="34" charset="0"/>
              <a:buChar char="»"/>
              <a:defRPr lang="en-US" sz="1400" b="0" kern="1200">
                <a:solidFill>
                  <a:srgbClr val="5F6062"/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pc="300" dirty="0" smtClean="0">
                <a:solidFill>
                  <a:srgbClr val="FF6600"/>
                </a:solidFill>
              </a:rPr>
              <a:t>18 April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0779" y="1964244"/>
            <a:ext cx="69431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cs typeface="Calibri"/>
              </a:rPr>
              <a:t>North Downs Insurance Institute</a:t>
            </a:r>
          </a:p>
          <a:p>
            <a:pPr algn="ctr"/>
            <a:r>
              <a:rPr lang="en-US" sz="1600" dirty="0">
                <a:cs typeface="Calibri"/>
              </a:rPr>
              <a:t>Damian Glynn BA (Hons) FCA FCILA </a:t>
            </a:r>
            <a:r>
              <a:rPr lang="en-US" sz="1600" dirty="0" smtClean="0">
                <a:cs typeface="Calibri"/>
              </a:rPr>
              <a:t>FUEDI </a:t>
            </a:r>
            <a:r>
              <a:rPr lang="en-US" sz="1600" dirty="0">
                <a:cs typeface="Calibri"/>
              </a:rPr>
              <a:t>ELAE FIFAA</a:t>
            </a:r>
          </a:p>
          <a:p>
            <a:pPr algn="ctr"/>
            <a:r>
              <a:rPr lang="en-US" sz="1600" dirty="0">
                <a:cs typeface="Calibri"/>
              </a:rPr>
              <a:t>Head of Financial risks</a:t>
            </a:r>
          </a:p>
          <a:p>
            <a:pPr algn="ctr"/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4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 WIDE AREA DAMAGE – PAGE 11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6" y="1496292"/>
            <a:ext cx="6687128" cy="35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Tx/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Issue 1: Even if a policyholder suffers Damage, and has BI  cover, the policy may not respond due to damage away from the Premises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Issue 2: The greater the extent of physical damage, the less insurers pay as BI (considered on a Premises by Premises basis)</a:t>
            </a: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400" b="1" dirty="0" smtClean="0">
                <a:solidFill>
                  <a:srgbClr val="FFFFFF"/>
                </a:solidFill>
                <a:latin typeface="Calibri" charset="0"/>
              </a:rPr>
              <a:t>NOT ALL CONSEQUENCES ARE COVERED - PAGES 12 - 14</a:t>
            </a:r>
            <a:endParaRPr lang="en-GB" sz="14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6" y="1496292"/>
            <a:ext cx="6687128" cy="19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Tx/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15715"/>
              </p:ext>
            </p:extLst>
          </p:nvPr>
        </p:nvGraphicFramePr>
        <p:xfrm>
          <a:off x="1403928" y="1764000"/>
          <a:ext cx="6096000" cy="30771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02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Contractual Penalties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Post Loss Risk Improvements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4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Wasted Costs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Gossip/Blemishing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90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Under</a:t>
                      </a:r>
                      <a:r>
                        <a:rPr lang="en-GB" baseline="0" dirty="0" smtClean="0"/>
                        <a:t> Insurance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Normal Wage costs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0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Landlord’s Intransigence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Management Time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4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/>
            </a:r>
            <a:br>
              <a:rPr lang="en-GB" b="1" dirty="0" smtClean="0">
                <a:solidFill>
                  <a:srgbClr val="FFFFFF"/>
                </a:solidFill>
                <a:latin typeface="Calibri" charset="0"/>
              </a:rPr>
            </a:b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MAXIMUM INDEMNITY PERIOD - PAGES 15 </a:t>
            </a:r>
            <a:r>
              <a:rPr lang="en-GB" b="1" dirty="0">
                <a:solidFill>
                  <a:srgbClr val="FFFFFF"/>
                </a:solidFill>
                <a:latin typeface="Calibri" charset="0"/>
              </a:rPr>
              <a:t>- 17</a:t>
            </a:r>
            <a:br>
              <a:rPr lang="en-GB" b="1" dirty="0">
                <a:solidFill>
                  <a:srgbClr val="FFFFFF"/>
                </a:solidFill>
                <a:latin typeface="Calibri" charset="0"/>
              </a:rPr>
            </a:b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42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Definition</a:t>
            </a: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Commencement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Ends when the results are no longer affected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Repair and customer recovery phases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12 Months is too short – Café de </a:t>
            </a:r>
            <a:r>
              <a:rPr lang="en-GB" sz="1800" dirty="0" err="1">
                <a:solidFill>
                  <a:srgbClr val="000000"/>
                </a:solidFill>
                <a:latin typeface="Calibri" charset="0"/>
              </a:rPr>
              <a:t>Lecq</a:t>
            </a: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 v </a:t>
            </a:r>
            <a:r>
              <a:rPr lang="en-GB" sz="1800" dirty="0" err="1">
                <a:solidFill>
                  <a:srgbClr val="000000"/>
                </a:solidFill>
                <a:latin typeface="Calibri" charset="0"/>
              </a:rPr>
              <a:t>Rossborough</a:t>
            </a: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 2012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/>
            </a:r>
            <a:br>
              <a:rPr lang="en-GB" b="1" dirty="0" smtClean="0">
                <a:solidFill>
                  <a:srgbClr val="FFFFFF"/>
                </a:solidFill>
                <a:latin typeface="Calibri" charset="0"/>
              </a:rPr>
            </a:b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MAXIMUM INDEMNITY PERIOD - PAGES 18 </a:t>
            </a:r>
            <a:r>
              <a:rPr lang="en-GB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23</a:t>
            </a:r>
            <a:r>
              <a:rPr lang="en-GB" b="1" dirty="0">
                <a:solidFill>
                  <a:srgbClr val="FFFFFF"/>
                </a:solidFill>
                <a:latin typeface="Calibri" charset="0"/>
              </a:rPr>
              <a:t/>
            </a:r>
            <a:br>
              <a:rPr lang="en-GB" b="1" dirty="0">
                <a:solidFill>
                  <a:srgbClr val="FFFFFF"/>
                </a:solidFill>
                <a:latin typeface="Calibri" charset="0"/>
              </a:rPr>
            </a:b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4" y="1496291"/>
            <a:ext cx="8074747" cy="46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Staff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Production/operations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Buildings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Site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Vicinity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Supply Chain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GROSS PROFIT DEFINITION – PAGE 24 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A commonly used term by accounts for several centuries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A </a:t>
            </a: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term with a precise meaning in insurance policies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" name="Content Placeholder 9" descr="beetle c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5" y="2893291"/>
            <a:ext cx="311308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892497"/>
            <a:ext cx="3133725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7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GROSS PROFIT - PAGES 24 TO 30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510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Published Accounts/detailed profit and loss account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Fixed/variable costs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The danger of assuming costs will reduce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The danger of assuming a total loss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Purchases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Supply Chain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DECLARATION LINKED POLICIES - PAGE 31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586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Not subject to average, but 133.33% limit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33.33% uplift only relevant at the timer of a claim, does not assist an inadequate declaration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Significant levels of under (non) declaration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Reason for under declaration is irrelevant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Insurer’s only sanction is the nuclear option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The current losers are the policyholders that get it right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STOCK - PAGES 32 TO 33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42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BI/Material Damage overlap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Policy cover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Absorbing overheads and standard costs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Stock Debris removal costs (indemnity not re-instatement)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INSURANCE ACT 2015- PAGE 34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510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Duty of Fair presentation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Changes to warranties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Penalties for Breach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Is this the end of non average BI cover?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Cross contamination between policy sections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ENTERPRISE ACT 2016- PAGE 35 -36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630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Sprung v Royal Insurance 1999 (England and Wales)</a:t>
            </a: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Can’t have Damages on Damages</a:t>
            </a: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EA for renewals/inceptions after 4 May</a:t>
            </a: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Implied term that SUMS DUE will be paid in a REASONABLE time when a CLAIM is made: Damages may be claimed if in breach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Defences</a:t>
            </a: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Contracting out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Not just first party claims</a:t>
            </a: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4272" y="497569"/>
            <a:ext cx="6737728" cy="661920"/>
          </a:xfrm>
        </p:spPr>
        <p:txBody>
          <a:bodyPr/>
          <a:lstStyle/>
          <a:p>
            <a:r>
              <a:rPr lang="en-US" b="1" dirty="0" smtClean="0"/>
              <a:t>LEARNING OUTCOMES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8317" y="1874981"/>
            <a:ext cx="7511974" cy="245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Understand the key components of business interruption policy </a:t>
            </a:r>
            <a:r>
              <a:rPr lang="en-GB" dirty="0"/>
              <a:t>wordings in order to:</a:t>
            </a:r>
          </a:p>
          <a:p>
            <a:pPr marL="742950" lvl="1" indent="-285750">
              <a:lnSpc>
                <a:spcPct val="114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Explain to policyholders how the cover works</a:t>
            </a:r>
          </a:p>
          <a:p>
            <a:pPr marL="742950" lvl="1" indent="-285750">
              <a:lnSpc>
                <a:spcPct val="114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Ensure the correct cover is in place</a:t>
            </a:r>
          </a:p>
          <a:p>
            <a:pPr marL="285750" indent="-285750">
              <a:spcAft>
                <a:spcPts val="6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dirty="0"/>
              <a:t>This is not a case study on how to adjust claims</a:t>
            </a:r>
          </a:p>
          <a:p>
            <a:pPr marL="285750" indent="-285750">
              <a:spcAft>
                <a:spcPts val="6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dirty="0"/>
              <a:t>It is a distillation of claims experience to avoid problems and surprises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ICW: PRACTICAL ISSUES PAGES 37 </a:t>
            </a:r>
            <a:r>
              <a:rPr lang="en-GB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38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554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Costs ‘solely reasonably and necessarily’ incurred to avoid  a reduction in turnover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Purpose of ICW cover: empowerment to mitigate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On-going agreement of course of action to avoid loss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Not necessary to secure Insurer/adjuster agreement to incur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Interim payments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Application of economic limit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ICW: PRACTICAL ISSUES PAGE 39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How can the economic limit ever really be tested?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88429"/>
            <a:ext cx="3962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4945" y="4925399"/>
            <a:ext cx="7204364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AICW (no economic limit but must produce benefit within MIP) </a:t>
            </a:r>
          </a:p>
        </p:txBody>
      </p:sp>
    </p:spTree>
    <p:extLst>
      <p:ext uri="{BB962C8B-B14F-4D97-AF65-F5344CB8AC3E}">
        <p14:creationId xmlns:p14="http://schemas.microsoft.com/office/powerpoint/2010/main" val="6789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rgbClr val="FFFFFF"/>
                </a:solidFill>
                <a:latin typeface="Calibri" charset="0"/>
              </a:rPr>
              <a:t>BUSINESS INTERRUPTION EXTENSIONS - PAGES </a:t>
            </a:r>
            <a:r>
              <a:rPr lang="fr-FR" b="1" dirty="0" smtClean="0">
                <a:solidFill>
                  <a:srgbClr val="FFFFFF"/>
                </a:solidFill>
                <a:latin typeface="Calibri" charset="0"/>
              </a:rPr>
              <a:t>40 </a:t>
            </a:r>
            <a:r>
              <a:rPr lang="fr-FR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fr-FR" b="1" dirty="0" smtClean="0">
                <a:solidFill>
                  <a:srgbClr val="FFFFFF"/>
                </a:solidFill>
                <a:latin typeface="Calibri" charset="0"/>
              </a:rPr>
              <a:t>44</a:t>
            </a:r>
            <a:endParaRPr lang="fr-FR" b="1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868464"/>
            <a:ext cx="2911643" cy="33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5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1400" b="1" dirty="0" smtClean="0">
                <a:solidFill>
                  <a:srgbClr val="FFFFFF"/>
                </a:solidFill>
                <a:latin typeface="Calibri" charset="0"/>
              </a:rPr>
              <a:t>DENIAL OF ACCESS/LOSS OF ATTRACTION - PAGES 40-41</a:t>
            </a:r>
            <a:endParaRPr lang="en-GB" sz="14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7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Vicinity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Access to/use thereof (egress?)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Non Damage Denial of Access (Act of the competent authority)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FFFFFF"/>
                </a:solidFill>
                <a:latin typeface="Calibri" charset="0"/>
              </a:rPr>
              <a:t>UTILITIES – PAGE 42</a:t>
            </a:r>
            <a:endParaRPr lang="en-GB" sz="16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7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Incident at the generating site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Failure at terminal ends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Exclusions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FFFFFF"/>
                </a:solidFill>
                <a:latin typeface="Calibri" charset="0"/>
              </a:rPr>
              <a:t>CUSTOMERS/SUPPLIERS – PAGE 43</a:t>
            </a:r>
            <a:endParaRPr lang="en-GB" sz="16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42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Specified/unspecified covers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Territorial limits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What is a customer or supplier?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Suppliers of services as well as goods?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FFFFFF"/>
                </a:solidFill>
                <a:latin typeface="Calibri" charset="0"/>
              </a:rPr>
              <a:t>ADVANCED PROFITS – PAGE 44</a:t>
            </a:r>
            <a:endParaRPr lang="en-GB" sz="16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Effect: Deferral of start of MIP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2416"/>
              </p:ext>
            </p:extLst>
          </p:nvPr>
        </p:nvGraphicFramePr>
        <p:xfrm>
          <a:off x="988290" y="2209800"/>
          <a:ext cx="6751782" cy="27741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982">
                <a:tc>
                  <a:txBody>
                    <a:bodyPr/>
                    <a:lstStyle/>
                    <a:p>
                      <a:r>
                        <a:rPr lang="en-GB" dirty="0" smtClean="0"/>
                        <a:t>Incident</a:t>
                      </a:r>
                      <a:r>
                        <a:rPr lang="en-GB" baseline="0" dirty="0" smtClean="0"/>
                        <a:t>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Standard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Advanced Profits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305">
                <a:tc>
                  <a:txBody>
                    <a:bodyPr/>
                    <a:lstStyle/>
                    <a:p>
                      <a:r>
                        <a:rPr lang="en-GB" dirty="0" smtClean="0"/>
                        <a:t>Existing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Gross Profit from Existing 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Gross Profit from planned plant within Maximum</a:t>
                      </a:r>
                      <a:r>
                        <a:rPr lang="en-GB" baseline="0" dirty="0" smtClean="0"/>
                        <a:t> Indemnity Period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855">
                <a:tc>
                  <a:txBody>
                    <a:bodyPr/>
                    <a:lstStyle/>
                    <a:p>
                      <a:r>
                        <a:rPr lang="en-GB" dirty="0" smtClean="0"/>
                        <a:t>Greenfield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Material damage proviso</a:t>
                      </a:r>
                      <a:r>
                        <a:rPr lang="en-GB" baseline="0" dirty="0" smtClean="0"/>
                        <a:t> will not be satisfied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Gross Profit from</a:t>
                      </a:r>
                      <a:r>
                        <a:rPr lang="en-GB" baseline="0" dirty="0" smtClean="0"/>
                        <a:t> the time the planned plant would gave started working, but for the Damage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5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FFFFFF"/>
                </a:solidFill>
                <a:latin typeface="Calibri" charset="0"/>
              </a:rPr>
              <a:t>OBJECTIVES - RECAP</a:t>
            </a:r>
            <a:endParaRPr lang="en-GB" sz="16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49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Understand the key components of business interruption policy wordings in order to:</a:t>
            </a:r>
          </a:p>
          <a:p>
            <a:pPr marL="742950" lvl="1" indent="-285750">
              <a:lnSpc>
                <a:spcPct val="114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Calibri" charset="0"/>
              </a:rPr>
              <a:t>Explain to policyholders how the cover works</a:t>
            </a:r>
          </a:p>
          <a:p>
            <a:pPr marL="742950" lvl="1" indent="-285750">
              <a:lnSpc>
                <a:spcPct val="114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Calibri" charset="0"/>
              </a:rPr>
              <a:t>Ensure the correct cover is in place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This is not a case study on how to adjust claims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It is a distillation of claims experience to avoid problems and surprises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shadow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3" y="3940183"/>
            <a:ext cx="7924800" cy="228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66813" y="3940183"/>
            <a:ext cx="7924800" cy="0"/>
          </a:xfrm>
          <a:prstGeom prst="line">
            <a:avLst/>
          </a:prstGeom>
          <a:ln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570630" y="3387715"/>
            <a:ext cx="7901214" cy="471046"/>
          </a:xfrm>
          <a:prstGeom prst="rect">
            <a:avLst/>
          </a:prstGeom>
        </p:spPr>
        <p:txBody>
          <a:bodyPr wrap="square" anchor="b"/>
          <a:lstStyle>
            <a:lvl1pPr marL="169863" indent="-169863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Arial" pitchFamily="34" charset="0"/>
              <a:buChar char="•"/>
              <a:defRPr lang="en-US" sz="2000" b="0" kern="120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ahoma" pitchFamily="34" charset="0"/>
              </a:defRPr>
            </a:lvl1pPr>
            <a:lvl2pPr marL="396875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Arial" pitchFamily="34" charset="0"/>
              <a:buChar char="•"/>
              <a:defRPr lang="en-US" sz="1800" b="0" kern="1200">
                <a:solidFill>
                  <a:srgbClr val="000000"/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633413" indent="-228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Wingdings" pitchFamily="2" charset="2"/>
              <a:buChar char="§"/>
              <a:defRPr lang="en-US" sz="1600" b="0" kern="1200">
                <a:solidFill>
                  <a:srgbClr val="5F6062"/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917575" indent="-228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F6062"/>
              </a:buClr>
              <a:buFont typeface="Arial" pitchFamily="34" charset="0"/>
              <a:buChar char="–"/>
              <a:defRPr lang="en-US" sz="1400" b="0" kern="1200">
                <a:solidFill>
                  <a:srgbClr val="5F6062"/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1146175" indent="-228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Arial" pitchFamily="34" charset="0"/>
              <a:buChar char="»"/>
              <a:defRPr lang="en-US" sz="1400" b="0" kern="1200">
                <a:solidFill>
                  <a:srgbClr val="5F6062"/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pc="300" dirty="0" smtClean="0">
                <a:solidFill>
                  <a:srgbClr val="FF6600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08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585" y="1446613"/>
            <a:ext cx="8144807" cy="4648870"/>
          </a:xfrm>
        </p:spPr>
        <p:txBody>
          <a:bodyPr/>
          <a:lstStyle/>
          <a:p>
            <a:r>
              <a:rPr lang="en-GB" b="0" dirty="0" smtClean="0"/>
              <a:t>The </a:t>
            </a:r>
            <a:r>
              <a:rPr lang="en-GB" b="0" dirty="0"/>
              <a:t>core cover - recap</a:t>
            </a:r>
          </a:p>
          <a:p>
            <a:r>
              <a:rPr lang="en-GB" b="0" dirty="0"/>
              <a:t>Consequences that are not covered</a:t>
            </a:r>
          </a:p>
          <a:p>
            <a:r>
              <a:rPr lang="en-GB" b="0" dirty="0"/>
              <a:t>Maximum Indemnity period</a:t>
            </a:r>
          </a:p>
          <a:p>
            <a:r>
              <a:rPr lang="en-GB" b="0" dirty="0" smtClean="0"/>
              <a:t>Core cover: Gross Profit and Declaration Linked Policies</a:t>
            </a:r>
            <a:endParaRPr lang="en-GB" b="0" dirty="0"/>
          </a:p>
          <a:p>
            <a:r>
              <a:rPr lang="en-GB" b="0" dirty="0"/>
              <a:t>Stock</a:t>
            </a:r>
          </a:p>
          <a:p>
            <a:r>
              <a:rPr lang="en-GB" b="0" dirty="0" smtClean="0"/>
              <a:t>Statute: Insurance </a:t>
            </a:r>
            <a:r>
              <a:rPr lang="en-GB" b="0" dirty="0"/>
              <a:t>Act </a:t>
            </a:r>
            <a:r>
              <a:rPr lang="en-GB" b="0" dirty="0" smtClean="0"/>
              <a:t>2015 and Enterprise Act 2016</a:t>
            </a:r>
            <a:endParaRPr lang="en-GB" b="0" dirty="0"/>
          </a:p>
          <a:p>
            <a:r>
              <a:rPr lang="en-GB" b="0" dirty="0" smtClean="0"/>
              <a:t>Common BI </a:t>
            </a:r>
            <a:r>
              <a:rPr lang="en-GB" b="0" dirty="0"/>
              <a:t>Extensions</a:t>
            </a:r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PAGE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23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585" y="1446613"/>
            <a:ext cx="8144807" cy="4648870"/>
          </a:xfrm>
        </p:spPr>
        <p:txBody>
          <a:bodyPr/>
          <a:lstStyle/>
          <a:p>
            <a:r>
              <a:rPr lang="en-GB" b="0" dirty="0" smtClean="0"/>
              <a:t>MIP </a:t>
            </a:r>
            <a:r>
              <a:rPr lang="en-GB" b="0" dirty="0"/>
              <a:t>– 12 months is not long enough for a cake shop</a:t>
            </a:r>
          </a:p>
          <a:p>
            <a:r>
              <a:rPr lang="en-GB" b="0" dirty="0"/>
              <a:t>Gross Profit – don’t </a:t>
            </a:r>
            <a:r>
              <a:rPr lang="en-GB" b="0" dirty="0" err="1"/>
              <a:t>uninsure</a:t>
            </a:r>
            <a:r>
              <a:rPr lang="en-GB" b="0" dirty="0"/>
              <a:t> too much</a:t>
            </a:r>
          </a:p>
          <a:p>
            <a:r>
              <a:rPr lang="en-GB" b="0" dirty="0"/>
              <a:t>Avoid (non Declaration linked) BI policies that are subject to </a:t>
            </a:r>
            <a:r>
              <a:rPr lang="en-GB" b="0" dirty="0" smtClean="0"/>
              <a:t>average</a:t>
            </a:r>
          </a:p>
          <a:p>
            <a:r>
              <a:rPr lang="en-GB" b="0" dirty="0" smtClean="0"/>
              <a:t>For Brokers:  </a:t>
            </a:r>
            <a:r>
              <a:rPr lang="en-GB" b="0" dirty="0" err="1" smtClean="0"/>
              <a:t>Eurokey</a:t>
            </a:r>
            <a:r>
              <a:rPr lang="en-GB" b="0" dirty="0" smtClean="0"/>
              <a:t> Recycling v Giles 2014</a:t>
            </a:r>
            <a:endParaRPr lang="en-GB" b="0" dirty="0"/>
          </a:p>
          <a:p>
            <a:r>
              <a:rPr lang="en-GB" b="0" dirty="0"/>
              <a:t>CII/IIL/CILA BI wording report 2012</a:t>
            </a:r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PAGE 2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70" y="2980893"/>
            <a:ext cx="14446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26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585" y="1446613"/>
            <a:ext cx="8144807" cy="4648870"/>
          </a:xfrm>
        </p:spPr>
        <p:txBody>
          <a:bodyPr/>
          <a:lstStyle/>
          <a:p>
            <a:r>
              <a:rPr lang="en-GB" b="0" dirty="0"/>
              <a:t>What does ‘Used by’ mean?</a:t>
            </a:r>
          </a:p>
          <a:p>
            <a:r>
              <a:rPr lang="en-GB" b="0" dirty="0"/>
              <a:t>Who is the insured?</a:t>
            </a:r>
          </a:p>
          <a:p>
            <a:r>
              <a:rPr lang="en-GB" b="0" dirty="0"/>
              <a:t>What does Premises mean?</a:t>
            </a:r>
          </a:p>
          <a:p>
            <a:r>
              <a:rPr lang="en-GB" b="0" dirty="0"/>
              <a:t>Is the description of the business right?</a:t>
            </a:r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COVER – OPERATIVE CLAUSE - PAGES </a:t>
            </a:r>
            <a:r>
              <a:rPr lang="en-GB" dirty="0"/>
              <a:t>3 - 6</a:t>
            </a:r>
          </a:p>
        </p:txBody>
      </p:sp>
    </p:spTree>
    <p:extLst>
      <p:ext uri="{BB962C8B-B14F-4D97-AF65-F5344CB8AC3E}">
        <p14:creationId xmlns:p14="http://schemas.microsoft.com/office/powerpoint/2010/main" val="160157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MATERIAL DAMAGE PROVISO - PAGE 7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614487"/>
            <a:ext cx="25003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47" y="1647825"/>
            <a:ext cx="24320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87186"/>
            <a:ext cx="25050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47" y="3973513"/>
            <a:ext cx="25050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6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DAMAGE – PAGES 8 TO 12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5" y="1496291"/>
            <a:ext cx="8074747" cy="33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Tx/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Definition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Concurrent/dominant causes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Loss flowing from Damage (to property)</a:t>
            </a: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03" y="3448338"/>
            <a:ext cx="3987078" cy="249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 WIDE AREA DAMAGE – PAGE 11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514475"/>
            <a:ext cx="6263553" cy="447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4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  <a:latin typeface="Calibri" charset="0"/>
              </a:rPr>
              <a:t> WIDE AREA DAMAGE – PAGE 11</a:t>
            </a:r>
            <a:endParaRPr lang="en-GB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44946" y="1496292"/>
            <a:ext cx="6687128" cy="244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Butcher</a:t>
            </a: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, baker, candlestick maker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F18B0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 charset="0"/>
              </a:rPr>
              <a:t>Shop’s </a:t>
            </a:r>
            <a:r>
              <a:rPr lang="en-GB" sz="1800" dirty="0">
                <a:solidFill>
                  <a:srgbClr val="000000"/>
                </a:solidFill>
                <a:latin typeface="Calibri" charset="0"/>
              </a:rPr>
              <a:t>BI loss driven by damage to the rest of the high street</a:t>
            </a:r>
          </a:p>
          <a:p>
            <a:pPr marL="0" indent="0">
              <a:lnSpc>
                <a:spcPct val="200000"/>
              </a:lnSpc>
              <a:spcAft>
                <a:spcPts val="1000"/>
              </a:spcAft>
            </a:pPr>
            <a:endParaRPr lang="en-GB" sz="18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Calibri" charset="0"/>
              </a:rPr>
              <a:t>	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lvl="1" algn="just">
              <a:lnSpc>
                <a:spcPct val="114000"/>
              </a:lnSpc>
              <a:buClr>
                <a:srgbClr val="F4740A"/>
              </a:buClr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28" y="2673098"/>
            <a:ext cx="5078268" cy="340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1013</Words>
  <Application>Microsoft Office PowerPoint</Application>
  <PresentationFormat>On-screen Show (4:3)</PresentationFormat>
  <Paragraphs>254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KievitOT-Book</vt:lpstr>
      <vt:lpstr>Tahoma</vt:lpstr>
      <vt:lpstr>Wingdings</vt:lpstr>
      <vt:lpstr>1_Office Theme</vt:lpstr>
      <vt:lpstr>PowerPoint Presentation</vt:lpstr>
      <vt:lpstr>LEARNING OUTCOMES</vt:lpstr>
      <vt:lpstr>OVERVIEW PAGE 1</vt:lpstr>
      <vt:lpstr>CONCLUSIONS PAGE 2</vt:lpstr>
      <vt:lpstr>CORE COVER – OPERATIVE CLAUSE - PAGES 3 - 6</vt:lpstr>
      <vt:lpstr>MATERIAL DAMAGE PROVISO - PAGE 7</vt:lpstr>
      <vt:lpstr>DAMAGE – PAGES 8 TO 12</vt:lpstr>
      <vt:lpstr> WIDE AREA DAMAGE – PAGE 11</vt:lpstr>
      <vt:lpstr> WIDE AREA DAMAGE – PAGE 11</vt:lpstr>
      <vt:lpstr> WIDE AREA DAMAGE – PAGE 11</vt:lpstr>
      <vt:lpstr> NOT ALL CONSEQUENCES ARE COVERED - PAGES 12 - 14</vt:lpstr>
      <vt:lpstr> MAXIMUM INDEMNITY PERIOD - PAGES 15 - 17 </vt:lpstr>
      <vt:lpstr> MAXIMUM INDEMNITY PERIOD - PAGES 18 - 23 </vt:lpstr>
      <vt:lpstr>GROSS PROFIT DEFINITION – PAGE 24 </vt:lpstr>
      <vt:lpstr>GROSS PROFIT - PAGES 24 TO 30</vt:lpstr>
      <vt:lpstr>DECLARATION LINKED POLICIES - PAGE 31</vt:lpstr>
      <vt:lpstr>STOCK - PAGES 32 TO 33</vt:lpstr>
      <vt:lpstr>INSURANCE ACT 2015- PAGE 34</vt:lpstr>
      <vt:lpstr>ENTERPRISE ACT 2016- PAGE 35 -36</vt:lpstr>
      <vt:lpstr>ICW: PRACTICAL ISSUES PAGES 37 - 38</vt:lpstr>
      <vt:lpstr>ICW: PRACTICAL ISSUES PAGE 39</vt:lpstr>
      <vt:lpstr>BUSINESS INTERRUPTION EXTENSIONS - PAGES 40 - 44</vt:lpstr>
      <vt:lpstr>DENIAL OF ACCESS/LOSS OF ATTRACTION - PAGES 40-41</vt:lpstr>
      <vt:lpstr>UTILITIES – PAGE 42</vt:lpstr>
      <vt:lpstr>CUSTOMERS/SUPPLIERS – PAGE 43</vt:lpstr>
      <vt:lpstr>ADVANCED PROFITS – PAGE 44</vt:lpstr>
      <vt:lpstr>OBJECTIVES - RECAP</vt:lpstr>
      <vt:lpstr>PowerPoint Presentation</vt:lpstr>
    </vt:vector>
  </TitlesOfParts>
  <Company>SedgwickCMS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Sedgwick CMS  2009 Capabilities Overview</dc:title>
  <dc:creator>Benjamen McCain</dc:creator>
  <cp:lastModifiedBy>Paul Tunnell</cp:lastModifiedBy>
  <cp:revision>586</cp:revision>
  <cp:lastPrinted>2017-01-30T13:20:34Z</cp:lastPrinted>
  <dcterms:created xsi:type="dcterms:W3CDTF">2010-01-29T22:33:59Z</dcterms:created>
  <dcterms:modified xsi:type="dcterms:W3CDTF">2017-04-20T13:19:30Z</dcterms:modified>
</cp:coreProperties>
</file>