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84" r:id="rId3"/>
    <p:sldId id="276" r:id="rId4"/>
    <p:sldId id="288" r:id="rId5"/>
    <p:sldId id="274" r:id="rId6"/>
    <p:sldId id="289" r:id="rId7"/>
    <p:sldId id="282" r:id="rId8"/>
    <p:sldId id="281" r:id="rId9"/>
    <p:sldId id="291" r:id="rId10"/>
    <p:sldId id="260" r:id="rId11"/>
    <p:sldId id="264" r:id="rId12"/>
    <p:sldId id="265" r:id="rId13"/>
    <p:sldId id="293" r:id="rId14"/>
    <p:sldId id="279" r:id="rId15"/>
    <p:sldId id="280" r:id="rId16"/>
    <p:sldId id="278" r:id="rId17"/>
    <p:sldId id="267" r:id="rId18"/>
  </p:sldIdLst>
  <p:sldSz cx="9144000" cy="6858000" type="screen4x3"/>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185" autoAdjust="0"/>
  </p:normalViewPr>
  <p:slideViewPr>
    <p:cSldViewPr>
      <p:cViewPr>
        <p:scale>
          <a:sx n="70" d="100"/>
          <a:sy n="70" d="100"/>
        </p:scale>
        <p:origin x="-1140" y="32"/>
      </p:cViewPr>
      <p:guideLst>
        <p:guide orient="horz" pos="2160"/>
        <p:guide pos="2880"/>
      </p:guideLst>
    </p:cSldViewPr>
  </p:slideViewPr>
  <p:notesTextViewPr>
    <p:cViewPr>
      <p:scale>
        <a:sx n="1" d="1"/>
        <a:sy n="1" d="1"/>
      </p:scale>
      <p:origin x="0" y="0"/>
    </p:cViewPr>
  </p:notesTextViewPr>
  <p:notesViewPr>
    <p:cSldViewPr>
      <p:cViewPr varScale="1">
        <p:scale>
          <a:sx n="51" d="100"/>
          <a:sy n="51" d="100"/>
        </p:scale>
        <p:origin x="-1920" y="-108"/>
      </p:cViewPr>
      <p:guideLst>
        <p:guide orient="horz" pos="3132"/>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10FD89A2-67FD-43A9-A375-27F582BBEA12}" type="datetimeFigureOut">
              <a:rPr lang="en-GB" smtClean="0"/>
              <a:pPr/>
              <a:t>15/03/2017</a:t>
            </a:fld>
            <a:endParaRPr lang="en-GB"/>
          </a:p>
        </p:txBody>
      </p:sp>
      <p:sp>
        <p:nvSpPr>
          <p:cNvPr id="4" name="Footer Placeholder 3"/>
          <p:cNvSpPr>
            <a:spLocks noGrp="1"/>
          </p:cNvSpPr>
          <p:nvPr>
            <p:ph type="ftr" sz="quarter" idx="2"/>
          </p:nvPr>
        </p:nvSpPr>
        <p:spPr>
          <a:xfrm>
            <a:off x="0" y="9447213"/>
            <a:ext cx="29718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447213"/>
            <a:ext cx="2971800" cy="496887"/>
          </a:xfrm>
          <a:prstGeom prst="rect">
            <a:avLst/>
          </a:prstGeom>
        </p:spPr>
        <p:txBody>
          <a:bodyPr vert="horz" lIns="91440" tIns="45720" rIns="91440" bIns="45720" rtlCol="0" anchor="b"/>
          <a:lstStyle>
            <a:lvl1pPr algn="r">
              <a:defRPr sz="1200"/>
            </a:lvl1pPr>
          </a:lstStyle>
          <a:p>
            <a:fld id="{7FA3AABC-4690-49C5-8C11-CFBA25CAB941}" type="slidenum">
              <a:rPr lang="en-GB" smtClean="0"/>
              <a:pPr/>
              <a:t>‹#›</a:t>
            </a:fld>
            <a:endParaRPr lang="en-GB"/>
          </a:p>
        </p:txBody>
      </p:sp>
    </p:spTree>
    <p:extLst>
      <p:ext uri="{BB962C8B-B14F-4D97-AF65-F5344CB8AC3E}">
        <p14:creationId xmlns="" xmlns:p14="http://schemas.microsoft.com/office/powerpoint/2010/main" val="414650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B6EAB133-EC3C-4AD8-9165-082814A8A311}" type="datetimeFigureOut">
              <a:rPr lang="en-GB" smtClean="0"/>
              <a:pPr/>
              <a:t>15/03/2017</a:t>
            </a:fld>
            <a:endParaRPr lang="en-GB"/>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595D43D4-D7C3-40FF-BAEE-6ED4D00B93E8}" type="slidenum">
              <a:rPr lang="en-GB" smtClean="0"/>
              <a:pPr/>
              <a:t>‹#›</a:t>
            </a:fld>
            <a:endParaRPr lang="en-GB"/>
          </a:p>
        </p:txBody>
      </p:sp>
    </p:spTree>
    <p:extLst>
      <p:ext uri="{BB962C8B-B14F-4D97-AF65-F5344CB8AC3E}">
        <p14:creationId xmlns="" xmlns:p14="http://schemas.microsoft.com/office/powerpoint/2010/main" val="3282445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595D43D4-D7C3-40FF-BAEE-6ED4D00B93E8}" type="slidenum">
              <a:rPr lang="en-GB" smtClean="0"/>
              <a:pPr/>
              <a:t>1</a:t>
            </a:fld>
            <a:endParaRPr lang="en-GB" dirty="0"/>
          </a:p>
        </p:txBody>
      </p:sp>
    </p:spTree>
    <p:extLst>
      <p:ext uri="{BB962C8B-B14F-4D97-AF65-F5344CB8AC3E}">
        <p14:creationId xmlns="" xmlns:p14="http://schemas.microsoft.com/office/powerpoint/2010/main" val="3871251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95D43D4-D7C3-40FF-BAEE-6ED4D00B93E8}" type="slidenum">
              <a:rPr lang="en-GB" smtClean="0"/>
              <a:pPr/>
              <a:t>11</a:t>
            </a:fld>
            <a:endParaRPr lang="en-GB"/>
          </a:p>
        </p:txBody>
      </p:sp>
    </p:spTree>
    <p:extLst>
      <p:ext uri="{BB962C8B-B14F-4D97-AF65-F5344CB8AC3E}">
        <p14:creationId xmlns="" xmlns:p14="http://schemas.microsoft.com/office/powerpoint/2010/main" val="233095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5D43D4-D7C3-40FF-BAEE-6ED4D00B93E8}" type="slidenum">
              <a:rPr lang="en-GB" smtClean="0"/>
              <a:pPr/>
              <a:t>12</a:t>
            </a:fld>
            <a:endParaRPr lang="en-GB"/>
          </a:p>
        </p:txBody>
      </p:sp>
    </p:spTree>
    <p:extLst>
      <p:ext uri="{BB962C8B-B14F-4D97-AF65-F5344CB8AC3E}">
        <p14:creationId xmlns="" xmlns:p14="http://schemas.microsoft.com/office/powerpoint/2010/main" val="2437428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5D43D4-D7C3-40FF-BAEE-6ED4D00B93E8}" type="slidenum">
              <a:rPr lang="en-GB" smtClean="0"/>
              <a:pPr/>
              <a:t>13</a:t>
            </a:fld>
            <a:endParaRPr lang="en-GB"/>
          </a:p>
        </p:txBody>
      </p:sp>
    </p:spTree>
    <p:extLst>
      <p:ext uri="{BB962C8B-B14F-4D97-AF65-F5344CB8AC3E}">
        <p14:creationId xmlns="" xmlns:p14="http://schemas.microsoft.com/office/powerpoint/2010/main" val="2437428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95D43D4-D7C3-40FF-BAEE-6ED4D00B93E8}" type="slidenum">
              <a:rPr lang="en-GB" smtClean="0"/>
              <a:pPr/>
              <a:t>14</a:t>
            </a:fld>
            <a:endParaRPr lang="en-GB" dirty="0"/>
          </a:p>
        </p:txBody>
      </p:sp>
    </p:spTree>
    <p:extLst>
      <p:ext uri="{BB962C8B-B14F-4D97-AF65-F5344CB8AC3E}">
        <p14:creationId xmlns="" xmlns:p14="http://schemas.microsoft.com/office/powerpoint/2010/main" val="2437428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95D43D4-D7C3-40FF-BAEE-6ED4D00B93E8}" type="slidenum">
              <a:rPr lang="en-GB" smtClean="0"/>
              <a:pPr/>
              <a:t>15</a:t>
            </a:fld>
            <a:endParaRPr lang="en-GB" dirty="0"/>
          </a:p>
        </p:txBody>
      </p:sp>
    </p:spTree>
    <p:extLst>
      <p:ext uri="{BB962C8B-B14F-4D97-AF65-F5344CB8AC3E}">
        <p14:creationId xmlns="" xmlns:p14="http://schemas.microsoft.com/office/powerpoint/2010/main" val="2437428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595D43D4-D7C3-40FF-BAEE-6ED4D00B93E8}" type="slidenum">
              <a:rPr lang="en-GB" smtClean="0"/>
              <a:pPr/>
              <a:t>16</a:t>
            </a:fld>
            <a:endParaRPr lang="en-GB" dirty="0"/>
          </a:p>
        </p:txBody>
      </p:sp>
    </p:spTree>
    <p:extLst>
      <p:ext uri="{BB962C8B-B14F-4D97-AF65-F5344CB8AC3E}">
        <p14:creationId xmlns="" xmlns:p14="http://schemas.microsoft.com/office/powerpoint/2010/main" val="2437428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5D43D4-D7C3-40FF-BAEE-6ED4D00B93E8}" type="slidenum">
              <a:rPr lang="en-GB" smtClean="0"/>
              <a:pPr/>
              <a:t>17</a:t>
            </a:fld>
            <a:endParaRPr lang="en-GB"/>
          </a:p>
        </p:txBody>
      </p:sp>
    </p:spTree>
    <p:extLst>
      <p:ext uri="{BB962C8B-B14F-4D97-AF65-F5344CB8AC3E}">
        <p14:creationId xmlns="" xmlns:p14="http://schemas.microsoft.com/office/powerpoint/2010/main" val="2437428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5D43D4-D7C3-40FF-BAEE-6ED4D00B93E8}" type="slidenum">
              <a:rPr lang="en-GB" smtClean="0"/>
              <a:pPr/>
              <a:t>2</a:t>
            </a:fld>
            <a:endParaRPr lang="en-GB" dirty="0"/>
          </a:p>
        </p:txBody>
      </p:sp>
    </p:spTree>
    <p:extLst>
      <p:ext uri="{BB962C8B-B14F-4D97-AF65-F5344CB8AC3E}">
        <p14:creationId xmlns="" xmlns:p14="http://schemas.microsoft.com/office/powerpoint/2010/main" val="3829276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5D43D4-D7C3-40FF-BAEE-6ED4D00B93E8}" type="slidenum">
              <a:rPr lang="en-GB" smtClean="0"/>
              <a:pPr/>
              <a:t>3</a:t>
            </a:fld>
            <a:endParaRPr lang="en-GB" dirty="0"/>
          </a:p>
        </p:txBody>
      </p:sp>
    </p:spTree>
    <p:extLst>
      <p:ext uri="{BB962C8B-B14F-4D97-AF65-F5344CB8AC3E}">
        <p14:creationId xmlns="" xmlns:p14="http://schemas.microsoft.com/office/powerpoint/2010/main" val="3829276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595D43D4-D7C3-40FF-BAEE-6ED4D00B93E8}" type="slidenum">
              <a:rPr lang="en-GB" smtClean="0"/>
              <a:pPr/>
              <a:t>4</a:t>
            </a:fld>
            <a:endParaRPr lang="en-GB" dirty="0"/>
          </a:p>
        </p:txBody>
      </p:sp>
    </p:spTree>
    <p:extLst>
      <p:ext uri="{BB962C8B-B14F-4D97-AF65-F5344CB8AC3E}">
        <p14:creationId xmlns="" xmlns:p14="http://schemas.microsoft.com/office/powerpoint/2010/main" val="2889383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5D43D4-D7C3-40FF-BAEE-6ED4D00B93E8}" type="slidenum">
              <a:rPr lang="en-GB" smtClean="0"/>
              <a:pPr/>
              <a:t>5</a:t>
            </a:fld>
            <a:endParaRPr lang="en-GB" dirty="0"/>
          </a:p>
        </p:txBody>
      </p:sp>
    </p:spTree>
    <p:extLst>
      <p:ext uri="{BB962C8B-B14F-4D97-AF65-F5344CB8AC3E}">
        <p14:creationId xmlns="" xmlns:p14="http://schemas.microsoft.com/office/powerpoint/2010/main" val="2889383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95D43D4-D7C3-40FF-BAEE-6ED4D00B93E8}" type="slidenum">
              <a:rPr lang="en-GB" smtClean="0"/>
              <a:pPr/>
              <a:t>7</a:t>
            </a:fld>
            <a:endParaRPr lang="en-GB"/>
          </a:p>
        </p:txBody>
      </p:sp>
    </p:spTree>
    <p:extLst>
      <p:ext uri="{BB962C8B-B14F-4D97-AF65-F5344CB8AC3E}">
        <p14:creationId xmlns="" xmlns:p14="http://schemas.microsoft.com/office/powerpoint/2010/main" val="2979903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95D43D4-D7C3-40FF-BAEE-6ED4D00B93E8}" type="slidenum">
              <a:rPr lang="en-GB" smtClean="0"/>
              <a:pPr/>
              <a:t>8</a:t>
            </a:fld>
            <a:endParaRPr lang="en-GB"/>
          </a:p>
        </p:txBody>
      </p:sp>
    </p:spTree>
    <p:extLst>
      <p:ext uri="{BB962C8B-B14F-4D97-AF65-F5344CB8AC3E}">
        <p14:creationId xmlns="" xmlns:p14="http://schemas.microsoft.com/office/powerpoint/2010/main" val="2979903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95D43D4-D7C3-40FF-BAEE-6ED4D00B93E8}" type="slidenum">
              <a:rPr lang="en-GB" smtClean="0"/>
              <a:pPr/>
              <a:t>9</a:t>
            </a:fld>
            <a:endParaRPr lang="en-GB"/>
          </a:p>
        </p:txBody>
      </p:sp>
    </p:spTree>
    <p:extLst>
      <p:ext uri="{BB962C8B-B14F-4D97-AF65-F5344CB8AC3E}">
        <p14:creationId xmlns="" xmlns:p14="http://schemas.microsoft.com/office/powerpoint/2010/main" val="2979903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5D43D4-D7C3-40FF-BAEE-6ED4D00B93E8}" type="slidenum">
              <a:rPr lang="en-GB" smtClean="0"/>
              <a:pPr/>
              <a:t>10</a:t>
            </a:fld>
            <a:endParaRPr lang="en-GB"/>
          </a:p>
        </p:txBody>
      </p:sp>
    </p:spTree>
    <p:extLst>
      <p:ext uri="{BB962C8B-B14F-4D97-AF65-F5344CB8AC3E}">
        <p14:creationId xmlns="" xmlns:p14="http://schemas.microsoft.com/office/powerpoint/2010/main" val="587395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35A4A25-9D95-4923-8939-97760D56EDAF}" type="datetimeFigureOut">
              <a:rPr lang="en-GB" smtClean="0"/>
              <a:pPr/>
              <a:t>15/03/2017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0C24E0-BC30-4ADB-9ED5-C88DF035F2D7}" type="slidenum">
              <a:rPr lang="en-GB" smtClean="0"/>
              <a:pPr/>
              <a:t>‹#›</a:t>
            </a:fld>
            <a:endParaRPr lang="en-GB"/>
          </a:p>
        </p:txBody>
      </p:sp>
    </p:spTree>
    <p:extLst>
      <p:ext uri="{BB962C8B-B14F-4D97-AF65-F5344CB8AC3E}">
        <p14:creationId xmlns="" xmlns:p14="http://schemas.microsoft.com/office/powerpoint/2010/main" val="285259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A4A25-9D95-4923-8939-97760D56EDAF}" type="datetimeFigureOut">
              <a:rPr lang="en-GB" smtClean="0"/>
              <a:pPr/>
              <a:t>15/03/2017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0C24E0-BC30-4ADB-9ED5-C88DF035F2D7}" type="slidenum">
              <a:rPr lang="en-GB" smtClean="0"/>
              <a:pPr/>
              <a:t>‹#›</a:t>
            </a:fld>
            <a:endParaRPr lang="en-GB"/>
          </a:p>
        </p:txBody>
      </p:sp>
    </p:spTree>
    <p:extLst>
      <p:ext uri="{BB962C8B-B14F-4D97-AF65-F5344CB8AC3E}">
        <p14:creationId xmlns="" xmlns:p14="http://schemas.microsoft.com/office/powerpoint/2010/main" val="2914224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5A4A25-9D95-4923-8939-97760D56EDAF}" type="datetimeFigureOut">
              <a:rPr lang="en-GB" smtClean="0"/>
              <a:pPr/>
              <a:t>15/03/2017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0C24E0-BC30-4ADB-9ED5-C88DF035F2D7}" type="slidenum">
              <a:rPr lang="en-GB" smtClean="0"/>
              <a:pPr/>
              <a:t>‹#›</a:t>
            </a:fld>
            <a:endParaRPr lang="en-GB"/>
          </a:p>
        </p:txBody>
      </p:sp>
    </p:spTree>
    <p:extLst>
      <p:ext uri="{BB962C8B-B14F-4D97-AF65-F5344CB8AC3E}">
        <p14:creationId xmlns="" xmlns:p14="http://schemas.microsoft.com/office/powerpoint/2010/main" val="2984870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5A4A25-9D95-4923-8939-97760D56EDAF}" type="datetimeFigureOut">
              <a:rPr lang="en-GB" smtClean="0"/>
              <a:pPr/>
              <a:t>15/03/2017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0C24E0-BC30-4ADB-9ED5-C88DF035F2D7}" type="slidenum">
              <a:rPr lang="en-GB" smtClean="0"/>
              <a:pPr/>
              <a:t>‹#›</a:t>
            </a:fld>
            <a:endParaRPr lang="en-GB"/>
          </a:p>
        </p:txBody>
      </p:sp>
    </p:spTree>
    <p:extLst>
      <p:ext uri="{BB962C8B-B14F-4D97-AF65-F5344CB8AC3E}">
        <p14:creationId xmlns="" xmlns:p14="http://schemas.microsoft.com/office/powerpoint/2010/main" val="1137849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35A4A25-9D95-4923-8939-97760D56EDAF}" type="datetimeFigureOut">
              <a:rPr lang="en-GB" smtClean="0"/>
              <a:pPr/>
              <a:t>15/03/2017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0C24E0-BC30-4ADB-9ED5-C88DF035F2D7}" type="slidenum">
              <a:rPr lang="en-GB" smtClean="0"/>
              <a:pPr/>
              <a:t>‹#›</a:t>
            </a:fld>
            <a:endParaRPr lang="en-GB"/>
          </a:p>
        </p:txBody>
      </p:sp>
    </p:spTree>
    <p:extLst>
      <p:ext uri="{BB962C8B-B14F-4D97-AF65-F5344CB8AC3E}">
        <p14:creationId xmlns="" xmlns:p14="http://schemas.microsoft.com/office/powerpoint/2010/main" val="27222904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GB" smtClean="0"/>
              <a:t>26/11/2015</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D0C24E0-BC30-4ADB-9ED5-C88DF035F2D7}" type="slidenum">
              <a:rPr lang="en-GB" smtClean="0"/>
              <a:pPr/>
              <a:t>‹#›</a:t>
            </a:fld>
            <a:endParaRPr lang="en-GB" dirty="0"/>
          </a:p>
        </p:txBody>
      </p:sp>
      <p:sp>
        <p:nvSpPr>
          <p:cNvPr id="6" name="Rectangle 5"/>
          <p:cNvSpPr/>
          <p:nvPr userDrawn="1"/>
        </p:nvSpPr>
        <p:spPr>
          <a:xfrm>
            <a:off x="0" y="5805264"/>
            <a:ext cx="9144000" cy="36004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 xmlns:p14="http://schemas.microsoft.com/office/powerpoint/2010/main" val="3644281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5A4A25-9D95-4923-8939-97760D56EDAF}" type="datetimeFigureOut">
              <a:rPr lang="en-GB" smtClean="0"/>
              <a:pPr/>
              <a:t>15/03/2017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0C24E0-BC30-4ADB-9ED5-C88DF035F2D7}" type="slidenum">
              <a:rPr lang="en-GB" smtClean="0"/>
              <a:pPr/>
              <a:t>‹#›</a:t>
            </a:fld>
            <a:endParaRPr lang="en-GB"/>
          </a:p>
        </p:txBody>
      </p:sp>
    </p:spTree>
    <p:extLst>
      <p:ext uri="{BB962C8B-B14F-4D97-AF65-F5344CB8AC3E}">
        <p14:creationId xmlns="" xmlns:p14="http://schemas.microsoft.com/office/powerpoint/2010/main" val="2973681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5A4A25-9D95-4923-8939-97760D56EDAF}" type="datetimeFigureOut">
              <a:rPr lang="en-GB" smtClean="0"/>
              <a:pPr/>
              <a:t>15/03/2017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0C24E0-BC30-4ADB-9ED5-C88DF035F2D7}" type="slidenum">
              <a:rPr lang="en-GB" smtClean="0"/>
              <a:pPr/>
              <a:t>‹#›</a:t>
            </a:fld>
            <a:endParaRPr lang="en-GB"/>
          </a:p>
        </p:txBody>
      </p:sp>
    </p:spTree>
    <p:extLst>
      <p:ext uri="{BB962C8B-B14F-4D97-AF65-F5344CB8AC3E}">
        <p14:creationId xmlns="" xmlns:p14="http://schemas.microsoft.com/office/powerpoint/2010/main" val="2049404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35A4A25-9D95-4923-8939-97760D56EDAF}" type="datetimeFigureOut">
              <a:rPr lang="en-GB" smtClean="0"/>
              <a:pPr/>
              <a:t>15/03/2017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0C24E0-BC30-4ADB-9ED5-C88DF035F2D7}" type="slidenum">
              <a:rPr lang="en-GB" smtClean="0"/>
              <a:pPr/>
              <a:t>‹#›</a:t>
            </a:fld>
            <a:endParaRPr lang="en-GB"/>
          </a:p>
        </p:txBody>
      </p:sp>
    </p:spTree>
    <p:extLst>
      <p:ext uri="{BB962C8B-B14F-4D97-AF65-F5344CB8AC3E}">
        <p14:creationId xmlns="" xmlns:p14="http://schemas.microsoft.com/office/powerpoint/2010/main" val="2039171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35A4A25-9D95-4923-8939-97760D56EDAF}" type="datetimeFigureOut">
              <a:rPr lang="en-GB" smtClean="0"/>
              <a:pPr/>
              <a:t>15/03/2017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D0C24E0-BC30-4ADB-9ED5-C88DF035F2D7}" type="slidenum">
              <a:rPr lang="en-GB" smtClean="0"/>
              <a:pPr/>
              <a:t>‹#›</a:t>
            </a:fld>
            <a:endParaRPr lang="en-GB"/>
          </a:p>
        </p:txBody>
      </p:sp>
    </p:spTree>
    <p:extLst>
      <p:ext uri="{BB962C8B-B14F-4D97-AF65-F5344CB8AC3E}">
        <p14:creationId xmlns="" xmlns:p14="http://schemas.microsoft.com/office/powerpoint/2010/main" val="1606149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35A4A25-9D95-4923-8939-97760D56EDAF}" type="datetimeFigureOut">
              <a:rPr lang="en-GB" smtClean="0"/>
              <a:pPr/>
              <a:t>15/03/2017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D0C24E0-BC30-4ADB-9ED5-C88DF035F2D7}" type="slidenum">
              <a:rPr lang="en-GB" smtClean="0"/>
              <a:pPr/>
              <a:t>‹#›</a:t>
            </a:fld>
            <a:endParaRPr lang="en-GB"/>
          </a:p>
        </p:txBody>
      </p:sp>
    </p:spTree>
    <p:extLst>
      <p:ext uri="{BB962C8B-B14F-4D97-AF65-F5344CB8AC3E}">
        <p14:creationId xmlns="" xmlns:p14="http://schemas.microsoft.com/office/powerpoint/2010/main" val="178043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A4A25-9D95-4923-8939-97760D56EDAF}" type="datetimeFigureOut">
              <a:rPr lang="en-GB" smtClean="0"/>
              <a:pPr/>
              <a:t>15/03/2017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D0C24E0-BC30-4ADB-9ED5-C88DF035F2D7}" type="slidenum">
              <a:rPr lang="en-GB" smtClean="0"/>
              <a:pPr/>
              <a:t>‹#›</a:t>
            </a:fld>
            <a:endParaRPr lang="en-GB"/>
          </a:p>
        </p:txBody>
      </p:sp>
    </p:spTree>
    <p:extLst>
      <p:ext uri="{BB962C8B-B14F-4D97-AF65-F5344CB8AC3E}">
        <p14:creationId xmlns="" xmlns:p14="http://schemas.microsoft.com/office/powerpoint/2010/main" val="3035557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A4A25-9D95-4923-8939-97760D56EDAF}" type="datetimeFigureOut">
              <a:rPr lang="en-GB" smtClean="0"/>
              <a:pPr/>
              <a:t>15/03/2017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0C24E0-BC30-4ADB-9ED5-C88DF035F2D7}" type="slidenum">
              <a:rPr lang="en-GB" smtClean="0"/>
              <a:pPr/>
              <a:t>‹#›</a:t>
            </a:fld>
            <a:endParaRPr lang="en-GB"/>
          </a:p>
        </p:txBody>
      </p:sp>
    </p:spTree>
    <p:extLst>
      <p:ext uri="{BB962C8B-B14F-4D97-AF65-F5344CB8AC3E}">
        <p14:creationId xmlns="" xmlns:p14="http://schemas.microsoft.com/office/powerpoint/2010/main" val="2409976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dirty="0" smtClean="0"/>
              <a:t>26/11/2015</a:t>
            </a:r>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0C24E0-BC30-4ADB-9ED5-C88DF035F2D7}" type="slidenum">
              <a:rPr lang="en-GB" smtClean="0"/>
              <a:pPr/>
              <a:t>‹#›</a:t>
            </a:fld>
            <a:endParaRPr lang="en-GB" dirty="0"/>
          </a:p>
        </p:txBody>
      </p:sp>
      <p:pic>
        <p:nvPicPr>
          <p:cNvPr id="1026" name="Picture 2"/>
          <p:cNvPicPr>
            <a:picLocks noChangeAspect="1" noChangeArrowheads="1"/>
          </p:cNvPicPr>
          <p:nvPr userDrawn="1"/>
        </p:nvPicPr>
        <p:blipFill>
          <a:blip r:embed="rId15" cstate="print">
            <a:extLst>
              <a:ext uri="{28A0092B-C50C-407E-A947-70E740481C1C}">
                <a14:useLocalDpi xmlns="" xmlns:a14="http://schemas.microsoft.com/office/drawing/2010/main" val="0"/>
              </a:ext>
            </a:extLst>
          </a:blip>
          <a:srcRect/>
          <a:stretch>
            <a:fillRect/>
          </a:stretch>
        </p:blipFill>
        <p:spPr bwMode="auto">
          <a:xfrm>
            <a:off x="0" y="0"/>
            <a:ext cx="3909695" cy="13407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Rectangle 7"/>
          <p:cNvSpPr/>
          <p:nvPr userDrawn="1"/>
        </p:nvSpPr>
        <p:spPr>
          <a:xfrm>
            <a:off x="0" y="6165304"/>
            <a:ext cx="9144000" cy="36004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 xmlns:p14="http://schemas.microsoft.com/office/powerpoint/2010/main" val="162949667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tx2"/>
                </a:solidFill>
                <a:cs typeface="Aharoni" panose="02010803020104030203" pitchFamily="2" charset="-79"/>
              </a:rPr>
              <a:t>De-</a:t>
            </a:r>
            <a:r>
              <a:rPr lang="en-GB" dirty="0" err="1" smtClean="0">
                <a:solidFill>
                  <a:schemeClr val="tx2"/>
                </a:solidFill>
                <a:cs typeface="Aharoni" panose="02010803020104030203" pitchFamily="2" charset="-79"/>
              </a:rPr>
              <a:t>Resking</a:t>
            </a:r>
            <a:r>
              <a:rPr lang="en-GB" dirty="0" smtClean="0">
                <a:solidFill>
                  <a:schemeClr val="tx2"/>
                </a:solidFill>
                <a:cs typeface="Aharoni" panose="02010803020104030203" pitchFamily="2" charset="-79"/>
              </a:rPr>
              <a:t> R</a:t>
            </a:r>
            <a:r>
              <a:rPr lang="en-GB" dirty="0" smtClean="0">
                <a:solidFill>
                  <a:schemeClr val="tx2"/>
                </a:solidFill>
                <a:cs typeface="Aharoni" panose="02010803020104030203" pitchFamily="2" charset="-79"/>
              </a:rPr>
              <a:t>etirement</a:t>
            </a:r>
            <a:endParaRPr lang="en-GB" dirty="0">
              <a:solidFill>
                <a:schemeClr val="tx2"/>
              </a:solidFill>
              <a:cs typeface="Aharoni" panose="02010803020104030203" pitchFamily="2" charset="-79"/>
            </a:endParaRPr>
          </a:p>
        </p:txBody>
      </p:sp>
      <p:sp>
        <p:nvSpPr>
          <p:cNvPr id="3" name="Subtitle 2"/>
          <p:cNvSpPr>
            <a:spLocks noGrp="1"/>
          </p:cNvSpPr>
          <p:nvPr>
            <p:ph type="subTitle" idx="1"/>
          </p:nvPr>
        </p:nvSpPr>
        <p:spPr>
          <a:xfrm>
            <a:off x="2411760" y="3645024"/>
            <a:ext cx="3920480" cy="1752600"/>
          </a:xfrm>
        </p:spPr>
        <p:txBody>
          <a:bodyPr>
            <a:normAutofit fontScale="85000" lnSpcReduction="20000"/>
          </a:bodyPr>
          <a:lstStyle/>
          <a:p>
            <a:endParaRPr lang="en-GB" dirty="0" smtClean="0">
              <a:solidFill>
                <a:schemeClr val="tx1"/>
              </a:solidFill>
              <a:latin typeface="Elementary SF" pitchFamily="2" charset="0"/>
              <a:cs typeface="Aparajita" panose="020B0604020202020204" pitchFamily="34" charset="0"/>
            </a:endParaRPr>
          </a:p>
          <a:p>
            <a:endParaRPr lang="en-GB" dirty="0">
              <a:solidFill>
                <a:schemeClr val="tx1"/>
              </a:solidFill>
              <a:latin typeface="Elementary SF" pitchFamily="2" charset="0"/>
              <a:cs typeface="Aparajita" panose="020B0604020202020204" pitchFamily="34" charset="0"/>
            </a:endParaRPr>
          </a:p>
          <a:p>
            <a:r>
              <a:rPr lang="en-GB" sz="2100" dirty="0" smtClean="0">
                <a:solidFill>
                  <a:schemeClr val="tx2"/>
                </a:solidFill>
                <a:cs typeface="Aparajita" panose="020B0604020202020204" pitchFamily="34" charset="0"/>
              </a:rPr>
              <a:t>John Hiew</a:t>
            </a:r>
          </a:p>
          <a:p>
            <a:r>
              <a:rPr lang="en-GB" sz="2100" dirty="0" smtClean="0">
                <a:solidFill>
                  <a:schemeClr val="tx2"/>
                </a:solidFill>
                <a:cs typeface="Aparajita" panose="020B0604020202020204" pitchFamily="34" charset="0"/>
              </a:rPr>
              <a:t>Chief Executive</a:t>
            </a:r>
          </a:p>
          <a:p>
            <a:r>
              <a:rPr lang="en-GB" sz="2100" dirty="0" smtClean="0">
                <a:solidFill>
                  <a:schemeClr val="tx2"/>
                </a:solidFill>
                <a:cs typeface="Aparajita" panose="020B0604020202020204" pitchFamily="34" charset="0"/>
              </a:rPr>
              <a:t> Assured Retirement</a:t>
            </a:r>
            <a:endParaRPr lang="en-GB" sz="2100" dirty="0">
              <a:solidFill>
                <a:schemeClr val="tx2"/>
              </a:solidFill>
              <a:cs typeface="Aparajita" panose="020B0604020202020204" pitchFamily="34" charset="0"/>
            </a:endParaRPr>
          </a:p>
        </p:txBody>
      </p:sp>
    </p:spTree>
    <p:extLst>
      <p:ext uri="{BB962C8B-B14F-4D97-AF65-F5344CB8AC3E}">
        <p14:creationId xmlns="" xmlns:p14="http://schemas.microsoft.com/office/powerpoint/2010/main" val="18428867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792088"/>
          </a:xfrm>
        </p:spPr>
        <p:txBody>
          <a:bodyPr>
            <a:normAutofit/>
          </a:bodyPr>
          <a:lstStyle/>
          <a:p>
            <a:pPr algn="l"/>
            <a:r>
              <a:rPr lang="en-GB" sz="2400" b="1" dirty="0" smtClean="0">
                <a:solidFill>
                  <a:schemeClr val="tx2"/>
                </a:solidFill>
              </a:rPr>
              <a:t>A solution - the Cash Retirement Account</a:t>
            </a:r>
            <a:endParaRPr lang="en-GB" sz="2400" b="1" dirty="0">
              <a:solidFill>
                <a:schemeClr val="tx2"/>
              </a:solidFill>
            </a:endParaRPr>
          </a:p>
        </p:txBody>
      </p:sp>
      <p:sp>
        <p:nvSpPr>
          <p:cNvPr id="3" name="Content Placeholder 2"/>
          <p:cNvSpPr>
            <a:spLocks noGrp="1"/>
          </p:cNvSpPr>
          <p:nvPr>
            <p:ph idx="1"/>
          </p:nvPr>
        </p:nvSpPr>
        <p:spPr>
          <a:xfrm>
            <a:off x="251520" y="1700808"/>
            <a:ext cx="8568952" cy="4525963"/>
          </a:xfrm>
        </p:spPr>
        <p:txBody>
          <a:bodyPr>
            <a:normAutofit/>
          </a:bodyPr>
          <a:lstStyle/>
          <a:p>
            <a:r>
              <a:rPr lang="en-GB" sz="2000" dirty="0" smtClean="0">
                <a:solidFill>
                  <a:schemeClr val="tx2"/>
                </a:solidFill>
              </a:rPr>
              <a:t>Cash based Drawdown</a:t>
            </a:r>
          </a:p>
          <a:p>
            <a:r>
              <a:rPr lang="en-GB" sz="2000" dirty="0" smtClean="0">
                <a:solidFill>
                  <a:schemeClr val="tx2"/>
                </a:solidFill>
              </a:rPr>
              <a:t>Invests in a mixture of fixed term and instant access deposit accounts</a:t>
            </a:r>
          </a:p>
          <a:p>
            <a:r>
              <a:rPr lang="en-GB" sz="2000" dirty="0" smtClean="0">
                <a:solidFill>
                  <a:schemeClr val="tx2"/>
                </a:solidFill>
              </a:rPr>
              <a:t>Panel of 10 banks with exposure limited to £85k per bank – 100% FSCS cover</a:t>
            </a:r>
          </a:p>
          <a:p>
            <a:r>
              <a:rPr lang="en-GB" sz="2000" dirty="0" smtClean="0">
                <a:solidFill>
                  <a:schemeClr val="tx2"/>
                </a:solidFill>
              </a:rPr>
              <a:t>Any term from 12 to 60 months</a:t>
            </a:r>
          </a:p>
          <a:p>
            <a:r>
              <a:rPr lang="en-GB" sz="2000" dirty="0" smtClean="0">
                <a:solidFill>
                  <a:schemeClr val="tx2"/>
                </a:solidFill>
              </a:rPr>
              <a:t>Ability to tailor any shape of income at outset</a:t>
            </a:r>
          </a:p>
          <a:p>
            <a:r>
              <a:rPr lang="en-GB" sz="2000" dirty="0" smtClean="0">
                <a:solidFill>
                  <a:schemeClr val="tx2"/>
                </a:solidFill>
              </a:rPr>
              <a:t>Ability to earmark funds for an instant access account</a:t>
            </a:r>
          </a:p>
          <a:p>
            <a:r>
              <a:rPr lang="en-GB" sz="2000" dirty="0" smtClean="0">
                <a:solidFill>
                  <a:schemeClr val="tx2"/>
                </a:solidFill>
              </a:rPr>
              <a:t>All inclusive annual charge and ROI disclosed on every quotation</a:t>
            </a:r>
          </a:p>
          <a:p>
            <a:endParaRPr lang="en-GB" sz="2000" dirty="0">
              <a:solidFill>
                <a:schemeClr val="tx2"/>
              </a:solidFill>
            </a:endParaRPr>
          </a:p>
          <a:p>
            <a:pPr marL="0" indent="0">
              <a:buNone/>
            </a:pPr>
            <a:r>
              <a:rPr lang="en-GB" sz="2000" dirty="0" smtClean="0">
                <a:solidFill>
                  <a:schemeClr val="tx2"/>
                </a:solidFill>
              </a:rPr>
              <a:t>AND</a:t>
            </a:r>
          </a:p>
          <a:p>
            <a:r>
              <a:rPr lang="en-GB" sz="2000" dirty="0" smtClean="0">
                <a:solidFill>
                  <a:schemeClr val="tx2"/>
                </a:solidFill>
              </a:rPr>
              <a:t>Market leading rates</a:t>
            </a:r>
          </a:p>
          <a:p>
            <a:r>
              <a:rPr lang="en-GB" sz="2000" dirty="0" smtClean="0">
                <a:solidFill>
                  <a:schemeClr val="tx2"/>
                </a:solidFill>
              </a:rPr>
              <a:t>Modern technology</a:t>
            </a:r>
          </a:p>
          <a:p>
            <a:endParaRPr lang="en-GB" dirty="0" smtClean="0">
              <a:latin typeface="Elementary SF" pitchFamily="2" charset="0"/>
            </a:endParaRPr>
          </a:p>
          <a:p>
            <a:endParaRPr lang="en-GB" dirty="0" smtClean="0">
              <a:latin typeface="Elementary SF" pitchFamily="2" charset="0"/>
            </a:endParaRPr>
          </a:p>
        </p:txBody>
      </p:sp>
    </p:spTree>
    <p:extLst>
      <p:ext uri="{BB962C8B-B14F-4D97-AF65-F5344CB8AC3E}">
        <p14:creationId xmlns="" xmlns:p14="http://schemas.microsoft.com/office/powerpoint/2010/main" val="1787853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assuredretirement.co.uk/wp-content/uploads/2014/11/key-470345_1280-1024x768.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96336" y="1772816"/>
            <a:ext cx="1296144" cy="316835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467544" y="1052736"/>
            <a:ext cx="8435280" cy="864096"/>
          </a:xfrm>
        </p:spPr>
        <p:txBody>
          <a:bodyPr>
            <a:normAutofit/>
          </a:bodyPr>
          <a:lstStyle/>
          <a:p>
            <a:pPr algn="l"/>
            <a:r>
              <a:rPr lang="en-GB" sz="2400" b="1" dirty="0" smtClean="0">
                <a:solidFill>
                  <a:schemeClr val="tx2"/>
                </a:solidFill>
              </a:rPr>
              <a:t>A solution - how could our product be used?</a:t>
            </a:r>
            <a:endParaRPr lang="en-GB" sz="2400" b="1" dirty="0">
              <a:solidFill>
                <a:schemeClr val="tx2"/>
              </a:solidFill>
            </a:endParaRPr>
          </a:p>
        </p:txBody>
      </p:sp>
      <p:sp>
        <p:nvSpPr>
          <p:cNvPr id="3" name="Content Placeholder 2"/>
          <p:cNvSpPr>
            <a:spLocks noGrp="1"/>
          </p:cNvSpPr>
          <p:nvPr>
            <p:ph idx="1"/>
          </p:nvPr>
        </p:nvSpPr>
        <p:spPr>
          <a:xfrm>
            <a:off x="457198" y="1988840"/>
            <a:ext cx="3250706" cy="4137323"/>
          </a:xfrm>
        </p:spPr>
        <p:txBody>
          <a:bodyPr>
            <a:normAutofit/>
          </a:bodyPr>
          <a:lstStyle/>
          <a:p>
            <a:pPr marL="0" indent="0">
              <a:buNone/>
            </a:pPr>
            <a:r>
              <a:rPr lang="en-GB" sz="2000" dirty="0" smtClean="0">
                <a:solidFill>
                  <a:schemeClr val="tx2"/>
                </a:solidFill>
              </a:rPr>
              <a:t>An alternative to a lifetime annuity</a:t>
            </a:r>
          </a:p>
          <a:p>
            <a:pPr marL="0" indent="0">
              <a:buNone/>
            </a:pPr>
            <a:endParaRPr lang="en-GB" sz="2000" dirty="0">
              <a:solidFill>
                <a:schemeClr val="tx2"/>
              </a:solidFill>
            </a:endParaRPr>
          </a:p>
          <a:p>
            <a:r>
              <a:rPr lang="en-GB" sz="1800" dirty="0" smtClean="0">
                <a:solidFill>
                  <a:schemeClr val="tx2"/>
                </a:solidFill>
              </a:rPr>
              <a:t>providing the same certainty  as a lifetime annuity but over a fixed term </a:t>
            </a:r>
            <a:r>
              <a:rPr lang="en-GB" sz="1800" u="sng" dirty="0" smtClean="0">
                <a:solidFill>
                  <a:schemeClr val="tx2"/>
                </a:solidFill>
              </a:rPr>
              <a:t>and</a:t>
            </a:r>
            <a:r>
              <a:rPr lang="en-GB" sz="1800" dirty="0" smtClean="0">
                <a:solidFill>
                  <a:schemeClr val="tx2"/>
                </a:solidFill>
              </a:rPr>
              <a:t> with future flexibility</a:t>
            </a:r>
          </a:p>
          <a:p>
            <a:pPr marL="0" indent="0">
              <a:buNone/>
            </a:pPr>
            <a:endParaRPr lang="en-GB" sz="2000" dirty="0" smtClean="0">
              <a:solidFill>
                <a:schemeClr val="tx2"/>
              </a:solidFill>
            </a:endParaRPr>
          </a:p>
          <a:p>
            <a:pPr marL="0" indent="0">
              <a:buNone/>
            </a:pPr>
            <a:endParaRPr lang="en-GB" dirty="0">
              <a:latin typeface="Elementary SF" pitchFamily="2" charset="0"/>
            </a:endParaRPr>
          </a:p>
        </p:txBody>
      </p:sp>
      <p:sp>
        <p:nvSpPr>
          <p:cNvPr id="5" name="Content Placeholder 2"/>
          <p:cNvSpPr txBox="1">
            <a:spLocks/>
          </p:cNvSpPr>
          <p:nvPr/>
        </p:nvSpPr>
        <p:spPr>
          <a:xfrm>
            <a:off x="3985270" y="1919139"/>
            <a:ext cx="3749589" cy="41373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dirty="0" smtClean="0">
                <a:solidFill>
                  <a:schemeClr val="tx2"/>
                </a:solidFill>
              </a:rPr>
              <a:t>In conjunction with asset backed drawdown</a:t>
            </a:r>
          </a:p>
          <a:p>
            <a:pPr marL="0" indent="0">
              <a:buFont typeface="Arial" panose="020B0604020202020204" pitchFamily="34" charset="0"/>
              <a:buNone/>
            </a:pPr>
            <a:endParaRPr lang="en-GB" sz="2000" dirty="0">
              <a:solidFill>
                <a:schemeClr val="tx2"/>
              </a:solidFill>
            </a:endParaRPr>
          </a:p>
          <a:p>
            <a:r>
              <a:rPr lang="en-GB" sz="1800" dirty="0" smtClean="0">
                <a:solidFill>
                  <a:schemeClr val="tx2"/>
                </a:solidFill>
              </a:rPr>
              <a:t>providing the certainty that only </a:t>
            </a:r>
            <a:r>
              <a:rPr lang="en-GB" sz="1800" u="sng" dirty="0" smtClean="0">
                <a:solidFill>
                  <a:schemeClr val="tx2"/>
                </a:solidFill>
              </a:rPr>
              <a:t>cash </a:t>
            </a:r>
            <a:r>
              <a:rPr lang="en-GB" sz="1800" dirty="0" smtClean="0">
                <a:solidFill>
                  <a:schemeClr val="tx2"/>
                </a:solidFill>
              </a:rPr>
              <a:t>can provide as a means to fund a client’s short term income requirements and acting as a ‘shock absorber’</a:t>
            </a:r>
          </a:p>
          <a:p>
            <a:pPr marL="0" indent="0">
              <a:buFont typeface="Arial" panose="020B0604020202020204" pitchFamily="34" charset="0"/>
              <a:buNone/>
            </a:pPr>
            <a:endParaRPr lang="en-GB" dirty="0">
              <a:latin typeface="Elementary SF" pitchFamily="2" charset="0"/>
            </a:endParaRPr>
          </a:p>
        </p:txBody>
      </p:sp>
    </p:spTree>
    <p:extLst>
      <p:ext uri="{BB962C8B-B14F-4D97-AF65-F5344CB8AC3E}">
        <p14:creationId xmlns="" xmlns:p14="http://schemas.microsoft.com/office/powerpoint/2010/main" val="84059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528" y="980728"/>
            <a:ext cx="4824537" cy="50405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Rectangle 3"/>
          <p:cNvSpPr/>
          <p:nvPr/>
        </p:nvSpPr>
        <p:spPr>
          <a:xfrm>
            <a:off x="5436096" y="548680"/>
            <a:ext cx="3528392" cy="11881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tx1"/>
                </a:solidFill>
              </a:rPr>
              <a:t>£100,000  is transferred to a 5 year Cash Retirement Account. We pay PCLS and earmark £7.5k in an instant access account. Initial and/or ongoing adviser charge facilitated if required.</a:t>
            </a:r>
            <a:endParaRPr lang="en-GB" sz="1600" dirty="0"/>
          </a:p>
        </p:txBody>
      </p:sp>
      <p:sp>
        <p:nvSpPr>
          <p:cNvPr id="37" name="Rectangle 36"/>
          <p:cNvSpPr/>
          <p:nvPr/>
        </p:nvSpPr>
        <p:spPr>
          <a:xfrm>
            <a:off x="5436096" y="1844824"/>
            <a:ext cx="3528392" cy="10081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tx1"/>
                </a:solidFill>
              </a:rPr>
              <a:t>In this example, the account pays a variable income, specified at outset as required by the client. We can facilitate any shape of income.</a:t>
            </a:r>
            <a:endParaRPr lang="en-GB" sz="1600" dirty="0"/>
          </a:p>
        </p:txBody>
      </p:sp>
      <p:sp>
        <p:nvSpPr>
          <p:cNvPr id="38" name="Rectangle 37"/>
          <p:cNvSpPr/>
          <p:nvPr/>
        </p:nvSpPr>
        <p:spPr>
          <a:xfrm>
            <a:off x="5436096" y="3753036"/>
            <a:ext cx="3538395" cy="7920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tx1"/>
                </a:solidFill>
              </a:rPr>
              <a:t>Maturity amount, net </a:t>
            </a:r>
            <a:r>
              <a:rPr lang="en-GB" sz="1600" dirty="0">
                <a:solidFill>
                  <a:schemeClr val="tx1"/>
                </a:solidFill>
              </a:rPr>
              <a:t>r</a:t>
            </a:r>
            <a:r>
              <a:rPr lang="en-GB" sz="1600" dirty="0" smtClean="0">
                <a:solidFill>
                  <a:schemeClr val="tx1"/>
                </a:solidFill>
              </a:rPr>
              <a:t>eturn and charges are all fixed and known at outset.</a:t>
            </a:r>
            <a:endParaRPr lang="en-GB" sz="1600" dirty="0"/>
          </a:p>
        </p:txBody>
      </p:sp>
      <p:sp>
        <p:nvSpPr>
          <p:cNvPr id="39" name="Rectangle 38"/>
          <p:cNvSpPr/>
          <p:nvPr/>
        </p:nvSpPr>
        <p:spPr>
          <a:xfrm>
            <a:off x="5426093" y="4653136"/>
            <a:ext cx="3528391" cy="144016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tx1"/>
                </a:solidFill>
              </a:rPr>
              <a:t>We offer the option for the client to pay pension contributions. Contributions create an uncrystallised fund and are held in an instant access account, available for crystallisation and withdrawal at any time on request.</a:t>
            </a:r>
            <a:endParaRPr lang="en-GB" sz="1600" dirty="0"/>
          </a:p>
        </p:txBody>
      </p:sp>
      <p:cxnSp>
        <p:nvCxnSpPr>
          <p:cNvPr id="47" name="Straight Arrow Connector 46"/>
          <p:cNvCxnSpPr>
            <a:endCxn id="42" idx="6"/>
          </p:cNvCxnSpPr>
          <p:nvPr/>
        </p:nvCxnSpPr>
        <p:spPr>
          <a:xfrm flipH="1">
            <a:off x="2771800" y="5058156"/>
            <a:ext cx="2582286" cy="207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563888" y="97049"/>
            <a:ext cx="5423154" cy="37962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bg1"/>
                </a:solidFill>
              </a:rPr>
              <a:t>Cash Retirement Account as an annuity substitute - £100k fund</a:t>
            </a:r>
            <a:endParaRPr lang="en-GB" sz="1600" dirty="0">
              <a:solidFill>
                <a:schemeClr val="bg1"/>
              </a:solidFill>
            </a:endParaRPr>
          </a:p>
        </p:txBody>
      </p:sp>
      <p:sp>
        <p:nvSpPr>
          <p:cNvPr id="43" name="Rectangle 42"/>
          <p:cNvSpPr/>
          <p:nvPr/>
        </p:nvSpPr>
        <p:spPr>
          <a:xfrm>
            <a:off x="5430680" y="2916208"/>
            <a:ext cx="3538395" cy="7920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tx1"/>
                </a:solidFill>
              </a:rPr>
              <a:t>We offer 100% Value Protection death benefit as standard on all cases.</a:t>
            </a:r>
            <a:endParaRPr lang="en-GB" sz="1600" dirty="0"/>
          </a:p>
        </p:txBody>
      </p:sp>
      <p:sp>
        <p:nvSpPr>
          <p:cNvPr id="19" name="TextBox 18"/>
          <p:cNvSpPr txBox="1"/>
          <p:nvPr/>
        </p:nvSpPr>
        <p:spPr>
          <a:xfrm>
            <a:off x="3707904" y="1772816"/>
            <a:ext cx="1440160" cy="215444"/>
          </a:xfrm>
          <a:prstGeom prst="rect">
            <a:avLst/>
          </a:prstGeom>
          <a:solidFill>
            <a:schemeClr val="bg1"/>
          </a:solidFill>
        </p:spPr>
        <p:txBody>
          <a:bodyPr wrap="square" rtlCol="0">
            <a:spAutoFit/>
          </a:bodyPr>
          <a:lstStyle/>
          <a:p>
            <a:r>
              <a:rPr lang="en-GB" sz="800" dirty="0" smtClean="0">
                <a:latin typeface="Mongolian Baiti" pitchFamily="66" charset="0"/>
                <a:cs typeface="Mongolian Baiti" pitchFamily="66" charset="0"/>
              </a:rPr>
              <a:t>Quotation Date  07/03/2017</a:t>
            </a:r>
            <a:endParaRPr lang="en-GB" sz="800" dirty="0">
              <a:latin typeface="Mongolian Baiti" pitchFamily="66" charset="0"/>
              <a:cs typeface="Mongolian Baiti" pitchFamily="66" charset="0"/>
            </a:endParaRPr>
          </a:p>
        </p:txBody>
      </p:sp>
      <p:sp>
        <p:nvSpPr>
          <p:cNvPr id="20" name="TextBox 19"/>
          <p:cNvSpPr txBox="1"/>
          <p:nvPr/>
        </p:nvSpPr>
        <p:spPr>
          <a:xfrm>
            <a:off x="1475656" y="1628800"/>
            <a:ext cx="1440160" cy="338554"/>
          </a:xfrm>
          <a:prstGeom prst="rect">
            <a:avLst/>
          </a:prstGeom>
          <a:solidFill>
            <a:schemeClr val="bg1"/>
          </a:solidFill>
        </p:spPr>
        <p:txBody>
          <a:bodyPr wrap="square" rtlCol="0">
            <a:spAutoFit/>
          </a:bodyPr>
          <a:lstStyle/>
          <a:p>
            <a:r>
              <a:rPr lang="en-GB" sz="800" dirty="0" smtClean="0">
                <a:latin typeface="Mongolian Baiti" pitchFamily="66" charset="0"/>
                <a:cs typeface="Mongolian Baiti" pitchFamily="66" charset="0"/>
              </a:rPr>
              <a:t>Assured Retirement Ltd</a:t>
            </a:r>
          </a:p>
          <a:p>
            <a:r>
              <a:rPr lang="en-GB" sz="800" dirty="0" smtClean="0">
                <a:latin typeface="Mongolian Baiti" pitchFamily="66" charset="0"/>
                <a:cs typeface="Mongolian Baiti" pitchFamily="66" charset="0"/>
              </a:rPr>
              <a:t>AR070317-010156</a:t>
            </a:r>
            <a:endParaRPr lang="en-GB" sz="800" dirty="0">
              <a:latin typeface="Mongolian Baiti" pitchFamily="66" charset="0"/>
              <a:cs typeface="Mongolian Baiti" pitchFamily="66" charset="0"/>
            </a:endParaRPr>
          </a:p>
        </p:txBody>
      </p:sp>
      <p:sp>
        <p:nvSpPr>
          <p:cNvPr id="21" name="TextBox 20"/>
          <p:cNvSpPr txBox="1"/>
          <p:nvPr/>
        </p:nvSpPr>
        <p:spPr>
          <a:xfrm>
            <a:off x="1403648" y="2060848"/>
            <a:ext cx="1440160" cy="461665"/>
          </a:xfrm>
          <a:prstGeom prst="rect">
            <a:avLst/>
          </a:prstGeom>
          <a:solidFill>
            <a:schemeClr val="bg1"/>
          </a:solidFill>
        </p:spPr>
        <p:txBody>
          <a:bodyPr wrap="square" rtlCol="0">
            <a:spAutoFit/>
          </a:bodyPr>
          <a:lstStyle/>
          <a:p>
            <a:r>
              <a:rPr lang="en-GB" sz="800" dirty="0" smtClean="0">
                <a:latin typeface="Mongolian Baiti" pitchFamily="66" charset="0"/>
                <a:cs typeface="Mongolian Baiti" pitchFamily="66" charset="0"/>
              </a:rPr>
              <a:t>Mr Paul Smith</a:t>
            </a:r>
          </a:p>
          <a:p>
            <a:r>
              <a:rPr lang="en-GB" sz="800" dirty="0" smtClean="0">
                <a:latin typeface="Mongolian Baiti" pitchFamily="66" charset="0"/>
                <a:cs typeface="Mongolian Baiti" pitchFamily="66" charset="0"/>
              </a:rPr>
              <a:t>Male</a:t>
            </a:r>
          </a:p>
          <a:p>
            <a:r>
              <a:rPr lang="en-GB" sz="800" dirty="0" smtClean="0">
                <a:latin typeface="Mongolian Baiti" pitchFamily="66" charset="0"/>
                <a:cs typeface="Mongolian Baiti" pitchFamily="66" charset="0"/>
              </a:rPr>
              <a:t>22/02/1958</a:t>
            </a:r>
            <a:endParaRPr lang="en-GB" sz="800" dirty="0">
              <a:latin typeface="Mongolian Baiti" pitchFamily="66" charset="0"/>
              <a:cs typeface="Mongolian Baiti" pitchFamily="66" charset="0"/>
            </a:endParaRPr>
          </a:p>
        </p:txBody>
      </p:sp>
      <p:sp>
        <p:nvSpPr>
          <p:cNvPr id="22" name="TextBox 21"/>
          <p:cNvSpPr txBox="1"/>
          <p:nvPr/>
        </p:nvSpPr>
        <p:spPr>
          <a:xfrm>
            <a:off x="1403648" y="2564904"/>
            <a:ext cx="1440160" cy="461665"/>
          </a:xfrm>
          <a:prstGeom prst="rect">
            <a:avLst/>
          </a:prstGeom>
          <a:solidFill>
            <a:schemeClr val="bg1"/>
          </a:solidFill>
        </p:spPr>
        <p:txBody>
          <a:bodyPr wrap="square" rtlCol="0">
            <a:spAutoFit/>
          </a:bodyPr>
          <a:lstStyle/>
          <a:p>
            <a:r>
              <a:rPr lang="en-GB" sz="800" dirty="0" smtClean="0">
                <a:latin typeface="Mongolian Baiti" pitchFamily="66" charset="0"/>
                <a:cs typeface="Mongolian Baiti" pitchFamily="66" charset="0"/>
              </a:rPr>
              <a:t>07/03/2017</a:t>
            </a:r>
          </a:p>
          <a:p>
            <a:r>
              <a:rPr lang="en-GB" sz="800" dirty="0" smtClean="0">
                <a:latin typeface="Mongolian Baiti" pitchFamily="66" charset="0"/>
                <a:cs typeface="Mongolian Baiti" pitchFamily="66" charset="0"/>
              </a:rPr>
              <a:t>5 years 0 months</a:t>
            </a:r>
          </a:p>
          <a:p>
            <a:r>
              <a:rPr lang="en-GB" sz="800" dirty="0" smtClean="0">
                <a:latin typeface="Mongolian Baiti" pitchFamily="66" charset="0"/>
                <a:cs typeface="Mongolian Baiti" pitchFamily="66" charset="0"/>
              </a:rPr>
              <a:t>07/03/2022</a:t>
            </a:r>
            <a:endParaRPr lang="en-GB" sz="800" dirty="0">
              <a:latin typeface="Mongolian Baiti" pitchFamily="66" charset="0"/>
              <a:cs typeface="Mongolian Baiti" pitchFamily="66" charset="0"/>
            </a:endParaRPr>
          </a:p>
        </p:txBody>
      </p:sp>
      <p:sp>
        <p:nvSpPr>
          <p:cNvPr id="26" name="TextBox 25"/>
          <p:cNvSpPr txBox="1"/>
          <p:nvPr/>
        </p:nvSpPr>
        <p:spPr>
          <a:xfrm>
            <a:off x="1475656" y="3140969"/>
            <a:ext cx="1368152" cy="846386"/>
          </a:xfrm>
          <a:prstGeom prst="rect">
            <a:avLst/>
          </a:prstGeom>
          <a:solidFill>
            <a:schemeClr val="bg1"/>
          </a:solidFill>
        </p:spPr>
        <p:txBody>
          <a:bodyPr wrap="square" rtlCol="0">
            <a:spAutoFit/>
          </a:bodyPr>
          <a:lstStyle/>
          <a:p>
            <a:r>
              <a:rPr lang="en-GB" sz="700" dirty="0" smtClean="0">
                <a:latin typeface="Mongolian Baiti" pitchFamily="66" charset="0"/>
                <a:cs typeface="Mongolian Baiti" pitchFamily="66" charset="0"/>
              </a:rPr>
              <a:t>Flexi-Access Drawdown</a:t>
            </a:r>
          </a:p>
          <a:p>
            <a:endParaRPr lang="en-GB" sz="700" dirty="0" smtClean="0">
              <a:latin typeface="Mongolian Baiti" pitchFamily="66" charset="0"/>
              <a:cs typeface="Mongolian Baiti" pitchFamily="66" charset="0"/>
            </a:endParaRPr>
          </a:p>
          <a:p>
            <a:r>
              <a:rPr lang="en-GB" sz="700" dirty="0" smtClean="0">
                <a:latin typeface="Mongolian Baiti" pitchFamily="66" charset="0"/>
                <a:cs typeface="Mongolian Baiti" pitchFamily="66" charset="0"/>
              </a:rPr>
              <a:t>£ 100,000.00</a:t>
            </a:r>
          </a:p>
          <a:p>
            <a:r>
              <a:rPr lang="en-GB" sz="700" dirty="0" smtClean="0">
                <a:latin typeface="Mongolian Baiti" pitchFamily="66" charset="0"/>
                <a:cs typeface="Mongolian Baiti" pitchFamily="66" charset="0"/>
              </a:rPr>
              <a:t>£   25,000.00</a:t>
            </a:r>
          </a:p>
          <a:p>
            <a:r>
              <a:rPr lang="en-GB" sz="700" dirty="0" smtClean="0">
                <a:latin typeface="Mongolian Baiti" pitchFamily="66" charset="0"/>
                <a:cs typeface="Mongolian Baiti" pitchFamily="66" charset="0"/>
              </a:rPr>
              <a:t>£     7,500.00</a:t>
            </a:r>
          </a:p>
          <a:p>
            <a:r>
              <a:rPr lang="en-GB" sz="700" u="sng" dirty="0" smtClean="0">
                <a:latin typeface="Mongolian Baiti" pitchFamily="66" charset="0"/>
                <a:cs typeface="Mongolian Baiti" pitchFamily="66" charset="0"/>
              </a:rPr>
              <a:t>£     1,875.00</a:t>
            </a:r>
          </a:p>
          <a:p>
            <a:r>
              <a:rPr lang="en-GB" sz="700" dirty="0" smtClean="0">
                <a:latin typeface="Mongolian Baiti" pitchFamily="66" charset="0"/>
                <a:cs typeface="Mongolian Baiti" pitchFamily="66" charset="0"/>
              </a:rPr>
              <a:t>£   65,625.00</a:t>
            </a:r>
            <a:endParaRPr lang="en-GB" sz="700" dirty="0">
              <a:latin typeface="Mongolian Baiti" pitchFamily="66" charset="0"/>
              <a:cs typeface="Mongolian Baiti" pitchFamily="66" charset="0"/>
            </a:endParaRPr>
          </a:p>
        </p:txBody>
      </p:sp>
      <p:sp>
        <p:nvSpPr>
          <p:cNvPr id="28" name="Oval 27"/>
          <p:cNvSpPr/>
          <p:nvPr/>
        </p:nvSpPr>
        <p:spPr>
          <a:xfrm>
            <a:off x="1403648" y="3068960"/>
            <a:ext cx="864096" cy="1008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p:cNvCxnSpPr>
            <a:stCxn id="4" idx="1"/>
            <a:endCxn id="28" idx="7"/>
          </p:cNvCxnSpPr>
          <p:nvPr/>
        </p:nvCxnSpPr>
        <p:spPr>
          <a:xfrm flipH="1">
            <a:off x="2141200" y="1142746"/>
            <a:ext cx="3294896" cy="20738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691680" y="4149080"/>
            <a:ext cx="720080" cy="733534"/>
          </a:xfrm>
          <a:prstGeom prst="rect">
            <a:avLst/>
          </a:prstGeom>
          <a:solidFill>
            <a:schemeClr val="bg1"/>
          </a:solidFill>
        </p:spPr>
        <p:txBody>
          <a:bodyPr wrap="square" rtlCol="0">
            <a:spAutoFit/>
          </a:bodyPr>
          <a:lstStyle/>
          <a:p>
            <a:pPr>
              <a:spcAft>
                <a:spcPts val="200"/>
              </a:spcAft>
            </a:pPr>
            <a:r>
              <a:rPr lang="en-GB" sz="700" dirty="0" smtClean="0">
                <a:latin typeface="Mongolian Baiti" pitchFamily="66" charset="0"/>
                <a:cs typeface="Mongolian Baiti" pitchFamily="66" charset="0"/>
              </a:rPr>
              <a:t> £          0.00</a:t>
            </a:r>
          </a:p>
          <a:p>
            <a:pPr>
              <a:spcAft>
                <a:spcPts val="200"/>
              </a:spcAft>
            </a:pPr>
            <a:r>
              <a:rPr lang="en-GB" sz="700" dirty="0" smtClean="0">
                <a:latin typeface="Mongolian Baiti" pitchFamily="66" charset="0"/>
                <a:cs typeface="Mongolian Baiti" pitchFamily="66" charset="0"/>
              </a:rPr>
              <a:t>£   3,000.00</a:t>
            </a:r>
          </a:p>
          <a:p>
            <a:pPr>
              <a:spcAft>
                <a:spcPts val="200"/>
              </a:spcAft>
            </a:pPr>
            <a:r>
              <a:rPr lang="en-GB" sz="700" dirty="0" smtClean="0">
                <a:latin typeface="Mongolian Baiti" pitchFamily="66" charset="0"/>
                <a:cs typeface="Mongolian Baiti" pitchFamily="66" charset="0"/>
              </a:rPr>
              <a:t>£   3,100.08</a:t>
            </a:r>
          </a:p>
          <a:p>
            <a:pPr>
              <a:spcAft>
                <a:spcPts val="200"/>
              </a:spcAft>
            </a:pPr>
            <a:r>
              <a:rPr lang="en-GB" sz="700" dirty="0" smtClean="0">
                <a:latin typeface="Mongolian Baiti" pitchFamily="66" charset="0"/>
                <a:cs typeface="Mongolian Baiti" pitchFamily="66" charset="0"/>
              </a:rPr>
              <a:t>£          0.00</a:t>
            </a:r>
          </a:p>
          <a:p>
            <a:pPr>
              <a:spcAft>
                <a:spcPts val="200"/>
              </a:spcAft>
            </a:pPr>
            <a:r>
              <a:rPr lang="en-GB" sz="700" dirty="0" smtClean="0">
                <a:latin typeface="Mongolian Baiti" pitchFamily="66" charset="0"/>
                <a:cs typeface="Mongolian Baiti" pitchFamily="66" charset="0"/>
              </a:rPr>
              <a:t>£   1,500.00</a:t>
            </a:r>
            <a:endParaRPr lang="en-GB" sz="700" dirty="0">
              <a:latin typeface="Mongolian Baiti" pitchFamily="66" charset="0"/>
              <a:cs typeface="Mongolian Baiti" pitchFamily="66" charset="0"/>
            </a:endParaRPr>
          </a:p>
        </p:txBody>
      </p:sp>
      <p:sp>
        <p:nvSpPr>
          <p:cNvPr id="57" name="Oval 56"/>
          <p:cNvSpPr/>
          <p:nvPr/>
        </p:nvSpPr>
        <p:spPr>
          <a:xfrm>
            <a:off x="1689634" y="4149080"/>
            <a:ext cx="792088"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Arrow Connector 40"/>
          <p:cNvCxnSpPr>
            <a:stCxn id="37" idx="1"/>
            <a:endCxn id="57" idx="7"/>
          </p:cNvCxnSpPr>
          <p:nvPr/>
        </p:nvCxnSpPr>
        <p:spPr>
          <a:xfrm flipH="1">
            <a:off x="2365723" y="2348880"/>
            <a:ext cx="3070373" cy="19267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923928" y="4221088"/>
            <a:ext cx="1296144" cy="682238"/>
          </a:xfrm>
          <a:prstGeom prst="rect">
            <a:avLst/>
          </a:prstGeom>
          <a:solidFill>
            <a:schemeClr val="bg1"/>
          </a:solidFill>
        </p:spPr>
        <p:txBody>
          <a:bodyPr wrap="square" rtlCol="0">
            <a:spAutoFit/>
          </a:bodyPr>
          <a:lstStyle/>
          <a:p>
            <a:pPr>
              <a:spcAft>
                <a:spcPts val="100"/>
              </a:spcAft>
            </a:pPr>
            <a:r>
              <a:rPr lang="en-GB" sz="700" dirty="0" smtClean="0">
                <a:latin typeface="Mongolian Baiti" pitchFamily="66" charset="0"/>
                <a:cs typeface="Mongolian Baiti" pitchFamily="66" charset="0"/>
              </a:rPr>
              <a:t>Monthly in advance</a:t>
            </a:r>
          </a:p>
          <a:p>
            <a:pPr>
              <a:spcAft>
                <a:spcPts val="100"/>
              </a:spcAft>
            </a:pPr>
            <a:r>
              <a:rPr lang="en-GB" sz="700" dirty="0" smtClean="0">
                <a:latin typeface="Mongolian Baiti" pitchFamily="66" charset="0"/>
                <a:cs typeface="Mongolian Baiti" pitchFamily="66" charset="0"/>
              </a:rPr>
              <a:t>100% Value Protection</a:t>
            </a:r>
          </a:p>
          <a:p>
            <a:pPr>
              <a:spcAft>
                <a:spcPts val="100"/>
              </a:spcAft>
            </a:pPr>
            <a:r>
              <a:rPr lang="en-GB" sz="700" dirty="0" smtClean="0">
                <a:latin typeface="Mongolian Baiti" pitchFamily="66" charset="0"/>
                <a:cs typeface="Mongolian Baiti" pitchFamily="66" charset="0"/>
              </a:rPr>
              <a:t>£61,993.18</a:t>
            </a:r>
          </a:p>
          <a:p>
            <a:pPr>
              <a:spcAft>
                <a:spcPts val="100"/>
              </a:spcAft>
            </a:pPr>
            <a:r>
              <a:rPr lang="en-GB" sz="700" dirty="0" smtClean="0">
                <a:latin typeface="Mongolian Baiti" pitchFamily="66" charset="0"/>
                <a:cs typeface="Mongolian Baiti" pitchFamily="66" charset="0"/>
              </a:rPr>
              <a:t>1.25%  p.a.</a:t>
            </a:r>
          </a:p>
          <a:p>
            <a:pPr>
              <a:spcAft>
                <a:spcPts val="100"/>
              </a:spcAft>
            </a:pPr>
            <a:r>
              <a:rPr lang="en-GB" sz="700" dirty="0" smtClean="0">
                <a:latin typeface="Mongolian Baiti" pitchFamily="66" charset="0"/>
                <a:cs typeface="Mongolian Baiti" pitchFamily="66" charset="0"/>
              </a:rPr>
              <a:t>0.48%  p.a.</a:t>
            </a:r>
            <a:endParaRPr lang="en-GB" sz="700" dirty="0">
              <a:latin typeface="Mongolian Baiti" pitchFamily="66" charset="0"/>
              <a:cs typeface="Mongolian Baiti" pitchFamily="66" charset="0"/>
            </a:endParaRPr>
          </a:p>
        </p:txBody>
      </p:sp>
      <p:cxnSp>
        <p:nvCxnSpPr>
          <p:cNvPr id="45" name="Straight Arrow Connector 44"/>
          <p:cNvCxnSpPr>
            <a:endCxn id="49" idx="7"/>
          </p:cNvCxnSpPr>
          <p:nvPr/>
        </p:nvCxnSpPr>
        <p:spPr>
          <a:xfrm flipH="1">
            <a:off x="4773860" y="3384260"/>
            <a:ext cx="584814" cy="88081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8" idx="1"/>
            <a:endCxn id="49" idx="6"/>
          </p:cNvCxnSpPr>
          <p:nvPr/>
        </p:nvCxnSpPr>
        <p:spPr>
          <a:xfrm flipH="1">
            <a:off x="4932040" y="4149080"/>
            <a:ext cx="504056" cy="3960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3851920" y="4149080"/>
            <a:ext cx="1080120"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p:cNvSpPr txBox="1"/>
          <p:nvPr/>
        </p:nvSpPr>
        <p:spPr>
          <a:xfrm>
            <a:off x="2195736" y="5013176"/>
            <a:ext cx="504056" cy="561692"/>
          </a:xfrm>
          <a:prstGeom prst="rect">
            <a:avLst/>
          </a:prstGeom>
          <a:solidFill>
            <a:schemeClr val="bg1"/>
          </a:solidFill>
        </p:spPr>
        <p:txBody>
          <a:bodyPr wrap="square" rtlCol="0">
            <a:spAutoFit/>
          </a:bodyPr>
          <a:lstStyle/>
          <a:p>
            <a:pPr>
              <a:spcAft>
                <a:spcPts val="50"/>
              </a:spcAft>
            </a:pPr>
            <a:r>
              <a:rPr lang="en-GB" sz="700" dirty="0" smtClean="0">
                <a:latin typeface="Mongolian Baiti" pitchFamily="66" charset="0"/>
                <a:cs typeface="Mongolian Baiti" pitchFamily="66" charset="0"/>
              </a:rPr>
              <a:t>Monthly</a:t>
            </a:r>
          </a:p>
          <a:p>
            <a:pPr>
              <a:spcAft>
                <a:spcPts val="50"/>
              </a:spcAft>
            </a:pPr>
            <a:r>
              <a:rPr lang="en-GB" sz="700" dirty="0" smtClean="0">
                <a:latin typeface="Mongolian Baiti" pitchFamily="66" charset="0"/>
                <a:cs typeface="Mongolian Baiti" pitchFamily="66" charset="0"/>
              </a:rPr>
              <a:t>£ 240.00</a:t>
            </a:r>
          </a:p>
          <a:p>
            <a:pPr>
              <a:spcAft>
                <a:spcPts val="50"/>
              </a:spcAft>
            </a:pPr>
            <a:r>
              <a:rPr lang="en-GB" sz="700" dirty="0" smtClean="0">
                <a:latin typeface="Mongolian Baiti" pitchFamily="66" charset="0"/>
                <a:cs typeface="Mongolian Baiti" pitchFamily="66" charset="0"/>
              </a:rPr>
              <a:t>£   60.00</a:t>
            </a:r>
          </a:p>
          <a:p>
            <a:pPr>
              <a:spcAft>
                <a:spcPts val="50"/>
              </a:spcAft>
            </a:pPr>
            <a:r>
              <a:rPr lang="en-GB" sz="700" dirty="0" smtClean="0">
                <a:latin typeface="Mongolian Baiti" pitchFamily="66" charset="0"/>
                <a:cs typeface="Mongolian Baiti" pitchFamily="66" charset="0"/>
              </a:rPr>
              <a:t>£ 300.00</a:t>
            </a:r>
          </a:p>
        </p:txBody>
      </p:sp>
      <p:sp>
        <p:nvSpPr>
          <p:cNvPr id="42" name="Oval 41"/>
          <p:cNvSpPr/>
          <p:nvPr/>
        </p:nvSpPr>
        <p:spPr>
          <a:xfrm>
            <a:off x="2051720" y="5013176"/>
            <a:ext cx="720080"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 xmlns:p14="http://schemas.microsoft.com/office/powerpoint/2010/main" val="8362590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528" y="980728"/>
            <a:ext cx="4824537" cy="50405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9" name="TextBox 18"/>
          <p:cNvSpPr txBox="1"/>
          <p:nvPr/>
        </p:nvSpPr>
        <p:spPr>
          <a:xfrm>
            <a:off x="3707904" y="1772816"/>
            <a:ext cx="1440160" cy="215444"/>
          </a:xfrm>
          <a:prstGeom prst="rect">
            <a:avLst/>
          </a:prstGeom>
          <a:solidFill>
            <a:schemeClr val="bg1"/>
          </a:solidFill>
        </p:spPr>
        <p:txBody>
          <a:bodyPr wrap="square" rtlCol="0">
            <a:spAutoFit/>
          </a:bodyPr>
          <a:lstStyle/>
          <a:p>
            <a:r>
              <a:rPr lang="en-GB" sz="800" dirty="0" smtClean="0">
                <a:latin typeface="Mongolian Baiti" pitchFamily="66" charset="0"/>
                <a:cs typeface="Mongolian Baiti" pitchFamily="66" charset="0"/>
              </a:rPr>
              <a:t>Quotation Date  07/03/2017</a:t>
            </a:r>
            <a:endParaRPr lang="en-GB" sz="800" dirty="0">
              <a:latin typeface="Mongolian Baiti" pitchFamily="66" charset="0"/>
              <a:cs typeface="Mongolian Baiti" pitchFamily="66" charset="0"/>
            </a:endParaRPr>
          </a:p>
        </p:txBody>
      </p:sp>
      <p:sp>
        <p:nvSpPr>
          <p:cNvPr id="20" name="TextBox 19"/>
          <p:cNvSpPr txBox="1"/>
          <p:nvPr/>
        </p:nvSpPr>
        <p:spPr>
          <a:xfrm>
            <a:off x="1475656" y="1628800"/>
            <a:ext cx="1440160" cy="338554"/>
          </a:xfrm>
          <a:prstGeom prst="rect">
            <a:avLst/>
          </a:prstGeom>
          <a:solidFill>
            <a:schemeClr val="bg1"/>
          </a:solidFill>
        </p:spPr>
        <p:txBody>
          <a:bodyPr wrap="square" rtlCol="0">
            <a:spAutoFit/>
          </a:bodyPr>
          <a:lstStyle/>
          <a:p>
            <a:r>
              <a:rPr lang="en-GB" sz="800" dirty="0" smtClean="0">
                <a:latin typeface="Mongolian Baiti" pitchFamily="66" charset="0"/>
                <a:cs typeface="Mongolian Baiti" pitchFamily="66" charset="0"/>
              </a:rPr>
              <a:t>Assured Retirement Ltd</a:t>
            </a:r>
          </a:p>
          <a:p>
            <a:r>
              <a:rPr lang="en-GB" sz="800" dirty="0" smtClean="0">
                <a:latin typeface="Mongolian Baiti" pitchFamily="66" charset="0"/>
                <a:cs typeface="Mongolian Baiti" pitchFamily="66" charset="0"/>
              </a:rPr>
              <a:t>AR070317-010156</a:t>
            </a:r>
            <a:endParaRPr lang="en-GB" sz="800" dirty="0">
              <a:latin typeface="Mongolian Baiti" pitchFamily="66" charset="0"/>
              <a:cs typeface="Mongolian Baiti" pitchFamily="66" charset="0"/>
            </a:endParaRPr>
          </a:p>
        </p:txBody>
      </p:sp>
      <p:sp>
        <p:nvSpPr>
          <p:cNvPr id="21" name="TextBox 20"/>
          <p:cNvSpPr txBox="1"/>
          <p:nvPr/>
        </p:nvSpPr>
        <p:spPr>
          <a:xfrm>
            <a:off x="1403648" y="2060848"/>
            <a:ext cx="1440160" cy="461665"/>
          </a:xfrm>
          <a:prstGeom prst="rect">
            <a:avLst/>
          </a:prstGeom>
          <a:solidFill>
            <a:schemeClr val="bg1"/>
          </a:solidFill>
        </p:spPr>
        <p:txBody>
          <a:bodyPr wrap="square" rtlCol="0">
            <a:spAutoFit/>
          </a:bodyPr>
          <a:lstStyle/>
          <a:p>
            <a:r>
              <a:rPr lang="en-GB" sz="800" dirty="0" smtClean="0">
                <a:latin typeface="Mongolian Baiti" pitchFamily="66" charset="0"/>
                <a:cs typeface="Mongolian Baiti" pitchFamily="66" charset="0"/>
              </a:rPr>
              <a:t>Mr Paul Smith</a:t>
            </a:r>
          </a:p>
          <a:p>
            <a:r>
              <a:rPr lang="en-GB" sz="800" dirty="0" smtClean="0">
                <a:latin typeface="Mongolian Baiti" pitchFamily="66" charset="0"/>
                <a:cs typeface="Mongolian Baiti" pitchFamily="66" charset="0"/>
              </a:rPr>
              <a:t>Male</a:t>
            </a:r>
          </a:p>
          <a:p>
            <a:r>
              <a:rPr lang="en-GB" sz="800" dirty="0" smtClean="0">
                <a:latin typeface="Mongolian Baiti" pitchFamily="66" charset="0"/>
                <a:cs typeface="Mongolian Baiti" pitchFamily="66" charset="0"/>
              </a:rPr>
              <a:t>22/02/1958</a:t>
            </a:r>
            <a:endParaRPr lang="en-GB" sz="800" dirty="0">
              <a:latin typeface="Mongolian Baiti" pitchFamily="66" charset="0"/>
              <a:cs typeface="Mongolian Baiti" pitchFamily="66" charset="0"/>
            </a:endParaRPr>
          </a:p>
        </p:txBody>
      </p:sp>
      <p:sp>
        <p:nvSpPr>
          <p:cNvPr id="22" name="TextBox 21"/>
          <p:cNvSpPr txBox="1"/>
          <p:nvPr/>
        </p:nvSpPr>
        <p:spPr>
          <a:xfrm>
            <a:off x="1403648" y="2564904"/>
            <a:ext cx="1440160" cy="461665"/>
          </a:xfrm>
          <a:prstGeom prst="rect">
            <a:avLst/>
          </a:prstGeom>
          <a:solidFill>
            <a:schemeClr val="bg1"/>
          </a:solidFill>
        </p:spPr>
        <p:txBody>
          <a:bodyPr wrap="square" rtlCol="0">
            <a:spAutoFit/>
          </a:bodyPr>
          <a:lstStyle/>
          <a:p>
            <a:r>
              <a:rPr lang="en-GB" sz="800" dirty="0" smtClean="0">
                <a:latin typeface="Mongolian Baiti" pitchFamily="66" charset="0"/>
                <a:cs typeface="Mongolian Baiti" pitchFamily="66" charset="0"/>
              </a:rPr>
              <a:t>07/03/2017</a:t>
            </a:r>
          </a:p>
          <a:p>
            <a:r>
              <a:rPr lang="en-GB" sz="800" dirty="0" smtClean="0">
                <a:latin typeface="Mongolian Baiti" pitchFamily="66" charset="0"/>
                <a:cs typeface="Mongolian Baiti" pitchFamily="66" charset="0"/>
              </a:rPr>
              <a:t>4 years 0 months</a:t>
            </a:r>
          </a:p>
          <a:p>
            <a:r>
              <a:rPr lang="en-GB" sz="800" dirty="0" smtClean="0">
                <a:latin typeface="Mongolian Baiti" pitchFamily="66" charset="0"/>
                <a:cs typeface="Mongolian Baiti" pitchFamily="66" charset="0"/>
              </a:rPr>
              <a:t>07/03/2021</a:t>
            </a:r>
            <a:endParaRPr lang="en-GB" sz="800" dirty="0">
              <a:latin typeface="Mongolian Baiti" pitchFamily="66" charset="0"/>
              <a:cs typeface="Mongolian Baiti" pitchFamily="66" charset="0"/>
            </a:endParaRPr>
          </a:p>
        </p:txBody>
      </p:sp>
      <p:sp>
        <p:nvSpPr>
          <p:cNvPr id="26" name="TextBox 25"/>
          <p:cNvSpPr txBox="1"/>
          <p:nvPr/>
        </p:nvSpPr>
        <p:spPr>
          <a:xfrm>
            <a:off x="1475656" y="3140969"/>
            <a:ext cx="1368152" cy="846386"/>
          </a:xfrm>
          <a:prstGeom prst="rect">
            <a:avLst/>
          </a:prstGeom>
          <a:solidFill>
            <a:schemeClr val="bg1"/>
          </a:solidFill>
        </p:spPr>
        <p:txBody>
          <a:bodyPr wrap="square" rtlCol="0">
            <a:spAutoFit/>
          </a:bodyPr>
          <a:lstStyle/>
          <a:p>
            <a:r>
              <a:rPr lang="en-GB" sz="700" dirty="0" smtClean="0">
                <a:latin typeface="Mongolian Baiti" pitchFamily="66" charset="0"/>
                <a:cs typeface="Mongolian Baiti" pitchFamily="66" charset="0"/>
              </a:rPr>
              <a:t>Flexi-Access Drawdown</a:t>
            </a:r>
          </a:p>
          <a:p>
            <a:endParaRPr lang="en-GB" sz="700" dirty="0" smtClean="0">
              <a:latin typeface="Mongolian Baiti" pitchFamily="66" charset="0"/>
              <a:cs typeface="Mongolian Baiti" pitchFamily="66" charset="0"/>
            </a:endParaRPr>
          </a:p>
          <a:p>
            <a:r>
              <a:rPr lang="en-GB" sz="700" dirty="0" smtClean="0">
                <a:latin typeface="Mongolian Baiti" pitchFamily="66" charset="0"/>
                <a:cs typeface="Mongolian Baiti" pitchFamily="66" charset="0"/>
              </a:rPr>
              <a:t>£ 100,000.00</a:t>
            </a:r>
          </a:p>
          <a:p>
            <a:r>
              <a:rPr lang="en-GB" sz="700" dirty="0" smtClean="0">
                <a:latin typeface="Mongolian Baiti" pitchFamily="66" charset="0"/>
                <a:cs typeface="Mongolian Baiti" pitchFamily="66" charset="0"/>
              </a:rPr>
              <a:t>£   25,000.00</a:t>
            </a:r>
          </a:p>
          <a:p>
            <a:r>
              <a:rPr lang="en-GB" sz="700" dirty="0" smtClean="0">
                <a:latin typeface="Mongolian Baiti" pitchFamily="66" charset="0"/>
                <a:cs typeface="Mongolian Baiti" pitchFamily="66" charset="0"/>
              </a:rPr>
              <a:t>£     7,500.00</a:t>
            </a:r>
          </a:p>
          <a:p>
            <a:r>
              <a:rPr lang="en-GB" sz="700" u="sng" dirty="0" smtClean="0">
                <a:latin typeface="Mongolian Baiti" pitchFamily="66" charset="0"/>
                <a:cs typeface="Mongolian Baiti" pitchFamily="66" charset="0"/>
              </a:rPr>
              <a:t>£     1,875.00</a:t>
            </a:r>
          </a:p>
          <a:p>
            <a:r>
              <a:rPr lang="en-GB" sz="700" dirty="0" smtClean="0">
                <a:latin typeface="Mongolian Baiti" pitchFamily="66" charset="0"/>
                <a:cs typeface="Mongolian Baiti" pitchFamily="66" charset="0"/>
              </a:rPr>
              <a:t>£   65,625.00</a:t>
            </a:r>
            <a:endParaRPr lang="en-GB" sz="700" dirty="0">
              <a:latin typeface="Mongolian Baiti" pitchFamily="66" charset="0"/>
              <a:cs typeface="Mongolian Baiti" pitchFamily="66" charset="0"/>
            </a:endParaRPr>
          </a:p>
        </p:txBody>
      </p:sp>
      <p:sp>
        <p:nvSpPr>
          <p:cNvPr id="32" name="TextBox 31"/>
          <p:cNvSpPr txBox="1"/>
          <p:nvPr/>
        </p:nvSpPr>
        <p:spPr>
          <a:xfrm>
            <a:off x="1691680" y="4149080"/>
            <a:ext cx="720080" cy="733534"/>
          </a:xfrm>
          <a:prstGeom prst="rect">
            <a:avLst/>
          </a:prstGeom>
          <a:solidFill>
            <a:schemeClr val="bg1"/>
          </a:solidFill>
        </p:spPr>
        <p:txBody>
          <a:bodyPr wrap="square" rtlCol="0">
            <a:spAutoFit/>
          </a:bodyPr>
          <a:lstStyle/>
          <a:p>
            <a:pPr>
              <a:spcAft>
                <a:spcPts val="200"/>
              </a:spcAft>
            </a:pPr>
            <a:r>
              <a:rPr lang="en-GB" sz="700" dirty="0" smtClean="0">
                <a:latin typeface="Mongolian Baiti" pitchFamily="66" charset="0"/>
                <a:cs typeface="Mongolian Baiti" pitchFamily="66" charset="0"/>
              </a:rPr>
              <a:t> £   15,000.00</a:t>
            </a:r>
          </a:p>
          <a:p>
            <a:pPr>
              <a:spcAft>
                <a:spcPts val="200"/>
              </a:spcAft>
            </a:pPr>
            <a:r>
              <a:rPr lang="en-GB" sz="700" dirty="0" smtClean="0">
                <a:latin typeface="Mongolian Baiti" pitchFamily="66" charset="0"/>
                <a:cs typeface="Mongolian Baiti" pitchFamily="66" charset="0"/>
              </a:rPr>
              <a:t>£    15,000.00</a:t>
            </a:r>
          </a:p>
          <a:p>
            <a:pPr>
              <a:spcAft>
                <a:spcPts val="200"/>
              </a:spcAft>
            </a:pPr>
            <a:r>
              <a:rPr lang="en-GB" sz="700" dirty="0" smtClean="0">
                <a:latin typeface="Mongolian Baiti" pitchFamily="66" charset="0"/>
                <a:cs typeface="Mongolian Baiti" pitchFamily="66" charset="0"/>
              </a:rPr>
              <a:t>£    15,000.00</a:t>
            </a:r>
          </a:p>
          <a:p>
            <a:pPr>
              <a:spcAft>
                <a:spcPts val="200"/>
              </a:spcAft>
            </a:pPr>
            <a:r>
              <a:rPr lang="en-GB" sz="700" dirty="0" smtClean="0">
                <a:latin typeface="Mongolian Baiti" pitchFamily="66" charset="0"/>
                <a:cs typeface="Mongolian Baiti" pitchFamily="66" charset="0"/>
              </a:rPr>
              <a:t>£    15,000.00</a:t>
            </a:r>
          </a:p>
          <a:p>
            <a:pPr>
              <a:spcAft>
                <a:spcPts val="200"/>
              </a:spcAft>
            </a:pPr>
            <a:endParaRPr lang="en-GB" sz="700" dirty="0">
              <a:latin typeface="Mongolian Baiti" pitchFamily="66" charset="0"/>
              <a:cs typeface="Mongolian Baiti" pitchFamily="66" charset="0"/>
            </a:endParaRPr>
          </a:p>
        </p:txBody>
      </p:sp>
      <p:sp>
        <p:nvSpPr>
          <p:cNvPr id="57" name="Oval 56"/>
          <p:cNvSpPr/>
          <p:nvPr/>
        </p:nvSpPr>
        <p:spPr>
          <a:xfrm>
            <a:off x="1689634" y="4149080"/>
            <a:ext cx="792088"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3923928" y="4221088"/>
            <a:ext cx="1296144" cy="669414"/>
          </a:xfrm>
          <a:prstGeom prst="rect">
            <a:avLst/>
          </a:prstGeom>
          <a:solidFill>
            <a:schemeClr val="bg1"/>
          </a:solidFill>
        </p:spPr>
        <p:txBody>
          <a:bodyPr wrap="square" rtlCol="0">
            <a:spAutoFit/>
          </a:bodyPr>
          <a:lstStyle/>
          <a:p>
            <a:pPr>
              <a:lnSpc>
                <a:spcPts val="300"/>
              </a:lnSpc>
            </a:pPr>
            <a:r>
              <a:rPr lang="en-GB" sz="700" dirty="0" smtClean="0">
                <a:latin typeface="Mongolian Baiti" pitchFamily="66" charset="0"/>
                <a:cs typeface="Mongolian Baiti" pitchFamily="66" charset="0"/>
              </a:rPr>
              <a:t>Monthly in advance</a:t>
            </a:r>
          </a:p>
          <a:p>
            <a:pPr>
              <a:lnSpc>
                <a:spcPts val="300"/>
              </a:lnSpc>
            </a:pPr>
            <a:endParaRPr lang="en-GB" sz="700" dirty="0" smtClean="0">
              <a:latin typeface="Mongolian Baiti" pitchFamily="66" charset="0"/>
              <a:cs typeface="Mongolian Baiti" pitchFamily="66" charset="0"/>
            </a:endParaRPr>
          </a:p>
          <a:p>
            <a:pPr>
              <a:lnSpc>
                <a:spcPts val="300"/>
              </a:lnSpc>
            </a:pPr>
            <a:endParaRPr lang="en-GB" sz="700" dirty="0" smtClean="0">
              <a:latin typeface="Mongolian Baiti" pitchFamily="66" charset="0"/>
              <a:cs typeface="Mongolian Baiti" pitchFamily="66" charset="0"/>
            </a:endParaRPr>
          </a:p>
          <a:p>
            <a:pPr>
              <a:lnSpc>
                <a:spcPts val="300"/>
              </a:lnSpc>
            </a:pPr>
            <a:endParaRPr lang="en-GB" sz="700" dirty="0" smtClean="0">
              <a:latin typeface="Mongolian Baiti" pitchFamily="66" charset="0"/>
              <a:cs typeface="Mongolian Baiti" pitchFamily="66" charset="0"/>
            </a:endParaRPr>
          </a:p>
          <a:p>
            <a:pPr>
              <a:lnSpc>
                <a:spcPts val="300"/>
              </a:lnSpc>
            </a:pPr>
            <a:r>
              <a:rPr lang="en-GB" sz="700" dirty="0" smtClean="0">
                <a:latin typeface="Mongolian Baiti" pitchFamily="66" charset="0"/>
                <a:cs typeface="Mongolian Baiti" pitchFamily="66" charset="0"/>
              </a:rPr>
              <a:t>100% Value Protection</a:t>
            </a:r>
          </a:p>
          <a:p>
            <a:pPr>
              <a:lnSpc>
                <a:spcPts val="300"/>
              </a:lnSpc>
            </a:pPr>
            <a:endParaRPr lang="en-GB" sz="700" dirty="0" smtClean="0">
              <a:latin typeface="Mongolian Baiti" pitchFamily="66" charset="0"/>
              <a:cs typeface="Mongolian Baiti" pitchFamily="66" charset="0"/>
            </a:endParaRPr>
          </a:p>
          <a:p>
            <a:pPr>
              <a:lnSpc>
                <a:spcPts val="300"/>
              </a:lnSpc>
            </a:pPr>
            <a:endParaRPr lang="en-GB" sz="700" dirty="0" smtClean="0">
              <a:latin typeface="Mongolian Baiti" pitchFamily="66" charset="0"/>
              <a:cs typeface="Mongolian Baiti" pitchFamily="66" charset="0"/>
            </a:endParaRPr>
          </a:p>
          <a:p>
            <a:pPr>
              <a:lnSpc>
                <a:spcPts val="300"/>
              </a:lnSpc>
            </a:pPr>
            <a:endParaRPr lang="en-GB" sz="700" dirty="0" smtClean="0">
              <a:latin typeface="Mongolian Baiti" pitchFamily="66" charset="0"/>
              <a:cs typeface="Mongolian Baiti" pitchFamily="66" charset="0"/>
            </a:endParaRPr>
          </a:p>
          <a:p>
            <a:pPr>
              <a:lnSpc>
                <a:spcPts val="300"/>
              </a:lnSpc>
            </a:pPr>
            <a:r>
              <a:rPr lang="en-GB" sz="700" dirty="0" smtClean="0">
                <a:latin typeface="Mongolian Baiti" pitchFamily="66" charset="0"/>
                <a:cs typeface="Mongolian Baiti" pitchFamily="66" charset="0"/>
              </a:rPr>
              <a:t>£29,953.26</a:t>
            </a:r>
          </a:p>
          <a:p>
            <a:pPr>
              <a:lnSpc>
                <a:spcPts val="300"/>
              </a:lnSpc>
            </a:pPr>
            <a:endParaRPr lang="en-GB" sz="700" dirty="0" smtClean="0">
              <a:latin typeface="Mongolian Baiti" pitchFamily="66" charset="0"/>
              <a:cs typeface="Mongolian Baiti" pitchFamily="66" charset="0"/>
            </a:endParaRPr>
          </a:p>
          <a:p>
            <a:pPr>
              <a:lnSpc>
                <a:spcPts val="300"/>
              </a:lnSpc>
            </a:pPr>
            <a:endParaRPr lang="en-GB" sz="700" dirty="0" smtClean="0">
              <a:latin typeface="Mongolian Baiti" pitchFamily="66" charset="0"/>
              <a:cs typeface="Mongolian Baiti" pitchFamily="66" charset="0"/>
            </a:endParaRPr>
          </a:p>
          <a:p>
            <a:pPr>
              <a:lnSpc>
                <a:spcPts val="300"/>
              </a:lnSpc>
            </a:pPr>
            <a:endParaRPr lang="en-GB" sz="700" dirty="0" smtClean="0">
              <a:latin typeface="Mongolian Baiti" pitchFamily="66" charset="0"/>
              <a:cs typeface="Mongolian Baiti" pitchFamily="66" charset="0"/>
            </a:endParaRPr>
          </a:p>
          <a:p>
            <a:pPr>
              <a:lnSpc>
                <a:spcPts val="300"/>
              </a:lnSpc>
            </a:pPr>
            <a:r>
              <a:rPr lang="en-GB" sz="700" dirty="0" smtClean="0">
                <a:latin typeface="Mongolian Baiti" pitchFamily="66" charset="0"/>
                <a:cs typeface="Mongolian Baiti" pitchFamily="66" charset="0"/>
              </a:rPr>
              <a:t>0.41%  p.a.</a:t>
            </a:r>
          </a:p>
          <a:p>
            <a:pPr>
              <a:lnSpc>
                <a:spcPts val="300"/>
              </a:lnSpc>
            </a:pPr>
            <a:endParaRPr lang="en-GB" sz="700" dirty="0" smtClean="0">
              <a:latin typeface="Mongolian Baiti" pitchFamily="66" charset="0"/>
              <a:cs typeface="Mongolian Baiti" pitchFamily="66" charset="0"/>
            </a:endParaRPr>
          </a:p>
          <a:p>
            <a:pPr>
              <a:lnSpc>
                <a:spcPts val="300"/>
              </a:lnSpc>
            </a:pPr>
            <a:endParaRPr lang="en-GB" sz="700" dirty="0">
              <a:latin typeface="Mongolian Baiti" pitchFamily="66" charset="0"/>
              <a:cs typeface="Mongolian Baiti" pitchFamily="66" charset="0"/>
            </a:endParaRPr>
          </a:p>
        </p:txBody>
      </p:sp>
      <p:cxnSp>
        <p:nvCxnSpPr>
          <p:cNvPr id="45" name="Straight Arrow Connector 44"/>
          <p:cNvCxnSpPr>
            <a:endCxn id="49" idx="7"/>
          </p:cNvCxnSpPr>
          <p:nvPr/>
        </p:nvCxnSpPr>
        <p:spPr>
          <a:xfrm flipH="1">
            <a:off x="4415629" y="3501008"/>
            <a:ext cx="1020468" cy="10292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3923928" y="4509120"/>
            <a:ext cx="576064" cy="14401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p:cNvSpPr txBox="1"/>
          <p:nvPr/>
        </p:nvSpPr>
        <p:spPr>
          <a:xfrm>
            <a:off x="2195736" y="5013176"/>
            <a:ext cx="504056" cy="561692"/>
          </a:xfrm>
          <a:prstGeom prst="rect">
            <a:avLst/>
          </a:prstGeom>
          <a:solidFill>
            <a:schemeClr val="bg1"/>
          </a:solidFill>
        </p:spPr>
        <p:txBody>
          <a:bodyPr wrap="square" rtlCol="0">
            <a:spAutoFit/>
          </a:bodyPr>
          <a:lstStyle/>
          <a:p>
            <a:pPr>
              <a:spcAft>
                <a:spcPts val="50"/>
              </a:spcAft>
            </a:pPr>
            <a:r>
              <a:rPr lang="en-GB" sz="700" dirty="0" smtClean="0">
                <a:latin typeface="Mongolian Baiti" pitchFamily="66" charset="0"/>
                <a:cs typeface="Mongolian Baiti" pitchFamily="66" charset="0"/>
              </a:rPr>
              <a:t>Monthly</a:t>
            </a:r>
          </a:p>
          <a:p>
            <a:pPr>
              <a:spcAft>
                <a:spcPts val="50"/>
              </a:spcAft>
            </a:pPr>
            <a:r>
              <a:rPr lang="en-GB" sz="700" dirty="0" smtClean="0">
                <a:latin typeface="Mongolian Baiti" pitchFamily="66" charset="0"/>
                <a:cs typeface="Mongolian Baiti" pitchFamily="66" charset="0"/>
              </a:rPr>
              <a:t>£ 240.00</a:t>
            </a:r>
          </a:p>
          <a:p>
            <a:pPr>
              <a:spcAft>
                <a:spcPts val="50"/>
              </a:spcAft>
            </a:pPr>
            <a:r>
              <a:rPr lang="en-GB" sz="700" dirty="0" smtClean="0">
                <a:latin typeface="Mongolian Baiti" pitchFamily="66" charset="0"/>
                <a:cs typeface="Mongolian Baiti" pitchFamily="66" charset="0"/>
              </a:rPr>
              <a:t>£   60.00</a:t>
            </a:r>
          </a:p>
          <a:p>
            <a:pPr>
              <a:spcAft>
                <a:spcPts val="50"/>
              </a:spcAft>
            </a:pPr>
            <a:r>
              <a:rPr lang="en-GB" sz="700" dirty="0" smtClean="0">
                <a:latin typeface="Mongolian Baiti" pitchFamily="66" charset="0"/>
                <a:cs typeface="Mongolian Baiti" pitchFamily="66" charset="0"/>
              </a:rPr>
              <a:t>£ 300.00</a:t>
            </a:r>
          </a:p>
        </p:txBody>
      </p:sp>
      <p:sp>
        <p:nvSpPr>
          <p:cNvPr id="42" name="Oval 41"/>
          <p:cNvSpPr/>
          <p:nvPr/>
        </p:nvSpPr>
        <p:spPr>
          <a:xfrm>
            <a:off x="3923928" y="4653136"/>
            <a:ext cx="576064" cy="14401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3635896" y="97049"/>
            <a:ext cx="5351146" cy="37962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bg1"/>
                </a:solidFill>
              </a:rPr>
              <a:t>Cash Retirement Account alongside drawdown - £500k fund</a:t>
            </a:r>
            <a:endParaRPr lang="en-GB" sz="1600" dirty="0">
              <a:solidFill>
                <a:schemeClr val="bg1"/>
              </a:solidFill>
            </a:endParaRPr>
          </a:p>
        </p:txBody>
      </p:sp>
      <p:sp>
        <p:nvSpPr>
          <p:cNvPr id="29" name="Rectangle 28"/>
          <p:cNvSpPr/>
          <p:nvPr/>
        </p:nvSpPr>
        <p:spPr>
          <a:xfrm>
            <a:off x="5436096" y="656692"/>
            <a:ext cx="3528392" cy="10801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tx1"/>
                </a:solidFill>
              </a:rPr>
              <a:t>£100,000 (20%) of a client’s portfolio is transferred to a 4 year Cash Retirement Account. £10,000 is held in an instant access account for future flexibility.</a:t>
            </a:r>
            <a:endParaRPr lang="en-GB" sz="1600" dirty="0"/>
          </a:p>
        </p:txBody>
      </p:sp>
      <p:sp>
        <p:nvSpPr>
          <p:cNvPr id="30" name="TextBox 29"/>
          <p:cNvSpPr txBox="1"/>
          <p:nvPr/>
        </p:nvSpPr>
        <p:spPr>
          <a:xfrm>
            <a:off x="1475656" y="3140968"/>
            <a:ext cx="1368152" cy="861774"/>
          </a:xfrm>
          <a:prstGeom prst="rect">
            <a:avLst/>
          </a:prstGeom>
          <a:solidFill>
            <a:schemeClr val="bg1"/>
          </a:solidFill>
        </p:spPr>
        <p:txBody>
          <a:bodyPr wrap="square" rtlCol="0">
            <a:spAutoFit/>
          </a:bodyPr>
          <a:lstStyle/>
          <a:p>
            <a:pPr>
              <a:lnSpc>
                <a:spcPts val="200"/>
              </a:lnSpc>
            </a:pPr>
            <a:endParaRPr lang="en-GB" sz="700" dirty="0" smtClean="0">
              <a:latin typeface="Mongolian Baiti" pitchFamily="66" charset="0"/>
              <a:cs typeface="Mongolian Baiti" pitchFamily="66" charset="0"/>
            </a:endParaRPr>
          </a:p>
          <a:p>
            <a:pPr>
              <a:lnSpc>
                <a:spcPts val="200"/>
              </a:lnSpc>
            </a:pPr>
            <a:endParaRPr lang="en-GB" sz="700" dirty="0" smtClean="0">
              <a:latin typeface="Mongolian Baiti" pitchFamily="66" charset="0"/>
              <a:cs typeface="Mongolian Baiti" pitchFamily="66" charset="0"/>
            </a:endParaRPr>
          </a:p>
          <a:p>
            <a:pPr>
              <a:lnSpc>
                <a:spcPts val="200"/>
              </a:lnSpc>
            </a:pPr>
            <a:endParaRPr lang="en-GB" sz="700" dirty="0" smtClean="0">
              <a:latin typeface="Mongolian Baiti" pitchFamily="66" charset="0"/>
              <a:cs typeface="Mongolian Baiti" pitchFamily="66" charset="0"/>
            </a:endParaRPr>
          </a:p>
          <a:p>
            <a:pPr>
              <a:lnSpc>
                <a:spcPts val="200"/>
              </a:lnSpc>
            </a:pPr>
            <a:endParaRPr lang="en-GB" sz="700" dirty="0" smtClean="0">
              <a:latin typeface="Mongolian Baiti" pitchFamily="66" charset="0"/>
              <a:cs typeface="Mongolian Baiti" pitchFamily="66" charset="0"/>
            </a:endParaRPr>
          </a:p>
          <a:p>
            <a:pPr>
              <a:lnSpc>
                <a:spcPts val="200"/>
              </a:lnSpc>
            </a:pPr>
            <a:endParaRPr lang="en-GB" sz="700" dirty="0" smtClean="0">
              <a:latin typeface="Mongolian Baiti" pitchFamily="66" charset="0"/>
              <a:cs typeface="Mongolian Baiti" pitchFamily="66" charset="0"/>
            </a:endParaRPr>
          </a:p>
          <a:p>
            <a:pPr>
              <a:lnSpc>
                <a:spcPts val="200"/>
              </a:lnSpc>
            </a:pPr>
            <a:endParaRPr lang="en-GB" sz="700" dirty="0" smtClean="0">
              <a:latin typeface="Mongolian Baiti" pitchFamily="66" charset="0"/>
              <a:cs typeface="Mongolian Baiti" pitchFamily="66" charset="0"/>
            </a:endParaRPr>
          </a:p>
          <a:p>
            <a:pPr>
              <a:lnSpc>
                <a:spcPts val="200"/>
              </a:lnSpc>
            </a:pPr>
            <a:r>
              <a:rPr lang="en-GB" sz="700" dirty="0" smtClean="0">
                <a:latin typeface="Mongolian Baiti" pitchFamily="66" charset="0"/>
                <a:cs typeface="Mongolian Baiti" pitchFamily="66" charset="0"/>
              </a:rPr>
              <a:t>Flexi-Access Drawdown</a:t>
            </a:r>
          </a:p>
          <a:p>
            <a:pPr>
              <a:lnSpc>
                <a:spcPts val="200"/>
              </a:lnSpc>
            </a:pPr>
            <a:endParaRPr lang="en-GB" sz="700" dirty="0" smtClean="0">
              <a:latin typeface="Mongolian Baiti" pitchFamily="66" charset="0"/>
              <a:cs typeface="Mongolian Baiti" pitchFamily="66" charset="0"/>
            </a:endParaRPr>
          </a:p>
          <a:p>
            <a:pPr>
              <a:lnSpc>
                <a:spcPts val="200"/>
              </a:lnSpc>
            </a:pPr>
            <a:endParaRPr lang="en-GB" sz="700" dirty="0" smtClean="0">
              <a:latin typeface="Mongolian Baiti" pitchFamily="66" charset="0"/>
              <a:cs typeface="Mongolian Baiti" pitchFamily="66" charset="0"/>
            </a:endParaRPr>
          </a:p>
          <a:p>
            <a:pPr>
              <a:lnSpc>
                <a:spcPts val="200"/>
              </a:lnSpc>
            </a:pPr>
            <a:endParaRPr lang="en-GB" sz="700" dirty="0" smtClean="0">
              <a:latin typeface="Mongolian Baiti" pitchFamily="66" charset="0"/>
              <a:cs typeface="Mongolian Baiti" pitchFamily="66" charset="0"/>
            </a:endParaRPr>
          </a:p>
          <a:p>
            <a:pPr>
              <a:lnSpc>
                <a:spcPts val="200"/>
              </a:lnSpc>
            </a:pPr>
            <a:endParaRPr lang="en-GB" sz="700" dirty="0" smtClean="0">
              <a:latin typeface="Mongolian Baiti" pitchFamily="66" charset="0"/>
              <a:cs typeface="Mongolian Baiti" pitchFamily="66" charset="0"/>
            </a:endParaRPr>
          </a:p>
          <a:p>
            <a:pPr>
              <a:lnSpc>
                <a:spcPts val="200"/>
              </a:lnSpc>
            </a:pPr>
            <a:endParaRPr lang="en-GB" sz="700" dirty="0" smtClean="0">
              <a:latin typeface="Mongolian Baiti" pitchFamily="66" charset="0"/>
              <a:cs typeface="Mongolian Baiti" pitchFamily="66" charset="0"/>
            </a:endParaRPr>
          </a:p>
          <a:p>
            <a:pPr>
              <a:lnSpc>
                <a:spcPts val="200"/>
              </a:lnSpc>
            </a:pPr>
            <a:r>
              <a:rPr lang="en-GB" sz="700" dirty="0" smtClean="0">
                <a:latin typeface="Mongolian Baiti" pitchFamily="66" charset="0"/>
                <a:cs typeface="Mongolian Baiti" pitchFamily="66" charset="0"/>
              </a:rPr>
              <a:t>£  100,000.00</a:t>
            </a:r>
          </a:p>
          <a:p>
            <a:pPr>
              <a:lnSpc>
                <a:spcPts val="200"/>
              </a:lnSpc>
            </a:pPr>
            <a:endParaRPr lang="en-GB" sz="700" dirty="0" smtClean="0">
              <a:latin typeface="Mongolian Baiti" pitchFamily="66" charset="0"/>
              <a:cs typeface="Mongolian Baiti" pitchFamily="66" charset="0"/>
            </a:endParaRPr>
          </a:p>
          <a:p>
            <a:pPr>
              <a:lnSpc>
                <a:spcPts val="200"/>
              </a:lnSpc>
            </a:pPr>
            <a:endParaRPr lang="en-GB" sz="700" dirty="0" smtClean="0">
              <a:latin typeface="Mongolian Baiti" pitchFamily="66" charset="0"/>
              <a:cs typeface="Mongolian Baiti" pitchFamily="66" charset="0"/>
            </a:endParaRPr>
          </a:p>
          <a:p>
            <a:pPr>
              <a:lnSpc>
                <a:spcPts val="200"/>
              </a:lnSpc>
            </a:pPr>
            <a:endParaRPr lang="en-GB" sz="700" dirty="0" smtClean="0">
              <a:latin typeface="Mongolian Baiti" pitchFamily="66" charset="0"/>
              <a:cs typeface="Mongolian Baiti" pitchFamily="66" charset="0"/>
            </a:endParaRPr>
          </a:p>
          <a:p>
            <a:pPr>
              <a:lnSpc>
                <a:spcPts val="200"/>
              </a:lnSpc>
            </a:pPr>
            <a:endParaRPr lang="en-GB" sz="700" dirty="0" smtClean="0">
              <a:latin typeface="Mongolian Baiti" pitchFamily="66" charset="0"/>
              <a:cs typeface="Mongolian Baiti" pitchFamily="66" charset="0"/>
            </a:endParaRPr>
          </a:p>
          <a:p>
            <a:pPr>
              <a:lnSpc>
                <a:spcPts val="200"/>
              </a:lnSpc>
            </a:pPr>
            <a:endParaRPr lang="en-GB" sz="700" dirty="0" smtClean="0">
              <a:latin typeface="Mongolian Baiti" pitchFamily="66" charset="0"/>
              <a:cs typeface="Mongolian Baiti" pitchFamily="66" charset="0"/>
            </a:endParaRPr>
          </a:p>
          <a:p>
            <a:pPr>
              <a:lnSpc>
                <a:spcPts val="200"/>
              </a:lnSpc>
            </a:pPr>
            <a:endParaRPr lang="en-GB" sz="700" dirty="0" smtClean="0">
              <a:latin typeface="Mongolian Baiti" pitchFamily="66" charset="0"/>
              <a:cs typeface="Mongolian Baiti" pitchFamily="66" charset="0"/>
            </a:endParaRPr>
          </a:p>
          <a:p>
            <a:pPr>
              <a:lnSpc>
                <a:spcPts val="200"/>
              </a:lnSpc>
            </a:pPr>
            <a:r>
              <a:rPr lang="en-GB" sz="700" dirty="0" smtClean="0">
                <a:latin typeface="Mongolian Baiti" pitchFamily="66" charset="0"/>
                <a:cs typeface="Mongolian Baiti" pitchFamily="66" charset="0"/>
              </a:rPr>
              <a:t>   </a:t>
            </a:r>
          </a:p>
          <a:p>
            <a:pPr>
              <a:lnSpc>
                <a:spcPts val="200"/>
              </a:lnSpc>
            </a:pPr>
            <a:r>
              <a:rPr lang="en-GB" sz="700" dirty="0" smtClean="0">
                <a:latin typeface="Mongolian Baiti" pitchFamily="66" charset="0"/>
                <a:cs typeface="Mongolian Baiti" pitchFamily="66" charset="0"/>
              </a:rPr>
              <a:t>£    10,000.00</a:t>
            </a:r>
          </a:p>
          <a:p>
            <a:pPr>
              <a:lnSpc>
                <a:spcPts val="200"/>
              </a:lnSpc>
            </a:pPr>
            <a:endParaRPr lang="en-GB" sz="700" dirty="0" smtClean="0">
              <a:latin typeface="Mongolian Baiti" pitchFamily="66" charset="0"/>
              <a:cs typeface="Mongolian Baiti" pitchFamily="66" charset="0"/>
            </a:endParaRPr>
          </a:p>
          <a:p>
            <a:pPr>
              <a:lnSpc>
                <a:spcPts val="200"/>
              </a:lnSpc>
            </a:pPr>
            <a:endParaRPr lang="en-GB" sz="700" dirty="0" smtClean="0">
              <a:latin typeface="Mongolian Baiti" pitchFamily="66" charset="0"/>
              <a:cs typeface="Mongolian Baiti" pitchFamily="66" charset="0"/>
            </a:endParaRPr>
          </a:p>
          <a:p>
            <a:pPr>
              <a:lnSpc>
                <a:spcPts val="200"/>
              </a:lnSpc>
            </a:pPr>
            <a:endParaRPr lang="en-GB" sz="700" dirty="0" smtClean="0">
              <a:latin typeface="Mongolian Baiti" pitchFamily="66" charset="0"/>
              <a:cs typeface="Mongolian Baiti" pitchFamily="66" charset="0"/>
            </a:endParaRPr>
          </a:p>
          <a:p>
            <a:pPr>
              <a:lnSpc>
                <a:spcPts val="200"/>
              </a:lnSpc>
            </a:pPr>
            <a:endParaRPr lang="en-GB" sz="700" dirty="0" smtClean="0">
              <a:latin typeface="Mongolian Baiti" pitchFamily="66" charset="0"/>
              <a:cs typeface="Mongolian Baiti" pitchFamily="66" charset="0"/>
            </a:endParaRPr>
          </a:p>
          <a:p>
            <a:pPr>
              <a:lnSpc>
                <a:spcPts val="200"/>
              </a:lnSpc>
            </a:pPr>
            <a:r>
              <a:rPr lang="en-GB" sz="700" u="sng" dirty="0" smtClean="0">
                <a:latin typeface="Mongolian Baiti" pitchFamily="66" charset="0"/>
                <a:cs typeface="Mongolian Baiti" pitchFamily="66" charset="0"/>
              </a:rPr>
              <a:t>£      1,000.00</a:t>
            </a:r>
          </a:p>
          <a:p>
            <a:pPr>
              <a:lnSpc>
                <a:spcPts val="200"/>
              </a:lnSpc>
            </a:pPr>
            <a:endParaRPr lang="en-GB" sz="700" u="sng" dirty="0" smtClean="0">
              <a:latin typeface="Mongolian Baiti" pitchFamily="66" charset="0"/>
              <a:cs typeface="Mongolian Baiti" pitchFamily="66" charset="0"/>
            </a:endParaRPr>
          </a:p>
          <a:p>
            <a:pPr>
              <a:lnSpc>
                <a:spcPts val="200"/>
              </a:lnSpc>
            </a:pPr>
            <a:endParaRPr lang="en-GB" sz="700" u="sng" dirty="0" smtClean="0">
              <a:latin typeface="Mongolian Baiti" pitchFamily="66" charset="0"/>
              <a:cs typeface="Mongolian Baiti" pitchFamily="66" charset="0"/>
            </a:endParaRPr>
          </a:p>
          <a:p>
            <a:pPr>
              <a:lnSpc>
                <a:spcPts val="200"/>
              </a:lnSpc>
            </a:pPr>
            <a:endParaRPr lang="en-GB" sz="700" dirty="0" smtClean="0">
              <a:latin typeface="Mongolian Baiti" pitchFamily="66" charset="0"/>
              <a:cs typeface="Mongolian Baiti" pitchFamily="66" charset="0"/>
            </a:endParaRPr>
          </a:p>
          <a:p>
            <a:pPr>
              <a:lnSpc>
                <a:spcPts val="200"/>
              </a:lnSpc>
            </a:pPr>
            <a:r>
              <a:rPr lang="en-GB" sz="700" dirty="0" smtClean="0">
                <a:latin typeface="Mongolian Baiti" pitchFamily="66" charset="0"/>
                <a:cs typeface="Mongolian Baiti" pitchFamily="66" charset="0"/>
              </a:rPr>
              <a:t>£    89,000.00</a:t>
            </a:r>
            <a:endParaRPr lang="en-GB" sz="700" dirty="0">
              <a:latin typeface="Mongolian Baiti" pitchFamily="66" charset="0"/>
              <a:cs typeface="Mongolian Baiti" pitchFamily="66" charset="0"/>
            </a:endParaRPr>
          </a:p>
        </p:txBody>
      </p:sp>
      <p:sp>
        <p:nvSpPr>
          <p:cNvPr id="28" name="Oval 27"/>
          <p:cNvSpPr/>
          <p:nvPr/>
        </p:nvSpPr>
        <p:spPr>
          <a:xfrm>
            <a:off x="1403648" y="3068960"/>
            <a:ext cx="864096" cy="1008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p:cNvCxnSpPr>
            <a:endCxn id="28" idx="7"/>
          </p:cNvCxnSpPr>
          <p:nvPr/>
        </p:nvCxnSpPr>
        <p:spPr>
          <a:xfrm flipH="1">
            <a:off x="2141200" y="1142746"/>
            <a:ext cx="3294896" cy="20738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436096" y="1844824"/>
            <a:ext cx="3528392" cy="10081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tx1"/>
                </a:solidFill>
              </a:rPr>
              <a:t>The account pays an income of £15,000 per annum, paid monthly in advance for 4 years.</a:t>
            </a:r>
            <a:endParaRPr lang="en-GB" sz="1600" dirty="0"/>
          </a:p>
        </p:txBody>
      </p:sp>
      <p:sp>
        <p:nvSpPr>
          <p:cNvPr id="35" name="Rectangle 34"/>
          <p:cNvSpPr/>
          <p:nvPr/>
        </p:nvSpPr>
        <p:spPr>
          <a:xfrm>
            <a:off x="323528" y="4725144"/>
            <a:ext cx="129614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5436096" y="2996952"/>
            <a:ext cx="3538395" cy="144016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tx1"/>
                </a:solidFill>
              </a:rPr>
              <a:t>The balance provides a Protected Maturity Amount of £29,953.26. This may be used to start a new Cash Retirement Account or transfer back to main SIPP.</a:t>
            </a:r>
            <a:endParaRPr lang="en-GB" sz="1600" dirty="0"/>
          </a:p>
        </p:txBody>
      </p:sp>
      <p:sp>
        <p:nvSpPr>
          <p:cNvPr id="40" name="Rectangle 39"/>
          <p:cNvSpPr/>
          <p:nvPr/>
        </p:nvSpPr>
        <p:spPr>
          <a:xfrm>
            <a:off x="5426093" y="4653136"/>
            <a:ext cx="3528391" cy="120618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tx1"/>
                </a:solidFill>
              </a:rPr>
              <a:t>The Cash Retirement Account provides a positive return of 0.41% p.a. compared to what could be a typical return of minus 0.3% using money market funds.</a:t>
            </a:r>
            <a:endParaRPr lang="en-GB" sz="1600" dirty="0"/>
          </a:p>
        </p:txBody>
      </p:sp>
      <p:cxnSp>
        <p:nvCxnSpPr>
          <p:cNvPr id="47" name="Straight Arrow Connector 46"/>
          <p:cNvCxnSpPr>
            <a:stCxn id="40" idx="1"/>
            <a:endCxn id="42" idx="6"/>
          </p:cNvCxnSpPr>
          <p:nvPr/>
        </p:nvCxnSpPr>
        <p:spPr>
          <a:xfrm flipH="1" flipV="1">
            <a:off x="4499992" y="4725144"/>
            <a:ext cx="926101" cy="5310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2627784" y="4797152"/>
            <a:ext cx="864096"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p:cNvSpPr/>
          <p:nvPr/>
        </p:nvSpPr>
        <p:spPr>
          <a:xfrm>
            <a:off x="323528" y="4941168"/>
            <a:ext cx="1440160"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p:cNvSpPr/>
          <p:nvPr/>
        </p:nvSpPr>
        <p:spPr>
          <a:xfrm>
            <a:off x="1691680" y="5085184"/>
            <a:ext cx="252028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Arrow Connector 40"/>
          <p:cNvCxnSpPr>
            <a:endCxn id="57" idx="7"/>
          </p:cNvCxnSpPr>
          <p:nvPr/>
        </p:nvCxnSpPr>
        <p:spPr>
          <a:xfrm flipH="1">
            <a:off x="2365723" y="2348880"/>
            <a:ext cx="3070373" cy="19267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836259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576064"/>
          </a:xfrm>
        </p:spPr>
        <p:txBody>
          <a:bodyPr>
            <a:normAutofit/>
          </a:bodyPr>
          <a:lstStyle/>
          <a:p>
            <a:pPr algn="l"/>
            <a:r>
              <a:rPr lang="en-GB" sz="2400" b="1" dirty="0" smtClean="0">
                <a:solidFill>
                  <a:schemeClr val="tx2"/>
                </a:solidFill>
                <a:latin typeface="+mn-lt"/>
              </a:rPr>
              <a:t>Trustee Cash Account and Select Retirement Account</a:t>
            </a:r>
            <a:endParaRPr lang="en-GB" sz="2400" b="1" dirty="0">
              <a:solidFill>
                <a:schemeClr val="tx2"/>
              </a:solidFill>
              <a:latin typeface="+mn-lt"/>
            </a:endParaRPr>
          </a:p>
        </p:txBody>
      </p:sp>
      <p:sp>
        <p:nvSpPr>
          <p:cNvPr id="3" name="Content Placeholder 2"/>
          <p:cNvSpPr>
            <a:spLocks noGrp="1"/>
          </p:cNvSpPr>
          <p:nvPr>
            <p:ph idx="1"/>
          </p:nvPr>
        </p:nvSpPr>
        <p:spPr>
          <a:xfrm>
            <a:off x="107504" y="2060848"/>
            <a:ext cx="6408712" cy="4065315"/>
          </a:xfrm>
        </p:spPr>
        <p:txBody>
          <a:bodyPr>
            <a:normAutofit lnSpcReduction="10000"/>
          </a:bodyPr>
          <a:lstStyle/>
          <a:p>
            <a:r>
              <a:rPr lang="en-GB" sz="2000" dirty="0" smtClean="0">
                <a:solidFill>
                  <a:schemeClr val="tx2"/>
                </a:solidFill>
              </a:rPr>
              <a:t>Planning for launch at the end of March and April 2017.</a:t>
            </a:r>
          </a:p>
          <a:p>
            <a:pPr marL="0" indent="0">
              <a:buNone/>
            </a:pPr>
            <a:endParaRPr lang="en-GB" sz="2000" dirty="0" smtClean="0">
              <a:solidFill>
                <a:schemeClr val="tx2"/>
              </a:solidFill>
            </a:endParaRPr>
          </a:p>
          <a:p>
            <a:r>
              <a:rPr lang="en-GB" sz="2000" dirty="0" smtClean="0">
                <a:solidFill>
                  <a:schemeClr val="tx2"/>
                </a:solidFill>
              </a:rPr>
              <a:t>Our Cash solution as a TIP and also combined with a choice of leading third party platform links.</a:t>
            </a:r>
          </a:p>
          <a:p>
            <a:endParaRPr lang="en-GB" sz="2000" dirty="0" smtClean="0">
              <a:solidFill>
                <a:schemeClr val="tx2"/>
              </a:solidFill>
            </a:endParaRPr>
          </a:p>
          <a:p>
            <a:r>
              <a:rPr lang="en-GB" sz="2000" dirty="0" smtClean="0">
                <a:solidFill>
                  <a:schemeClr val="tx2"/>
                </a:solidFill>
              </a:rPr>
              <a:t>Trustee Cash Account will </a:t>
            </a:r>
            <a:r>
              <a:rPr lang="en-GB" sz="2000" dirty="0" smtClean="0">
                <a:solidFill>
                  <a:schemeClr val="tx2"/>
                </a:solidFill>
              </a:rPr>
              <a:t>enable Assured Retirement’s Cash Management within an existing SIPP.</a:t>
            </a:r>
          </a:p>
          <a:p>
            <a:pPr marL="0" indent="0">
              <a:buNone/>
            </a:pPr>
            <a:endParaRPr lang="en-GB" sz="2000" dirty="0" smtClean="0">
              <a:solidFill>
                <a:schemeClr val="tx2"/>
              </a:solidFill>
            </a:endParaRPr>
          </a:p>
          <a:p>
            <a:r>
              <a:rPr lang="en-GB" sz="2000" dirty="0" smtClean="0">
                <a:solidFill>
                  <a:schemeClr val="tx2"/>
                </a:solidFill>
              </a:rPr>
              <a:t>Select Retirement Account will </a:t>
            </a:r>
            <a:r>
              <a:rPr lang="en-GB" sz="2000" dirty="0" smtClean="0">
                <a:solidFill>
                  <a:schemeClr val="tx2"/>
                </a:solidFill>
              </a:rPr>
              <a:t>enable combination of your existing investment process with Assured Retirement’s Cash Management within a single SIPP wrapper.</a:t>
            </a:r>
          </a:p>
          <a:p>
            <a:pPr>
              <a:buNone/>
            </a:pPr>
            <a:endParaRPr lang="en-GB" sz="2000" dirty="0" smtClean="0">
              <a:solidFill>
                <a:schemeClr val="tx2"/>
              </a:solidFill>
            </a:endParaRPr>
          </a:p>
        </p:txBody>
      </p:sp>
      <p:pic>
        <p:nvPicPr>
          <p:cNvPr id="10242" name="Picture 2" descr="Image result for new product development"/>
          <p:cNvPicPr>
            <a:picLocks noChangeAspect="1" noChangeArrowheads="1"/>
          </p:cNvPicPr>
          <p:nvPr/>
        </p:nvPicPr>
        <p:blipFill>
          <a:blip r:embed="rId3" cstate="print"/>
          <a:srcRect/>
          <a:stretch>
            <a:fillRect/>
          </a:stretch>
        </p:blipFill>
        <p:spPr bwMode="auto">
          <a:xfrm>
            <a:off x="6156176" y="2348880"/>
            <a:ext cx="2857500" cy="2743201"/>
          </a:xfrm>
          <a:prstGeom prst="rect">
            <a:avLst/>
          </a:prstGeom>
          <a:noFill/>
        </p:spPr>
      </p:pic>
    </p:spTree>
    <p:extLst>
      <p:ext uri="{BB962C8B-B14F-4D97-AF65-F5344CB8AC3E}">
        <p14:creationId xmlns="" xmlns:p14="http://schemas.microsoft.com/office/powerpoint/2010/main" val="32315965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576064"/>
          </a:xfrm>
        </p:spPr>
        <p:txBody>
          <a:bodyPr>
            <a:normAutofit/>
          </a:bodyPr>
          <a:lstStyle/>
          <a:p>
            <a:pPr algn="l"/>
            <a:r>
              <a:rPr lang="en-GB" sz="2400" b="1" dirty="0" smtClean="0">
                <a:solidFill>
                  <a:schemeClr val="tx2"/>
                </a:solidFill>
                <a:latin typeface="+mn-lt"/>
              </a:rPr>
              <a:t>A solution - The Cash Retirement Account</a:t>
            </a:r>
            <a:endParaRPr lang="en-GB" sz="2400" b="1" dirty="0">
              <a:solidFill>
                <a:schemeClr val="tx2"/>
              </a:solidFill>
              <a:latin typeface="+mn-lt"/>
            </a:endParaRPr>
          </a:p>
        </p:txBody>
      </p:sp>
      <p:sp>
        <p:nvSpPr>
          <p:cNvPr id="3" name="Content Placeholder 2"/>
          <p:cNvSpPr>
            <a:spLocks noGrp="1"/>
          </p:cNvSpPr>
          <p:nvPr>
            <p:ph idx="1"/>
          </p:nvPr>
        </p:nvSpPr>
        <p:spPr>
          <a:xfrm>
            <a:off x="107504" y="2060848"/>
            <a:ext cx="8496944" cy="4065315"/>
          </a:xfrm>
        </p:spPr>
        <p:txBody>
          <a:bodyPr>
            <a:normAutofit/>
          </a:bodyPr>
          <a:lstStyle/>
          <a:p>
            <a:r>
              <a:rPr lang="en-GB" sz="2000" dirty="0" smtClean="0">
                <a:solidFill>
                  <a:schemeClr val="tx2"/>
                </a:solidFill>
              </a:rPr>
              <a:t>A packaged </a:t>
            </a:r>
            <a:r>
              <a:rPr lang="en-GB" sz="2000" u="sng" dirty="0" smtClean="0">
                <a:solidFill>
                  <a:schemeClr val="tx2"/>
                </a:solidFill>
              </a:rPr>
              <a:t>cash management solution </a:t>
            </a:r>
            <a:r>
              <a:rPr lang="en-GB" sz="2000" dirty="0" smtClean="0">
                <a:solidFill>
                  <a:schemeClr val="tx2"/>
                </a:solidFill>
              </a:rPr>
              <a:t>that maximises a client’s return</a:t>
            </a:r>
          </a:p>
          <a:p>
            <a:pPr marL="0" indent="0">
              <a:buNone/>
            </a:pPr>
            <a:endParaRPr lang="en-GB" sz="2000" dirty="0" smtClean="0">
              <a:solidFill>
                <a:schemeClr val="tx2"/>
              </a:solidFill>
            </a:endParaRPr>
          </a:p>
          <a:p>
            <a:r>
              <a:rPr lang="en-GB" sz="2000" dirty="0" smtClean="0">
                <a:solidFill>
                  <a:schemeClr val="tx2"/>
                </a:solidFill>
              </a:rPr>
              <a:t>The </a:t>
            </a:r>
            <a:r>
              <a:rPr lang="en-GB" sz="2000" u="sng" dirty="0" smtClean="0">
                <a:solidFill>
                  <a:schemeClr val="tx2"/>
                </a:solidFill>
              </a:rPr>
              <a:t>absolute certainty </a:t>
            </a:r>
            <a:r>
              <a:rPr lang="en-GB" sz="2000" dirty="0" smtClean="0">
                <a:solidFill>
                  <a:schemeClr val="tx2"/>
                </a:solidFill>
              </a:rPr>
              <a:t>of known income, charges and maturity amount</a:t>
            </a:r>
          </a:p>
          <a:p>
            <a:pPr marL="0" indent="0">
              <a:buNone/>
            </a:pPr>
            <a:endParaRPr lang="en-GB" sz="2000" dirty="0" smtClean="0">
              <a:solidFill>
                <a:schemeClr val="tx2"/>
              </a:solidFill>
            </a:endParaRPr>
          </a:p>
          <a:p>
            <a:r>
              <a:rPr lang="en-GB" sz="2000" u="sng" dirty="0" smtClean="0">
                <a:solidFill>
                  <a:schemeClr val="tx2"/>
                </a:solidFill>
              </a:rPr>
              <a:t>Any mixture </a:t>
            </a:r>
            <a:r>
              <a:rPr lang="en-GB" sz="2000" dirty="0" smtClean="0">
                <a:solidFill>
                  <a:schemeClr val="tx2"/>
                </a:solidFill>
              </a:rPr>
              <a:t>of increasing, reducing or nil income over any term from 12 to 60 months</a:t>
            </a:r>
          </a:p>
          <a:p>
            <a:pPr marL="0" indent="0">
              <a:buNone/>
            </a:pPr>
            <a:endParaRPr lang="en-GB" sz="2000" dirty="0" smtClean="0">
              <a:solidFill>
                <a:schemeClr val="tx2"/>
              </a:solidFill>
            </a:endParaRPr>
          </a:p>
          <a:p>
            <a:r>
              <a:rPr lang="en-GB" sz="2000" dirty="0" smtClean="0">
                <a:solidFill>
                  <a:schemeClr val="tx2"/>
                </a:solidFill>
              </a:rPr>
              <a:t>100% of a client’s cash </a:t>
            </a:r>
            <a:r>
              <a:rPr lang="en-GB" sz="2000" u="sng" dirty="0" smtClean="0">
                <a:solidFill>
                  <a:schemeClr val="tx2"/>
                </a:solidFill>
              </a:rPr>
              <a:t>and future </a:t>
            </a:r>
            <a:r>
              <a:rPr lang="en-GB" sz="2000" dirty="0" smtClean="0">
                <a:solidFill>
                  <a:schemeClr val="tx2"/>
                </a:solidFill>
              </a:rPr>
              <a:t>interest protected by the FSCS</a:t>
            </a:r>
          </a:p>
        </p:txBody>
      </p:sp>
    </p:spTree>
    <p:extLst>
      <p:ext uri="{BB962C8B-B14F-4D97-AF65-F5344CB8AC3E}">
        <p14:creationId xmlns="" xmlns:p14="http://schemas.microsoft.com/office/powerpoint/2010/main" val="9557370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rpadlukacs.com/wp-content/uploads/2012/09/975.-London-Skyline-from-Gypsy-Hill.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7805" y="1052736"/>
            <a:ext cx="8572500" cy="5022127"/>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p:cNvSpPr/>
          <p:nvPr/>
        </p:nvSpPr>
        <p:spPr>
          <a:xfrm>
            <a:off x="1019564" y="1340768"/>
            <a:ext cx="7344816" cy="1631216"/>
          </a:xfrm>
          <a:prstGeom prst="rect">
            <a:avLst/>
          </a:prstGeom>
        </p:spPr>
        <p:txBody>
          <a:bodyPr wrap="square">
            <a:spAutoFit/>
          </a:bodyPr>
          <a:lstStyle/>
          <a:p>
            <a:r>
              <a:rPr lang="en-GB" sz="3200" dirty="0" smtClean="0">
                <a:solidFill>
                  <a:schemeClr val="bg1"/>
                </a:solidFill>
                <a:latin typeface="Elementary SF" pitchFamily="2" charset="0"/>
              </a:rPr>
              <a:t>“Money </a:t>
            </a:r>
            <a:r>
              <a:rPr lang="en-GB" sz="3200" dirty="0">
                <a:solidFill>
                  <a:schemeClr val="bg1"/>
                </a:solidFill>
                <a:latin typeface="Elementary SF" pitchFamily="2" charset="0"/>
              </a:rPr>
              <a:t>is better than poverty, </a:t>
            </a:r>
            <a:r>
              <a:rPr lang="en-GB" sz="3200" dirty="0" smtClean="0">
                <a:solidFill>
                  <a:schemeClr val="bg1"/>
                </a:solidFill>
                <a:latin typeface="Elementary SF" pitchFamily="2" charset="0"/>
              </a:rPr>
              <a:t>if </a:t>
            </a:r>
            <a:r>
              <a:rPr lang="en-GB" sz="3200" dirty="0">
                <a:solidFill>
                  <a:schemeClr val="bg1"/>
                </a:solidFill>
                <a:latin typeface="Elementary SF" pitchFamily="2" charset="0"/>
              </a:rPr>
              <a:t>only for financial reasons</a:t>
            </a:r>
            <a:r>
              <a:rPr lang="en-GB" sz="3200" dirty="0" smtClean="0">
                <a:solidFill>
                  <a:schemeClr val="bg1"/>
                </a:solidFill>
                <a:latin typeface="Elementary SF" pitchFamily="2" charset="0"/>
              </a:rPr>
              <a:t>.”</a:t>
            </a:r>
          </a:p>
          <a:p>
            <a:endParaRPr lang="en-GB" dirty="0" smtClean="0">
              <a:solidFill>
                <a:schemeClr val="bg1"/>
              </a:solidFill>
            </a:endParaRPr>
          </a:p>
          <a:p>
            <a:r>
              <a:rPr lang="en-GB" dirty="0" smtClean="0">
                <a:solidFill>
                  <a:schemeClr val="bg1"/>
                </a:solidFill>
              </a:rPr>
              <a:t>Woody </a:t>
            </a:r>
            <a:r>
              <a:rPr lang="en-GB" dirty="0">
                <a:solidFill>
                  <a:schemeClr val="bg1"/>
                </a:solidFill>
              </a:rPr>
              <a:t>Allen</a:t>
            </a:r>
          </a:p>
        </p:txBody>
      </p:sp>
      <p:sp>
        <p:nvSpPr>
          <p:cNvPr id="11" name="Rectangle 10"/>
          <p:cNvSpPr/>
          <p:nvPr/>
        </p:nvSpPr>
        <p:spPr>
          <a:xfrm>
            <a:off x="317805" y="3102134"/>
            <a:ext cx="7344816" cy="830997"/>
          </a:xfrm>
          <a:prstGeom prst="rect">
            <a:avLst/>
          </a:prstGeom>
        </p:spPr>
        <p:txBody>
          <a:bodyPr wrap="square">
            <a:spAutoFit/>
          </a:bodyPr>
          <a:lstStyle/>
          <a:p>
            <a:r>
              <a:rPr lang="en-GB" sz="1600" dirty="0" smtClean="0">
                <a:solidFill>
                  <a:schemeClr val="bg1"/>
                </a:solidFill>
                <a:latin typeface="Elementary SF" pitchFamily="2" charset="0"/>
              </a:rPr>
              <a:t>www.assuredretirement.co.uk</a:t>
            </a:r>
          </a:p>
          <a:p>
            <a:r>
              <a:rPr lang="en-GB" sz="1600" dirty="0" smtClean="0">
                <a:solidFill>
                  <a:schemeClr val="bg1"/>
                </a:solidFill>
                <a:latin typeface="Elementary SF" pitchFamily="2" charset="0"/>
              </a:rPr>
              <a:t>John@assuredretirement.co.uk</a:t>
            </a:r>
          </a:p>
          <a:p>
            <a:r>
              <a:rPr lang="en-GB" sz="1600" dirty="0" smtClean="0">
                <a:solidFill>
                  <a:schemeClr val="bg1"/>
                </a:solidFill>
                <a:latin typeface="Elementary SF" pitchFamily="2" charset="0"/>
              </a:rPr>
              <a:t>07867 908631</a:t>
            </a:r>
            <a:endParaRPr lang="en-GB" sz="1600" dirty="0">
              <a:solidFill>
                <a:schemeClr val="bg1"/>
              </a:solidFill>
              <a:latin typeface="Elementary SF" pitchFamily="2" charset="0"/>
            </a:endParaRPr>
          </a:p>
        </p:txBody>
      </p:sp>
    </p:spTree>
    <p:extLst>
      <p:ext uri="{BB962C8B-B14F-4D97-AF65-F5344CB8AC3E}">
        <p14:creationId xmlns="" xmlns:p14="http://schemas.microsoft.com/office/powerpoint/2010/main" val="13478939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792088"/>
          </a:xfrm>
        </p:spPr>
        <p:txBody>
          <a:bodyPr>
            <a:normAutofit/>
          </a:bodyPr>
          <a:lstStyle/>
          <a:p>
            <a:pPr algn="l"/>
            <a:r>
              <a:rPr lang="en-GB" sz="2400" b="1" dirty="0" smtClean="0">
                <a:solidFill>
                  <a:schemeClr val="tx2"/>
                </a:solidFill>
                <a:latin typeface="+mn-lt"/>
              </a:rPr>
              <a:t>Important Notes</a:t>
            </a:r>
            <a:endParaRPr lang="en-GB" sz="2400" b="1" dirty="0">
              <a:solidFill>
                <a:schemeClr val="tx2"/>
              </a:solidFill>
              <a:latin typeface="+mn-lt"/>
            </a:endParaRPr>
          </a:p>
        </p:txBody>
      </p:sp>
      <p:sp>
        <p:nvSpPr>
          <p:cNvPr id="3" name="Content Placeholder 2"/>
          <p:cNvSpPr>
            <a:spLocks noGrp="1"/>
          </p:cNvSpPr>
          <p:nvPr>
            <p:ph idx="1"/>
          </p:nvPr>
        </p:nvSpPr>
        <p:spPr/>
        <p:txBody>
          <a:bodyPr>
            <a:normAutofit fontScale="92500" lnSpcReduction="10000"/>
          </a:bodyPr>
          <a:lstStyle/>
          <a:p>
            <a:r>
              <a:rPr lang="en-GB" sz="2200" dirty="0" smtClean="0">
                <a:solidFill>
                  <a:schemeClr val="tx2"/>
                </a:solidFill>
              </a:rPr>
              <a:t>Assured Retirement Ltd is registered in England with company number 9265346 and has its registered office at 23 Westfield Park, Redland, Bristol, BS6 6LT.</a:t>
            </a:r>
          </a:p>
          <a:p>
            <a:r>
              <a:rPr lang="en-GB" sz="2200" dirty="0" smtClean="0">
                <a:solidFill>
                  <a:schemeClr val="tx2"/>
                </a:solidFill>
              </a:rPr>
              <a:t>Assured Retirement Limited is authorised and regulated by the Financial Conduct Authority.</a:t>
            </a:r>
          </a:p>
          <a:p>
            <a:r>
              <a:rPr lang="en-GB" sz="2200" dirty="0" smtClean="0">
                <a:solidFill>
                  <a:schemeClr val="tx2"/>
                </a:solidFill>
              </a:rPr>
              <a:t>References to the Cash Retirement Account are not intended to be a comprehensive description of the product and should be read in conjunction with the Customer Guide and Key Features of the Cash Retirement Account.</a:t>
            </a:r>
          </a:p>
          <a:p>
            <a:r>
              <a:rPr lang="en-GB" altLang="en-US" sz="2200" dirty="0" smtClean="0">
                <a:solidFill>
                  <a:schemeClr val="tx2"/>
                </a:solidFill>
              </a:rPr>
              <a:t>The information contained within this presentation is for guidance only and does not constitute advice or a specific recommendation in relation to any aspect of investment or retirement planning. This presentation is for Professional Advisers and not for use by private investors or the general public.</a:t>
            </a:r>
            <a:endParaRPr lang="en-US" altLang="en-US" sz="2200" dirty="0" smtClean="0">
              <a:solidFill>
                <a:schemeClr val="tx2"/>
              </a:solidFill>
            </a:endParaRPr>
          </a:p>
          <a:p>
            <a:pPr marL="0" indent="0">
              <a:buNone/>
            </a:pPr>
            <a:endParaRPr lang="en-GB" dirty="0" smtClean="0"/>
          </a:p>
          <a:p>
            <a:endParaRPr lang="en-GB" dirty="0"/>
          </a:p>
        </p:txBody>
      </p:sp>
    </p:spTree>
    <p:extLst>
      <p:ext uri="{BB962C8B-B14F-4D97-AF65-F5344CB8AC3E}">
        <p14:creationId xmlns="" xmlns:p14="http://schemas.microsoft.com/office/powerpoint/2010/main" val="1257737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www.saveup.com/blog/wp-content/uploads/2012/11/retirement-savings.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40151" y="1510208"/>
            <a:ext cx="2800317" cy="417195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251520" y="1150168"/>
            <a:ext cx="8229600" cy="720080"/>
          </a:xfrm>
        </p:spPr>
        <p:txBody>
          <a:bodyPr>
            <a:normAutofit/>
          </a:bodyPr>
          <a:lstStyle/>
          <a:p>
            <a:pPr algn="l"/>
            <a:r>
              <a:rPr lang="en-GB" sz="2400" b="1" dirty="0" smtClean="0">
                <a:solidFill>
                  <a:schemeClr val="tx2"/>
                </a:solidFill>
              </a:rPr>
              <a:t>Agenda</a:t>
            </a:r>
            <a:endParaRPr lang="en-GB" sz="2400" b="1" dirty="0">
              <a:solidFill>
                <a:schemeClr val="tx2"/>
              </a:solidFill>
            </a:endParaRPr>
          </a:p>
        </p:txBody>
      </p:sp>
      <p:sp>
        <p:nvSpPr>
          <p:cNvPr id="4" name="TextBox 3"/>
          <p:cNvSpPr txBox="1"/>
          <p:nvPr/>
        </p:nvSpPr>
        <p:spPr>
          <a:xfrm>
            <a:off x="251520" y="2420888"/>
            <a:ext cx="5184576" cy="3139321"/>
          </a:xfrm>
          <a:prstGeom prst="rect">
            <a:avLst/>
          </a:prstGeom>
          <a:noFill/>
        </p:spPr>
        <p:txBody>
          <a:bodyPr wrap="square" rtlCol="0">
            <a:spAutoFit/>
          </a:bodyPr>
          <a:lstStyle/>
          <a:p>
            <a:r>
              <a:rPr lang="en-GB" sz="3600" b="1" dirty="0" smtClean="0">
                <a:solidFill>
                  <a:schemeClr val="tx2"/>
                </a:solidFill>
              </a:rPr>
              <a:t>“</a:t>
            </a:r>
            <a:r>
              <a:rPr lang="en-GB" sz="3600" dirty="0" smtClean="0">
                <a:solidFill>
                  <a:schemeClr val="tx2"/>
                </a:solidFill>
              </a:rPr>
              <a:t>I've </a:t>
            </a:r>
            <a:r>
              <a:rPr lang="en-GB" sz="3600" dirty="0">
                <a:solidFill>
                  <a:schemeClr val="tx2"/>
                </a:solidFill>
              </a:rPr>
              <a:t>got all the money I'll ever need, </a:t>
            </a:r>
            <a:r>
              <a:rPr lang="en-GB" sz="3600" dirty="0" smtClean="0">
                <a:solidFill>
                  <a:schemeClr val="tx2"/>
                </a:solidFill>
              </a:rPr>
              <a:t>if </a:t>
            </a:r>
            <a:r>
              <a:rPr lang="en-GB" sz="3600" dirty="0">
                <a:solidFill>
                  <a:schemeClr val="tx2"/>
                </a:solidFill>
              </a:rPr>
              <a:t>I die by four o'clock</a:t>
            </a:r>
            <a:r>
              <a:rPr lang="en-GB" sz="3600" dirty="0" smtClean="0">
                <a:solidFill>
                  <a:schemeClr val="tx2"/>
                </a:solidFill>
              </a:rPr>
              <a:t>.”</a:t>
            </a:r>
            <a:endParaRPr lang="en-GB" sz="3600" dirty="0">
              <a:solidFill>
                <a:schemeClr val="tx2"/>
              </a:solidFill>
            </a:endParaRPr>
          </a:p>
          <a:p>
            <a:endParaRPr lang="en-GB" b="1" dirty="0" smtClean="0">
              <a:solidFill>
                <a:schemeClr val="tx2"/>
              </a:solidFill>
            </a:endParaRPr>
          </a:p>
          <a:p>
            <a:r>
              <a:rPr lang="en-GB" b="1" dirty="0" smtClean="0">
                <a:solidFill>
                  <a:schemeClr val="tx2"/>
                </a:solidFill>
              </a:rPr>
              <a:t>Henny Youngman</a:t>
            </a:r>
          </a:p>
          <a:p>
            <a:endParaRPr lang="en-GB" b="1" dirty="0" smtClean="0">
              <a:latin typeface="Elementary SF" pitchFamily="2" charset="0"/>
            </a:endParaRPr>
          </a:p>
          <a:p>
            <a:endParaRPr lang="en-GB" dirty="0" smtClean="0">
              <a:latin typeface="Elementary SF" pitchFamily="2" charset="0"/>
            </a:endParaRPr>
          </a:p>
          <a:p>
            <a:endParaRPr lang="en-GB" dirty="0">
              <a:latin typeface="Elementary SF" pitchFamily="2" charset="0"/>
            </a:endParaRPr>
          </a:p>
        </p:txBody>
      </p:sp>
    </p:spTree>
    <p:extLst>
      <p:ext uri="{BB962C8B-B14F-4D97-AF65-F5344CB8AC3E}">
        <p14:creationId xmlns="" xmlns:p14="http://schemas.microsoft.com/office/powerpoint/2010/main" val="1800014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052736"/>
            <a:ext cx="8229600" cy="720080"/>
          </a:xfrm>
        </p:spPr>
        <p:txBody>
          <a:bodyPr>
            <a:normAutofit/>
          </a:bodyPr>
          <a:lstStyle/>
          <a:p>
            <a:pPr algn="l"/>
            <a:r>
              <a:rPr lang="en-GB" sz="2400" b="1" dirty="0" smtClean="0">
                <a:solidFill>
                  <a:schemeClr val="tx2"/>
                </a:solidFill>
              </a:rPr>
              <a:t>About Assured Retirement</a:t>
            </a:r>
            <a:endParaRPr lang="en-GB" sz="2400" b="1" dirty="0">
              <a:solidFill>
                <a:schemeClr val="tx2"/>
              </a:solidFill>
            </a:endParaRPr>
          </a:p>
        </p:txBody>
      </p:sp>
      <p:sp>
        <p:nvSpPr>
          <p:cNvPr id="5" name="TextBox 4"/>
          <p:cNvSpPr txBox="1"/>
          <p:nvPr/>
        </p:nvSpPr>
        <p:spPr>
          <a:xfrm>
            <a:off x="448965" y="1992681"/>
            <a:ext cx="2682873" cy="3693319"/>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tx2"/>
                </a:solidFill>
              </a:rPr>
              <a:t>C</a:t>
            </a:r>
            <a:r>
              <a:rPr lang="en-GB" dirty="0" smtClean="0">
                <a:solidFill>
                  <a:schemeClr val="tx2"/>
                </a:solidFill>
              </a:rPr>
              <a:t>reated </a:t>
            </a:r>
            <a:r>
              <a:rPr lang="en-GB" dirty="0">
                <a:solidFill>
                  <a:schemeClr val="tx2"/>
                </a:solidFill>
              </a:rPr>
              <a:t>to provide a new range of simplified pension products </a:t>
            </a:r>
            <a:endParaRPr lang="en-GB" dirty="0" smtClean="0">
              <a:solidFill>
                <a:schemeClr val="tx2"/>
              </a:solidFill>
            </a:endParaRPr>
          </a:p>
          <a:p>
            <a:endParaRPr lang="en-GB" dirty="0" smtClean="0">
              <a:solidFill>
                <a:schemeClr val="tx2"/>
              </a:solidFill>
            </a:endParaRPr>
          </a:p>
          <a:p>
            <a:pPr marL="285750" indent="-285750">
              <a:buFont typeface="Arial" panose="020B0604020202020204" pitchFamily="34" charset="0"/>
              <a:buChar char="•"/>
            </a:pPr>
            <a:r>
              <a:rPr lang="en-GB" dirty="0" smtClean="0">
                <a:solidFill>
                  <a:schemeClr val="tx2"/>
                </a:solidFill>
              </a:rPr>
              <a:t>Designed </a:t>
            </a:r>
            <a:r>
              <a:rPr lang="en-GB" dirty="0">
                <a:solidFill>
                  <a:schemeClr val="tx2"/>
                </a:solidFill>
              </a:rPr>
              <a:t>for those who wish to access their pension </a:t>
            </a:r>
            <a:r>
              <a:rPr lang="en-GB" dirty="0" smtClean="0">
                <a:solidFill>
                  <a:schemeClr val="tx2"/>
                </a:solidFill>
              </a:rPr>
              <a:t>in </a:t>
            </a:r>
            <a:r>
              <a:rPr lang="en-GB" dirty="0">
                <a:solidFill>
                  <a:schemeClr val="tx2"/>
                </a:solidFill>
              </a:rPr>
              <a:t>a flexible and low cost manner.</a:t>
            </a:r>
            <a:endParaRPr lang="en-GB" dirty="0" smtClean="0">
              <a:solidFill>
                <a:schemeClr val="tx2"/>
              </a:solidFill>
            </a:endParaRPr>
          </a:p>
          <a:p>
            <a:endParaRPr lang="en-GB" dirty="0">
              <a:solidFill>
                <a:schemeClr val="tx2"/>
              </a:solidFill>
            </a:endParaRPr>
          </a:p>
          <a:p>
            <a:pPr marL="285750" indent="-285750">
              <a:buFont typeface="Arial" panose="020B0604020202020204" pitchFamily="34" charset="0"/>
              <a:buChar char="•"/>
            </a:pPr>
            <a:r>
              <a:rPr lang="en-GB" dirty="0" smtClean="0">
                <a:solidFill>
                  <a:schemeClr val="tx2"/>
                </a:solidFill>
              </a:rPr>
              <a:t>Different </a:t>
            </a:r>
            <a:r>
              <a:rPr lang="en-GB" dirty="0">
                <a:solidFill>
                  <a:schemeClr val="tx2"/>
                </a:solidFill>
              </a:rPr>
              <a:t>because </a:t>
            </a:r>
            <a:r>
              <a:rPr lang="en-GB" dirty="0" smtClean="0">
                <a:solidFill>
                  <a:schemeClr val="tx2"/>
                </a:solidFill>
              </a:rPr>
              <a:t>our products </a:t>
            </a:r>
            <a:r>
              <a:rPr lang="en-GB" dirty="0">
                <a:solidFill>
                  <a:schemeClr val="tx2"/>
                </a:solidFill>
              </a:rPr>
              <a:t>are specifically designed for low risk investors. </a:t>
            </a:r>
          </a:p>
        </p:txBody>
      </p:sp>
      <p:sp>
        <p:nvSpPr>
          <p:cNvPr id="6" name="TextBox 5"/>
          <p:cNvSpPr txBox="1"/>
          <p:nvPr/>
        </p:nvSpPr>
        <p:spPr>
          <a:xfrm>
            <a:off x="3419872" y="1938054"/>
            <a:ext cx="5828203" cy="3970318"/>
          </a:xfrm>
          <a:prstGeom prst="rect">
            <a:avLst/>
          </a:prstGeom>
          <a:noFill/>
        </p:spPr>
        <p:txBody>
          <a:bodyPr wrap="square" rtlCol="0">
            <a:spAutoFit/>
          </a:bodyPr>
          <a:lstStyle/>
          <a:p>
            <a:r>
              <a:rPr lang="en-GB" dirty="0" smtClean="0">
                <a:solidFill>
                  <a:schemeClr val="tx2"/>
                </a:solidFill>
              </a:rPr>
              <a:t>Assured Retirement, established in 2014, </a:t>
            </a:r>
          </a:p>
          <a:p>
            <a:endParaRPr lang="en-GB" dirty="0">
              <a:solidFill>
                <a:schemeClr val="tx2"/>
              </a:solidFill>
            </a:endParaRPr>
          </a:p>
          <a:p>
            <a:r>
              <a:rPr lang="en-GB" dirty="0" smtClean="0">
                <a:solidFill>
                  <a:schemeClr val="tx2"/>
                </a:solidFill>
              </a:rPr>
              <a:t>John Hiew – Chief Executive</a:t>
            </a:r>
            <a:endParaRPr lang="en-GB" dirty="0">
              <a:solidFill>
                <a:schemeClr val="tx2"/>
              </a:solidFill>
            </a:endParaRPr>
          </a:p>
          <a:p>
            <a:r>
              <a:rPr lang="en-GB" dirty="0" smtClean="0">
                <a:solidFill>
                  <a:schemeClr val="tx2"/>
                </a:solidFill>
              </a:rPr>
              <a:t>Previously </a:t>
            </a:r>
            <a:r>
              <a:rPr lang="en-GB" dirty="0">
                <a:solidFill>
                  <a:schemeClr val="tx2"/>
                </a:solidFill>
              </a:rPr>
              <a:t>Managing </a:t>
            </a:r>
            <a:r>
              <a:rPr lang="en-GB" dirty="0" smtClean="0">
                <a:solidFill>
                  <a:schemeClr val="tx2"/>
                </a:solidFill>
              </a:rPr>
              <a:t>Director, Clerical Medical</a:t>
            </a:r>
          </a:p>
          <a:p>
            <a:endParaRPr lang="en-GB" dirty="0">
              <a:solidFill>
                <a:schemeClr val="tx2"/>
              </a:solidFill>
            </a:endParaRPr>
          </a:p>
          <a:p>
            <a:r>
              <a:rPr lang="en-GB" dirty="0" smtClean="0">
                <a:solidFill>
                  <a:schemeClr val="tx2"/>
                </a:solidFill>
              </a:rPr>
              <a:t>Tim Ashfield – Managing Director</a:t>
            </a:r>
          </a:p>
          <a:p>
            <a:r>
              <a:rPr lang="en-GB" dirty="0" smtClean="0">
                <a:solidFill>
                  <a:schemeClr val="tx2"/>
                </a:solidFill>
              </a:rPr>
              <a:t>Previously Director of Employee Benefits, Clerical Medical</a:t>
            </a:r>
          </a:p>
          <a:p>
            <a:endParaRPr lang="en-GB" dirty="0">
              <a:solidFill>
                <a:schemeClr val="tx2"/>
              </a:solidFill>
            </a:endParaRPr>
          </a:p>
          <a:p>
            <a:r>
              <a:rPr lang="en-GB" dirty="0" smtClean="0">
                <a:solidFill>
                  <a:schemeClr val="tx2"/>
                </a:solidFill>
              </a:rPr>
              <a:t>Keith McGeoch – Actuarial Director</a:t>
            </a:r>
          </a:p>
          <a:p>
            <a:r>
              <a:rPr lang="en-GB" dirty="0" smtClean="0">
                <a:solidFill>
                  <a:schemeClr val="tx2"/>
                </a:solidFill>
              </a:rPr>
              <a:t>Previously Group Actuary, Marlborough Stirling</a:t>
            </a:r>
          </a:p>
          <a:p>
            <a:endParaRPr lang="en-GB" dirty="0">
              <a:solidFill>
                <a:schemeClr val="tx2"/>
              </a:solidFill>
            </a:endParaRPr>
          </a:p>
          <a:p>
            <a:r>
              <a:rPr lang="en-GB" dirty="0" smtClean="0">
                <a:solidFill>
                  <a:schemeClr val="tx2"/>
                </a:solidFill>
              </a:rPr>
              <a:t>Bob Pandya – Business Development Director</a:t>
            </a:r>
          </a:p>
          <a:p>
            <a:r>
              <a:rPr lang="en-GB" dirty="0" smtClean="0">
                <a:solidFill>
                  <a:schemeClr val="tx2"/>
                </a:solidFill>
              </a:rPr>
              <a:t>Previously Product Research Manager, Clerical Medical</a:t>
            </a:r>
          </a:p>
          <a:p>
            <a:endParaRPr lang="en-GB" dirty="0">
              <a:solidFill>
                <a:schemeClr val="tx2"/>
              </a:solidFill>
            </a:endParaRPr>
          </a:p>
        </p:txBody>
      </p:sp>
    </p:spTree>
    <p:extLst>
      <p:ext uri="{BB962C8B-B14F-4D97-AF65-F5344CB8AC3E}">
        <p14:creationId xmlns="" xmlns:p14="http://schemas.microsoft.com/office/powerpoint/2010/main" val="35719012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528" y="1556742"/>
            <a:ext cx="7715250" cy="36004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Title 1"/>
          <p:cNvSpPr>
            <a:spLocks noGrp="1"/>
          </p:cNvSpPr>
          <p:nvPr>
            <p:ph type="title"/>
          </p:nvPr>
        </p:nvSpPr>
        <p:spPr>
          <a:xfrm>
            <a:off x="200025" y="903015"/>
            <a:ext cx="8686800" cy="720080"/>
          </a:xfrm>
        </p:spPr>
        <p:txBody>
          <a:bodyPr>
            <a:normAutofit/>
          </a:bodyPr>
          <a:lstStyle/>
          <a:p>
            <a:pPr algn="l"/>
            <a:r>
              <a:rPr lang="en-GB" sz="2400" b="1" dirty="0" smtClean="0">
                <a:solidFill>
                  <a:schemeClr val="tx2"/>
                </a:solidFill>
              </a:rPr>
              <a:t>Lifetime annuities - Is today the right time to buy?</a:t>
            </a:r>
            <a:endParaRPr lang="en-GB" sz="2400" b="1" dirty="0">
              <a:solidFill>
                <a:schemeClr val="tx2"/>
              </a:solidFill>
            </a:endParaRPr>
          </a:p>
        </p:txBody>
      </p:sp>
      <p:pic>
        <p:nvPicPr>
          <p:cNvPr id="1028"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57175" y="5157192"/>
            <a:ext cx="8629650" cy="9940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123085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2\AppData\Local\Microsoft\Windows\INetCache\IE\WAAX7LN1\question-mark[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08304" y="1658908"/>
            <a:ext cx="1835696" cy="43942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179512" y="957531"/>
            <a:ext cx="8229600" cy="720080"/>
          </a:xfrm>
        </p:spPr>
        <p:txBody>
          <a:bodyPr>
            <a:normAutofit/>
          </a:bodyPr>
          <a:lstStyle/>
          <a:p>
            <a:pPr algn="l"/>
            <a:r>
              <a:rPr lang="en-GB" sz="2400" b="1" dirty="0" smtClean="0">
                <a:solidFill>
                  <a:schemeClr val="tx2"/>
                </a:solidFill>
              </a:rPr>
              <a:t>Lifetime annuities – do they offer value for money?</a:t>
            </a:r>
            <a:endParaRPr lang="en-GB" sz="2400" b="1" dirty="0">
              <a:solidFill>
                <a:schemeClr val="tx2"/>
              </a:solidFill>
            </a:endParaRPr>
          </a:p>
        </p:txBody>
      </p:sp>
      <p:sp>
        <p:nvSpPr>
          <p:cNvPr id="3" name="Content Placeholder 2"/>
          <p:cNvSpPr>
            <a:spLocks noGrp="1"/>
          </p:cNvSpPr>
          <p:nvPr>
            <p:ph idx="1"/>
          </p:nvPr>
        </p:nvSpPr>
        <p:spPr>
          <a:xfrm>
            <a:off x="374619" y="1809890"/>
            <a:ext cx="7941798" cy="4092236"/>
          </a:xfrm>
        </p:spPr>
        <p:txBody>
          <a:bodyPr>
            <a:normAutofit/>
          </a:bodyPr>
          <a:lstStyle/>
          <a:p>
            <a:r>
              <a:rPr lang="en-GB" sz="2200" dirty="0" smtClean="0">
                <a:solidFill>
                  <a:schemeClr val="tx2"/>
                </a:solidFill>
              </a:rPr>
              <a:t>Male aged 60, £100,000 purchase price</a:t>
            </a:r>
          </a:p>
          <a:p>
            <a:r>
              <a:rPr lang="en-GB" sz="2200" dirty="0" smtClean="0">
                <a:solidFill>
                  <a:schemeClr val="tx2"/>
                </a:solidFill>
              </a:rPr>
              <a:t>10 Year guarantee period, no spouse </a:t>
            </a:r>
          </a:p>
          <a:p>
            <a:r>
              <a:rPr lang="en-GB" sz="2200" dirty="0" smtClean="0">
                <a:solidFill>
                  <a:schemeClr val="tx2"/>
                </a:solidFill>
              </a:rPr>
              <a:t>£4,363.09 p.a. paid monthly (best in market rate)</a:t>
            </a:r>
          </a:p>
          <a:p>
            <a:pPr marL="0" indent="0">
              <a:buNone/>
            </a:pPr>
            <a:endParaRPr lang="en-GB" sz="2200" dirty="0" smtClean="0"/>
          </a:p>
          <a:p>
            <a:r>
              <a:rPr lang="en-GB" sz="2200" dirty="0" smtClean="0">
                <a:solidFill>
                  <a:schemeClr val="tx2"/>
                </a:solidFill>
              </a:rPr>
              <a:t>Worst case investment return - </a:t>
            </a:r>
            <a:r>
              <a:rPr lang="en-GB" sz="2200" dirty="0" smtClean="0">
                <a:solidFill>
                  <a:srgbClr val="FF0000"/>
                </a:solidFill>
              </a:rPr>
              <a:t>minus</a:t>
            </a:r>
            <a:r>
              <a:rPr lang="en-GB" sz="2200" dirty="0" smtClean="0">
                <a:solidFill>
                  <a:schemeClr val="tx2"/>
                </a:solidFill>
              </a:rPr>
              <a:t> 13.62% p.a.</a:t>
            </a:r>
          </a:p>
          <a:p>
            <a:r>
              <a:rPr lang="en-GB" sz="2200" dirty="0" smtClean="0">
                <a:solidFill>
                  <a:schemeClr val="tx2"/>
                </a:solidFill>
              </a:rPr>
              <a:t>Live to age 82.5 (UK male average) - </a:t>
            </a:r>
            <a:r>
              <a:rPr lang="en-GB" sz="2200" dirty="0" smtClean="0">
                <a:solidFill>
                  <a:srgbClr val="FF0000"/>
                </a:solidFill>
              </a:rPr>
              <a:t>minus</a:t>
            </a:r>
            <a:r>
              <a:rPr lang="en-GB" sz="2200" dirty="0" smtClean="0">
                <a:solidFill>
                  <a:schemeClr val="tx2"/>
                </a:solidFill>
              </a:rPr>
              <a:t> 0.13% p.a.</a:t>
            </a:r>
          </a:p>
          <a:p>
            <a:r>
              <a:rPr lang="en-GB" sz="2200" dirty="0" smtClean="0">
                <a:solidFill>
                  <a:schemeClr val="tx2"/>
                </a:solidFill>
              </a:rPr>
              <a:t>Live to age 90 – to get money back (assuming 2% inflation p.a.)</a:t>
            </a:r>
          </a:p>
          <a:p>
            <a:r>
              <a:rPr lang="en-GB" sz="2200" dirty="0" smtClean="0">
                <a:solidFill>
                  <a:schemeClr val="tx2"/>
                </a:solidFill>
              </a:rPr>
              <a:t>Live to 115 – return 1.9% p.a. (assuming 2% inflation p.a.)</a:t>
            </a:r>
          </a:p>
          <a:p>
            <a:pPr marL="0" indent="0">
              <a:buNone/>
            </a:pPr>
            <a:endParaRPr lang="en-GB" sz="2400" dirty="0" smtClean="0">
              <a:latin typeface="Elementary SF" pitchFamily="2" charset="0"/>
            </a:endParaRPr>
          </a:p>
          <a:p>
            <a:pPr marL="0" indent="0">
              <a:buNone/>
            </a:pPr>
            <a:endParaRPr lang="en-GB" sz="2400" dirty="0" smtClean="0">
              <a:latin typeface="Elementary SF" pitchFamily="2" charset="0"/>
            </a:endParaRPr>
          </a:p>
        </p:txBody>
      </p:sp>
      <p:sp>
        <p:nvSpPr>
          <p:cNvPr id="5" name="TextBox 4"/>
          <p:cNvSpPr txBox="1"/>
          <p:nvPr/>
        </p:nvSpPr>
        <p:spPr>
          <a:xfrm>
            <a:off x="374619" y="5683776"/>
            <a:ext cx="6530121" cy="646331"/>
          </a:xfrm>
          <a:prstGeom prst="rect">
            <a:avLst/>
          </a:prstGeom>
          <a:noFill/>
        </p:spPr>
        <p:txBody>
          <a:bodyPr wrap="none" rtlCol="0">
            <a:spAutoFit/>
          </a:bodyPr>
          <a:lstStyle/>
          <a:p>
            <a:r>
              <a:rPr lang="en-GB" sz="1200" dirty="0" smtClean="0">
                <a:solidFill>
                  <a:schemeClr val="tx2"/>
                </a:solidFill>
              </a:rPr>
              <a:t>Source – AMS 13/03/2017, single life, monthly in advance, 10 year guarantee period, 2.5% adviser fee</a:t>
            </a:r>
          </a:p>
          <a:p>
            <a:r>
              <a:rPr lang="en-GB" sz="1200" dirty="0" smtClean="0">
                <a:solidFill>
                  <a:schemeClr val="tx2"/>
                </a:solidFill>
              </a:rPr>
              <a:t>Longevity – Gerontology Research Group, Verified Supercentenarians, 2014</a:t>
            </a:r>
          </a:p>
          <a:p>
            <a:endParaRPr lang="en-GB" sz="1200" dirty="0">
              <a:latin typeface="Elementary SF" pitchFamily="2" charset="0"/>
            </a:endParaRPr>
          </a:p>
        </p:txBody>
      </p:sp>
    </p:spTree>
    <p:extLst>
      <p:ext uri="{BB962C8B-B14F-4D97-AF65-F5344CB8AC3E}">
        <p14:creationId xmlns="" xmlns:p14="http://schemas.microsoft.com/office/powerpoint/2010/main" val="1088274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CustomShape 3"/>
          <p:cNvSpPr>
            <a:spLocks noChangeArrowheads="1"/>
          </p:cNvSpPr>
          <p:nvPr/>
        </p:nvSpPr>
        <p:spPr bwMode="auto">
          <a:xfrm>
            <a:off x="198438" y="1052736"/>
            <a:ext cx="8910066" cy="956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4428" tIns="32034" rIns="64428" bIns="32034"/>
          <a:lstStyle>
            <a:lvl1pPr eaLnBrk="0" hangingPunct="0">
              <a:defRPr>
                <a:solidFill>
                  <a:schemeClr val="tx1"/>
                </a:solidFill>
                <a:latin typeface="Arial" pitchFamily="34" charset="0"/>
                <a:ea typeface="DejaVu Sans" pitchFamily="34" charset="0"/>
                <a:cs typeface="DejaVu Sans" pitchFamily="34" charset="0"/>
              </a:defRPr>
            </a:lvl1pPr>
            <a:lvl2pPr marL="742950" indent="-285750" eaLnBrk="0" hangingPunct="0">
              <a:defRPr>
                <a:solidFill>
                  <a:schemeClr val="tx1"/>
                </a:solidFill>
                <a:latin typeface="Arial" pitchFamily="34" charset="0"/>
                <a:ea typeface="DejaVu Sans" pitchFamily="34" charset="0"/>
                <a:cs typeface="DejaVu Sans" pitchFamily="34" charset="0"/>
              </a:defRPr>
            </a:lvl2pPr>
            <a:lvl3pPr marL="1143000" indent="-228600" eaLnBrk="0" hangingPunct="0">
              <a:defRPr>
                <a:solidFill>
                  <a:schemeClr val="tx1"/>
                </a:solidFill>
                <a:latin typeface="Arial" pitchFamily="34" charset="0"/>
                <a:ea typeface="DejaVu Sans" pitchFamily="34" charset="0"/>
                <a:cs typeface="DejaVu Sans" pitchFamily="34" charset="0"/>
              </a:defRPr>
            </a:lvl3pPr>
            <a:lvl4pPr marL="1600200" indent="-228600" eaLnBrk="0" hangingPunct="0">
              <a:defRPr>
                <a:solidFill>
                  <a:schemeClr val="tx1"/>
                </a:solidFill>
                <a:latin typeface="Arial" pitchFamily="34" charset="0"/>
                <a:ea typeface="DejaVu Sans" pitchFamily="34" charset="0"/>
                <a:cs typeface="DejaVu Sans" pitchFamily="34" charset="0"/>
              </a:defRPr>
            </a:lvl4pPr>
            <a:lvl5pPr marL="2057400" indent="-228600" eaLnBrk="0" hangingPunct="0">
              <a:defRPr>
                <a:solidFill>
                  <a:schemeClr val="tx1"/>
                </a:solidFill>
                <a:latin typeface="Arial" pitchFamily="34" charset="0"/>
                <a:ea typeface="DejaVu Sans" pitchFamily="34" charset="0"/>
                <a:cs typeface="DejaVu Sans" pitchFamily="34" charset="0"/>
              </a:defRPr>
            </a:lvl5pPr>
            <a:lvl6pPr marL="2514600" indent="-228600" defTabSz="912813" eaLnBrk="0" fontAlgn="base" hangingPunct="0">
              <a:spcBef>
                <a:spcPct val="0"/>
              </a:spcBef>
              <a:spcAft>
                <a:spcPct val="0"/>
              </a:spcAft>
              <a:defRPr>
                <a:solidFill>
                  <a:schemeClr val="tx1"/>
                </a:solidFill>
                <a:latin typeface="Arial" pitchFamily="34" charset="0"/>
                <a:ea typeface="DejaVu Sans" pitchFamily="34" charset="0"/>
                <a:cs typeface="DejaVu Sans" pitchFamily="34" charset="0"/>
              </a:defRPr>
            </a:lvl6pPr>
            <a:lvl7pPr marL="2971800" indent="-228600" defTabSz="912813" eaLnBrk="0" fontAlgn="base" hangingPunct="0">
              <a:spcBef>
                <a:spcPct val="0"/>
              </a:spcBef>
              <a:spcAft>
                <a:spcPct val="0"/>
              </a:spcAft>
              <a:defRPr>
                <a:solidFill>
                  <a:schemeClr val="tx1"/>
                </a:solidFill>
                <a:latin typeface="Arial" pitchFamily="34" charset="0"/>
                <a:ea typeface="DejaVu Sans" pitchFamily="34" charset="0"/>
                <a:cs typeface="DejaVu Sans" pitchFamily="34" charset="0"/>
              </a:defRPr>
            </a:lvl7pPr>
            <a:lvl8pPr marL="3429000" indent="-228600" defTabSz="912813" eaLnBrk="0" fontAlgn="base" hangingPunct="0">
              <a:spcBef>
                <a:spcPct val="0"/>
              </a:spcBef>
              <a:spcAft>
                <a:spcPct val="0"/>
              </a:spcAft>
              <a:defRPr>
                <a:solidFill>
                  <a:schemeClr val="tx1"/>
                </a:solidFill>
                <a:latin typeface="Arial" pitchFamily="34" charset="0"/>
                <a:ea typeface="DejaVu Sans" pitchFamily="34" charset="0"/>
                <a:cs typeface="DejaVu Sans" pitchFamily="34" charset="0"/>
              </a:defRPr>
            </a:lvl8pPr>
            <a:lvl9pPr marL="3886200" indent="-228600" defTabSz="912813" eaLnBrk="0" fontAlgn="base" hangingPunct="0">
              <a:spcBef>
                <a:spcPct val="0"/>
              </a:spcBef>
              <a:spcAft>
                <a:spcPct val="0"/>
              </a:spcAft>
              <a:defRPr>
                <a:solidFill>
                  <a:schemeClr val="tx1"/>
                </a:solidFill>
                <a:latin typeface="Arial" pitchFamily="34" charset="0"/>
                <a:ea typeface="DejaVu Sans" pitchFamily="34" charset="0"/>
                <a:cs typeface="DejaVu Sans" pitchFamily="34" charset="0"/>
              </a:defRPr>
            </a:lvl9pPr>
          </a:lstStyle>
          <a:p>
            <a:pPr eaLnBrk="1" hangingPunct="1"/>
            <a:r>
              <a:rPr lang="en-GB" altLang="en-US" sz="2400" b="1" dirty="0" smtClean="0">
                <a:solidFill>
                  <a:schemeClr val="tx2"/>
                </a:solidFill>
                <a:latin typeface="+mn-lt"/>
                <a:cs typeface="Arial" pitchFamily="34" charset="0"/>
              </a:rPr>
              <a:t>Lifetime annuities – risk free?</a:t>
            </a:r>
            <a:endParaRPr lang="en-US" altLang="en-US" sz="2400" b="1" dirty="0">
              <a:solidFill>
                <a:schemeClr val="tx2"/>
              </a:solidFill>
              <a:latin typeface="+mn-lt"/>
              <a:cs typeface="Arial" pitchFamily="34" charset="0"/>
            </a:endParaRPr>
          </a:p>
        </p:txBody>
      </p:sp>
      <p:sp>
        <p:nvSpPr>
          <p:cNvPr id="2" name="TextBox 1"/>
          <p:cNvSpPr txBox="1"/>
          <p:nvPr/>
        </p:nvSpPr>
        <p:spPr>
          <a:xfrm>
            <a:off x="251520" y="1844824"/>
            <a:ext cx="8640960" cy="2185214"/>
          </a:xfrm>
          <a:prstGeom prst="rect">
            <a:avLst/>
          </a:prstGeom>
          <a:noFill/>
        </p:spPr>
        <p:txBody>
          <a:bodyPr wrap="square" rtlCol="0">
            <a:spAutoFit/>
          </a:bodyPr>
          <a:lstStyle/>
          <a:p>
            <a:pPr marL="342839" indent="-342839" defTabSz="914238" fontAlgn="auto">
              <a:spcBef>
                <a:spcPts val="0"/>
              </a:spcBef>
              <a:spcAft>
                <a:spcPts val="0"/>
              </a:spcAft>
              <a:buFont typeface="Arial" panose="020B0604020202020204" pitchFamily="34" charset="0"/>
              <a:buChar char="•"/>
              <a:defRPr/>
            </a:pPr>
            <a:r>
              <a:rPr lang="en-GB" sz="2000" dirty="0" smtClean="0">
                <a:solidFill>
                  <a:schemeClr val="tx2"/>
                </a:solidFill>
              </a:rPr>
              <a:t>Client’s health could deteriorate</a:t>
            </a:r>
          </a:p>
          <a:p>
            <a:pPr marL="342839" indent="-342839" defTabSz="914238" fontAlgn="auto">
              <a:spcBef>
                <a:spcPts val="0"/>
              </a:spcBef>
              <a:spcAft>
                <a:spcPts val="0"/>
              </a:spcAft>
              <a:buFont typeface="Arial" panose="020B0604020202020204" pitchFamily="34" charset="0"/>
              <a:buChar char="•"/>
              <a:defRPr/>
            </a:pPr>
            <a:r>
              <a:rPr lang="en-GB" sz="2000" dirty="0" smtClean="0">
                <a:solidFill>
                  <a:schemeClr val="tx2"/>
                </a:solidFill>
              </a:rPr>
              <a:t>Client could qualify for </a:t>
            </a:r>
            <a:r>
              <a:rPr lang="en-GB" sz="2000" dirty="0">
                <a:solidFill>
                  <a:schemeClr val="tx2"/>
                </a:solidFill>
              </a:rPr>
              <a:t>an enhanced </a:t>
            </a:r>
            <a:r>
              <a:rPr lang="en-GB" sz="2000" dirty="0" smtClean="0">
                <a:solidFill>
                  <a:schemeClr val="tx2"/>
                </a:solidFill>
              </a:rPr>
              <a:t>annuity</a:t>
            </a:r>
            <a:endParaRPr lang="en-GB" sz="2000" dirty="0">
              <a:solidFill>
                <a:schemeClr val="tx2"/>
              </a:solidFill>
            </a:endParaRPr>
          </a:p>
          <a:p>
            <a:pPr marL="342839" indent="-342839" defTabSz="914238" fontAlgn="auto">
              <a:spcBef>
                <a:spcPts val="0"/>
              </a:spcBef>
              <a:spcAft>
                <a:spcPts val="0"/>
              </a:spcAft>
              <a:buFont typeface="Arial" panose="020B0604020202020204" pitchFamily="34" charset="0"/>
              <a:buChar char="•"/>
              <a:defRPr/>
            </a:pPr>
            <a:r>
              <a:rPr lang="en-GB" sz="2000" dirty="0" smtClean="0">
                <a:solidFill>
                  <a:schemeClr val="tx2"/>
                </a:solidFill>
              </a:rPr>
              <a:t>Spouse could pre-decease the client meaning </a:t>
            </a:r>
            <a:r>
              <a:rPr lang="en-GB" sz="2000" dirty="0">
                <a:solidFill>
                  <a:schemeClr val="tx2"/>
                </a:solidFill>
              </a:rPr>
              <a:t>spouses benefits </a:t>
            </a:r>
            <a:r>
              <a:rPr lang="en-GB" sz="2000" dirty="0" smtClean="0">
                <a:solidFill>
                  <a:schemeClr val="tx2"/>
                </a:solidFill>
              </a:rPr>
              <a:t>not needed</a:t>
            </a:r>
            <a:endParaRPr lang="en-GB" sz="2000" dirty="0">
              <a:solidFill>
                <a:schemeClr val="tx2"/>
              </a:solidFill>
            </a:endParaRPr>
          </a:p>
          <a:p>
            <a:pPr marL="342839" indent="-342839" defTabSz="914238" fontAlgn="auto">
              <a:spcBef>
                <a:spcPts val="0"/>
              </a:spcBef>
              <a:spcAft>
                <a:spcPts val="0"/>
              </a:spcAft>
              <a:buFont typeface="Arial" panose="020B0604020202020204" pitchFamily="34" charset="0"/>
              <a:buChar char="•"/>
              <a:defRPr/>
            </a:pPr>
            <a:r>
              <a:rPr lang="en-GB" sz="2000" dirty="0" smtClean="0">
                <a:solidFill>
                  <a:schemeClr val="tx2"/>
                </a:solidFill>
              </a:rPr>
              <a:t>Client’s marital situation could change</a:t>
            </a:r>
          </a:p>
          <a:p>
            <a:pPr marL="342839" indent="-342839" defTabSz="914238" fontAlgn="auto">
              <a:spcBef>
                <a:spcPts val="0"/>
              </a:spcBef>
              <a:spcAft>
                <a:spcPts val="0"/>
              </a:spcAft>
              <a:buFont typeface="Arial" panose="020B0604020202020204" pitchFamily="34" charset="0"/>
              <a:buChar char="•"/>
              <a:defRPr/>
            </a:pPr>
            <a:r>
              <a:rPr lang="en-GB" sz="2000" dirty="0" smtClean="0">
                <a:solidFill>
                  <a:schemeClr val="tx2"/>
                </a:solidFill>
              </a:rPr>
              <a:t>Client’s personal/financial situation could change</a:t>
            </a:r>
          </a:p>
          <a:p>
            <a:pPr marL="342839" indent="-342839" defTabSz="914238" fontAlgn="auto">
              <a:spcBef>
                <a:spcPts val="0"/>
              </a:spcBef>
              <a:spcAft>
                <a:spcPts val="0"/>
              </a:spcAft>
              <a:buFont typeface="Arial" panose="020B0604020202020204" pitchFamily="34" charset="0"/>
              <a:buChar char="•"/>
              <a:defRPr/>
            </a:pPr>
            <a:r>
              <a:rPr lang="en-GB" sz="2000" dirty="0" smtClean="0">
                <a:solidFill>
                  <a:schemeClr val="tx2"/>
                </a:solidFill>
              </a:rPr>
              <a:t>New products could be launched offering options not available today</a:t>
            </a:r>
          </a:p>
          <a:p>
            <a:pPr marL="342839" indent="-342839" defTabSz="914238" fontAlgn="auto">
              <a:spcBef>
                <a:spcPts val="0"/>
              </a:spcBef>
              <a:spcAft>
                <a:spcPts val="0"/>
              </a:spcAft>
              <a:buFont typeface="Arial" panose="020B0604020202020204" pitchFamily="34" charset="0"/>
              <a:buChar char="•"/>
              <a:defRPr/>
            </a:pPr>
            <a:endParaRPr lang="en-GB" sz="1600" b="1" dirty="0">
              <a:solidFill>
                <a:schemeClr val="tx2"/>
              </a:solidFill>
            </a:endParaRPr>
          </a:p>
        </p:txBody>
      </p:sp>
    </p:spTree>
    <p:extLst>
      <p:ext uri="{BB962C8B-B14F-4D97-AF65-F5344CB8AC3E}">
        <p14:creationId xmlns="" xmlns:p14="http://schemas.microsoft.com/office/powerpoint/2010/main" val="441478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358" y="836712"/>
            <a:ext cx="8856984" cy="504056"/>
          </a:xfrm>
        </p:spPr>
        <p:txBody>
          <a:bodyPr>
            <a:noAutofit/>
          </a:bodyPr>
          <a:lstStyle/>
          <a:p>
            <a:pPr algn="l"/>
            <a:r>
              <a:rPr lang="en-GB" sz="2400" b="1" dirty="0" smtClean="0">
                <a:solidFill>
                  <a:srgbClr val="283C50"/>
                </a:solidFill>
              </a:rPr>
              <a:t>Drawdown – an example of Sequence </a:t>
            </a:r>
            <a:r>
              <a:rPr lang="en-GB" sz="2400" b="1" dirty="0">
                <a:solidFill>
                  <a:srgbClr val="283C50"/>
                </a:solidFill>
              </a:rPr>
              <a:t>of Returns </a:t>
            </a:r>
            <a:r>
              <a:rPr lang="en-GB" sz="2400" b="1" dirty="0" smtClean="0">
                <a:solidFill>
                  <a:srgbClr val="283C50"/>
                </a:solidFill>
              </a:rPr>
              <a:t>Risk</a:t>
            </a:r>
            <a:endParaRPr lang="en-GB" sz="2400" b="1" dirty="0">
              <a:solidFill>
                <a:schemeClr val="accent2">
                  <a:lumMod val="75000"/>
                </a:schemeClr>
              </a:solidFill>
              <a:latin typeface="Calibri" panose="020F0502020204030204" pitchFamily="34" charset="0"/>
            </a:endParaRPr>
          </a:p>
        </p:txBody>
      </p:sp>
      <p:sp>
        <p:nvSpPr>
          <p:cNvPr id="3" name="Content Placeholder 2"/>
          <p:cNvSpPr>
            <a:spLocks noGrp="1"/>
          </p:cNvSpPr>
          <p:nvPr>
            <p:ph idx="1"/>
          </p:nvPr>
        </p:nvSpPr>
        <p:spPr>
          <a:xfrm>
            <a:off x="0" y="4221088"/>
            <a:ext cx="6012160" cy="1944215"/>
          </a:xfrm>
        </p:spPr>
        <p:txBody>
          <a:bodyPr>
            <a:noAutofit/>
          </a:bodyPr>
          <a:lstStyle/>
          <a:p>
            <a:pPr marL="0" indent="0">
              <a:lnSpc>
                <a:spcPct val="200000"/>
              </a:lnSpc>
              <a:buNone/>
            </a:pPr>
            <a:r>
              <a:rPr lang="en-GB" sz="1300" b="1" dirty="0" smtClean="0">
                <a:solidFill>
                  <a:schemeClr val="tx2"/>
                </a:solidFill>
                <a:latin typeface="Calibri" panose="020F0502020204030204" pitchFamily="34" charset="0"/>
              </a:rPr>
              <a:t>Both clients experience the same investment performance from 2000 to 2016</a:t>
            </a:r>
          </a:p>
          <a:p>
            <a:pPr marL="0" indent="0">
              <a:lnSpc>
                <a:spcPct val="200000"/>
              </a:lnSpc>
              <a:buNone/>
            </a:pPr>
            <a:r>
              <a:rPr lang="en-GB" sz="1300" b="1" dirty="0" smtClean="0">
                <a:solidFill>
                  <a:schemeClr val="tx2"/>
                </a:solidFill>
                <a:latin typeface="Calibri" panose="020F0502020204030204" pitchFamily="34" charset="0"/>
              </a:rPr>
              <a:t>Client A had 3 years of growth at outset and still has a fund of £75,491</a:t>
            </a:r>
          </a:p>
          <a:p>
            <a:pPr marL="0" indent="0">
              <a:lnSpc>
                <a:spcPct val="200000"/>
              </a:lnSpc>
              <a:buNone/>
            </a:pPr>
            <a:r>
              <a:rPr lang="en-GB" sz="1300" b="1" dirty="0" smtClean="0">
                <a:solidFill>
                  <a:schemeClr val="tx2"/>
                </a:solidFill>
                <a:latin typeface="Calibri" panose="020F0502020204030204" pitchFamily="34" charset="0"/>
              </a:rPr>
              <a:t>Client B had 3 years of losses at outset and exhausted the fund in January 2016</a:t>
            </a:r>
          </a:p>
          <a:p>
            <a:pPr marL="0" indent="0">
              <a:lnSpc>
                <a:spcPct val="200000"/>
              </a:lnSpc>
              <a:buNone/>
            </a:pPr>
            <a:r>
              <a:rPr lang="en-GB" sz="1300" b="1" dirty="0" smtClean="0">
                <a:solidFill>
                  <a:schemeClr val="tx2"/>
                </a:solidFill>
                <a:latin typeface="Calibri" panose="020F0502020204030204" pitchFamily="34" charset="0"/>
              </a:rPr>
              <a:t>Early investment losses combined with ongoing income can devastate a portfolio</a:t>
            </a:r>
          </a:p>
        </p:txBody>
      </p:sp>
      <p:graphicFrame>
        <p:nvGraphicFramePr>
          <p:cNvPr id="5" name="Table 4"/>
          <p:cNvGraphicFramePr>
            <a:graphicFrameLocks noGrp="1"/>
          </p:cNvGraphicFramePr>
          <p:nvPr>
            <p:extLst>
              <p:ext uri="{D42A27DB-BD31-4B8C-83A1-F6EECF244321}">
                <p14:modId xmlns="" xmlns:p14="http://schemas.microsoft.com/office/powerpoint/2010/main" val="3751890567"/>
              </p:ext>
            </p:extLst>
          </p:nvPr>
        </p:nvGraphicFramePr>
        <p:xfrm>
          <a:off x="179511" y="1484784"/>
          <a:ext cx="3297933" cy="2724894"/>
        </p:xfrm>
        <a:graphic>
          <a:graphicData uri="http://schemas.openxmlformats.org/drawingml/2006/table">
            <a:tbl>
              <a:tblPr/>
              <a:tblGrid>
                <a:gridCol w="1099311"/>
                <a:gridCol w="1099311"/>
                <a:gridCol w="1099311"/>
              </a:tblGrid>
              <a:tr h="454149">
                <a:tc>
                  <a:txBody>
                    <a:bodyPr/>
                    <a:lstStyle/>
                    <a:p>
                      <a:pPr algn="ctr" fontAlgn="ctr"/>
                      <a:endParaRPr lang="en-GB" sz="1100" b="1" i="0" u="none" strike="noStrike"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GB" sz="1100" b="1" i="0" u="none" strike="noStrike">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400" b="1" i="0" u="none" strike="noStrike" dirty="0">
                          <a:solidFill>
                            <a:srgbClr val="000000"/>
                          </a:solidFill>
                          <a:effectLst/>
                          <a:latin typeface="Calibri" panose="020F0502020204030204" pitchFamily="34" charset="0"/>
                        </a:rPr>
                        <a:t>FTSE 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r h="454149">
                <a:tc gridSpan="2">
                  <a:txBody>
                    <a:bodyPr/>
                    <a:lstStyle/>
                    <a:p>
                      <a:pPr algn="l" fontAlgn="ctr"/>
                      <a:r>
                        <a:rPr lang="en-GB" sz="1200" b="1" i="0" u="none" strike="noStrike" dirty="0" smtClean="0">
                          <a:solidFill>
                            <a:srgbClr val="000000"/>
                          </a:solidFill>
                          <a:effectLst/>
                          <a:latin typeface="Calibri" panose="020F0502020204030204" pitchFamily="34" charset="0"/>
                        </a:rPr>
                        <a:t> Indicative </a:t>
                      </a:r>
                      <a:r>
                        <a:rPr lang="en-GB" sz="1200" b="1" i="0" u="none" strike="noStrike" dirty="0">
                          <a:solidFill>
                            <a:srgbClr val="000000"/>
                          </a:solidFill>
                          <a:effectLst/>
                          <a:latin typeface="Calibri" panose="020F0502020204030204" pitchFamily="34" charset="0"/>
                        </a:rPr>
                        <a:t>bid-offer spread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2"/>
                    </a:solidFill>
                  </a:tcPr>
                </a:tc>
                <a:tc hMerge="1">
                  <a:txBody>
                    <a:bodyPr/>
                    <a:lstStyle/>
                    <a:p>
                      <a:endParaRPr lang="en-GB"/>
                    </a:p>
                  </a:txBody>
                  <a:tcPr/>
                </a:tc>
                <a:tc>
                  <a:txBody>
                    <a:bodyPr/>
                    <a:lstStyle/>
                    <a:p>
                      <a:pPr algn="ctr" fontAlgn="ctr"/>
                      <a:r>
                        <a:rPr lang="en-GB" sz="1400" b="1"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r>
              <a:tr h="454149">
                <a:tc gridSpan="2">
                  <a:txBody>
                    <a:bodyPr/>
                    <a:lstStyle/>
                    <a:p>
                      <a:pPr algn="l" fontAlgn="ctr"/>
                      <a:r>
                        <a:rPr lang="en-GB" sz="1200" b="1" i="0" u="none" strike="noStrike" dirty="0" smtClean="0">
                          <a:solidFill>
                            <a:srgbClr val="000000"/>
                          </a:solidFill>
                          <a:effectLst/>
                          <a:latin typeface="Calibri" panose="020F0502020204030204" pitchFamily="34" charset="0"/>
                        </a:rPr>
                        <a:t> Gross </a:t>
                      </a:r>
                      <a:r>
                        <a:rPr lang="en-GB" sz="1200" b="1" i="0" u="none" strike="noStrike" dirty="0">
                          <a:solidFill>
                            <a:srgbClr val="000000"/>
                          </a:solidFill>
                          <a:effectLst/>
                          <a:latin typeface="Calibri" panose="020F0502020204030204" pitchFamily="34" charset="0"/>
                        </a:rPr>
                        <a:t>annual dividend yield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2"/>
                    </a:solidFill>
                  </a:tcPr>
                </a:tc>
                <a:tc hMerge="1">
                  <a:txBody>
                    <a:bodyPr/>
                    <a:lstStyle/>
                    <a:p>
                      <a:endParaRPr lang="en-GB"/>
                    </a:p>
                  </a:txBody>
                  <a:tcPr/>
                </a:tc>
                <a:tc>
                  <a:txBody>
                    <a:bodyPr/>
                    <a:lstStyle/>
                    <a:p>
                      <a:pPr algn="ctr" fontAlgn="ctr"/>
                      <a:r>
                        <a:rPr lang="en-GB" sz="1400" b="1" i="0" u="none" strike="noStrike" dirty="0">
                          <a:solidFill>
                            <a:srgbClr val="000000"/>
                          </a:solidFill>
                          <a:effectLst/>
                          <a:latin typeface="Calibri" panose="020F0502020204030204" pitchFamily="34" charset="0"/>
                        </a:rPr>
                        <a:t>3.14%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r>
              <a:tr h="454149">
                <a:tc gridSpan="2">
                  <a:txBody>
                    <a:bodyPr/>
                    <a:lstStyle/>
                    <a:p>
                      <a:pPr algn="l" fontAlgn="ctr"/>
                      <a:r>
                        <a:rPr lang="en-GB" sz="1200" b="1" i="0" u="none" strike="noStrike" dirty="0" smtClean="0">
                          <a:solidFill>
                            <a:srgbClr val="000000"/>
                          </a:solidFill>
                          <a:effectLst/>
                          <a:latin typeface="Calibri" panose="020F0502020204030204" pitchFamily="34" charset="0"/>
                        </a:rPr>
                        <a:t> Ongoing </a:t>
                      </a:r>
                      <a:r>
                        <a:rPr lang="en-GB" sz="1200" b="1" i="0" u="none" strike="noStrike" dirty="0">
                          <a:solidFill>
                            <a:srgbClr val="000000"/>
                          </a:solidFill>
                          <a:effectLst/>
                          <a:latin typeface="Calibri" panose="020F0502020204030204" pitchFamily="34" charset="0"/>
                        </a:rPr>
                        <a:t>charge per annum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2"/>
                    </a:solidFill>
                  </a:tcPr>
                </a:tc>
                <a:tc hMerge="1">
                  <a:txBody>
                    <a:bodyPr/>
                    <a:lstStyle/>
                    <a:p>
                      <a:endParaRPr lang="en-GB"/>
                    </a:p>
                  </a:txBody>
                  <a:tcPr/>
                </a:tc>
                <a:tc>
                  <a:txBody>
                    <a:bodyPr/>
                    <a:lstStyle/>
                    <a:p>
                      <a:pPr algn="ctr" fontAlgn="ctr"/>
                      <a:r>
                        <a:rPr lang="en-GB" sz="1400" b="1" i="0" u="none" strike="noStrike" dirty="0" smtClean="0">
                          <a:solidFill>
                            <a:srgbClr val="000000"/>
                          </a:solidFill>
                          <a:effectLst/>
                          <a:latin typeface="Calibri" panose="020F0502020204030204" pitchFamily="34" charset="0"/>
                        </a:rPr>
                        <a:t>0.80</a:t>
                      </a:r>
                      <a:r>
                        <a:rPr lang="en-GB" sz="1400" b="1"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r>
              <a:tr h="454149">
                <a:tc gridSpan="2">
                  <a:txBody>
                    <a:bodyPr/>
                    <a:lstStyle/>
                    <a:p>
                      <a:pPr algn="l" fontAlgn="ctr"/>
                      <a:r>
                        <a:rPr lang="en-GB" sz="1200" b="1" i="0" u="none" strike="noStrike" dirty="0" smtClean="0">
                          <a:solidFill>
                            <a:srgbClr val="000000"/>
                          </a:solidFill>
                          <a:effectLst/>
                          <a:latin typeface="Calibri" panose="020F0502020204030204" pitchFamily="34" charset="0"/>
                        </a:rPr>
                        <a:t> Net </a:t>
                      </a:r>
                      <a:r>
                        <a:rPr lang="en-GB" sz="1200" b="1" i="0" u="none" strike="noStrike" dirty="0">
                          <a:solidFill>
                            <a:srgbClr val="000000"/>
                          </a:solidFill>
                          <a:effectLst/>
                          <a:latin typeface="Calibri" panose="020F0502020204030204" pitchFamily="34" charset="0"/>
                        </a:rPr>
                        <a:t>annual dividend yield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2"/>
                    </a:solidFill>
                  </a:tcPr>
                </a:tc>
                <a:tc hMerge="1">
                  <a:txBody>
                    <a:bodyPr/>
                    <a:lstStyle/>
                    <a:p>
                      <a:endParaRPr lang="en-GB"/>
                    </a:p>
                  </a:txBody>
                  <a:tcPr/>
                </a:tc>
                <a:tc>
                  <a:txBody>
                    <a:bodyPr/>
                    <a:lstStyle/>
                    <a:p>
                      <a:pPr algn="ctr" fontAlgn="ctr"/>
                      <a:r>
                        <a:rPr lang="en-GB" sz="1400" b="1" i="0" u="none" strike="noStrike" dirty="0">
                          <a:solidFill>
                            <a:srgbClr val="000000"/>
                          </a:solidFill>
                          <a:effectLst/>
                          <a:latin typeface="Calibri" panose="020F0502020204030204" pitchFamily="34" charset="0"/>
                        </a:rPr>
                        <a:t>2.56%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r>
              <a:tr h="454149">
                <a:tc gridSpan="2">
                  <a:txBody>
                    <a:bodyPr/>
                    <a:lstStyle/>
                    <a:p>
                      <a:pPr algn="l" fontAlgn="ctr"/>
                      <a:r>
                        <a:rPr lang="en-GB" sz="1200" b="1" i="0" u="none" strike="noStrike" dirty="0" smtClean="0">
                          <a:solidFill>
                            <a:srgbClr val="000000"/>
                          </a:solidFill>
                          <a:effectLst/>
                          <a:latin typeface="Calibri" panose="020F0502020204030204" pitchFamily="34" charset="0"/>
                        </a:rPr>
                        <a:t> Annual </a:t>
                      </a:r>
                      <a:r>
                        <a:rPr lang="en-GB" sz="1200" b="1" i="0" u="none" strike="noStrike" dirty="0">
                          <a:solidFill>
                            <a:srgbClr val="000000"/>
                          </a:solidFill>
                          <a:effectLst/>
                          <a:latin typeface="Calibri" panose="020F0502020204030204" pitchFamily="34" charset="0"/>
                        </a:rPr>
                        <a:t>return since </a:t>
                      </a:r>
                      <a:r>
                        <a:rPr lang="en-GB" sz="1200" b="1" i="0" u="none" strike="noStrike" dirty="0" smtClean="0">
                          <a:solidFill>
                            <a:srgbClr val="000000"/>
                          </a:solidFill>
                          <a:effectLst/>
                          <a:latin typeface="Calibri" panose="020F0502020204030204" pitchFamily="34" charset="0"/>
                        </a:rPr>
                        <a:t>02/01/1996</a:t>
                      </a:r>
                      <a:endParaRPr lang="en-GB" sz="12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2"/>
                    </a:solidFill>
                  </a:tcPr>
                </a:tc>
                <a:tc hMerge="1">
                  <a:txBody>
                    <a:bodyPr/>
                    <a:lstStyle/>
                    <a:p>
                      <a:endParaRPr lang="en-GB"/>
                    </a:p>
                  </a:txBody>
                  <a:tcPr/>
                </a:tc>
                <a:tc>
                  <a:txBody>
                    <a:bodyPr/>
                    <a:lstStyle/>
                    <a:p>
                      <a:pPr algn="ctr" fontAlgn="ctr"/>
                      <a:r>
                        <a:rPr lang="en-GB" sz="1400" b="1" i="0" u="none" strike="noStrike" dirty="0" smtClean="0">
                          <a:solidFill>
                            <a:srgbClr val="000000"/>
                          </a:solidFill>
                          <a:effectLst/>
                          <a:latin typeface="Calibri" panose="020F0502020204030204" pitchFamily="34" charset="0"/>
                        </a:rPr>
                        <a:t>5.41%</a:t>
                      </a:r>
                      <a:endParaRPr lang="en-GB" sz="14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6" name="Table 5"/>
          <p:cNvGraphicFramePr>
            <a:graphicFrameLocks noGrp="1"/>
          </p:cNvGraphicFramePr>
          <p:nvPr>
            <p:extLst>
              <p:ext uri="{D42A27DB-BD31-4B8C-83A1-F6EECF244321}">
                <p14:modId xmlns="" xmlns:p14="http://schemas.microsoft.com/office/powerpoint/2010/main" val="2724507469"/>
              </p:ext>
            </p:extLst>
          </p:nvPr>
        </p:nvGraphicFramePr>
        <p:xfrm>
          <a:off x="3637893" y="1484784"/>
          <a:ext cx="2300262" cy="2684125"/>
        </p:xfrm>
        <a:graphic>
          <a:graphicData uri="http://schemas.openxmlformats.org/drawingml/2006/table">
            <a:tbl>
              <a:tblPr/>
              <a:tblGrid>
                <a:gridCol w="1150131"/>
                <a:gridCol w="1150131"/>
              </a:tblGrid>
              <a:tr h="920741">
                <a:tc>
                  <a:txBody>
                    <a:bodyPr/>
                    <a:lstStyle/>
                    <a:p>
                      <a:pPr algn="ctr" fontAlgn="ctr"/>
                      <a:r>
                        <a:rPr lang="en-GB" sz="1400" b="1" i="0" u="none" strike="noStrike" dirty="0">
                          <a:solidFill>
                            <a:srgbClr val="000000"/>
                          </a:solidFill>
                          <a:effectLst/>
                          <a:latin typeface="Calibri" panose="020F0502020204030204" pitchFamily="34" charset="0"/>
                        </a:rPr>
                        <a:t>Fund at retirement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GB" sz="1400" b="1" i="0" u="none" strike="noStrike" dirty="0" smtClean="0">
                          <a:solidFill>
                            <a:srgbClr val="000000"/>
                          </a:solidFill>
                          <a:effectLst/>
                          <a:latin typeface="Calibri" panose="020F0502020204030204" pitchFamily="34" charset="0"/>
                        </a:rPr>
                        <a:t>£100,000</a:t>
                      </a:r>
                      <a:endParaRPr lang="en-GB" sz="14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920741">
                <a:tc>
                  <a:txBody>
                    <a:bodyPr/>
                    <a:lstStyle/>
                    <a:p>
                      <a:pPr algn="ctr" fontAlgn="ctr"/>
                      <a:r>
                        <a:rPr lang="en-GB" sz="1400" b="1" i="0" u="none" strike="noStrike" dirty="0" smtClean="0">
                          <a:solidFill>
                            <a:srgbClr val="000000"/>
                          </a:solidFill>
                          <a:effectLst/>
                          <a:latin typeface="Calibri" panose="020F0502020204030204" pitchFamily="34" charset="0"/>
                        </a:rPr>
                        <a:t>Monthly Income</a:t>
                      </a:r>
                      <a:endParaRPr lang="en-GB" sz="1400" b="1"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GB" sz="1400" b="1" i="0" u="none" strike="noStrike" dirty="0" smtClean="0">
                          <a:solidFill>
                            <a:srgbClr val="000000"/>
                          </a:solidFill>
                          <a:effectLst/>
                          <a:latin typeface="Calibri" panose="020F0502020204030204" pitchFamily="34" charset="0"/>
                        </a:rPr>
                        <a:t>£500</a:t>
                      </a:r>
                      <a:endParaRPr lang="en-GB" sz="14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842643">
                <a:tc>
                  <a:txBody>
                    <a:bodyPr/>
                    <a:lstStyle/>
                    <a:p>
                      <a:pPr algn="ctr" fontAlgn="ctr"/>
                      <a:r>
                        <a:rPr lang="en-GB" sz="1400" b="1" i="0" u="none" strike="noStrike" dirty="0" smtClean="0">
                          <a:solidFill>
                            <a:srgbClr val="000000"/>
                          </a:solidFill>
                          <a:effectLst/>
                          <a:latin typeface="Calibri" panose="020F0502020204030204" pitchFamily="34" charset="0"/>
                        </a:rPr>
                        <a:t>Term</a:t>
                      </a:r>
                      <a:endParaRPr lang="en-GB" sz="1400" b="1"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GB" sz="1400" b="1" i="0" u="none" strike="noStrike" dirty="0" smtClean="0">
                          <a:solidFill>
                            <a:srgbClr val="000000"/>
                          </a:solidFill>
                          <a:effectLst/>
                          <a:latin typeface="Calibri" panose="020F0502020204030204" pitchFamily="34" charset="0"/>
                        </a:rPr>
                        <a:t>19</a:t>
                      </a:r>
                      <a:r>
                        <a:rPr lang="en-GB" sz="1400" b="1" i="0" u="none" strike="noStrike" baseline="0" dirty="0" smtClean="0">
                          <a:solidFill>
                            <a:srgbClr val="000000"/>
                          </a:solidFill>
                          <a:effectLst/>
                          <a:latin typeface="Calibri" panose="020F0502020204030204" pitchFamily="34" charset="0"/>
                        </a:rPr>
                        <a:t>Y 7M</a:t>
                      </a:r>
                      <a:endParaRPr lang="en-GB" sz="1400" b="1" i="0" u="none" strike="noStrike" dirty="0" smtClean="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7" name="Table 6"/>
          <p:cNvGraphicFramePr>
            <a:graphicFrameLocks noGrp="1"/>
          </p:cNvGraphicFramePr>
          <p:nvPr>
            <p:extLst>
              <p:ext uri="{D42A27DB-BD31-4B8C-83A1-F6EECF244321}">
                <p14:modId xmlns="" xmlns:p14="http://schemas.microsoft.com/office/powerpoint/2010/main" val="516515271"/>
              </p:ext>
            </p:extLst>
          </p:nvPr>
        </p:nvGraphicFramePr>
        <p:xfrm>
          <a:off x="6012160" y="1412776"/>
          <a:ext cx="3024336" cy="2736304"/>
        </p:xfrm>
        <a:graphic>
          <a:graphicData uri="http://schemas.openxmlformats.org/drawingml/2006/table">
            <a:tbl>
              <a:tblPr/>
              <a:tblGrid>
                <a:gridCol w="1134125"/>
                <a:gridCol w="989194"/>
                <a:gridCol w="901017"/>
              </a:tblGrid>
              <a:tr h="884767">
                <a:tc>
                  <a:txBody>
                    <a:bodyPr/>
                    <a:lstStyle/>
                    <a:p>
                      <a:pPr algn="l" fontAlgn="ctr"/>
                      <a:r>
                        <a:rPr lang="en-GB" sz="1400" b="1" i="0" u="none" strike="noStrike" dirty="0">
                          <a:solidFill>
                            <a:srgbClr val="000000"/>
                          </a:solidFill>
                          <a:effectLst/>
                          <a:latin typeface="Calibri" panose="020F0502020204030204" pitchFamily="34" charset="0"/>
                        </a:rPr>
                        <a:t> </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Client 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GB" sz="1200" b="1" i="0" u="none" strike="noStrike" dirty="0">
                          <a:solidFill>
                            <a:srgbClr val="000000"/>
                          </a:solidFill>
                          <a:effectLst/>
                          <a:latin typeface="Calibri" panose="020F0502020204030204" pitchFamily="34" charset="0"/>
                        </a:rPr>
                        <a:t>Client B</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r>
              <a:tr h="884767">
                <a:tc>
                  <a:txBody>
                    <a:bodyPr/>
                    <a:lstStyle/>
                    <a:p>
                      <a:pPr algn="ctr" fontAlgn="ctr"/>
                      <a:r>
                        <a:rPr lang="en-GB" sz="1200" b="1" i="0" u="none" strike="noStrike" dirty="0">
                          <a:solidFill>
                            <a:srgbClr val="000000"/>
                          </a:solidFill>
                          <a:effectLst/>
                          <a:latin typeface="Calibri" panose="020F0502020204030204" pitchFamily="34" charset="0"/>
                        </a:rPr>
                        <a:t>Start date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GB" sz="1300" b="1" i="0" u="none" strike="noStrike" dirty="0">
                          <a:solidFill>
                            <a:srgbClr val="000000"/>
                          </a:solidFill>
                          <a:effectLst/>
                          <a:latin typeface="Calibri" panose="020F0502020204030204" pitchFamily="34" charset="0"/>
                        </a:rPr>
                        <a:t>01/01/1997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1300" b="1" i="0" u="none" strike="noStrike" dirty="0">
                          <a:solidFill>
                            <a:srgbClr val="000000"/>
                          </a:solidFill>
                          <a:effectLst/>
                          <a:latin typeface="Calibri" panose="020F0502020204030204" pitchFamily="34" charset="0"/>
                        </a:rPr>
                        <a:t>01/01/2000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966770">
                <a:tc>
                  <a:txBody>
                    <a:bodyPr/>
                    <a:lstStyle/>
                    <a:p>
                      <a:pPr algn="ctr" fontAlgn="ctr"/>
                      <a:r>
                        <a:rPr lang="en-GB" sz="1200" b="1" i="0" u="none" strike="noStrike" dirty="0">
                          <a:solidFill>
                            <a:srgbClr val="000000"/>
                          </a:solidFill>
                          <a:effectLst/>
                          <a:latin typeface="Calibri" panose="020F0502020204030204" pitchFamily="34" charset="0"/>
                        </a:rPr>
                        <a:t>Fund at end of term</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GB" sz="1300" b="1" i="0" u="none" strike="noStrike" dirty="0" smtClean="0">
                          <a:solidFill>
                            <a:srgbClr val="000000"/>
                          </a:solidFill>
                          <a:effectLst/>
                          <a:latin typeface="Calibri" panose="020F0502020204030204" pitchFamily="34" charset="0"/>
                        </a:rPr>
                        <a:t>£75,491</a:t>
                      </a:r>
                      <a:endParaRPr lang="en-GB" sz="13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1300" b="1" i="0" u="none" strike="noStrike" dirty="0" smtClean="0">
                          <a:solidFill>
                            <a:srgbClr val="000000"/>
                          </a:solidFill>
                          <a:effectLst/>
                          <a:latin typeface="Calibri" panose="020F0502020204030204" pitchFamily="34" charset="0"/>
                        </a:rPr>
                        <a:t>£0</a:t>
                      </a:r>
                      <a:r>
                        <a:rPr lang="en-GB" sz="1300" b="1" i="0" u="none" strike="noStrike" baseline="0" dirty="0" smtClean="0">
                          <a:solidFill>
                            <a:srgbClr val="000000"/>
                          </a:solidFill>
                          <a:effectLst/>
                          <a:latin typeface="Calibri" panose="020F0502020204030204" pitchFamily="34" charset="0"/>
                        </a:rPr>
                        <a:t> Jan 2016</a:t>
                      </a:r>
                      <a:endParaRPr lang="en-GB" sz="13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15" name="Table 14"/>
          <p:cNvGraphicFramePr>
            <a:graphicFrameLocks noGrp="1"/>
          </p:cNvGraphicFramePr>
          <p:nvPr>
            <p:extLst>
              <p:ext uri="{D42A27DB-BD31-4B8C-83A1-F6EECF244321}">
                <p14:modId xmlns="" xmlns:p14="http://schemas.microsoft.com/office/powerpoint/2010/main" val="3440774635"/>
              </p:ext>
            </p:extLst>
          </p:nvPr>
        </p:nvGraphicFramePr>
        <p:xfrm>
          <a:off x="6007480" y="4240771"/>
          <a:ext cx="3029016" cy="1920240"/>
        </p:xfrm>
        <a:graphic>
          <a:graphicData uri="http://schemas.openxmlformats.org/drawingml/2006/table">
            <a:tbl>
              <a:tblPr/>
              <a:tblGrid>
                <a:gridCol w="1135114"/>
                <a:gridCol w="979522"/>
                <a:gridCol w="914380"/>
              </a:tblGrid>
              <a:tr h="616323">
                <a:tc>
                  <a:txBody>
                    <a:bodyPr/>
                    <a:lstStyle/>
                    <a:p>
                      <a:pPr algn="ctr" fontAlgn="ctr"/>
                      <a:r>
                        <a:rPr lang="en-GB" sz="1400" b="1" i="0" u="none" strike="noStrike" dirty="0" smtClean="0">
                          <a:solidFill>
                            <a:srgbClr val="000000"/>
                          </a:solidFill>
                          <a:effectLst/>
                          <a:latin typeface="Calibri" panose="020F0502020204030204" pitchFamily="34" charset="0"/>
                        </a:rPr>
                        <a:t>Year</a:t>
                      </a:r>
                      <a:endParaRPr lang="en-GB" sz="14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GB" sz="1400" b="1" i="0" u="none" strike="noStrike" dirty="0">
                          <a:solidFill>
                            <a:srgbClr val="000000"/>
                          </a:solidFill>
                          <a:effectLst/>
                          <a:latin typeface="Calibri" panose="020F0502020204030204" pitchFamily="34" charset="0"/>
                        </a:rPr>
                        <a:t>Client </a:t>
                      </a:r>
                      <a:r>
                        <a:rPr lang="en-GB" sz="1400" b="1" i="0" u="none" strike="noStrike" dirty="0" smtClean="0">
                          <a:solidFill>
                            <a:srgbClr val="000000"/>
                          </a:solidFill>
                          <a:effectLst/>
                          <a:latin typeface="Calibri" panose="020F0502020204030204" pitchFamily="34" charset="0"/>
                        </a:rPr>
                        <a:t>A</a:t>
                      </a:r>
                    </a:p>
                    <a:p>
                      <a:pPr algn="ctr" fontAlgn="ctr"/>
                      <a:r>
                        <a:rPr lang="en-GB" sz="1400" b="1" i="0" u="none" strike="noStrike" dirty="0" smtClean="0">
                          <a:solidFill>
                            <a:srgbClr val="000000"/>
                          </a:solidFill>
                          <a:effectLst/>
                          <a:latin typeface="Calibri" panose="020F0502020204030204" pitchFamily="34" charset="0"/>
                        </a:rPr>
                        <a:t>Investment Return</a:t>
                      </a:r>
                      <a:endParaRPr lang="en-GB" sz="14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GB" sz="1400" b="1" i="0" u="none" strike="noStrike" dirty="0">
                          <a:solidFill>
                            <a:srgbClr val="000000"/>
                          </a:solidFill>
                          <a:effectLst/>
                          <a:latin typeface="Calibri" panose="020F0502020204030204" pitchFamily="34" charset="0"/>
                        </a:rPr>
                        <a:t>Client </a:t>
                      </a:r>
                      <a:r>
                        <a:rPr lang="en-GB" sz="1400" b="1" i="0" u="none" strike="noStrike" dirty="0" smtClean="0">
                          <a:solidFill>
                            <a:srgbClr val="000000"/>
                          </a:solidFill>
                          <a:effectLst/>
                          <a:latin typeface="Calibri" panose="020F0502020204030204" pitchFamily="34" charset="0"/>
                        </a:rPr>
                        <a:t>B</a:t>
                      </a:r>
                    </a:p>
                    <a:p>
                      <a:pPr algn="ctr" fontAlgn="ctr"/>
                      <a:r>
                        <a:rPr lang="en-GB" sz="1400" b="1" i="0" u="none" strike="noStrike" dirty="0" smtClean="0">
                          <a:solidFill>
                            <a:srgbClr val="000000"/>
                          </a:solidFill>
                          <a:effectLst/>
                          <a:latin typeface="Calibri" panose="020F0502020204030204" pitchFamily="34" charset="0"/>
                        </a:rPr>
                        <a:t>Investment Return</a:t>
                      </a:r>
                      <a:endParaRPr lang="en-GB" sz="14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191138">
                <a:tc>
                  <a:txBody>
                    <a:bodyPr/>
                    <a:lstStyle/>
                    <a:p>
                      <a:pPr algn="ctr" fontAlgn="ctr"/>
                      <a:r>
                        <a:rPr lang="en-GB" sz="1400" b="1" i="0" u="none" strike="noStrike" dirty="0" smtClean="0">
                          <a:solidFill>
                            <a:srgbClr val="000000"/>
                          </a:solidFill>
                          <a:effectLst/>
                          <a:latin typeface="Calibri" panose="020F0502020204030204" pitchFamily="34" charset="0"/>
                        </a:rPr>
                        <a:t>1997</a:t>
                      </a:r>
                      <a:endParaRPr lang="en-GB" sz="14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GB" sz="1400" b="1" i="0" u="none" strike="noStrike" dirty="0" smtClean="0">
                          <a:solidFill>
                            <a:srgbClr val="000000"/>
                          </a:solidFill>
                          <a:effectLst/>
                          <a:latin typeface="Calibri" panose="020F0502020204030204" pitchFamily="34" charset="0"/>
                        </a:rPr>
                        <a:t>31.0 %</a:t>
                      </a:r>
                      <a:endParaRPr lang="en-GB" sz="14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GB" sz="1400" b="1" i="0" u="none" strike="noStrike" dirty="0" smtClean="0">
                          <a:solidFill>
                            <a:srgbClr val="000000"/>
                          </a:solidFill>
                          <a:effectLst/>
                          <a:latin typeface="Calibri" panose="020F0502020204030204" pitchFamily="34" charset="0"/>
                        </a:rPr>
                        <a:t>N/A</a:t>
                      </a:r>
                      <a:endParaRPr lang="en-GB" sz="14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91138">
                <a:tc>
                  <a:txBody>
                    <a:bodyPr/>
                    <a:lstStyle/>
                    <a:p>
                      <a:pPr algn="ctr" fontAlgn="ctr"/>
                      <a:r>
                        <a:rPr lang="en-GB" sz="1400" b="1" i="0" u="none" strike="noStrike" dirty="0" smtClean="0">
                          <a:solidFill>
                            <a:srgbClr val="000000"/>
                          </a:solidFill>
                          <a:effectLst/>
                          <a:latin typeface="Calibri" panose="020F0502020204030204" pitchFamily="34" charset="0"/>
                        </a:rPr>
                        <a:t>1998</a:t>
                      </a:r>
                      <a:endParaRPr lang="en-GB" sz="14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GB" sz="1400" b="1" i="0" u="none" strike="noStrike" dirty="0" smtClean="0">
                          <a:solidFill>
                            <a:srgbClr val="000000"/>
                          </a:solidFill>
                          <a:effectLst/>
                          <a:latin typeface="Calibri" panose="020F0502020204030204" pitchFamily="34" charset="0"/>
                        </a:rPr>
                        <a:t>15.8 %</a:t>
                      </a:r>
                      <a:endParaRPr lang="en-GB" sz="14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GB" sz="1400" b="1" i="0" u="none" strike="noStrike" dirty="0" smtClean="0">
                          <a:solidFill>
                            <a:srgbClr val="000000"/>
                          </a:solidFill>
                          <a:effectLst/>
                          <a:latin typeface="Calibri" panose="020F0502020204030204" pitchFamily="34" charset="0"/>
                        </a:rPr>
                        <a:t>N/A</a:t>
                      </a:r>
                      <a:endParaRPr lang="en-GB" sz="14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91138">
                <a:tc>
                  <a:txBody>
                    <a:bodyPr/>
                    <a:lstStyle/>
                    <a:p>
                      <a:pPr algn="ctr" fontAlgn="ctr"/>
                      <a:r>
                        <a:rPr lang="en-GB" sz="1400" b="1" i="0" u="none" strike="noStrike" dirty="0" smtClean="0">
                          <a:solidFill>
                            <a:srgbClr val="000000"/>
                          </a:solidFill>
                          <a:effectLst/>
                          <a:latin typeface="Calibri" panose="020F0502020204030204" pitchFamily="34" charset="0"/>
                        </a:rPr>
                        <a:t>1999</a:t>
                      </a:r>
                      <a:endParaRPr lang="en-GB" sz="14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GB" sz="1400" b="1" i="0" u="none" strike="noStrike" dirty="0" smtClean="0">
                          <a:solidFill>
                            <a:srgbClr val="000000"/>
                          </a:solidFill>
                          <a:effectLst/>
                          <a:latin typeface="Calibri" panose="020F0502020204030204" pitchFamily="34" charset="0"/>
                        </a:rPr>
                        <a:t>16.0 %</a:t>
                      </a:r>
                      <a:endParaRPr lang="en-GB" sz="14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GB" sz="1400" b="1" i="0" u="none" strike="noStrike" dirty="0" smtClean="0">
                          <a:solidFill>
                            <a:srgbClr val="000000"/>
                          </a:solidFill>
                          <a:effectLst/>
                          <a:latin typeface="Calibri" panose="020F0502020204030204" pitchFamily="34" charset="0"/>
                        </a:rPr>
                        <a:t>N/A</a:t>
                      </a:r>
                      <a:endParaRPr lang="en-GB" sz="14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96927">
                <a:tc>
                  <a:txBody>
                    <a:bodyPr/>
                    <a:lstStyle/>
                    <a:p>
                      <a:pPr algn="ctr" fontAlgn="ctr"/>
                      <a:r>
                        <a:rPr lang="en-GB" sz="1400" b="1" i="0" u="none" strike="noStrike" dirty="0" smtClean="0">
                          <a:solidFill>
                            <a:srgbClr val="000000"/>
                          </a:solidFill>
                          <a:effectLst/>
                          <a:latin typeface="Calibri" panose="020F0502020204030204" pitchFamily="34" charset="0"/>
                        </a:rPr>
                        <a:t>2000</a:t>
                      </a:r>
                      <a:endParaRPr lang="en-GB" sz="14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GB" sz="1400" b="1" i="0" u="none" strike="noStrike" dirty="0" smtClean="0">
                          <a:solidFill>
                            <a:srgbClr val="000000"/>
                          </a:solidFill>
                          <a:effectLst/>
                          <a:latin typeface="Calibri" panose="020F0502020204030204" pitchFamily="34" charset="0"/>
                        </a:rPr>
                        <a:t>-5.2 %</a:t>
                      </a:r>
                      <a:endParaRPr lang="en-GB" sz="14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GB" sz="1400" b="1" i="0" u="none" strike="noStrike" dirty="0" smtClean="0">
                          <a:solidFill>
                            <a:srgbClr val="000000"/>
                          </a:solidFill>
                          <a:effectLst/>
                          <a:latin typeface="Calibri" panose="020F0502020204030204" pitchFamily="34" charset="0"/>
                        </a:rPr>
                        <a:t>-5.2 %</a:t>
                      </a:r>
                      <a:endParaRPr lang="en-GB" sz="14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96927">
                <a:tc>
                  <a:txBody>
                    <a:bodyPr/>
                    <a:lstStyle/>
                    <a:p>
                      <a:pPr algn="ctr" fontAlgn="ctr"/>
                      <a:r>
                        <a:rPr lang="en-GB" sz="1400" b="1" i="0" u="none" strike="noStrike" dirty="0" smtClean="0">
                          <a:solidFill>
                            <a:srgbClr val="000000"/>
                          </a:solidFill>
                          <a:effectLst/>
                          <a:latin typeface="Calibri" panose="020F0502020204030204" pitchFamily="34" charset="0"/>
                        </a:rPr>
                        <a:t>2001</a:t>
                      </a:r>
                      <a:endParaRPr lang="en-GB" sz="14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GB" sz="1400" b="1" i="0" u="none" strike="noStrike" dirty="0" smtClean="0">
                          <a:solidFill>
                            <a:srgbClr val="000000"/>
                          </a:solidFill>
                          <a:effectLst/>
                          <a:latin typeface="Calibri" panose="020F0502020204030204" pitchFamily="34" charset="0"/>
                        </a:rPr>
                        <a:t>-13.5 %</a:t>
                      </a:r>
                      <a:endParaRPr lang="en-GB" sz="14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GB" sz="1400" b="1" i="0" u="none" strike="noStrike" dirty="0" smtClean="0">
                          <a:solidFill>
                            <a:srgbClr val="000000"/>
                          </a:solidFill>
                          <a:effectLst/>
                          <a:latin typeface="Calibri" panose="020F0502020204030204" pitchFamily="34" charset="0"/>
                        </a:rPr>
                        <a:t>-13.5 %</a:t>
                      </a:r>
                      <a:endParaRPr lang="en-GB" sz="14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96927">
                <a:tc>
                  <a:txBody>
                    <a:bodyPr/>
                    <a:lstStyle/>
                    <a:p>
                      <a:pPr algn="ctr" fontAlgn="ctr"/>
                      <a:r>
                        <a:rPr lang="en-GB" sz="1400" b="1" i="0" u="none" strike="noStrike" dirty="0" smtClean="0">
                          <a:solidFill>
                            <a:srgbClr val="000000"/>
                          </a:solidFill>
                          <a:effectLst/>
                          <a:latin typeface="Calibri" panose="020F0502020204030204" pitchFamily="34" charset="0"/>
                        </a:rPr>
                        <a:t>2002</a:t>
                      </a:r>
                      <a:endParaRPr lang="en-GB" sz="14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GB" sz="1400" b="1" i="0" u="none" strike="noStrike" dirty="0" smtClean="0">
                          <a:solidFill>
                            <a:srgbClr val="000000"/>
                          </a:solidFill>
                          <a:effectLst/>
                          <a:latin typeface="Calibri" panose="020F0502020204030204" pitchFamily="34" charset="0"/>
                        </a:rPr>
                        <a:t>-21.4 %</a:t>
                      </a:r>
                      <a:endParaRPr lang="en-GB" sz="14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GB" sz="1400" b="1" i="0" u="none" strike="noStrike" dirty="0" smtClean="0">
                          <a:solidFill>
                            <a:srgbClr val="000000"/>
                          </a:solidFill>
                          <a:effectLst/>
                          <a:latin typeface="Calibri" panose="020F0502020204030204" pitchFamily="34" charset="0"/>
                        </a:rPr>
                        <a:t>-21.4 %</a:t>
                      </a:r>
                      <a:endParaRPr lang="en-GB" sz="14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Tree>
    <p:extLst>
      <p:ext uri="{BB962C8B-B14F-4D97-AF65-F5344CB8AC3E}">
        <p14:creationId xmlns="" xmlns:p14="http://schemas.microsoft.com/office/powerpoint/2010/main" val="2079421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idx="4294967295"/>
          </p:nvPr>
        </p:nvSpPr>
        <p:spPr>
          <a:xfrm>
            <a:off x="179512" y="908720"/>
            <a:ext cx="8856662" cy="504825"/>
          </a:xfrm>
        </p:spPr>
        <p:txBody>
          <a:bodyPr>
            <a:noAutofit/>
          </a:bodyPr>
          <a:lstStyle/>
          <a:p>
            <a:pPr algn="l"/>
            <a:r>
              <a:rPr lang="en-GB" sz="2400" b="1" dirty="0" smtClean="0">
                <a:solidFill>
                  <a:schemeClr val="tx2"/>
                </a:solidFill>
              </a:rPr>
              <a:t>Drawdown – Money market funds offer negative returns</a:t>
            </a:r>
            <a:endParaRPr lang="en-GB" sz="2400" b="1" dirty="0">
              <a:solidFill>
                <a:schemeClr val="tx2"/>
              </a:solidFill>
            </a:endParaRPr>
          </a:p>
        </p:txBody>
      </p:sp>
      <p:sp>
        <p:nvSpPr>
          <p:cNvPr id="3" name="TextBox 2"/>
          <p:cNvSpPr txBox="1"/>
          <p:nvPr/>
        </p:nvSpPr>
        <p:spPr>
          <a:xfrm>
            <a:off x="323528" y="1412776"/>
            <a:ext cx="8208912" cy="4524315"/>
          </a:xfrm>
          <a:prstGeom prst="rect">
            <a:avLst/>
          </a:prstGeom>
          <a:noFill/>
        </p:spPr>
        <p:txBody>
          <a:bodyPr wrap="square" rtlCol="0">
            <a:spAutoFit/>
          </a:bodyPr>
          <a:lstStyle/>
          <a:p>
            <a:pPr marL="285750" indent="-285750">
              <a:buFont typeface="Arial" panose="020B0604020202020204" pitchFamily="34" charset="0"/>
              <a:buChar char="•"/>
            </a:pPr>
            <a:r>
              <a:rPr lang="en-GB" dirty="0" smtClean="0">
                <a:solidFill>
                  <a:schemeClr val="tx2"/>
                </a:solidFill>
              </a:rPr>
              <a:t>Advisers </a:t>
            </a:r>
            <a:r>
              <a:rPr lang="en-GB" dirty="0">
                <a:solidFill>
                  <a:schemeClr val="tx2"/>
                </a:solidFill>
              </a:rPr>
              <a:t>will seek to address sequence of returns risk by maintaining  </a:t>
            </a:r>
            <a:r>
              <a:rPr lang="en-GB" dirty="0" smtClean="0">
                <a:solidFill>
                  <a:schemeClr val="tx2"/>
                </a:solidFill>
              </a:rPr>
              <a:t>say </a:t>
            </a:r>
            <a:r>
              <a:rPr lang="en-GB" dirty="0">
                <a:solidFill>
                  <a:schemeClr val="tx2"/>
                </a:solidFill>
              </a:rPr>
              <a:t>2 years’ income in cash</a:t>
            </a:r>
            <a:r>
              <a:rPr lang="en-GB" dirty="0" smtClean="0">
                <a:solidFill>
                  <a:schemeClr val="tx2"/>
                </a:solidFill>
              </a:rPr>
              <a:t>.</a:t>
            </a:r>
          </a:p>
          <a:p>
            <a:r>
              <a:rPr lang="en-GB" dirty="0" smtClean="0">
                <a:solidFill>
                  <a:schemeClr val="tx2"/>
                </a:solidFill>
              </a:rPr>
              <a:t> </a:t>
            </a:r>
          </a:p>
          <a:p>
            <a:pPr marL="285750" indent="-285750">
              <a:buFont typeface="Arial" panose="020B0604020202020204" pitchFamily="34" charset="0"/>
              <a:buChar char="•"/>
            </a:pPr>
            <a:r>
              <a:rPr lang="en-GB" dirty="0" smtClean="0">
                <a:solidFill>
                  <a:schemeClr val="tx2"/>
                </a:solidFill>
              </a:rPr>
              <a:t>Cash would </a:t>
            </a:r>
            <a:r>
              <a:rPr lang="en-GB" dirty="0">
                <a:solidFill>
                  <a:schemeClr val="tx2"/>
                </a:solidFill>
              </a:rPr>
              <a:t>normally be </a:t>
            </a:r>
            <a:r>
              <a:rPr lang="en-GB" dirty="0" smtClean="0">
                <a:solidFill>
                  <a:schemeClr val="tx2"/>
                </a:solidFill>
              </a:rPr>
              <a:t>held </a:t>
            </a:r>
            <a:r>
              <a:rPr lang="en-GB" dirty="0">
                <a:solidFill>
                  <a:schemeClr val="tx2"/>
                </a:solidFill>
              </a:rPr>
              <a:t>in the </a:t>
            </a:r>
            <a:r>
              <a:rPr lang="en-GB" dirty="0" smtClean="0">
                <a:solidFill>
                  <a:schemeClr val="tx2"/>
                </a:solidFill>
              </a:rPr>
              <a:t>SIPP </a:t>
            </a:r>
            <a:r>
              <a:rPr lang="en-GB" dirty="0">
                <a:solidFill>
                  <a:schemeClr val="tx2"/>
                </a:solidFill>
              </a:rPr>
              <a:t>bank account or </a:t>
            </a:r>
            <a:r>
              <a:rPr lang="en-GB" dirty="0" smtClean="0">
                <a:solidFill>
                  <a:schemeClr val="tx2"/>
                </a:solidFill>
              </a:rPr>
              <a:t>in </a:t>
            </a:r>
            <a:r>
              <a:rPr lang="en-GB" dirty="0">
                <a:solidFill>
                  <a:schemeClr val="tx2"/>
                </a:solidFill>
              </a:rPr>
              <a:t>a money market fund</a:t>
            </a:r>
            <a:r>
              <a:rPr lang="en-GB" dirty="0" smtClean="0">
                <a:solidFill>
                  <a:schemeClr val="tx2"/>
                </a:solidFill>
              </a:rPr>
              <a:t>.</a:t>
            </a:r>
          </a:p>
          <a:p>
            <a:pPr marL="285750" indent="-285750">
              <a:buFont typeface="Arial" panose="020B0604020202020204" pitchFamily="34" charset="0"/>
              <a:buChar char="•"/>
            </a:pPr>
            <a:endParaRPr lang="en-GB" dirty="0">
              <a:solidFill>
                <a:schemeClr val="tx2"/>
              </a:solidFill>
            </a:endParaRPr>
          </a:p>
          <a:p>
            <a:pPr marL="285750" indent="-285750">
              <a:buFont typeface="Arial" panose="020B0604020202020204" pitchFamily="34" charset="0"/>
              <a:buChar char="•"/>
            </a:pPr>
            <a:r>
              <a:rPr lang="en-GB" dirty="0" smtClean="0">
                <a:solidFill>
                  <a:schemeClr val="tx2"/>
                </a:solidFill>
              </a:rPr>
              <a:t>SIPP </a:t>
            </a:r>
            <a:r>
              <a:rPr lang="en-GB" dirty="0">
                <a:solidFill>
                  <a:schemeClr val="tx2"/>
                </a:solidFill>
              </a:rPr>
              <a:t>bank accounts normally pay little or no interest to </a:t>
            </a:r>
            <a:r>
              <a:rPr lang="en-GB" dirty="0" smtClean="0">
                <a:solidFill>
                  <a:schemeClr val="tx2"/>
                </a:solidFill>
              </a:rPr>
              <a:t>the client.</a:t>
            </a:r>
          </a:p>
          <a:p>
            <a:pPr marL="285750" indent="-285750">
              <a:buFont typeface="Arial" panose="020B0604020202020204" pitchFamily="34" charset="0"/>
              <a:buChar char="•"/>
            </a:pPr>
            <a:endParaRPr lang="en-GB" dirty="0">
              <a:solidFill>
                <a:schemeClr val="tx2"/>
              </a:solidFill>
            </a:endParaRPr>
          </a:p>
          <a:p>
            <a:pPr marL="285750" indent="-285750">
              <a:buFont typeface="Arial" panose="020B0604020202020204" pitchFamily="34" charset="0"/>
              <a:buChar char="•"/>
            </a:pPr>
            <a:r>
              <a:rPr lang="en-GB" dirty="0" smtClean="0">
                <a:solidFill>
                  <a:schemeClr val="tx2"/>
                </a:solidFill>
              </a:rPr>
              <a:t>Money </a:t>
            </a:r>
            <a:r>
              <a:rPr lang="en-GB" dirty="0">
                <a:solidFill>
                  <a:schemeClr val="tx2"/>
                </a:solidFill>
              </a:rPr>
              <a:t>market funds </a:t>
            </a:r>
            <a:r>
              <a:rPr lang="en-GB" dirty="0" smtClean="0">
                <a:solidFill>
                  <a:schemeClr val="tx2"/>
                </a:solidFill>
              </a:rPr>
              <a:t>produce close to zero </a:t>
            </a:r>
            <a:r>
              <a:rPr lang="en-GB" dirty="0">
                <a:solidFill>
                  <a:schemeClr val="tx2"/>
                </a:solidFill>
              </a:rPr>
              <a:t>returns after </a:t>
            </a:r>
            <a:r>
              <a:rPr lang="en-GB" dirty="0" smtClean="0">
                <a:solidFill>
                  <a:schemeClr val="tx2"/>
                </a:solidFill>
              </a:rPr>
              <a:t>charges.</a:t>
            </a:r>
          </a:p>
          <a:p>
            <a:endParaRPr lang="en-GB" dirty="0">
              <a:solidFill>
                <a:schemeClr val="tx2"/>
              </a:solidFill>
            </a:endParaRPr>
          </a:p>
          <a:p>
            <a:pPr marL="285750" indent="-285750">
              <a:buFont typeface="Arial" panose="020B0604020202020204" pitchFamily="34" charset="0"/>
              <a:buChar char="•"/>
            </a:pPr>
            <a:r>
              <a:rPr lang="en-GB" dirty="0" smtClean="0">
                <a:solidFill>
                  <a:schemeClr val="tx2"/>
                </a:solidFill>
              </a:rPr>
              <a:t>Morningstar </a:t>
            </a:r>
            <a:r>
              <a:rPr lang="en-GB" dirty="0">
                <a:solidFill>
                  <a:schemeClr val="tx2"/>
                </a:solidFill>
              </a:rPr>
              <a:t>data shows </a:t>
            </a:r>
            <a:r>
              <a:rPr lang="en-GB" dirty="0" smtClean="0">
                <a:solidFill>
                  <a:schemeClr val="tx2"/>
                </a:solidFill>
              </a:rPr>
              <a:t>that for 2017 YTD 59/139 </a:t>
            </a:r>
            <a:r>
              <a:rPr lang="en-GB" dirty="0">
                <a:solidFill>
                  <a:schemeClr val="tx2"/>
                </a:solidFill>
              </a:rPr>
              <a:t>Short Term </a:t>
            </a:r>
            <a:r>
              <a:rPr lang="en-GB" dirty="0" smtClean="0">
                <a:solidFill>
                  <a:schemeClr val="tx2"/>
                </a:solidFill>
              </a:rPr>
              <a:t>Money Market funds have </a:t>
            </a:r>
            <a:r>
              <a:rPr lang="en-GB" dirty="0">
                <a:solidFill>
                  <a:schemeClr val="tx2"/>
                </a:solidFill>
              </a:rPr>
              <a:t>produced </a:t>
            </a:r>
            <a:r>
              <a:rPr lang="en-GB" dirty="0" smtClean="0">
                <a:solidFill>
                  <a:schemeClr val="tx2"/>
                </a:solidFill>
              </a:rPr>
              <a:t>zero or negative returns </a:t>
            </a:r>
            <a:r>
              <a:rPr lang="en-GB" dirty="0">
                <a:solidFill>
                  <a:schemeClr val="tx2"/>
                </a:solidFill>
              </a:rPr>
              <a:t>after </a:t>
            </a:r>
            <a:r>
              <a:rPr lang="en-GB" dirty="0" smtClean="0">
                <a:solidFill>
                  <a:schemeClr val="tx2"/>
                </a:solidFill>
              </a:rPr>
              <a:t>charges.</a:t>
            </a:r>
          </a:p>
          <a:p>
            <a:pPr marL="285750" indent="-285750">
              <a:buFont typeface="Arial" panose="020B0604020202020204" pitchFamily="34" charset="0"/>
              <a:buChar char="•"/>
            </a:pPr>
            <a:endParaRPr lang="en-GB" dirty="0" smtClean="0">
              <a:solidFill>
                <a:schemeClr val="tx2"/>
              </a:solidFill>
            </a:endParaRPr>
          </a:p>
          <a:p>
            <a:pPr marL="285750" indent="-285750">
              <a:buFont typeface="Arial" panose="020B0604020202020204" pitchFamily="34" charset="0"/>
              <a:buChar char="•"/>
            </a:pPr>
            <a:r>
              <a:rPr lang="en-GB" dirty="0" err="1" smtClean="0">
                <a:solidFill>
                  <a:schemeClr val="tx2"/>
                </a:solidFill>
              </a:rPr>
              <a:t>Blackrock</a:t>
            </a:r>
            <a:r>
              <a:rPr lang="en-GB" dirty="0" smtClean="0">
                <a:solidFill>
                  <a:schemeClr val="tx2"/>
                </a:solidFill>
              </a:rPr>
              <a:t> Cash Fund, £2,295m, Ongoing Charge 0.32%, YTD client return 0.04%</a:t>
            </a:r>
          </a:p>
          <a:p>
            <a:pPr marL="285750" indent="-285750">
              <a:buFont typeface="Arial" panose="020B0604020202020204" pitchFamily="34" charset="0"/>
              <a:buChar char="•"/>
            </a:pPr>
            <a:endParaRPr lang="en-GB" dirty="0">
              <a:solidFill>
                <a:schemeClr val="tx2"/>
              </a:solidFill>
            </a:endParaRPr>
          </a:p>
          <a:p>
            <a:pPr marL="285750" indent="-285750">
              <a:buFont typeface="Arial" panose="020B0604020202020204" pitchFamily="34" charset="0"/>
              <a:buChar char="•"/>
            </a:pPr>
            <a:r>
              <a:rPr lang="en-GB" dirty="0" smtClean="0">
                <a:solidFill>
                  <a:schemeClr val="tx2"/>
                </a:solidFill>
              </a:rPr>
              <a:t>Add a typical platform </a:t>
            </a:r>
            <a:r>
              <a:rPr lang="en-GB" dirty="0">
                <a:solidFill>
                  <a:schemeClr val="tx2"/>
                </a:solidFill>
              </a:rPr>
              <a:t>charge of 0.30% </a:t>
            </a:r>
            <a:r>
              <a:rPr lang="en-GB" dirty="0" smtClean="0">
                <a:solidFill>
                  <a:schemeClr val="tx2"/>
                </a:solidFill>
              </a:rPr>
              <a:t>p.a. clients now face a future average return </a:t>
            </a:r>
            <a:r>
              <a:rPr lang="en-GB" dirty="0">
                <a:solidFill>
                  <a:schemeClr val="tx2"/>
                </a:solidFill>
              </a:rPr>
              <a:t>of </a:t>
            </a:r>
            <a:r>
              <a:rPr lang="en-GB" dirty="0">
                <a:solidFill>
                  <a:srgbClr val="FF0000"/>
                </a:solidFill>
              </a:rPr>
              <a:t>minus</a:t>
            </a:r>
            <a:r>
              <a:rPr lang="en-GB" b="1" dirty="0">
                <a:solidFill>
                  <a:schemeClr val="tx2"/>
                </a:solidFill>
              </a:rPr>
              <a:t> </a:t>
            </a:r>
            <a:r>
              <a:rPr lang="en-GB" dirty="0" smtClean="0">
                <a:solidFill>
                  <a:schemeClr val="tx2"/>
                </a:solidFill>
              </a:rPr>
              <a:t>0.3% p.a.</a:t>
            </a:r>
            <a:endParaRPr lang="en-GB" dirty="0">
              <a:solidFill>
                <a:schemeClr val="tx2"/>
              </a:solidFill>
            </a:endParaRPr>
          </a:p>
        </p:txBody>
      </p:sp>
    </p:spTree>
    <p:extLst>
      <p:ext uri="{BB962C8B-B14F-4D97-AF65-F5344CB8AC3E}">
        <p14:creationId xmlns="" xmlns:p14="http://schemas.microsoft.com/office/powerpoint/2010/main" val="11137673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idx="4294967295"/>
          </p:nvPr>
        </p:nvSpPr>
        <p:spPr>
          <a:xfrm>
            <a:off x="198438" y="836613"/>
            <a:ext cx="8856662" cy="504825"/>
          </a:xfrm>
        </p:spPr>
        <p:txBody>
          <a:bodyPr>
            <a:noAutofit/>
          </a:bodyPr>
          <a:lstStyle/>
          <a:p>
            <a:pPr algn="l"/>
            <a:r>
              <a:rPr lang="en-GB" sz="2400" b="1" dirty="0" smtClean="0">
                <a:solidFill>
                  <a:schemeClr val="tx2"/>
                </a:solidFill>
              </a:rPr>
              <a:t>Drawdown – will diversification protect future portfolio losses?</a:t>
            </a:r>
            <a:endParaRPr lang="en-GB" sz="2400" b="1" dirty="0">
              <a:solidFill>
                <a:schemeClr val="tx2"/>
              </a:solidFill>
            </a:endParaRPr>
          </a:p>
        </p:txBody>
      </p:sp>
      <p:sp>
        <p:nvSpPr>
          <p:cNvPr id="3" name="TextBox 2"/>
          <p:cNvSpPr txBox="1"/>
          <p:nvPr/>
        </p:nvSpPr>
        <p:spPr>
          <a:xfrm>
            <a:off x="251520" y="1412776"/>
            <a:ext cx="8208912" cy="523220"/>
          </a:xfrm>
          <a:prstGeom prst="rect">
            <a:avLst/>
          </a:prstGeom>
          <a:noFill/>
        </p:spPr>
        <p:txBody>
          <a:bodyPr wrap="square" rtlCol="0">
            <a:spAutoFit/>
          </a:bodyPr>
          <a:lstStyle/>
          <a:p>
            <a:r>
              <a:rPr lang="en-GB" sz="1400" dirty="0">
                <a:solidFill>
                  <a:schemeClr val="tx2"/>
                </a:solidFill>
              </a:rPr>
              <a:t>Over the past thirty years, there's been a much higher correlation between different </a:t>
            </a:r>
            <a:r>
              <a:rPr lang="en-GB" sz="1400" dirty="0" smtClean="0">
                <a:solidFill>
                  <a:schemeClr val="tx2"/>
                </a:solidFill>
              </a:rPr>
              <a:t>asset classes </a:t>
            </a:r>
            <a:r>
              <a:rPr lang="en-GB" sz="1400" dirty="0">
                <a:solidFill>
                  <a:schemeClr val="tx2"/>
                </a:solidFill>
              </a:rPr>
              <a:t>and it’s a well-known fact that major asset classes become even more </a:t>
            </a:r>
            <a:r>
              <a:rPr lang="en-GB" sz="1400" dirty="0" smtClean="0">
                <a:solidFill>
                  <a:schemeClr val="tx2"/>
                </a:solidFill>
              </a:rPr>
              <a:t>correlated during </a:t>
            </a:r>
            <a:r>
              <a:rPr lang="en-GB" sz="1400" dirty="0">
                <a:solidFill>
                  <a:schemeClr val="tx2"/>
                </a:solidFill>
              </a:rPr>
              <a:t>market crises. </a:t>
            </a:r>
            <a:endParaRPr lang="en-GB" sz="1400" dirty="0" smtClean="0">
              <a:solidFill>
                <a:schemeClr val="tx2"/>
              </a:solidFill>
            </a:endParaRPr>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99592" y="2132856"/>
            <a:ext cx="6912768" cy="38884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866772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11932</TotalTime>
  <Words>1487</Words>
  <Application>Microsoft Office PowerPoint</Application>
  <PresentationFormat>On-screen Show (4:3)</PresentationFormat>
  <Paragraphs>294</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De-Resking Retirement</vt:lpstr>
      <vt:lpstr>Agenda</vt:lpstr>
      <vt:lpstr>About Assured Retirement</vt:lpstr>
      <vt:lpstr>Lifetime annuities - Is today the right time to buy?</vt:lpstr>
      <vt:lpstr>Lifetime annuities – do they offer value for money?</vt:lpstr>
      <vt:lpstr>Slide 6</vt:lpstr>
      <vt:lpstr>Drawdown – an example of Sequence of Returns Risk</vt:lpstr>
      <vt:lpstr>Drawdown – Money market funds offer negative returns</vt:lpstr>
      <vt:lpstr>Drawdown – will diversification protect future portfolio losses?</vt:lpstr>
      <vt:lpstr>A solution - the Cash Retirement Account</vt:lpstr>
      <vt:lpstr>A solution - how could our product be used?</vt:lpstr>
      <vt:lpstr>Slide 12</vt:lpstr>
      <vt:lpstr>Slide 13</vt:lpstr>
      <vt:lpstr>Trustee Cash Account and Select Retirement Account</vt:lpstr>
      <vt:lpstr>A solution - The Cash Retirement Account</vt:lpstr>
      <vt:lpstr>Slide 16</vt:lpstr>
      <vt:lpstr>Important Notes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User5</cp:lastModifiedBy>
  <cp:revision>353</cp:revision>
  <cp:lastPrinted>2015-11-22T13:32:50Z</cp:lastPrinted>
  <dcterms:created xsi:type="dcterms:W3CDTF">2015-11-09T10:56:14Z</dcterms:created>
  <dcterms:modified xsi:type="dcterms:W3CDTF">2017-03-15T10:05:57Z</dcterms:modified>
</cp:coreProperties>
</file>