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14"/>
  </p:notesMasterIdLst>
  <p:handoutMasterIdLst>
    <p:handoutMasterId r:id="rId15"/>
  </p:handoutMasterIdLst>
  <p:sldIdLst>
    <p:sldId id="616" r:id="rId2"/>
    <p:sldId id="679" r:id="rId3"/>
    <p:sldId id="682" r:id="rId4"/>
    <p:sldId id="681" r:id="rId5"/>
    <p:sldId id="680" r:id="rId6"/>
    <p:sldId id="683" r:id="rId7"/>
    <p:sldId id="684" r:id="rId8"/>
    <p:sldId id="686" r:id="rId9"/>
    <p:sldId id="685" r:id="rId10"/>
    <p:sldId id="687" r:id="rId11"/>
    <p:sldId id="688" r:id="rId12"/>
    <p:sldId id="708" r:id="rId13"/>
  </p:sldIdLst>
  <p:sldSz cx="9144000" cy="6858000" type="screen4x3"/>
  <p:notesSz cx="6724650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4893"/>
    <a:srgbClr val="004563"/>
    <a:srgbClr val="99C5C8"/>
    <a:srgbClr val="C3C4C5"/>
    <a:srgbClr val="FF1821"/>
    <a:srgbClr val="103184"/>
    <a:srgbClr val="4977B6"/>
    <a:srgbClr val="B2C7D0"/>
    <a:srgbClr val="AA7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3" autoAdjust="0"/>
    <p:restoredTop sz="81404" autoAdjust="0"/>
  </p:normalViewPr>
  <p:slideViewPr>
    <p:cSldViewPr snapToGrid="0" showGuides="1">
      <p:cViewPr varScale="1">
        <p:scale>
          <a:sx n="105" d="100"/>
          <a:sy n="105" d="100"/>
        </p:scale>
        <p:origin x="-3056" y="-104"/>
      </p:cViewPr>
      <p:guideLst>
        <p:guide orient="horz" pos="2158"/>
        <p:guide orient="horz" pos="4226"/>
        <p:guide orient="horz" pos="386"/>
        <p:guide orient="horz" pos="989"/>
        <p:guide orient="horz" pos="4082"/>
        <p:guide orient="horz" pos="4246"/>
        <p:guide orient="horz" pos="2326"/>
        <p:guide orient="horz" pos="3805"/>
        <p:guide orient="horz" pos="3648"/>
        <p:guide orient="horz" pos="629"/>
        <p:guide orient="horz" pos="4119"/>
        <p:guide orient="horz" pos="4177"/>
        <p:guide orient="horz" pos="1301"/>
        <p:guide orient="horz" pos="2800"/>
        <p:guide pos="2880"/>
        <p:guide pos="5602"/>
        <p:guide pos="228"/>
        <p:guide pos="5544"/>
        <p:guide pos="464"/>
        <p:guide pos="155"/>
        <p:guide pos="3001"/>
        <p:guide pos="5297"/>
        <p:guide pos="378"/>
        <p:guide pos="27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3828" y="-78"/>
      </p:cViewPr>
      <p:guideLst>
        <p:guide orient="horz" pos="3110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97110-58D1-4B08-BE59-907D76DEA1EA}" type="datetimeFigureOut">
              <a:rPr lang="fr-FR" smtClean="0">
                <a:latin typeface="Century Gothic" pitchFamily="34" charset="0"/>
              </a:rPr>
              <a:pPr/>
              <a:t>28/02/17</a:t>
            </a:fld>
            <a:endParaRPr lang="fr-FR" dirty="0">
              <a:latin typeface="Century Gothic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20653-8663-42A7-A389-D0316F5AB622}" type="slidenum">
              <a:rPr lang="fr-FR" smtClean="0">
                <a:latin typeface="Century Gothic" pitchFamily="34" charset="0"/>
              </a:rPr>
              <a:pPr/>
              <a:t>‹#›</a:t>
            </a:fld>
            <a:endParaRPr lang="fr-F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95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entury Gothic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FDCDEFE6-5B54-4838-86E6-97123BEF1300}" type="datetimeFigureOut">
              <a:rPr lang="fr-FR" smtClean="0"/>
              <a:pPr/>
              <a:t>28/02/17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entury Gothic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903BB967-652B-44E3-AC85-B50B589029DD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907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 userDrawn="1">
            <p:ph type="title"/>
          </p:nvPr>
        </p:nvSpPr>
        <p:spPr>
          <a:xfrm>
            <a:off x="355600" y="1940022"/>
            <a:ext cx="8432800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ctr">
              <a:defRPr sz="40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cxnSp>
        <p:nvCxnSpPr>
          <p:cNvPr id="12" name="Connecteur droit 11"/>
          <p:cNvCxnSpPr/>
          <p:nvPr userDrawn="1"/>
        </p:nvCxnSpPr>
        <p:spPr>
          <a:xfrm flipH="1">
            <a:off x="2923504" y="3411530"/>
            <a:ext cx="3296993" cy="0"/>
          </a:xfrm>
          <a:prstGeom prst="line">
            <a:avLst/>
          </a:prstGeom>
          <a:ln w="12700" cap="rnd">
            <a:solidFill>
              <a:schemeClr val="tx1">
                <a:lumMod val="10000"/>
                <a:lumOff val="9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/>
          <p:cNvSpPr>
            <a:spLocks noGrp="1"/>
          </p:cNvSpPr>
          <p:nvPr userDrawn="1">
            <p:ph type="body" sz="quarter" idx="10"/>
          </p:nvPr>
        </p:nvSpPr>
        <p:spPr>
          <a:xfrm>
            <a:off x="361950" y="3677470"/>
            <a:ext cx="8439150" cy="431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FontTx/>
              <a:buNone/>
              <a:defRPr sz="180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arallélogramme 10"/>
          <p:cNvSpPr>
            <a:spLocks noChangeAspect="1"/>
          </p:cNvSpPr>
          <p:nvPr userDrawn="1"/>
        </p:nvSpPr>
        <p:spPr>
          <a:xfrm>
            <a:off x="734417" y="-4577"/>
            <a:ext cx="1440160" cy="1561369"/>
          </a:xfrm>
          <a:prstGeom prst="parallelogram">
            <a:avLst>
              <a:gd name="adj" fmla="val 8379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211020"/>
            <a:ext cx="9144000" cy="646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5194" y="6504495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pPr algn="l"/>
            <a:r>
              <a:rPr lang="fr-FR" dirty="0" smtClean="0"/>
              <a:t>MENTION DE CONFIDENTIALITÉ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900" y="6337300"/>
            <a:ext cx="1980000" cy="4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9913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GRAMME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9" name="Espace réservé du graphique 8"/>
          <p:cNvSpPr>
            <a:spLocks noGrp="1"/>
          </p:cNvSpPr>
          <p:nvPr>
            <p:ph type="chart" sz="quarter" idx="14"/>
          </p:nvPr>
        </p:nvSpPr>
        <p:spPr>
          <a:xfrm>
            <a:off x="600074" y="2216286"/>
            <a:ext cx="3757613" cy="1440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12" name="Espace réservé du graphique 8"/>
          <p:cNvSpPr>
            <a:spLocks noGrp="1"/>
          </p:cNvSpPr>
          <p:nvPr>
            <p:ph type="chart" sz="quarter" idx="15"/>
          </p:nvPr>
        </p:nvSpPr>
        <p:spPr>
          <a:xfrm>
            <a:off x="4663764" y="2216286"/>
            <a:ext cx="3757613" cy="1440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 hasCustomPrompt="1"/>
          </p:nvPr>
        </p:nvSpPr>
        <p:spPr>
          <a:xfrm>
            <a:off x="729562" y="1509657"/>
            <a:ext cx="3628126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fr-FR" smtClean="0"/>
              <a:t>Cliquez pour modifier le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3" hasCustomPrompt="1"/>
          </p:nvPr>
        </p:nvSpPr>
        <p:spPr>
          <a:xfrm>
            <a:off x="4763256" y="1509657"/>
            <a:ext cx="3546985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fr-FR" smtClean="0"/>
              <a:t>Cliquez pour modifier le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6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  <p:sp>
        <p:nvSpPr>
          <p:cNvPr id="14" name="Espace réservé du graphique 8"/>
          <p:cNvSpPr>
            <a:spLocks noGrp="1"/>
          </p:cNvSpPr>
          <p:nvPr>
            <p:ph type="chart" sz="quarter" idx="17"/>
          </p:nvPr>
        </p:nvSpPr>
        <p:spPr>
          <a:xfrm>
            <a:off x="593450" y="4589223"/>
            <a:ext cx="3757613" cy="1440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15" name="Espace réservé du graphique 8"/>
          <p:cNvSpPr>
            <a:spLocks noGrp="1"/>
          </p:cNvSpPr>
          <p:nvPr>
            <p:ph type="chart" sz="quarter" idx="18"/>
          </p:nvPr>
        </p:nvSpPr>
        <p:spPr>
          <a:xfrm>
            <a:off x="4657140" y="4589223"/>
            <a:ext cx="3757613" cy="1440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19" hasCustomPrompt="1"/>
          </p:nvPr>
        </p:nvSpPr>
        <p:spPr>
          <a:xfrm>
            <a:off x="722938" y="3902472"/>
            <a:ext cx="3628126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fr-FR" smtClean="0"/>
              <a:t>Cliquez pour modifier le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7" name="Espace réservé du texte 5"/>
          <p:cNvSpPr>
            <a:spLocks noGrp="1"/>
          </p:cNvSpPr>
          <p:nvPr>
            <p:ph type="body" sz="quarter" idx="20" hasCustomPrompt="1"/>
          </p:nvPr>
        </p:nvSpPr>
        <p:spPr>
          <a:xfrm>
            <a:off x="4756632" y="3902472"/>
            <a:ext cx="3546985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fr-FR" smtClean="0"/>
              <a:t>Cliquez pour modifier le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25236248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EMB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4817934" y="1570038"/>
            <a:ext cx="3591053" cy="4470400"/>
          </a:xfrm>
          <a:prstGeom prst="rect">
            <a:avLst/>
          </a:prstGeom>
        </p:spPr>
        <p:txBody>
          <a:bodyPr vert="horz" anchor="ctr" anchorCtr="0"/>
          <a:lstStyle>
            <a:lvl1pPr marL="285750" indent="-285750">
              <a:spcBef>
                <a:spcPts val="1500"/>
              </a:spcBef>
              <a:buSzPct val="120000"/>
              <a:buFontTx/>
              <a:buBlip>
                <a:blip r:embed="rId2"/>
              </a:buBlip>
              <a:defRPr sz="1800">
                <a:solidFill>
                  <a:srgbClr val="404040"/>
                </a:solidFill>
                <a:latin typeface="Arial"/>
                <a:cs typeface="Arial"/>
              </a:defRPr>
            </a:lvl1pPr>
            <a:lvl2pPr marL="742950" indent="-285750">
              <a:spcBef>
                <a:spcPts val="1500"/>
              </a:spcBef>
              <a:buClr>
                <a:schemeClr val="accent2"/>
              </a:buClr>
              <a:buSzPct val="100000"/>
              <a:buFont typeface="Wingdings" pitchFamily="2" charset="2"/>
              <a:buChar char="à"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spcBef>
                <a:spcPts val="1500"/>
              </a:spcBef>
              <a:buClr>
                <a:srgbClr val="004563"/>
              </a:buClr>
              <a:buSzPct val="100000"/>
              <a:buFont typeface="Arial" pitchFamily="34" charset="0"/>
              <a:buChar char="­"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8" name="Espace réservé du graphique 7"/>
          <p:cNvSpPr>
            <a:spLocks noGrp="1"/>
          </p:cNvSpPr>
          <p:nvPr>
            <p:ph type="chart" sz="quarter" idx="13"/>
          </p:nvPr>
        </p:nvSpPr>
        <p:spPr>
          <a:xfrm>
            <a:off x="1108075" y="2917203"/>
            <a:ext cx="2732088" cy="2439987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729562" y="1509657"/>
            <a:ext cx="3628126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5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037045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3 BLO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738188" y="1570038"/>
            <a:ext cx="2340000" cy="1617662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72000" rIns="72000" anchor="ctr" anchorCtr="1"/>
          <a:lstStyle>
            <a:lvl1pPr marL="0" indent="0" algn="ctr">
              <a:buNone/>
              <a:defRPr sz="1600" b="1" i="0" cap="all" normalizeH="0" baseline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Espace réservé du texte 12"/>
          <p:cNvSpPr>
            <a:spLocks noGrp="1"/>
          </p:cNvSpPr>
          <p:nvPr>
            <p:ph type="body" sz="quarter" idx="11"/>
          </p:nvPr>
        </p:nvSpPr>
        <p:spPr>
          <a:xfrm>
            <a:off x="3397210" y="1570038"/>
            <a:ext cx="2340000" cy="161766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72000" rIns="72000" anchor="ctr" anchorCtr="1"/>
          <a:lstStyle>
            <a:lvl1pPr marL="0" indent="0" algn="ctr">
              <a:buNone/>
              <a:defRPr sz="1600" b="1" i="0" cap="all" normalizeH="0" baseline="0">
                <a:solidFill>
                  <a:schemeClr val="accent1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6068988" y="1570038"/>
            <a:ext cx="2340000" cy="1617662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vert="horz" lIns="72000" rIns="72000" anchor="ctr" anchorCtr="1"/>
          <a:lstStyle>
            <a:lvl1pPr marL="0" indent="0" algn="ctr">
              <a:buNone/>
              <a:defRPr sz="1600" b="1" i="0" cap="all" normalizeH="0" baseline="0">
                <a:solidFill>
                  <a:schemeClr val="accent2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3"/>
          </p:nvPr>
        </p:nvSpPr>
        <p:spPr>
          <a:xfrm>
            <a:off x="732120" y="3505201"/>
            <a:ext cx="2340000" cy="2535238"/>
          </a:xfrm>
          <a:prstGeom prst="rect">
            <a:avLst/>
          </a:prstGeom>
        </p:spPr>
        <p:txBody>
          <a:bodyPr vert="horz"/>
          <a:lstStyle>
            <a:lvl1pPr marL="285750" indent="-285750">
              <a:buSzPct val="100000"/>
              <a:buFontTx/>
              <a:buBlip>
                <a:blip r:embed="rId2"/>
              </a:buBlip>
              <a:defRPr sz="1500">
                <a:solidFill>
                  <a:srgbClr val="404040"/>
                </a:solidFill>
                <a:latin typeface="Arial"/>
                <a:cs typeface="Arial"/>
              </a:defRPr>
            </a:lvl1pPr>
            <a:lvl2pPr marL="742950" indent="-285750">
              <a:buSzPct val="100000"/>
              <a:buFontTx/>
              <a:buBlip>
                <a:blip r:embed="rId3"/>
              </a:buBlip>
              <a:defRPr sz="15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Espace réservé du texte 18"/>
          <p:cNvSpPr>
            <a:spLocks noGrp="1"/>
          </p:cNvSpPr>
          <p:nvPr>
            <p:ph type="body" sz="quarter" idx="14"/>
          </p:nvPr>
        </p:nvSpPr>
        <p:spPr>
          <a:xfrm>
            <a:off x="3410965" y="3505201"/>
            <a:ext cx="2340000" cy="2535238"/>
          </a:xfrm>
          <a:prstGeom prst="rect">
            <a:avLst/>
          </a:prstGeom>
        </p:spPr>
        <p:txBody>
          <a:bodyPr vert="horz"/>
          <a:lstStyle>
            <a:lvl1pPr marL="285750" indent="-285750">
              <a:buSzPct val="100000"/>
              <a:buFontTx/>
              <a:buBlip>
                <a:blip r:embed="rId4"/>
              </a:buBlip>
              <a:defRPr sz="1500">
                <a:solidFill>
                  <a:srgbClr val="404040"/>
                </a:solidFill>
                <a:latin typeface="Arial"/>
                <a:cs typeface="Arial"/>
              </a:defRPr>
            </a:lvl1pPr>
            <a:lvl2pPr marL="742950" indent="-285750">
              <a:buSzPct val="100000"/>
              <a:buFontTx/>
              <a:buBlip>
                <a:blip r:embed="rId3"/>
              </a:buBlip>
              <a:defRPr sz="15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Espace réservé du texte 18"/>
          <p:cNvSpPr>
            <a:spLocks noGrp="1"/>
          </p:cNvSpPr>
          <p:nvPr>
            <p:ph type="body" sz="quarter" idx="15"/>
          </p:nvPr>
        </p:nvSpPr>
        <p:spPr>
          <a:xfrm>
            <a:off x="6067865" y="3505201"/>
            <a:ext cx="2340000" cy="2535238"/>
          </a:xfrm>
          <a:prstGeom prst="rect">
            <a:avLst/>
          </a:prstGeom>
        </p:spPr>
        <p:txBody>
          <a:bodyPr vert="horz"/>
          <a:lstStyle>
            <a:lvl1pPr marL="285750" indent="-285750">
              <a:buSzPct val="100000"/>
              <a:buFontTx/>
              <a:buBlip>
                <a:blip r:embed="rId5"/>
              </a:buBlip>
              <a:defRPr sz="1500">
                <a:solidFill>
                  <a:srgbClr val="404040"/>
                </a:solidFill>
                <a:latin typeface="Arial"/>
                <a:cs typeface="Arial"/>
              </a:defRPr>
            </a:lvl1pPr>
            <a:lvl2pPr marL="742950" indent="-285750">
              <a:buSzPct val="100000"/>
              <a:buFontTx/>
              <a:buBlip>
                <a:blip r:embed="rId3"/>
              </a:buBlip>
              <a:defRPr sz="15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30" name="Espace réservé du pied de page 2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8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08806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&amp; 1 BL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5857336" y="1570038"/>
            <a:ext cx="2551652" cy="4470400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288000" tIns="252000" rIns="288000" bIns="252000" anchor="ctr" anchorCtr="1">
            <a:normAutofit/>
          </a:bodyPr>
          <a:lstStyle>
            <a:lvl1pPr marL="0" indent="0" algn="ctr">
              <a:buNone/>
              <a:defRPr sz="1400" b="1" i="0" cap="all" normalizeH="0" baseline="0">
                <a:ln>
                  <a:noFill/>
                </a:ln>
                <a:solidFill>
                  <a:schemeClr val="accent1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737726" y="1570038"/>
            <a:ext cx="4283537" cy="4470400"/>
          </a:xfrm>
          <a:prstGeom prst="rect">
            <a:avLst/>
          </a:prstGeom>
        </p:spPr>
        <p:txBody>
          <a:bodyPr vert="horz" anchor="ctr" anchorCtr="0"/>
          <a:lstStyle>
            <a:lvl1pPr marL="285750" indent="-285750">
              <a:buSzPct val="120000"/>
              <a:buFontTx/>
              <a:buBlip>
                <a:blip r:embed="rId2"/>
              </a:buBlip>
              <a:defRPr sz="1800">
                <a:solidFill>
                  <a:srgbClr val="404040"/>
                </a:solidFill>
                <a:latin typeface="Arial"/>
                <a:cs typeface="Arial"/>
              </a:defRPr>
            </a:lvl1pPr>
            <a:lvl2pPr marL="742950" indent="-285750">
              <a:buSzPct val="200000"/>
              <a:buFontTx/>
              <a:buBlip>
                <a:blip r:embed="rId3"/>
              </a:buBlip>
              <a:defRPr sz="1600" baseline="0"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>
              <a:buSzPct val="100000"/>
              <a:buFont typeface="Lucida Grande"/>
              <a:buChar char="&gt;"/>
              <a:defRPr sz="1400" i="1">
                <a:solidFill>
                  <a:schemeClr val="tx1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Titr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32" name="Espace réservé du pied de page 3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7" name="Espace réservé du texte 11"/>
          <p:cNvSpPr>
            <a:spLocks noGrp="1"/>
          </p:cNvSpPr>
          <p:nvPr>
            <p:ph type="body" sz="quarter" idx="14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453357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97142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SSAG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2692170"/>
            <a:ext cx="7200849" cy="114300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1233572" y="4742396"/>
            <a:ext cx="614674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539873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SSAGE AL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279900" y="692696"/>
            <a:ext cx="4521200" cy="114300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5686425" y="2276872"/>
            <a:ext cx="3114675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539873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fond cla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/>
          <p:cNvCxnSpPr/>
          <p:nvPr userDrawn="1"/>
        </p:nvCxnSpPr>
        <p:spPr>
          <a:xfrm flipH="1">
            <a:off x="2923504" y="3411530"/>
            <a:ext cx="3296993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/>
          <p:cNvSpPr>
            <a:spLocks noGrp="1"/>
          </p:cNvSpPr>
          <p:nvPr userDrawn="1">
            <p:ph type="body" sz="quarter" idx="10"/>
          </p:nvPr>
        </p:nvSpPr>
        <p:spPr>
          <a:xfrm>
            <a:off x="361950" y="3677470"/>
            <a:ext cx="8439150" cy="431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FontTx/>
              <a:buNone/>
              <a:defRPr sz="1800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11020"/>
            <a:ext cx="9144000" cy="646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grpSp>
        <p:nvGrpSpPr>
          <p:cNvPr id="2" name="Groupe 12"/>
          <p:cNvGrpSpPr>
            <a:grpSpLocks noChangeAspect="1"/>
          </p:cNvGrpSpPr>
          <p:nvPr userDrawn="1"/>
        </p:nvGrpSpPr>
        <p:grpSpPr>
          <a:xfrm>
            <a:off x="8497175" y="6342070"/>
            <a:ext cx="396000" cy="396000"/>
            <a:chOff x="2654300" y="1511300"/>
            <a:chExt cx="3835401" cy="3835400"/>
          </a:xfrm>
        </p:grpSpPr>
        <p:sp>
          <p:nvSpPr>
            <p:cNvPr id="15" name="Rectangle 5"/>
            <p:cNvSpPr>
              <a:spLocks noChangeArrowheads="1"/>
            </p:cNvSpPr>
            <p:nvPr userDrawn="1"/>
          </p:nvSpPr>
          <p:spPr bwMode="auto">
            <a:xfrm>
              <a:off x="2654300" y="1511300"/>
              <a:ext cx="3835400" cy="3835400"/>
            </a:xfrm>
            <a:prstGeom prst="rect">
              <a:avLst/>
            </a:prstGeom>
            <a:solidFill>
              <a:srgbClr val="00489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808538" y="1511300"/>
              <a:ext cx="1681163" cy="1895475"/>
            </a:xfrm>
            <a:custGeom>
              <a:avLst/>
              <a:gdLst/>
              <a:ahLst/>
              <a:cxnLst>
                <a:cxn ang="0">
                  <a:pos x="142" y="1194"/>
                </a:cxn>
                <a:cxn ang="0">
                  <a:pos x="1059" y="0"/>
                </a:cxn>
                <a:cxn ang="0">
                  <a:pos x="924" y="0"/>
                </a:cxn>
                <a:cxn ang="0">
                  <a:pos x="0" y="1194"/>
                </a:cxn>
                <a:cxn ang="0">
                  <a:pos x="142" y="1194"/>
                </a:cxn>
              </a:cxnLst>
              <a:rect l="0" t="0" r="r" b="b"/>
              <a:pathLst>
                <a:path w="1059" h="1194">
                  <a:moveTo>
                    <a:pt x="142" y="1194"/>
                  </a:moveTo>
                  <a:lnTo>
                    <a:pt x="1059" y="0"/>
                  </a:lnTo>
                  <a:lnTo>
                    <a:pt x="924" y="0"/>
                  </a:lnTo>
                  <a:lnTo>
                    <a:pt x="0" y="1194"/>
                  </a:lnTo>
                  <a:lnTo>
                    <a:pt x="142" y="119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auto">
            <a:xfrm>
              <a:off x="2654300" y="3497263"/>
              <a:ext cx="3192463" cy="1420813"/>
            </a:xfrm>
            <a:custGeom>
              <a:avLst/>
              <a:gdLst/>
              <a:ahLst/>
              <a:cxnLst>
                <a:cxn ang="0">
                  <a:pos x="283" y="126"/>
                </a:cxn>
                <a:cxn ang="0">
                  <a:pos x="250" y="115"/>
                </a:cxn>
                <a:cxn ang="0">
                  <a:pos x="186" y="72"/>
                </a:cxn>
                <a:cxn ang="0">
                  <a:pos x="188" y="115"/>
                </a:cxn>
                <a:cxn ang="0">
                  <a:pos x="163" y="126"/>
                </a:cxn>
                <a:cxn ang="0">
                  <a:pos x="159" y="110"/>
                </a:cxn>
                <a:cxn ang="0">
                  <a:pos x="147" y="126"/>
                </a:cxn>
                <a:cxn ang="0">
                  <a:pos x="122" y="120"/>
                </a:cxn>
                <a:cxn ang="0">
                  <a:pos x="110" y="121"/>
                </a:cxn>
                <a:cxn ang="0">
                  <a:pos x="84" y="126"/>
                </a:cxn>
                <a:cxn ang="0">
                  <a:pos x="111" y="93"/>
                </a:cxn>
                <a:cxn ang="0">
                  <a:pos x="55" y="72"/>
                </a:cxn>
                <a:cxn ang="0">
                  <a:pos x="15" y="126"/>
                </a:cxn>
                <a:cxn ang="0">
                  <a:pos x="0" y="117"/>
                </a:cxn>
                <a:cxn ang="0">
                  <a:pos x="42" y="63"/>
                </a:cxn>
                <a:cxn ang="0">
                  <a:pos x="87" y="0"/>
                </a:cxn>
                <a:cxn ang="0">
                  <a:pos x="114" y="12"/>
                </a:cxn>
                <a:cxn ang="0">
                  <a:pos x="140" y="56"/>
                </a:cxn>
                <a:cxn ang="0">
                  <a:pos x="120" y="0"/>
                </a:cxn>
                <a:cxn ang="0">
                  <a:pos x="152" y="8"/>
                </a:cxn>
                <a:cxn ang="0">
                  <a:pos x="182" y="7"/>
                </a:cxn>
                <a:cxn ang="0">
                  <a:pos x="210" y="0"/>
                </a:cxn>
                <a:cxn ang="0">
                  <a:pos x="167" y="51"/>
                </a:cxn>
                <a:cxn ang="0">
                  <a:pos x="171" y="65"/>
                </a:cxn>
                <a:cxn ang="0">
                  <a:pos x="213" y="9"/>
                </a:cxn>
                <a:cxn ang="0">
                  <a:pos x="243" y="0"/>
                </a:cxn>
                <a:cxn ang="0">
                  <a:pos x="260" y="63"/>
                </a:cxn>
                <a:cxn ang="0">
                  <a:pos x="197" y="58"/>
                </a:cxn>
                <a:cxn ang="0">
                  <a:pos x="224" y="33"/>
                </a:cxn>
                <a:cxn ang="0">
                  <a:pos x="222" y="24"/>
                </a:cxn>
                <a:cxn ang="0">
                  <a:pos x="67" y="58"/>
                </a:cxn>
                <a:cxn ang="0">
                  <a:pos x="93" y="33"/>
                </a:cxn>
                <a:cxn ang="0">
                  <a:pos x="92" y="24"/>
                </a:cxn>
                <a:cxn ang="0">
                  <a:pos x="152" y="90"/>
                </a:cxn>
                <a:cxn ang="0">
                  <a:pos x="137" y="85"/>
                </a:cxn>
              </a:cxnLst>
              <a:rect l="0" t="0" r="r" b="b"/>
              <a:pathLst>
                <a:path w="283" h="126">
                  <a:moveTo>
                    <a:pt x="260" y="63"/>
                  </a:moveTo>
                  <a:cubicBezTo>
                    <a:pt x="266" y="79"/>
                    <a:pt x="278" y="123"/>
                    <a:pt x="283" y="126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126"/>
                    <a:pt x="251" y="120"/>
                    <a:pt x="250" y="115"/>
                  </a:cubicBezTo>
                  <a:cubicBezTo>
                    <a:pt x="248" y="110"/>
                    <a:pt x="237" y="72"/>
                    <a:pt x="237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8" y="84"/>
                    <a:pt x="178" y="84"/>
                    <a:pt x="178" y="84"/>
                  </a:cubicBezTo>
                  <a:cubicBezTo>
                    <a:pt x="178" y="84"/>
                    <a:pt x="187" y="114"/>
                    <a:pt x="188" y="115"/>
                  </a:cubicBezTo>
                  <a:cubicBezTo>
                    <a:pt x="189" y="118"/>
                    <a:pt x="193" y="126"/>
                    <a:pt x="193" y="126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6"/>
                    <a:pt x="162" y="121"/>
                    <a:pt x="162" y="120"/>
                  </a:cubicBezTo>
                  <a:cubicBezTo>
                    <a:pt x="161" y="118"/>
                    <a:pt x="159" y="110"/>
                    <a:pt x="159" y="110"/>
                  </a:cubicBezTo>
                  <a:cubicBezTo>
                    <a:pt x="159" y="110"/>
                    <a:pt x="152" y="117"/>
                    <a:pt x="150" y="121"/>
                  </a:cubicBezTo>
                  <a:cubicBezTo>
                    <a:pt x="148" y="124"/>
                    <a:pt x="147" y="126"/>
                    <a:pt x="147" y="126"/>
                  </a:cubicBezTo>
                  <a:cubicBezTo>
                    <a:pt x="123" y="126"/>
                    <a:pt x="123" y="126"/>
                    <a:pt x="123" y="126"/>
                  </a:cubicBezTo>
                  <a:cubicBezTo>
                    <a:pt x="123" y="126"/>
                    <a:pt x="122" y="121"/>
                    <a:pt x="122" y="120"/>
                  </a:cubicBezTo>
                  <a:cubicBezTo>
                    <a:pt x="122" y="118"/>
                    <a:pt x="119" y="109"/>
                    <a:pt x="119" y="109"/>
                  </a:cubicBezTo>
                  <a:cubicBezTo>
                    <a:pt x="119" y="109"/>
                    <a:pt x="112" y="117"/>
                    <a:pt x="110" y="121"/>
                  </a:cubicBezTo>
                  <a:cubicBezTo>
                    <a:pt x="108" y="124"/>
                    <a:pt x="107" y="126"/>
                    <a:pt x="107" y="126"/>
                  </a:cubicBezTo>
                  <a:cubicBezTo>
                    <a:pt x="84" y="126"/>
                    <a:pt x="84" y="126"/>
                    <a:pt x="84" y="126"/>
                  </a:cubicBezTo>
                  <a:cubicBezTo>
                    <a:pt x="84" y="126"/>
                    <a:pt x="90" y="120"/>
                    <a:pt x="93" y="117"/>
                  </a:cubicBezTo>
                  <a:cubicBezTo>
                    <a:pt x="97" y="112"/>
                    <a:pt x="111" y="93"/>
                    <a:pt x="111" y="93"/>
                  </a:cubicBezTo>
                  <a:cubicBezTo>
                    <a:pt x="105" y="72"/>
                    <a:pt x="105" y="72"/>
                    <a:pt x="105" y="72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5" y="72"/>
                    <a:pt x="26" y="110"/>
                    <a:pt x="25" y="112"/>
                  </a:cubicBezTo>
                  <a:cubicBezTo>
                    <a:pt x="24" y="113"/>
                    <a:pt x="15" y="125"/>
                    <a:pt x="15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1" y="116"/>
                    <a:pt x="23" y="89"/>
                    <a:pt x="42" y="63"/>
                  </a:cubicBezTo>
                  <a:cubicBezTo>
                    <a:pt x="60" y="40"/>
                    <a:pt x="77" y="18"/>
                    <a:pt x="78" y="16"/>
                  </a:cubicBezTo>
                  <a:cubicBezTo>
                    <a:pt x="82" y="11"/>
                    <a:pt x="87" y="0"/>
                    <a:pt x="87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4" y="10"/>
                    <a:pt x="114" y="12"/>
                  </a:cubicBezTo>
                  <a:cubicBezTo>
                    <a:pt x="115" y="14"/>
                    <a:pt x="131" y="67"/>
                    <a:pt x="131" y="67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2" y="1"/>
                    <a:pt x="120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4"/>
                    <a:pt x="152" y="8"/>
                  </a:cubicBezTo>
                  <a:cubicBezTo>
                    <a:pt x="153" y="12"/>
                    <a:pt x="160" y="35"/>
                    <a:pt x="160" y="35"/>
                  </a:cubicBezTo>
                  <a:cubicBezTo>
                    <a:pt x="160" y="35"/>
                    <a:pt x="181" y="9"/>
                    <a:pt x="182" y="7"/>
                  </a:cubicBezTo>
                  <a:cubicBezTo>
                    <a:pt x="184" y="4"/>
                    <a:pt x="184" y="0"/>
                    <a:pt x="184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10" y="0"/>
                    <a:pt x="205" y="3"/>
                    <a:pt x="197" y="13"/>
                  </a:cubicBezTo>
                  <a:cubicBezTo>
                    <a:pt x="194" y="17"/>
                    <a:pt x="167" y="51"/>
                    <a:pt x="167" y="51"/>
                  </a:cubicBezTo>
                  <a:cubicBezTo>
                    <a:pt x="167" y="51"/>
                    <a:pt x="170" y="59"/>
                    <a:pt x="171" y="63"/>
                  </a:cubicBezTo>
                  <a:cubicBezTo>
                    <a:pt x="171" y="64"/>
                    <a:pt x="171" y="65"/>
                    <a:pt x="171" y="65"/>
                  </a:cubicBezTo>
                  <a:cubicBezTo>
                    <a:pt x="171" y="65"/>
                    <a:pt x="172" y="64"/>
                    <a:pt x="173" y="63"/>
                  </a:cubicBezTo>
                  <a:cubicBezTo>
                    <a:pt x="180" y="54"/>
                    <a:pt x="211" y="13"/>
                    <a:pt x="213" y="9"/>
                  </a:cubicBezTo>
                  <a:cubicBezTo>
                    <a:pt x="215" y="6"/>
                    <a:pt x="217" y="3"/>
                    <a:pt x="218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0"/>
                    <a:pt x="244" y="7"/>
                    <a:pt x="245" y="9"/>
                  </a:cubicBezTo>
                  <a:lnTo>
                    <a:pt x="260" y="63"/>
                  </a:lnTo>
                  <a:close/>
                  <a:moveTo>
                    <a:pt x="222" y="24"/>
                  </a:moveTo>
                  <a:cubicBezTo>
                    <a:pt x="219" y="32"/>
                    <a:pt x="197" y="58"/>
                    <a:pt x="197" y="58"/>
                  </a:cubicBezTo>
                  <a:cubicBezTo>
                    <a:pt x="231" y="58"/>
                    <a:pt x="231" y="58"/>
                    <a:pt x="231" y="58"/>
                  </a:cubicBezTo>
                  <a:cubicBezTo>
                    <a:pt x="231" y="58"/>
                    <a:pt x="225" y="37"/>
                    <a:pt x="224" y="33"/>
                  </a:cubicBezTo>
                  <a:cubicBezTo>
                    <a:pt x="223" y="29"/>
                    <a:pt x="223" y="24"/>
                    <a:pt x="223" y="24"/>
                  </a:cubicBezTo>
                  <a:cubicBezTo>
                    <a:pt x="223" y="24"/>
                    <a:pt x="223" y="23"/>
                    <a:pt x="222" y="24"/>
                  </a:cubicBezTo>
                  <a:close/>
                  <a:moveTo>
                    <a:pt x="92" y="24"/>
                  </a:moveTo>
                  <a:cubicBezTo>
                    <a:pt x="88" y="32"/>
                    <a:pt x="67" y="58"/>
                    <a:pt x="67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01" y="58"/>
                    <a:pt x="94" y="37"/>
                    <a:pt x="93" y="33"/>
                  </a:cubicBezTo>
                  <a:cubicBezTo>
                    <a:pt x="92" y="29"/>
                    <a:pt x="92" y="24"/>
                    <a:pt x="92" y="24"/>
                  </a:cubicBezTo>
                  <a:cubicBezTo>
                    <a:pt x="92" y="24"/>
                    <a:pt x="92" y="23"/>
                    <a:pt x="92" y="24"/>
                  </a:cubicBezTo>
                  <a:close/>
                  <a:moveTo>
                    <a:pt x="143" y="103"/>
                  </a:moveTo>
                  <a:cubicBezTo>
                    <a:pt x="152" y="90"/>
                    <a:pt x="152" y="90"/>
                    <a:pt x="152" y="90"/>
                  </a:cubicBezTo>
                  <a:cubicBezTo>
                    <a:pt x="151" y="89"/>
                    <a:pt x="146" y="73"/>
                    <a:pt x="146" y="73"/>
                  </a:cubicBezTo>
                  <a:cubicBezTo>
                    <a:pt x="137" y="85"/>
                    <a:pt x="137" y="85"/>
                    <a:pt x="137" y="85"/>
                  </a:cubicBezTo>
                  <a:lnTo>
                    <a:pt x="143" y="10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</p:grpSp>
      <p:sp>
        <p:nvSpPr>
          <p:cNvPr id="20" name="Espace réservé du texte 19"/>
          <p:cNvSpPr>
            <a:spLocks noGrp="1"/>
          </p:cNvSpPr>
          <p:nvPr>
            <p:ph type="body" sz="quarter" idx="11" hasCustomPrompt="1"/>
          </p:nvPr>
        </p:nvSpPr>
        <p:spPr>
          <a:xfrm>
            <a:off x="5432612" y="6449077"/>
            <a:ext cx="2834637" cy="39845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100" b="1">
                <a:solidFill>
                  <a:srgbClr val="004893"/>
                </a:solidFill>
                <a:latin typeface="Arial" pitchFamily="34" charset="0"/>
                <a:cs typeface="Arial" pitchFamily="34" charset="0"/>
              </a:defRPr>
            </a:lvl1pPr>
            <a:lvl2pPr marL="0" indent="0" algn="r">
              <a:buFontTx/>
              <a:buNone/>
              <a:defRPr sz="1200" b="0">
                <a:solidFill>
                  <a:srgbClr val="103184"/>
                </a:solidFill>
                <a:latin typeface="Arial" pitchFamily="34" charset="0"/>
                <a:cs typeface="Arial" pitchFamily="34" charset="0"/>
              </a:defRPr>
            </a:lvl2pPr>
            <a:lvl3pPr marL="0" indent="0" algn="r">
              <a:buFontTx/>
              <a:buNone/>
              <a:defRPr sz="1000" b="0">
                <a:solidFill>
                  <a:srgbClr val="103184"/>
                </a:solidFill>
                <a:latin typeface="Arial" pitchFamily="34" charset="0"/>
                <a:cs typeface="Arial" pitchFamily="34" charset="0"/>
              </a:defRPr>
            </a:lvl3pPr>
            <a:lvl4pPr marL="0" indent="0" algn="r">
              <a:buFontTx/>
              <a:buNone/>
              <a:defRPr sz="800" b="0">
                <a:solidFill>
                  <a:srgbClr val="103184"/>
                </a:solidFill>
                <a:latin typeface="Arial" pitchFamily="34" charset="0"/>
                <a:cs typeface="Arial" pitchFamily="34" charset="0"/>
              </a:defRPr>
            </a:lvl4pPr>
            <a:lvl5pPr marL="0" indent="0" algn="r">
              <a:buFontTx/>
              <a:buNone/>
              <a:defRPr sz="800" b="0">
                <a:solidFill>
                  <a:srgbClr val="10318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Cliquez pour modifier le texte du masque</a:t>
            </a:r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0" y="1548166"/>
            <a:ext cx="8432799" cy="1527968"/>
          </a:xfrm>
        </p:spPr>
        <p:txBody>
          <a:bodyPr anchor="b" anchorCtr="0"/>
          <a:lstStyle>
            <a:lvl1pPr marL="0" indent="0" algn="ctr">
              <a:buFontTx/>
              <a:buNone/>
              <a:defRPr sz="5400"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500"/>
              </a:spcBef>
              <a:buFontTx/>
              <a:buNone/>
              <a:defRPr sz="3200" b="0">
                <a:solidFill>
                  <a:schemeClr val="tx2"/>
                </a:solidFill>
                <a:latin typeface="Century Gothic" pitchFamily="34" charset="0"/>
              </a:defRPr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fr-FR" smtClean="0"/>
              <a:t>1</a:t>
            </a:r>
          </a:p>
          <a:p>
            <a:pPr lvl="1"/>
            <a:r>
              <a:rPr lang="fr-FR" smtClean="0"/>
              <a:t>DEUXIÈME NIVEAU</a:t>
            </a:r>
            <a:endParaRPr lang="fr-FR"/>
          </a:p>
        </p:txBody>
      </p:sp>
      <p:sp>
        <p:nvSpPr>
          <p:cNvPr id="13" name="Parallélogramme 12"/>
          <p:cNvSpPr>
            <a:spLocks noChangeAspect="1"/>
          </p:cNvSpPr>
          <p:nvPr userDrawn="1"/>
        </p:nvSpPr>
        <p:spPr>
          <a:xfrm>
            <a:off x="734417" y="-4577"/>
            <a:ext cx="1440160" cy="1561369"/>
          </a:xfrm>
          <a:prstGeom prst="parallelogram">
            <a:avLst>
              <a:gd name="adj" fmla="val 8379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sp>
        <p:nvSpPr>
          <p:cNvPr id="1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4495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079913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fond sombre">
    <p:bg>
      <p:bgPr>
        <a:solidFill>
          <a:srgbClr val="0045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/>
          <p:cNvCxnSpPr/>
          <p:nvPr userDrawn="1"/>
        </p:nvCxnSpPr>
        <p:spPr>
          <a:xfrm flipH="1">
            <a:off x="2923504" y="3411530"/>
            <a:ext cx="3296993" cy="0"/>
          </a:xfrm>
          <a:prstGeom prst="line">
            <a:avLst/>
          </a:prstGeom>
          <a:ln w="1270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/>
          <p:cNvSpPr>
            <a:spLocks noGrp="1"/>
          </p:cNvSpPr>
          <p:nvPr userDrawn="1">
            <p:ph type="body" sz="quarter" idx="10"/>
          </p:nvPr>
        </p:nvSpPr>
        <p:spPr>
          <a:xfrm>
            <a:off x="361950" y="3677470"/>
            <a:ext cx="8439150" cy="431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FontTx/>
              <a:buNone/>
              <a:defRPr sz="180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11020"/>
            <a:ext cx="9144000" cy="646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grpSp>
        <p:nvGrpSpPr>
          <p:cNvPr id="2" name="Groupe 12"/>
          <p:cNvGrpSpPr>
            <a:grpSpLocks noChangeAspect="1"/>
          </p:cNvGrpSpPr>
          <p:nvPr userDrawn="1"/>
        </p:nvGrpSpPr>
        <p:grpSpPr>
          <a:xfrm>
            <a:off x="8497175" y="6342070"/>
            <a:ext cx="396000" cy="396000"/>
            <a:chOff x="2654300" y="1511300"/>
            <a:chExt cx="3835401" cy="3835400"/>
          </a:xfrm>
        </p:grpSpPr>
        <p:sp>
          <p:nvSpPr>
            <p:cNvPr id="15" name="Rectangle 5"/>
            <p:cNvSpPr>
              <a:spLocks noChangeArrowheads="1"/>
            </p:cNvSpPr>
            <p:nvPr userDrawn="1"/>
          </p:nvSpPr>
          <p:spPr bwMode="auto">
            <a:xfrm>
              <a:off x="2654300" y="1511300"/>
              <a:ext cx="3835400" cy="3835400"/>
            </a:xfrm>
            <a:prstGeom prst="rect">
              <a:avLst/>
            </a:prstGeom>
            <a:solidFill>
              <a:srgbClr val="00489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808538" y="1511300"/>
              <a:ext cx="1681163" cy="1895475"/>
            </a:xfrm>
            <a:custGeom>
              <a:avLst/>
              <a:gdLst/>
              <a:ahLst/>
              <a:cxnLst>
                <a:cxn ang="0">
                  <a:pos x="142" y="1194"/>
                </a:cxn>
                <a:cxn ang="0">
                  <a:pos x="1059" y="0"/>
                </a:cxn>
                <a:cxn ang="0">
                  <a:pos x="924" y="0"/>
                </a:cxn>
                <a:cxn ang="0">
                  <a:pos x="0" y="1194"/>
                </a:cxn>
                <a:cxn ang="0">
                  <a:pos x="142" y="1194"/>
                </a:cxn>
              </a:cxnLst>
              <a:rect l="0" t="0" r="r" b="b"/>
              <a:pathLst>
                <a:path w="1059" h="1194">
                  <a:moveTo>
                    <a:pt x="142" y="1194"/>
                  </a:moveTo>
                  <a:lnTo>
                    <a:pt x="1059" y="0"/>
                  </a:lnTo>
                  <a:lnTo>
                    <a:pt x="924" y="0"/>
                  </a:lnTo>
                  <a:lnTo>
                    <a:pt x="0" y="1194"/>
                  </a:lnTo>
                  <a:lnTo>
                    <a:pt x="142" y="119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auto">
            <a:xfrm>
              <a:off x="2654300" y="3497263"/>
              <a:ext cx="3192463" cy="1420813"/>
            </a:xfrm>
            <a:custGeom>
              <a:avLst/>
              <a:gdLst/>
              <a:ahLst/>
              <a:cxnLst>
                <a:cxn ang="0">
                  <a:pos x="283" y="126"/>
                </a:cxn>
                <a:cxn ang="0">
                  <a:pos x="250" y="115"/>
                </a:cxn>
                <a:cxn ang="0">
                  <a:pos x="186" y="72"/>
                </a:cxn>
                <a:cxn ang="0">
                  <a:pos x="188" y="115"/>
                </a:cxn>
                <a:cxn ang="0">
                  <a:pos x="163" y="126"/>
                </a:cxn>
                <a:cxn ang="0">
                  <a:pos x="159" y="110"/>
                </a:cxn>
                <a:cxn ang="0">
                  <a:pos x="147" y="126"/>
                </a:cxn>
                <a:cxn ang="0">
                  <a:pos x="122" y="120"/>
                </a:cxn>
                <a:cxn ang="0">
                  <a:pos x="110" y="121"/>
                </a:cxn>
                <a:cxn ang="0">
                  <a:pos x="84" y="126"/>
                </a:cxn>
                <a:cxn ang="0">
                  <a:pos x="111" y="93"/>
                </a:cxn>
                <a:cxn ang="0">
                  <a:pos x="55" y="72"/>
                </a:cxn>
                <a:cxn ang="0">
                  <a:pos x="15" y="126"/>
                </a:cxn>
                <a:cxn ang="0">
                  <a:pos x="0" y="117"/>
                </a:cxn>
                <a:cxn ang="0">
                  <a:pos x="42" y="63"/>
                </a:cxn>
                <a:cxn ang="0">
                  <a:pos x="87" y="0"/>
                </a:cxn>
                <a:cxn ang="0">
                  <a:pos x="114" y="12"/>
                </a:cxn>
                <a:cxn ang="0">
                  <a:pos x="140" y="56"/>
                </a:cxn>
                <a:cxn ang="0">
                  <a:pos x="120" y="0"/>
                </a:cxn>
                <a:cxn ang="0">
                  <a:pos x="152" y="8"/>
                </a:cxn>
                <a:cxn ang="0">
                  <a:pos x="182" y="7"/>
                </a:cxn>
                <a:cxn ang="0">
                  <a:pos x="210" y="0"/>
                </a:cxn>
                <a:cxn ang="0">
                  <a:pos x="167" y="51"/>
                </a:cxn>
                <a:cxn ang="0">
                  <a:pos x="171" y="65"/>
                </a:cxn>
                <a:cxn ang="0">
                  <a:pos x="213" y="9"/>
                </a:cxn>
                <a:cxn ang="0">
                  <a:pos x="243" y="0"/>
                </a:cxn>
                <a:cxn ang="0">
                  <a:pos x="260" y="63"/>
                </a:cxn>
                <a:cxn ang="0">
                  <a:pos x="197" y="58"/>
                </a:cxn>
                <a:cxn ang="0">
                  <a:pos x="224" y="33"/>
                </a:cxn>
                <a:cxn ang="0">
                  <a:pos x="222" y="24"/>
                </a:cxn>
                <a:cxn ang="0">
                  <a:pos x="67" y="58"/>
                </a:cxn>
                <a:cxn ang="0">
                  <a:pos x="93" y="33"/>
                </a:cxn>
                <a:cxn ang="0">
                  <a:pos x="92" y="24"/>
                </a:cxn>
                <a:cxn ang="0">
                  <a:pos x="152" y="90"/>
                </a:cxn>
                <a:cxn ang="0">
                  <a:pos x="137" y="85"/>
                </a:cxn>
              </a:cxnLst>
              <a:rect l="0" t="0" r="r" b="b"/>
              <a:pathLst>
                <a:path w="283" h="126">
                  <a:moveTo>
                    <a:pt x="260" y="63"/>
                  </a:moveTo>
                  <a:cubicBezTo>
                    <a:pt x="266" y="79"/>
                    <a:pt x="278" y="123"/>
                    <a:pt x="283" y="126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126"/>
                    <a:pt x="251" y="120"/>
                    <a:pt x="250" y="115"/>
                  </a:cubicBezTo>
                  <a:cubicBezTo>
                    <a:pt x="248" y="110"/>
                    <a:pt x="237" y="72"/>
                    <a:pt x="237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8" y="84"/>
                    <a:pt x="178" y="84"/>
                    <a:pt x="178" y="84"/>
                  </a:cubicBezTo>
                  <a:cubicBezTo>
                    <a:pt x="178" y="84"/>
                    <a:pt x="187" y="114"/>
                    <a:pt x="188" y="115"/>
                  </a:cubicBezTo>
                  <a:cubicBezTo>
                    <a:pt x="189" y="118"/>
                    <a:pt x="193" y="126"/>
                    <a:pt x="193" y="126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6"/>
                    <a:pt x="162" y="121"/>
                    <a:pt x="162" y="120"/>
                  </a:cubicBezTo>
                  <a:cubicBezTo>
                    <a:pt x="161" y="118"/>
                    <a:pt x="159" y="110"/>
                    <a:pt x="159" y="110"/>
                  </a:cubicBezTo>
                  <a:cubicBezTo>
                    <a:pt x="159" y="110"/>
                    <a:pt x="152" y="117"/>
                    <a:pt x="150" y="121"/>
                  </a:cubicBezTo>
                  <a:cubicBezTo>
                    <a:pt x="148" y="124"/>
                    <a:pt x="147" y="126"/>
                    <a:pt x="147" y="126"/>
                  </a:cubicBezTo>
                  <a:cubicBezTo>
                    <a:pt x="123" y="126"/>
                    <a:pt x="123" y="126"/>
                    <a:pt x="123" y="126"/>
                  </a:cubicBezTo>
                  <a:cubicBezTo>
                    <a:pt x="123" y="126"/>
                    <a:pt x="122" y="121"/>
                    <a:pt x="122" y="120"/>
                  </a:cubicBezTo>
                  <a:cubicBezTo>
                    <a:pt x="122" y="118"/>
                    <a:pt x="119" y="109"/>
                    <a:pt x="119" y="109"/>
                  </a:cubicBezTo>
                  <a:cubicBezTo>
                    <a:pt x="119" y="109"/>
                    <a:pt x="112" y="117"/>
                    <a:pt x="110" y="121"/>
                  </a:cubicBezTo>
                  <a:cubicBezTo>
                    <a:pt x="108" y="124"/>
                    <a:pt x="107" y="126"/>
                    <a:pt x="107" y="126"/>
                  </a:cubicBezTo>
                  <a:cubicBezTo>
                    <a:pt x="84" y="126"/>
                    <a:pt x="84" y="126"/>
                    <a:pt x="84" y="126"/>
                  </a:cubicBezTo>
                  <a:cubicBezTo>
                    <a:pt x="84" y="126"/>
                    <a:pt x="90" y="120"/>
                    <a:pt x="93" y="117"/>
                  </a:cubicBezTo>
                  <a:cubicBezTo>
                    <a:pt x="97" y="112"/>
                    <a:pt x="111" y="93"/>
                    <a:pt x="111" y="93"/>
                  </a:cubicBezTo>
                  <a:cubicBezTo>
                    <a:pt x="105" y="72"/>
                    <a:pt x="105" y="72"/>
                    <a:pt x="105" y="72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5" y="72"/>
                    <a:pt x="26" y="110"/>
                    <a:pt x="25" y="112"/>
                  </a:cubicBezTo>
                  <a:cubicBezTo>
                    <a:pt x="24" y="113"/>
                    <a:pt x="15" y="125"/>
                    <a:pt x="15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1" y="116"/>
                    <a:pt x="23" y="89"/>
                    <a:pt x="42" y="63"/>
                  </a:cubicBezTo>
                  <a:cubicBezTo>
                    <a:pt x="60" y="40"/>
                    <a:pt x="77" y="18"/>
                    <a:pt x="78" y="16"/>
                  </a:cubicBezTo>
                  <a:cubicBezTo>
                    <a:pt x="82" y="11"/>
                    <a:pt x="87" y="0"/>
                    <a:pt x="87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4" y="10"/>
                    <a:pt x="114" y="12"/>
                  </a:cubicBezTo>
                  <a:cubicBezTo>
                    <a:pt x="115" y="14"/>
                    <a:pt x="131" y="67"/>
                    <a:pt x="131" y="67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2" y="1"/>
                    <a:pt x="120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4"/>
                    <a:pt x="152" y="8"/>
                  </a:cubicBezTo>
                  <a:cubicBezTo>
                    <a:pt x="153" y="12"/>
                    <a:pt x="160" y="35"/>
                    <a:pt x="160" y="35"/>
                  </a:cubicBezTo>
                  <a:cubicBezTo>
                    <a:pt x="160" y="35"/>
                    <a:pt x="181" y="9"/>
                    <a:pt x="182" y="7"/>
                  </a:cubicBezTo>
                  <a:cubicBezTo>
                    <a:pt x="184" y="4"/>
                    <a:pt x="184" y="0"/>
                    <a:pt x="184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10" y="0"/>
                    <a:pt x="205" y="3"/>
                    <a:pt x="197" y="13"/>
                  </a:cubicBezTo>
                  <a:cubicBezTo>
                    <a:pt x="194" y="17"/>
                    <a:pt x="167" y="51"/>
                    <a:pt x="167" y="51"/>
                  </a:cubicBezTo>
                  <a:cubicBezTo>
                    <a:pt x="167" y="51"/>
                    <a:pt x="170" y="59"/>
                    <a:pt x="171" y="63"/>
                  </a:cubicBezTo>
                  <a:cubicBezTo>
                    <a:pt x="171" y="64"/>
                    <a:pt x="171" y="65"/>
                    <a:pt x="171" y="65"/>
                  </a:cubicBezTo>
                  <a:cubicBezTo>
                    <a:pt x="171" y="65"/>
                    <a:pt x="172" y="64"/>
                    <a:pt x="173" y="63"/>
                  </a:cubicBezTo>
                  <a:cubicBezTo>
                    <a:pt x="180" y="54"/>
                    <a:pt x="211" y="13"/>
                    <a:pt x="213" y="9"/>
                  </a:cubicBezTo>
                  <a:cubicBezTo>
                    <a:pt x="215" y="6"/>
                    <a:pt x="217" y="3"/>
                    <a:pt x="218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0"/>
                    <a:pt x="244" y="7"/>
                    <a:pt x="245" y="9"/>
                  </a:cubicBezTo>
                  <a:lnTo>
                    <a:pt x="260" y="63"/>
                  </a:lnTo>
                  <a:close/>
                  <a:moveTo>
                    <a:pt x="222" y="24"/>
                  </a:moveTo>
                  <a:cubicBezTo>
                    <a:pt x="219" y="32"/>
                    <a:pt x="197" y="58"/>
                    <a:pt x="197" y="58"/>
                  </a:cubicBezTo>
                  <a:cubicBezTo>
                    <a:pt x="231" y="58"/>
                    <a:pt x="231" y="58"/>
                    <a:pt x="231" y="58"/>
                  </a:cubicBezTo>
                  <a:cubicBezTo>
                    <a:pt x="231" y="58"/>
                    <a:pt x="225" y="37"/>
                    <a:pt x="224" y="33"/>
                  </a:cubicBezTo>
                  <a:cubicBezTo>
                    <a:pt x="223" y="29"/>
                    <a:pt x="223" y="24"/>
                    <a:pt x="223" y="24"/>
                  </a:cubicBezTo>
                  <a:cubicBezTo>
                    <a:pt x="223" y="24"/>
                    <a:pt x="223" y="23"/>
                    <a:pt x="222" y="24"/>
                  </a:cubicBezTo>
                  <a:close/>
                  <a:moveTo>
                    <a:pt x="92" y="24"/>
                  </a:moveTo>
                  <a:cubicBezTo>
                    <a:pt x="88" y="32"/>
                    <a:pt x="67" y="58"/>
                    <a:pt x="67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01" y="58"/>
                    <a:pt x="94" y="37"/>
                    <a:pt x="93" y="33"/>
                  </a:cubicBezTo>
                  <a:cubicBezTo>
                    <a:pt x="92" y="29"/>
                    <a:pt x="92" y="24"/>
                    <a:pt x="92" y="24"/>
                  </a:cubicBezTo>
                  <a:cubicBezTo>
                    <a:pt x="92" y="24"/>
                    <a:pt x="92" y="23"/>
                    <a:pt x="92" y="24"/>
                  </a:cubicBezTo>
                  <a:close/>
                  <a:moveTo>
                    <a:pt x="143" y="103"/>
                  </a:moveTo>
                  <a:cubicBezTo>
                    <a:pt x="152" y="90"/>
                    <a:pt x="152" y="90"/>
                    <a:pt x="152" y="90"/>
                  </a:cubicBezTo>
                  <a:cubicBezTo>
                    <a:pt x="151" y="89"/>
                    <a:pt x="146" y="73"/>
                    <a:pt x="146" y="73"/>
                  </a:cubicBezTo>
                  <a:cubicBezTo>
                    <a:pt x="137" y="85"/>
                    <a:pt x="137" y="85"/>
                    <a:pt x="137" y="85"/>
                  </a:cubicBezTo>
                  <a:lnTo>
                    <a:pt x="143" y="10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</p:grpSp>
      <p:sp>
        <p:nvSpPr>
          <p:cNvPr id="13" name="Espace réservé du texte 25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0" y="1548166"/>
            <a:ext cx="8432799" cy="1527968"/>
          </a:xfrm>
        </p:spPr>
        <p:txBody>
          <a:bodyPr anchor="b" anchorCtr="0"/>
          <a:lstStyle>
            <a:lvl1pPr marL="0" indent="0" algn="ctr">
              <a:buFontTx/>
              <a:buNone/>
              <a:defRPr sz="5400" b="1">
                <a:solidFill>
                  <a:schemeClr val="bg1"/>
                </a:solidFill>
                <a:latin typeface="Century Gothic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500"/>
              </a:spcBef>
              <a:buFontTx/>
              <a:buNone/>
              <a:defRPr sz="3200" b="0">
                <a:solidFill>
                  <a:schemeClr val="bg1"/>
                </a:solidFill>
                <a:latin typeface="Century Gothic" pitchFamily="34" charset="0"/>
              </a:defRPr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fr-FR" smtClean="0"/>
              <a:t>1</a:t>
            </a:r>
          </a:p>
          <a:p>
            <a:pPr lvl="1"/>
            <a:r>
              <a:rPr lang="fr-FR" smtClean="0"/>
              <a:t>DEUXIÈME NIVEAU</a:t>
            </a:r>
            <a:endParaRPr lang="fr-FR"/>
          </a:p>
        </p:txBody>
      </p:sp>
      <p:sp>
        <p:nvSpPr>
          <p:cNvPr id="19" name="Parallélogramme 18"/>
          <p:cNvSpPr>
            <a:spLocks noChangeAspect="1"/>
          </p:cNvSpPr>
          <p:nvPr userDrawn="1"/>
        </p:nvSpPr>
        <p:spPr>
          <a:xfrm>
            <a:off x="734417" y="-4577"/>
            <a:ext cx="1440160" cy="1561369"/>
          </a:xfrm>
          <a:prstGeom prst="parallelogram">
            <a:avLst>
              <a:gd name="adj" fmla="val 8379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sp>
        <p:nvSpPr>
          <p:cNvPr id="2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4495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079913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2838450" y="1104900"/>
            <a:ext cx="4223393" cy="4916387"/>
          </a:xfrm>
        </p:spPr>
        <p:txBody>
          <a:bodyPr anchor="ctr" anchorCtr="0"/>
          <a:lstStyle>
            <a:lvl1pPr marL="534988" indent="-534988">
              <a:spcBef>
                <a:spcPts val="2000"/>
              </a:spcBef>
              <a:buClr>
                <a:srgbClr val="004563"/>
              </a:buClr>
              <a:buFontTx/>
              <a:buNone/>
              <a:defRPr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200" b="0">
                <a:solidFill>
                  <a:srgbClr val="004563"/>
                </a:solidFill>
                <a:latin typeface="Century Gothic" pitchFamily="34" charset="0"/>
              </a:defRPr>
            </a:lvl2pPr>
            <a:lvl3pPr marL="180975" indent="-180975">
              <a:buClr>
                <a:srgbClr val="004563"/>
              </a:buClr>
              <a:defRPr sz="1200" b="1">
                <a:latin typeface="Century Gothic" pitchFamily="34" charset="0"/>
              </a:defRPr>
            </a:lvl3pPr>
            <a:lvl4pPr marL="180975" indent="0">
              <a:defRPr sz="1200">
                <a:latin typeface="Century Gothic" pitchFamily="34" charset="0"/>
              </a:defRPr>
            </a:lvl4pPr>
            <a:lvl5pPr marL="361950" indent="-180975">
              <a:defRPr sz="1200"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9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7061843" y="1100205"/>
            <a:ext cx="571997" cy="4916387"/>
          </a:xfrm>
        </p:spPr>
        <p:txBody>
          <a:bodyPr anchor="ctr" anchorCtr="0"/>
          <a:lstStyle>
            <a:lvl1pPr marL="534988" indent="-534988" algn="r">
              <a:spcBef>
                <a:spcPts val="2000"/>
              </a:spcBef>
              <a:buClr>
                <a:srgbClr val="004563"/>
              </a:buClr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 algn="r">
              <a:spcBef>
                <a:spcPts val="0"/>
              </a:spcBef>
              <a:buFontTx/>
              <a:buNone/>
              <a:defRPr sz="1200" b="0">
                <a:solidFill>
                  <a:schemeClr val="tx2"/>
                </a:solidFill>
                <a:latin typeface="Century Gothic" pitchFamily="34" charset="0"/>
              </a:defRPr>
            </a:lvl2pPr>
            <a:lvl3pPr marL="180975" indent="-180975" algn="r">
              <a:buClr>
                <a:schemeClr val="tx2"/>
              </a:buClr>
              <a:defRPr sz="1200" b="1">
                <a:latin typeface="Century Gothic" pitchFamily="34" charset="0"/>
              </a:defRPr>
            </a:lvl3pPr>
            <a:lvl4pPr marL="180975" indent="0" algn="r">
              <a:defRPr sz="1200">
                <a:latin typeface="Century Gothic" pitchFamily="34" charset="0"/>
              </a:defRPr>
            </a:lvl4pPr>
            <a:lvl5pPr marL="361950" indent="-180975" algn="r">
              <a:defRPr sz="1200">
                <a:latin typeface="Century Gothic" pitchFamily="34" charset="0"/>
              </a:defRPr>
            </a:lvl5pPr>
          </a:lstStyle>
          <a:p>
            <a:pPr lvl="0"/>
            <a:r>
              <a:rPr lang="fr-FR" smtClean="0"/>
              <a:t>1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529232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738188" y="1570037"/>
            <a:ext cx="7670799" cy="4470401"/>
          </a:xfrm>
          <a:prstGeom prst="rect">
            <a:avLst/>
          </a:prstGeom>
        </p:spPr>
        <p:txBody>
          <a:bodyPr vert="horz"/>
          <a:lstStyle>
            <a:lvl1pPr marL="285750" indent="-285750">
              <a:buSzPct val="120000"/>
              <a:buFontTx/>
              <a:buBlip>
                <a:blip r:embed="rId2"/>
              </a:buBlip>
              <a:defRPr sz="1800">
                <a:solidFill>
                  <a:srgbClr val="404040"/>
                </a:solidFill>
                <a:latin typeface="Arial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 typeface="Wingdings" pitchFamily="2" charset="2"/>
              <a:buChar char="à"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 typeface="Arial" pitchFamily="34" charset="0"/>
              <a:buChar char="­"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 smtClean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9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32114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3"/>
          </p:nvPr>
        </p:nvSpPr>
        <p:spPr>
          <a:xfrm>
            <a:off x="736600" y="2224088"/>
            <a:ext cx="7672388" cy="3816350"/>
          </a:xfrm>
        </p:spPr>
        <p:txBody>
          <a:bodyPr>
            <a:normAutofit/>
          </a:bodyPr>
          <a:lstStyle>
            <a:lvl1pPr>
              <a:buFontTx/>
              <a:buNone/>
              <a:defRPr sz="1400"/>
            </a:lvl1pPr>
          </a:lstStyle>
          <a:p>
            <a:r>
              <a:rPr lang="en-US" dirty="0" smtClean="0"/>
              <a:t>Click icon to add table</a:t>
            </a:r>
            <a:endParaRPr lang="fr-FR" dirty="0"/>
          </a:p>
        </p:txBody>
      </p:sp>
      <p:sp>
        <p:nvSpPr>
          <p:cNvPr id="6" name="Espace réservé du texte 11"/>
          <p:cNvSpPr>
            <a:spLocks noGrp="1"/>
          </p:cNvSpPr>
          <p:nvPr>
            <p:ph type="body" sz="quarter" idx="14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5"/>
          </p:nvPr>
        </p:nvSpPr>
        <p:spPr>
          <a:xfrm>
            <a:off x="729562" y="1509657"/>
            <a:ext cx="3628126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032114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GRAMME 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sp>
        <p:nvSpPr>
          <p:cNvPr id="9" name="Espace réservé du graphique 8"/>
          <p:cNvSpPr>
            <a:spLocks noGrp="1"/>
          </p:cNvSpPr>
          <p:nvPr>
            <p:ph type="chart" sz="quarter" idx="14"/>
          </p:nvPr>
        </p:nvSpPr>
        <p:spPr>
          <a:xfrm>
            <a:off x="600074" y="2220426"/>
            <a:ext cx="3757613" cy="3554413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12" name="Espace réservé du graphique 8"/>
          <p:cNvSpPr>
            <a:spLocks noGrp="1"/>
          </p:cNvSpPr>
          <p:nvPr>
            <p:ph type="chart" sz="quarter" idx="15"/>
          </p:nvPr>
        </p:nvSpPr>
        <p:spPr>
          <a:xfrm>
            <a:off x="4663764" y="2220426"/>
            <a:ext cx="3757613" cy="3554413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729562" y="1509657"/>
            <a:ext cx="3628126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763256" y="1509657"/>
            <a:ext cx="3546985" cy="593782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b="1">
                <a:solidFill>
                  <a:schemeClr val="tx2"/>
                </a:solidFill>
                <a:latin typeface="Century Gothic" pitchFamily="34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400" b="0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buFontTx/>
              <a:buNone/>
              <a:defRPr sz="1000"/>
            </a:lvl4pPr>
            <a:lvl5pPr marL="0" indent="0">
              <a:buFontTx/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6"/>
          </p:nvPr>
        </p:nvSpPr>
        <p:spPr>
          <a:xfrm>
            <a:off x="727075" y="819403"/>
            <a:ext cx="7670799" cy="381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85750" indent="-285750">
              <a:buSzPct val="120000"/>
              <a:buFontTx/>
              <a:buNone/>
              <a:defRPr sz="1400" b="1">
                <a:solidFill>
                  <a:schemeClr val="tx2"/>
                </a:solidFill>
                <a:latin typeface="Century Gothic" pitchFamily="34" charset="0"/>
                <a:cs typeface="Arial"/>
              </a:defRPr>
            </a:lvl1pPr>
            <a:lvl2pPr marL="742950" indent="-285750">
              <a:buClr>
                <a:srgbClr val="00727A"/>
              </a:buClr>
              <a:buSzPct val="100000"/>
              <a:buFontTx/>
              <a:buNone/>
              <a:defRPr sz="1600" baseline="0">
                <a:solidFill>
                  <a:srgbClr val="404040"/>
                </a:solidFill>
                <a:latin typeface="Arial"/>
                <a:cs typeface="Arial"/>
              </a:defRPr>
            </a:lvl2pPr>
            <a:lvl3pPr marL="1077913" indent="-163513">
              <a:buClr>
                <a:srgbClr val="004563"/>
              </a:buClr>
              <a:buSzPct val="100000"/>
              <a:buFontTx/>
              <a:buNone/>
              <a:defRPr sz="1400" i="1">
                <a:solidFill>
                  <a:srgbClr val="40404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362482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27695" y="331681"/>
            <a:ext cx="7681293" cy="33813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1868" y="1562999"/>
            <a:ext cx="7667119" cy="44774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24390" y="6511776"/>
            <a:ext cx="2858550" cy="21479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2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 de la présentation  I  30 Septembre 2014 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266700" y="6478376"/>
            <a:ext cx="799200" cy="0"/>
          </a:xfrm>
          <a:prstGeom prst="line">
            <a:avLst/>
          </a:prstGeom>
          <a:ln w="6350" cap="rnd" cmpd="sng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>
            <a:grpSpLocks noChangeAspect="1"/>
          </p:cNvGrpSpPr>
          <p:nvPr/>
        </p:nvGrpSpPr>
        <p:grpSpPr>
          <a:xfrm>
            <a:off x="8635191" y="6471460"/>
            <a:ext cx="262800" cy="262800"/>
            <a:chOff x="2654300" y="1511300"/>
            <a:chExt cx="3835401" cy="3835400"/>
          </a:xfrm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2654300" y="1511300"/>
              <a:ext cx="3835400" cy="3835400"/>
            </a:xfrm>
            <a:prstGeom prst="rect">
              <a:avLst/>
            </a:prstGeom>
            <a:solidFill>
              <a:srgbClr val="00489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4808538" y="1511300"/>
              <a:ext cx="1681163" cy="1895475"/>
            </a:xfrm>
            <a:custGeom>
              <a:avLst/>
              <a:gdLst/>
              <a:ahLst/>
              <a:cxnLst>
                <a:cxn ang="0">
                  <a:pos x="142" y="1194"/>
                </a:cxn>
                <a:cxn ang="0">
                  <a:pos x="1059" y="0"/>
                </a:cxn>
                <a:cxn ang="0">
                  <a:pos x="924" y="0"/>
                </a:cxn>
                <a:cxn ang="0">
                  <a:pos x="0" y="1194"/>
                </a:cxn>
                <a:cxn ang="0">
                  <a:pos x="142" y="1194"/>
                </a:cxn>
              </a:cxnLst>
              <a:rect l="0" t="0" r="r" b="b"/>
              <a:pathLst>
                <a:path w="1059" h="1194">
                  <a:moveTo>
                    <a:pt x="142" y="1194"/>
                  </a:moveTo>
                  <a:lnTo>
                    <a:pt x="1059" y="0"/>
                  </a:lnTo>
                  <a:lnTo>
                    <a:pt x="924" y="0"/>
                  </a:lnTo>
                  <a:lnTo>
                    <a:pt x="0" y="1194"/>
                  </a:lnTo>
                  <a:lnTo>
                    <a:pt x="142" y="119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2654300" y="3497263"/>
              <a:ext cx="3192463" cy="1420813"/>
            </a:xfrm>
            <a:custGeom>
              <a:avLst/>
              <a:gdLst/>
              <a:ahLst/>
              <a:cxnLst>
                <a:cxn ang="0">
                  <a:pos x="283" y="126"/>
                </a:cxn>
                <a:cxn ang="0">
                  <a:pos x="250" y="115"/>
                </a:cxn>
                <a:cxn ang="0">
                  <a:pos x="186" y="72"/>
                </a:cxn>
                <a:cxn ang="0">
                  <a:pos x="188" y="115"/>
                </a:cxn>
                <a:cxn ang="0">
                  <a:pos x="163" y="126"/>
                </a:cxn>
                <a:cxn ang="0">
                  <a:pos x="159" y="110"/>
                </a:cxn>
                <a:cxn ang="0">
                  <a:pos x="147" y="126"/>
                </a:cxn>
                <a:cxn ang="0">
                  <a:pos x="122" y="120"/>
                </a:cxn>
                <a:cxn ang="0">
                  <a:pos x="110" y="121"/>
                </a:cxn>
                <a:cxn ang="0">
                  <a:pos x="84" y="126"/>
                </a:cxn>
                <a:cxn ang="0">
                  <a:pos x="111" y="93"/>
                </a:cxn>
                <a:cxn ang="0">
                  <a:pos x="55" y="72"/>
                </a:cxn>
                <a:cxn ang="0">
                  <a:pos x="15" y="126"/>
                </a:cxn>
                <a:cxn ang="0">
                  <a:pos x="0" y="117"/>
                </a:cxn>
                <a:cxn ang="0">
                  <a:pos x="42" y="63"/>
                </a:cxn>
                <a:cxn ang="0">
                  <a:pos x="87" y="0"/>
                </a:cxn>
                <a:cxn ang="0">
                  <a:pos x="114" y="12"/>
                </a:cxn>
                <a:cxn ang="0">
                  <a:pos x="140" y="56"/>
                </a:cxn>
                <a:cxn ang="0">
                  <a:pos x="120" y="0"/>
                </a:cxn>
                <a:cxn ang="0">
                  <a:pos x="152" y="8"/>
                </a:cxn>
                <a:cxn ang="0">
                  <a:pos x="182" y="7"/>
                </a:cxn>
                <a:cxn ang="0">
                  <a:pos x="210" y="0"/>
                </a:cxn>
                <a:cxn ang="0">
                  <a:pos x="167" y="51"/>
                </a:cxn>
                <a:cxn ang="0">
                  <a:pos x="171" y="65"/>
                </a:cxn>
                <a:cxn ang="0">
                  <a:pos x="213" y="9"/>
                </a:cxn>
                <a:cxn ang="0">
                  <a:pos x="243" y="0"/>
                </a:cxn>
                <a:cxn ang="0">
                  <a:pos x="260" y="63"/>
                </a:cxn>
                <a:cxn ang="0">
                  <a:pos x="197" y="58"/>
                </a:cxn>
                <a:cxn ang="0">
                  <a:pos x="224" y="33"/>
                </a:cxn>
                <a:cxn ang="0">
                  <a:pos x="222" y="24"/>
                </a:cxn>
                <a:cxn ang="0">
                  <a:pos x="67" y="58"/>
                </a:cxn>
                <a:cxn ang="0">
                  <a:pos x="93" y="33"/>
                </a:cxn>
                <a:cxn ang="0">
                  <a:pos x="92" y="24"/>
                </a:cxn>
                <a:cxn ang="0">
                  <a:pos x="152" y="90"/>
                </a:cxn>
                <a:cxn ang="0">
                  <a:pos x="137" y="85"/>
                </a:cxn>
              </a:cxnLst>
              <a:rect l="0" t="0" r="r" b="b"/>
              <a:pathLst>
                <a:path w="283" h="126">
                  <a:moveTo>
                    <a:pt x="260" y="63"/>
                  </a:moveTo>
                  <a:cubicBezTo>
                    <a:pt x="266" y="79"/>
                    <a:pt x="278" y="123"/>
                    <a:pt x="283" y="126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126"/>
                    <a:pt x="251" y="120"/>
                    <a:pt x="250" y="115"/>
                  </a:cubicBezTo>
                  <a:cubicBezTo>
                    <a:pt x="248" y="110"/>
                    <a:pt x="237" y="72"/>
                    <a:pt x="237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8" y="84"/>
                    <a:pt x="178" y="84"/>
                    <a:pt x="178" y="84"/>
                  </a:cubicBezTo>
                  <a:cubicBezTo>
                    <a:pt x="178" y="84"/>
                    <a:pt x="187" y="114"/>
                    <a:pt x="188" y="115"/>
                  </a:cubicBezTo>
                  <a:cubicBezTo>
                    <a:pt x="189" y="118"/>
                    <a:pt x="193" y="126"/>
                    <a:pt x="193" y="126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6"/>
                    <a:pt x="162" y="121"/>
                    <a:pt x="162" y="120"/>
                  </a:cubicBezTo>
                  <a:cubicBezTo>
                    <a:pt x="161" y="118"/>
                    <a:pt x="159" y="110"/>
                    <a:pt x="159" y="110"/>
                  </a:cubicBezTo>
                  <a:cubicBezTo>
                    <a:pt x="159" y="110"/>
                    <a:pt x="152" y="117"/>
                    <a:pt x="150" y="121"/>
                  </a:cubicBezTo>
                  <a:cubicBezTo>
                    <a:pt x="148" y="124"/>
                    <a:pt x="147" y="126"/>
                    <a:pt x="147" y="126"/>
                  </a:cubicBezTo>
                  <a:cubicBezTo>
                    <a:pt x="123" y="126"/>
                    <a:pt x="123" y="126"/>
                    <a:pt x="123" y="126"/>
                  </a:cubicBezTo>
                  <a:cubicBezTo>
                    <a:pt x="123" y="126"/>
                    <a:pt x="122" y="121"/>
                    <a:pt x="122" y="120"/>
                  </a:cubicBezTo>
                  <a:cubicBezTo>
                    <a:pt x="122" y="118"/>
                    <a:pt x="119" y="109"/>
                    <a:pt x="119" y="109"/>
                  </a:cubicBezTo>
                  <a:cubicBezTo>
                    <a:pt x="119" y="109"/>
                    <a:pt x="112" y="117"/>
                    <a:pt x="110" y="121"/>
                  </a:cubicBezTo>
                  <a:cubicBezTo>
                    <a:pt x="108" y="124"/>
                    <a:pt x="107" y="126"/>
                    <a:pt x="107" y="126"/>
                  </a:cubicBezTo>
                  <a:cubicBezTo>
                    <a:pt x="84" y="126"/>
                    <a:pt x="84" y="126"/>
                    <a:pt x="84" y="126"/>
                  </a:cubicBezTo>
                  <a:cubicBezTo>
                    <a:pt x="84" y="126"/>
                    <a:pt x="90" y="120"/>
                    <a:pt x="93" y="117"/>
                  </a:cubicBezTo>
                  <a:cubicBezTo>
                    <a:pt x="97" y="112"/>
                    <a:pt x="111" y="93"/>
                    <a:pt x="111" y="93"/>
                  </a:cubicBezTo>
                  <a:cubicBezTo>
                    <a:pt x="105" y="72"/>
                    <a:pt x="105" y="72"/>
                    <a:pt x="105" y="72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5" y="72"/>
                    <a:pt x="26" y="110"/>
                    <a:pt x="25" y="112"/>
                  </a:cubicBezTo>
                  <a:cubicBezTo>
                    <a:pt x="24" y="113"/>
                    <a:pt x="15" y="125"/>
                    <a:pt x="15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1" y="116"/>
                    <a:pt x="23" y="89"/>
                    <a:pt x="42" y="63"/>
                  </a:cubicBezTo>
                  <a:cubicBezTo>
                    <a:pt x="60" y="40"/>
                    <a:pt x="77" y="18"/>
                    <a:pt x="78" y="16"/>
                  </a:cubicBezTo>
                  <a:cubicBezTo>
                    <a:pt x="82" y="11"/>
                    <a:pt x="87" y="0"/>
                    <a:pt x="87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4" y="10"/>
                    <a:pt x="114" y="12"/>
                  </a:cubicBezTo>
                  <a:cubicBezTo>
                    <a:pt x="115" y="14"/>
                    <a:pt x="131" y="67"/>
                    <a:pt x="131" y="67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2" y="1"/>
                    <a:pt x="120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4"/>
                    <a:pt x="152" y="8"/>
                  </a:cubicBezTo>
                  <a:cubicBezTo>
                    <a:pt x="153" y="12"/>
                    <a:pt x="160" y="35"/>
                    <a:pt x="160" y="35"/>
                  </a:cubicBezTo>
                  <a:cubicBezTo>
                    <a:pt x="160" y="35"/>
                    <a:pt x="181" y="9"/>
                    <a:pt x="182" y="7"/>
                  </a:cubicBezTo>
                  <a:cubicBezTo>
                    <a:pt x="184" y="4"/>
                    <a:pt x="184" y="0"/>
                    <a:pt x="184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10" y="0"/>
                    <a:pt x="205" y="3"/>
                    <a:pt x="197" y="13"/>
                  </a:cubicBezTo>
                  <a:cubicBezTo>
                    <a:pt x="194" y="17"/>
                    <a:pt x="167" y="51"/>
                    <a:pt x="167" y="51"/>
                  </a:cubicBezTo>
                  <a:cubicBezTo>
                    <a:pt x="167" y="51"/>
                    <a:pt x="170" y="59"/>
                    <a:pt x="171" y="63"/>
                  </a:cubicBezTo>
                  <a:cubicBezTo>
                    <a:pt x="171" y="64"/>
                    <a:pt x="171" y="65"/>
                    <a:pt x="171" y="65"/>
                  </a:cubicBezTo>
                  <a:cubicBezTo>
                    <a:pt x="171" y="65"/>
                    <a:pt x="172" y="64"/>
                    <a:pt x="173" y="63"/>
                  </a:cubicBezTo>
                  <a:cubicBezTo>
                    <a:pt x="180" y="54"/>
                    <a:pt x="211" y="13"/>
                    <a:pt x="213" y="9"/>
                  </a:cubicBezTo>
                  <a:cubicBezTo>
                    <a:pt x="215" y="6"/>
                    <a:pt x="217" y="3"/>
                    <a:pt x="218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0"/>
                    <a:pt x="244" y="7"/>
                    <a:pt x="245" y="9"/>
                  </a:cubicBezTo>
                  <a:lnTo>
                    <a:pt x="260" y="63"/>
                  </a:lnTo>
                  <a:close/>
                  <a:moveTo>
                    <a:pt x="222" y="24"/>
                  </a:moveTo>
                  <a:cubicBezTo>
                    <a:pt x="219" y="32"/>
                    <a:pt x="197" y="58"/>
                    <a:pt x="197" y="58"/>
                  </a:cubicBezTo>
                  <a:cubicBezTo>
                    <a:pt x="231" y="58"/>
                    <a:pt x="231" y="58"/>
                    <a:pt x="231" y="58"/>
                  </a:cubicBezTo>
                  <a:cubicBezTo>
                    <a:pt x="231" y="58"/>
                    <a:pt x="225" y="37"/>
                    <a:pt x="224" y="33"/>
                  </a:cubicBezTo>
                  <a:cubicBezTo>
                    <a:pt x="223" y="29"/>
                    <a:pt x="223" y="24"/>
                    <a:pt x="223" y="24"/>
                  </a:cubicBezTo>
                  <a:cubicBezTo>
                    <a:pt x="223" y="24"/>
                    <a:pt x="223" y="23"/>
                    <a:pt x="222" y="24"/>
                  </a:cubicBezTo>
                  <a:close/>
                  <a:moveTo>
                    <a:pt x="92" y="24"/>
                  </a:moveTo>
                  <a:cubicBezTo>
                    <a:pt x="88" y="32"/>
                    <a:pt x="67" y="58"/>
                    <a:pt x="67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01" y="58"/>
                    <a:pt x="94" y="37"/>
                    <a:pt x="93" y="33"/>
                  </a:cubicBezTo>
                  <a:cubicBezTo>
                    <a:pt x="92" y="29"/>
                    <a:pt x="92" y="24"/>
                    <a:pt x="92" y="24"/>
                  </a:cubicBezTo>
                  <a:cubicBezTo>
                    <a:pt x="92" y="24"/>
                    <a:pt x="92" y="23"/>
                    <a:pt x="92" y="24"/>
                  </a:cubicBezTo>
                  <a:close/>
                  <a:moveTo>
                    <a:pt x="143" y="103"/>
                  </a:moveTo>
                  <a:cubicBezTo>
                    <a:pt x="152" y="90"/>
                    <a:pt x="152" y="90"/>
                    <a:pt x="152" y="90"/>
                  </a:cubicBezTo>
                  <a:cubicBezTo>
                    <a:pt x="151" y="89"/>
                    <a:pt x="146" y="73"/>
                    <a:pt x="146" y="73"/>
                  </a:cubicBezTo>
                  <a:cubicBezTo>
                    <a:pt x="137" y="85"/>
                    <a:pt x="137" y="85"/>
                    <a:pt x="137" y="85"/>
                  </a:cubicBezTo>
                  <a:lnTo>
                    <a:pt x="143" y="10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latin typeface="Century Gothic" pitchFamily="34" charset="0"/>
              </a:endParaRPr>
            </a:p>
          </p:txBody>
        </p:sp>
      </p:grpSp>
      <p:sp>
        <p:nvSpPr>
          <p:cNvPr id="15" name="Parallélogramme 14"/>
          <p:cNvSpPr>
            <a:spLocks noChangeAspect="1"/>
          </p:cNvSpPr>
          <p:nvPr/>
        </p:nvSpPr>
        <p:spPr>
          <a:xfrm>
            <a:off x="233889" y="-15349"/>
            <a:ext cx="694268" cy="752699"/>
          </a:xfrm>
          <a:prstGeom prst="parallelogram">
            <a:avLst>
              <a:gd name="adj" fmla="val 8379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727695" y="735475"/>
            <a:ext cx="7681293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54421" y="6508750"/>
            <a:ext cx="487090" cy="21479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3801209A-EBCB-4229-9A21-B7869465F47A}" type="slidenum">
              <a:rPr lang="fr-FR" smtClean="0"/>
              <a:pPr/>
              <a:t>‹#›</a:t>
            </a:fld>
            <a:r>
              <a:rPr lang="fr-FR" dirty="0" smtClean="0"/>
              <a:t>   |  </a:t>
            </a:r>
            <a:endParaRPr lang="fr-FR" dirty="0"/>
          </a:p>
        </p:txBody>
      </p:sp>
      <p:sp>
        <p:nvSpPr>
          <p:cNvPr id="2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505200" y="6508750"/>
            <a:ext cx="2133600" cy="217823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800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051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49" r:id="rId2"/>
    <p:sldLayoutId id="2147483766" r:id="rId3"/>
    <p:sldLayoutId id="2147483767" r:id="rId4"/>
    <p:sldLayoutId id="2147483768" r:id="rId5"/>
    <p:sldLayoutId id="2147483770" r:id="rId6"/>
    <p:sldLayoutId id="2147483754" r:id="rId7"/>
    <p:sldLayoutId id="2147483771" r:id="rId8"/>
    <p:sldLayoutId id="2147483753" r:id="rId9"/>
    <p:sldLayoutId id="2147483773" r:id="rId10"/>
    <p:sldLayoutId id="2147483763" r:id="rId11"/>
    <p:sldLayoutId id="2147483755" r:id="rId12"/>
    <p:sldLayoutId id="2147483756" r:id="rId13"/>
    <p:sldLayoutId id="2147483762" r:id="rId14"/>
  </p:sldLayoutIdLst>
  <p:transition xmlns:p14="http://schemas.microsoft.com/office/powerpoint/2010/main">
    <p:fade/>
  </p:transition>
  <p:hf hdr="0"/>
  <p:txStyles>
    <p:titleStyle>
      <a:lvl1pPr algn="l" defTabSz="457200" rtl="0" eaLnBrk="1" latinLnBrk="0" hangingPunct="1">
        <a:spcBef>
          <a:spcPct val="0"/>
        </a:spcBef>
        <a:buNone/>
        <a:defRPr sz="2000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Tx/>
        <a:buBlip>
          <a:blip r:embed="rId16"/>
        </a:buBlip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61950" indent="0" algn="l" defTabSz="457200" rtl="0" eaLnBrk="1" latinLnBrk="0" hangingPunct="1">
        <a:spcBef>
          <a:spcPct val="20000"/>
        </a:spcBef>
        <a:buFont typeface="Arial"/>
        <a:buNone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30238" indent="-268288" algn="l" defTabSz="4572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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01688" indent="-171450" algn="l" defTabSz="4572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­"/>
        <a:tabLst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55600" y="1940022"/>
            <a:ext cx="843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Commercial Property Owners Insurance</a:t>
            </a:r>
            <a:endParaRPr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Insurance Institute of Leicester - 1st March 2017</a:t>
            </a:r>
          </a:p>
          <a:p>
            <a:r>
              <a:rPr lang="fr-FR" dirty="0" smtClean="0"/>
              <a:t>Gregor Elrick, </a:t>
            </a:r>
            <a:r>
              <a:rPr lang="fr-FR" dirty="0" err="1" smtClean="0"/>
              <a:t>Technical</a:t>
            </a:r>
            <a:r>
              <a:rPr lang="fr-FR" dirty="0" smtClean="0"/>
              <a:t> </a:t>
            </a:r>
            <a:r>
              <a:rPr lang="fr-FR" dirty="0" err="1" smtClean="0"/>
              <a:t>Underwriting</a:t>
            </a:r>
            <a:r>
              <a:rPr lang="fr-FR" dirty="0" smtClean="0"/>
              <a:t> Manager, AXA Insurance</a:t>
            </a:r>
          </a:p>
          <a:p>
            <a:endParaRPr lang="en-US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2"/>
          </p:nvPr>
        </p:nvSpPr>
        <p:spPr>
          <a:xfrm>
            <a:off x="355193" y="6504495"/>
            <a:ext cx="2535793" cy="217823"/>
          </a:xfrm>
        </p:spPr>
        <p:txBody>
          <a:bodyPr/>
          <a:lstStyle/>
          <a:p>
            <a:pPr algn="l"/>
            <a:r>
              <a:rPr lang="fr-FR" dirty="0" smtClean="0"/>
              <a:t>CONFIDENTIALITY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663324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No different to anything else</a:t>
            </a:r>
          </a:p>
          <a:p>
            <a:r>
              <a:rPr lang="en-GB" dirty="0" smtClean="0"/>
              <a:t>Exposure rating/Burning cost/Blend</a:t>
            </a:r>
          </a:p>
          <a:p>
            <a:r>
              <a:rPr lang="en-GB" dirty="0" smtClean="0"/>
              <a:t>Any technical price should include the following</a:t>
            </a:r>
          </a:p>
          <a:p>
            <a:pPr lvl="1"/>
            <a:r>
              <a:rPr lang="en-GB" dirty="0" smtClean="0"/>
              <a:t>Attritional losses</a:t>
            </a:r>
          </a:p>
          <a:p>
            <a:pPr lvl="1"/>
            <a:r>
              <a:rPr lang="en-GB" dirty="0" smtClean="0"/>
              <a:t>Large Losses</a:t>
            </a:r>
          </a:p>
          <a:p>
            <a:pPr lvl="1"/>
            <a:r>
              <a:rPr lang="en-GB" dirty="0" smtClean="0"/>
              <a:t>Cat</a:t>
            </a:r>
          </a:p>
          <a:p>
            <a:pPr lvl="1"/>
            <a:r>
              <a:rPr lang="en-GB" dirty="0" smtClean="0"/>
              <a:t>Expenses</a:t>
            </a:r>
          </a:p>
          <a:p>
            <a:pPr lvl="1"/>
            <a:r>
              <a:rPr lang="en-GB" dirty="0" smtClean="0"/>
              <a:t>Commission</a:t>
            </a:r>
          </a:p>
          <a:p>
            <a:pPr lvl="1"/>
            <a:r>
              <a:rPr lang="en-GB" dirty="0" smtClean="0"/>
              <a:t>Profit</a:t>
            </a:r>
          </a:p>
          <a:p>
            <a:pPr lvl="1"/>
            <a:r>
              <a:rPr lang="en-GB" dirty="0" smtClean="0"/>
              <a:t>Profit Shares</a:t>
            </a:r>
          </a:p>
          <a:p>
            <a:pPr lvl="1"/>
            <a:r>
              <a:rPr lang="en-GB" dirty="0" smtClean="0"/>
              <a:t>Risk Management Funds</a:t>
            </a:r>
          </a:p>
          <a:p>
            <a:pPr lvl="1"/>
            <a:r>
              <a:rPr lang="en-GB" dirty="0" smtClean="0"/>
              <a:t>Etc, Etc, Etc</a:t>
            </a:r>
          </a:p>
          <a:p>
            <a:r>
              <a:rPr lang="en-GB" dirty="0" smtClean="0"/>
              <a:t>Soft market still applies to Real Estate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10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Underwriting and </a:t>
            </a:r>
            <a:r>
              <a:rPr lang="en-GB" dirty="0"/>
              <a:t>P</a:t>
            </a:r>
            <a:r>
              <a:rPr lang="en-GB" dirty="0" smtClean="0"/>
              <a:t>ricing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Death of the High Street</a:t>
            </a:r>
          </a:p>
          <a:p>
            <a:r>
              <a:rPr lang="en-GB" dirty="0" smtClean="0"/>
              <a:t>Buy to let</a:t>
            </a:r>
          </a:p>
          <a:p>
            <a:r>
              <a:rPr lang="en-GB" dirty="0" smtClean="0"/>
              <a:t>On-line purchasing</a:t>
            </a:r>
          </a:p>
          <a:p>
            <a:r>
              <a:rPr lang="en-GB" dirty="0" smtClean="0"/>
              <a:t>Student Accommodation</a:t>
            </a:r>
          </a:p>
          <a:p>
            <a:r>
              <a:rPr lang="en-GB" dirty="0" smtClean="0"/>
              <a:t>Cross Laminated Timber</a:t>
            </a:r>
          </a:p>
          <a:p>
            <a:r>
              <a:rPr lang="en-GB" dirty="0" smtClean="0"/>
              <a:t>Push fit plumbing/Escape of water</a:t>
            </a:r>
          </a:p>
          <a:p>
            <a:r>
              <a:rPr lang="en-GB" dirty="0" smtClean="0"/>
              <a:t>Under insurance</a:t>
            </a:r>
          </a:p>
          <a:p>
            <a:r>
              <a:rPr lang="en-GB" dirty="0" smtClean="0"/>
              <a:t>Brexit</a:t>
            </a:r>
          </a:p>
          <a:p>
            <a:r>
              <a:rPr lang="en-GB" dirty="0" smtClean="0"/>
              <a:t>Japanese </a:t>
            </a:r>
            <a:r>
              <a:rPr lang="en-GB" dirty="0" err="1" smtClean="0"/>
              <a:t>Knotwood</a:t>
            </a:r>
            <a:endParaRPr lang="en-GB" dirty="0" smtClean="0"/>
          </a:p>
          <a:p>
            <a:r>
              <a:rPr lang="en-GB" dirty="0" smtClean="0"/>
              <a:t>Decline of London office market</a:t>
            </a:r>
          </a:p>
          <a:p>
            <a:r>
              <a:rPr lang="en-GB" dirty="0" smtClean="0"/>
              <a:t>Generation rent</a:t>
            </a:r>
          </a:p>
          <a:p>
            <a:r>
              <a:rPr lang="en-GB" dirty="0" smtClean="0"/>
              <a:t>E-Commerce</a:t>
            </a:r>
          </a:p>
          <a:p>
            <a:r>
              <a:rPr lang="en-GB" dirty="0" err="1" smtClean="0"/>
              <a:t>airbnb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11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Trends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dirty="0" smtClean="0"/>
              <a:t>Questions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12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What is Property owners business?</a:t>
            </a:r>
          </a:p>
          <a:p>
            <a:r>
              <a:rPr lang="en-GB" dirty="0" smtClean="0"/>
              <a:t>Size of the Market</a:t>
            </a:r>
          </a:p>
          <a:p>
            <a:r>
              <a:rPr lang="en-GB" dirty="0" smtClean="0"/>
              <a:t>London versus the Regions</a:t>
            </a:r>
          </a:p>
          <a:p>
            <a:r>
              <a:rPr lang="en-GB" dirty="0" smtClean="0"/>
              <a:t>Features of the Market</a:t>
            </a:r>
          </a:p>
          <a:p>
            <a:r>
              <a:rPr lang="en-GB" dirty="0" smtClean="0"/>
              <a:t>Key success factors</a:t>
            </a:r>
          </a:p>
          <a:p>
            <a:r>
              <a:rPr lang="en-GB" dirty="0" smtClean="0"/>
              <a:t>Wordings</a:t>
            </a:r>
          </a:p>
          <a:p>
            <a:r>
              <a:rPr lang="en-GB" dirty="0" smtClean="0"/>
              <a:t>Underwriting and Pricing</a:t>
            </a:r>
          </a:p>
          <a:p>
            <a:r>
              <a:rPr lang="en-GB" dirty="0" smtClean="0"/>
              <a:t>Trends</a:t>
            </a:r>
          </a:p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2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Commercial </a:t>
            </a:r>
            <a:r>
              <a:rPr lang="fr-FR" dirty="0" err="1" smtClean="0"/>
              <a:t>Property</a:t>
            </a:r>
            <a:r>
              <a:rPr lang="fr-FR" dirty="0" smtClean="0"/>
              <a:t>  </a:t>
            </a:r>
            <a:r>
              <a:rPr lang="fr-FR" dirty="0" err="1" smtClean="0"/>
              <a:t>Owners</a:t>
            </a:r>
            <a:r>
              <a:rPr lang="fr-FR" dirty="0" smtClean="0"/>
              <a:t> Insurance</a:t>
            </a:r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42724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Commercial Property Owners insurance is protection for customers who own buildings for investment purposes but do not intend to occupy those premises</a:t>
            </a:r>
          </a:p>
          <a:p>
            <a:r>
              <a:rPr lang="en-GB" dirty="0" smtClean="0"/>
              <a:t>Cover will generally include Buildings, Loss of Rent, Property Owners Liability</a:t>
            </a:r>
          </a:p>
          <a:p>
            <a:r>
              <a:rPr lang="en-GB" dirty="0" smtClean="0"/>
              <a:t>Can also include Employers Liability, landlords contents, legal expenses, etc</a:t>
            </a:r>
          </a:p>
          <a:p>
            <a:r>
              <a:rPr lang="en-GB" dirty="0" smtClean="0"/>
              <a:t>Also called Real Estate, Property Investors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3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What is Property Owners business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Insurance Company funds</a:t>
            </a:r>
          </a:p>
          <a:p>
            <a:r>
              <a:rPr lang="en-GB" dirty="0" smtClean="0"/>
              <a:t>Segregated pension Funds</a:t>
            </a:r>
          </a:p>
          <a:p>
            <a:r>
              <a:rPr lang="en-GB" dirty="0" smtClean="0"/>
              <a:t>Domiciled Pension Schemes</a:t>
            </a:r>
          </a:p>
          <a:p>
            <a:r>
              <a:rPr lang="en-GB" dirty="0" smtClean="0"/>
              <a:t>Real </a:t>
            </a:r>
            <a:r>
              <a:rPr lang="en-GB" dirty="0"/>
              <a:t>E</a:t>
            </a:r>
            <a:r>
              <a:rPr lang="en-GB" dirty="0" smtClean="0"/>
              <a:t>state Investment Trusts</a:t>
            </a:r>
          </a:p>
          <a:p>
            <a:r>
              <a:rPr lang="en-GB" dirty="0" smtClean="0"/>
              <a:t>Private Property Companies</a:t>
            </a:r>
          </a:p>
          <a:p>
            <a:r>
              <a:rPr lang="en-GB" dirty="0" smtClean="0"/>
              <a:t>Estates and Charities</a:t>
            </a:r>
          </a:p>
          <a:p>
            <a:r>
              <a:rPr lang="en-GB" dirty="0" smtClean="0"/>
              <a:t>Private investors</a:t>
            </a:r>
          </a:p>
          <a:p>
            <a:r>
              <a:rPr lang="en-GB" dirty="0" smtClean="0"/>
              <a:t>Housing Associations</a:t>
            </a:r>
          </a:p>
          <a:p>
            <a:r>
              <a:rPr lang="en-GB" dirty="0" smtClean="0"/>
              <a:t>Hotels and Pubs</a:t>
            </a:r>
          </a:p>
          <a:p>
            <a:r>
              <a:rPr lang="en-GB" dirty="0" smtClean="0"/>
              <a:t>Foreign investors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4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24390" y="6470469"/>
            <a:ext cx="2858550" cy="252548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What is Property Owners business</a:t>
            </a:r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dirty="0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Data not perfect and information is based on AXA estimates</a:t>
            </a:r>
          </a:p>
          <a:p>
            <a:r>
              <a:rPr lang="en-GB" dirty="0" smtClean="0"/>
              <a:t>Estimated to be £2.2bn GWP</a:t>
            </a:r>
          </a:p>
          <a:p>
            <a:r>
              <a:rPr lang="en-GB" dirty="0" smtClean="0"/>
              <a:t>Split £1.3bn London market v £900m Regions</a:t>
            </a:r>
          </a:p>
          <a:p>
            <a:r>
              <a:rPr lang="en-GB" dirty="0" smtClean="0"/>
              <a:t>Increasing competition – QBE, </a:t>
            </a:r>
            <a:r>
              <a:rPr lang="en-GB" dirty="0" err="1" smtClean="0"/>
              <a:t>Tokio</a:t>
            </a:r>
            <a:r>
              <a:rPr lang="en-GB" dirty="0" smtClean="0"/>
              <a:t> Marine, Manchester Underwriting</a:t>
            </a:r>
          </a:p>
          <a:p>
            <a:r>
              <a:rPr lang="en-GB" dirty="0" smtClean="0"/>
              <a:t>Top 5</a:t>
            </a:r>
          </a:p>
          <a:p>
            <a:pPr lvl="1"/>
            <a:r>
              <a:rPr lang="en-GB" dirty="0" smtClean="0"/>
              <a:t>Aviva</a:t>
            </a:r>
          </a:p>
          <a:p>
            <a:pPr lvl="1"/>
            <a:r>
              <a:rPr lang="en-GB" dirty="0" smtClean="0"/>
              <a:t>Zurich</a:t>
            </a:r>
          </a:p>
          <a:p>
            <a:pPr lvl="1"/>
            <a:r>
              <a:rPr lang="en-GB" dirty="0" smtClean="0"/>
              <a:t>AXA</a:t>
            </a:r>
          </a:p>
          <a:p>
            <a:pPr lvl="1"/>
            <a:r>
              <a:rPr lang="en-GB" dirty="0" smtClean="0"/>
              <a:t>Allianz</a:t>
            </a:r>
          </a:p>
          <a:p>
            <a:pPr lvl="1"/>
            <a:r>
              <a:rPr lang="en-GB" dirty="0" smtClean="0"/>
              <a:t>RSA</a:t>
            </a:r>
          </a:p>
          <a:p>
            <a:r>
              <a:rPr lang="en-GB" dirty="0" smtClean="0"/>
              <a:t>We estimate there is £871bn worth of Property Assets that can be classed as Property Owners buildings</a:t>
            </a:r>
          </a:p>
          <a:p>
            <a:r>
              <a:rPr lang="en-GB" dirty="0" smtClean="0"/>
              <a:t>40% is owner owned, 60% is owned by investment funds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5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Size of the Market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two markets not always aligned</a:t>
            </a:r>
          </a:p>
          <a:p>
            <a:r>
              <a:rPr lang="en-GB" dirty="0" smtClean="0"/>
              <a:t> Bespoke Real Estate teams normally located in the London market</a:t>
            </a:r>
          </a:p>
          <a:p>
            <a:r>
              <a:rPr lang="en-GB" dirty="0" smtClean="0"/>
              <a:t>Large specialist Broker presence</a:t>
            </a:r>
          </a:p>
          <a:p>
            <a:r>
              <a:rPr lang="en-GB" dirty="0" smtClean="0"/>
              <a:t>What does this mean:</a:t>
            </a:r>
          </a:p>
          <a:p>
            <a:pPr lvl="1"/>
            <a:r>
              <a:rPr lang="en-GB" dirty="0" smtClean="0"/>
              <a:t>Bespoke wordings</a:t>
            </a:r>
          </a:p>
          <a:p>
            <a:pPr lvl="1"/>
            <a:r>
              <a:rPr lang="en-GB" dirty="0" smtClean="0"/>
              <a:t>Limited ability to differentiate</a:t>
            </a:r>
          </a:p>
          <a:p>
            <a:pPr lvl="1"/>
            <a:r>
              <a:rPr lang="en-GB" dirty="0" smtClean="0"/>
              <a:t>London property market has different influences</a:t>
            </a:r>
          </a:p>
          <a:p>
            <a:pPr lvl="1"/>
            <a:r>
              <a:rPr lang="en-GB" dirty="0" smtClean="0"/>
              <a:t>Market expertise</a:t>
            </a:r>
          </a:p>
          <a:p>
            <a:pPr lvl="1"/>
            <a:r>
              <a:rPr lang="en-GB" dirty="0" smtClean="0"/>
              <a:t>Insurance Act</a:t>
            </a:r>
          </a:p>
          <a:p>
            <a:pPr lvl="1"/>
            <a:r>
              <a:rPr lang="en-GB" dirty="0" smtClean="0"/>
              <a:t>Different client base</a:t>
            </a:r>
          </a:p>
          <a:p>
            <a:pPr lvl="1"/>
            <a:r>
              <a:rPr lang="en-GB" dirty="0" smtClean="0"/>
              <a:t>End client understanding</a:t>
            </a:r>
          </a:p>
          <a:p>
            <a:r>
              <a:rPr lang="en-GB" dirty="0" smtClean="0"/>
              <a:t>Does this make things better or worse?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6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London versus the Regions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Profitability</a:t>
            </a:r>
          </a:p>
          <a:p>
            <a:pPr lvl="1"/>
            <a:r>
              <a:rPr lang="en-GB" dirty="0" smtClean="0"/>
              <a:t>Buildings and rent</a:t>
            </a:r>
          </a:p>
          <a:p>
            <a:pPr lvl="1"/>
            <a:r>
              <a:rPr lang="en-GB" dirty="0" smtClean="0"/>
              <a:t>Price sensitivity</a:t>
            </a:r>
          </a:p>
          <a:p>
            <a:pPr lvl="1"/>
            <a:r>
              <a:rPr lang="en-GB" dirty="0" smtClean="0"/>
              <a:t>Who pays the premium</a:t>
            </a:r>
          </a:p>
          <a:p>
            <a:pPr lvl="1"/>
            <a:r>
              <a:rPr lang="en-GB" dirty="0"/>
              <a:t>V</a:t>
            </a:r>
            <a:r>
              <a:rPr lang="en-GB" dirty="0" smtClean="0"/>
              <a:t>aluations</a:t>
            </a:r>
          </a:p>
          <a:p>
            <a:pPr lvl="1"/>
            <a:r>
              <a:rPr lang="en-GB" dirty="0" smtClean="0"/>
              <a:t>Establishing your sum insured</a:t>
            </a:r>
          </a:p>
          <a:p>
            <a:pPr lvl="1"/>
            <a:r>
              <a:rPr lang="en-GB" dirty="0" smtClean="0"/>
              <a:t>Focus on cover</a:t>
            </a:r>
          </a:p>
          <a:p>
            <a:r>
              <a:rPr lang="en-GB" dirty="0" smtClean="0"/>
              <a:t>Wide policy wordings</a:t>
            </a:r>
          </a:p>
          <a:p>
            <a:r>
              <a:rPr lang="en-GB" dirty="0" smtClean="0"/>
              <a:t>High commissions</a:t>
            </a:r>
          </a:p>
          <a:p>
            <a:r>
              <a:rPr lang="en-GB" dirty="0" smtClean="0"/>
              <a:t>Service standards</a:t>
            </a:r>
          </a:p>
          <a:p>
            <a:r>
              <a:rPr lang="en-GB" dirty="0" smtClean="0"/>
              <a:t>Portfolio Underwriting</a:t>
            </a:r>
          </a:p>
          <a:p>
            <a:r>
              <a:rPr lang="en-GB" dirty="0" smtClean="0"/>
              <a:t>Large limits required</a:t>
            </a:r>
          </a:p>
          <a:p>
            <a:pPr lvl="1"/>
            <a:r>
              <a:rPr lang="en-GB" dirty="0" smtClean="0"/>
              <a:t>Stability </a:t>
            </a:r>
          </a:p>
          <a:p>
            <a:pPr lvl="1"/>
            <a:r>
              <a:rPr lang="en-GB" dirty="0" smtClean="0"/>
              <a:t>Capacity/Reinsurance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7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Features of the Market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Understanding client</a:t>
            </a:r>
          </a:p>
          <a:p>
            <a:r>
              <a:rPr lang="en-GB" dirty="0" smtClean="0"/>
              <a:t>Innovative solutions</a:t>
            </a:r>
          </a:p>
          <a:p>
            <a:r>
              <a:rPr lang="en-GB" dirty="0" smtClean="0"/>
              <a:t>Professionalism</a:t>
            </a:r>
          </a:p>
          <a:p>
            <a:r>
              <a:rPr lang="en-GB" dirty="0" smtClean="0"/>
              <a:t>Price</a:t>
            </a:r>
          </a:p>
          <a:p>
            <a:r>
              <a:rPr lang="en-GB" dirty="0" smtClean="0"/>
              <a:t>Service</a:t>
            </a:r>
          </a:p>
          <a:p>
            <a:r>
              <a:rPr lang="en-GB" dirty="0" smtClean="0"/>
              <a:t>Technical expertise</a:t>
            </a:r>
          </a:p>
          <a:p>
            <a:r>
              <a:rPr lang="en-GB" dirty="0" smtClean="0"/>
              <a:t>Relationships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8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/>
              <a:t>S</a:t>
            </a:r>
            <a:r>
              <a:rPr lang="en-GB" dirty="0" smtClean="0"/>
              <a:t>uccess </a:t>
            </a:r>
            <a:r>
              <a:rPr lang="en-GB" dirty="0"/>
              <a:t>F</a:t>
            </a:r>
            <a:r>
              <a:rPr lang="en-GB" dirty="0" smtClean="0"/>
              <a:t>actors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Wide cover</a:t>
            </a:r>
          </a:p>
          <a:p>
            <a:r>
              <a:rPr lang="en-GB" dirty="0" smtClean="0"/>
              <a:t>Large limits</a:t>
            </a:r>
          </a:p>
          <a:p>
            <a:r>
              <a:rPr lang="en-GB" dirty="0" smtClean="0"/>
              <a:t>Insurance Act</a:t>
            </a:r>
          </a:p>
          <a:p>
            <a:r>
              <a:rPr lang="en-GB" dirty="0" smtClean="0"/>
              <a:t>Dilapidations/Fly tipping</a:t>
            </a:r>
          </a:p>
          <a:p>
            <a:r>
              <a:rPr lang="en-GB" dirty="0" smtClean="0"/>
              <a:t>Cyber</a:t>
            </a:r>
          </a:p>
          <a:p>
            <a:r>
              <a:rPr lang="en-GB" dirty="0" smtClean="0"/>
              <a:t>Legal Expenses</a:t>
            </a:r>
          </a:p>
          <a:p>
            <a:r>
              <a:rPr lang="en-GB" dirty="0" smtClean="0"/>
              <a:t>Terrorism</a:t>
            </a:r>
          </a:p>
          <a:p>
            <a:r>
              <a:rPr lang="en-GB" dirty="0" smtClean="0"/>
              <a:t>Bank Interests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Commercial Property Owners Insurance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209A-EBCB-4229-9A21-B7869465F47A}" type="slidenum">
              <a:rPr lang="fr-FR" smtClean="0"/>
              <a:pPr/>
              <a:t>9</a:t>
            </a:fld>
            <a:r>
              <a:rPr lang="fr-FR" smtClean="0"/>
              <a:t>   |  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Commercial </a:t>
            </a:r>
            <a:r>
              <a:rPr lang="fr-FR" dirty="0" err="1"/>
              <a:t>Property</a:t>
            </a:r>
            <a:r>
              <a:rPr lang="fr-FR" dirty="0"/>
              <a:t>  </a:t>
            </a:r>
            <a:r>
              <a:rPr lang="fr-FR" dirty="0" err="1"/>
              <a:t>Owners</a:t>
            </a:r>
            <a:r>
              <a:rPr lang="fr-FR" dirty="0"/>
              <a:t> Insurance</a:t>
            </a:r>
          </a:p>
          <a:p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Wordings Issues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MENTION DE CONFIDENTIALITÉ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773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PT_AXA_EN">
  <a:themeElements>
    <a:clrScheme name="AXA Palette 2014 - 6 couleurs">
      <a:dk1>
        <a:sysClr val="windowText" lastClr="000000"/>
      </a:dk1>
      <a:lt1>
        <a:sysClr val="window" lastClr="FFFFFF"/>
      </a:lt1>
      <a:dk2>
        <a:srgbClr val="004563"/>
      </a:dk2>
      <a:lt2>
        <a:srgbClr val="707173"/>
      </a:lt2>
      <a:accent1>
        <a:srgbClr val="4977B6"/>
      </a:accent1>
      <a:accent2>
        <a:srgbClr val="00727A"/>
      </a:accent2>
      <a:accent3>
        <a:srgbClr val="FACE50"/>
      </a:accent3>
      <a:accent4>
        <a:srgbClr val="E40A38"/>
      </a:accent4>
      <a:accent5>
        <a:srgbClr val="550034"/>
      </a:accent5>
      <a:accent6>
        <a:srgbClr val="7FA2B1"/>
      </a:accent6>
      <a:hlink>
        <a:srgbClr val="004893"/>
      </a:hlink>
      <a:folHlink>
        <a:srgbClr val="93569A"/>
      </a:folHlink>
    </a:clrScheme>
    <a:fontScheme name="AX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40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AXA Palette 2014 - 6 couleurs">
      <a:dk1>
        <a:sysClr val="windowText" lastClr="000000"/>
      </a:dk1>
      <a:lt1>
        <a:sysClr val="window" lastClr="FFFFFF"/>
      </a:lt1>
      <a:dk2>
        <a:srgbClr val="004563"/>
      </a:dk2>
      <a:lt2>
        <a:srgbClr val="707173"/>
      </a:lt2>
      <a:accent1>
        <a:srgbClr val="4977B6"/>
      </a:accent1>
      <a:accent2>
        <a:srgbClr val="00727A"/>
      </a:accent2>
      <a:accent3>
        <a:srgbClr val="FACE50"/>
      </a:accent3>
      <a:accent4>
        <a:srgbClr val="E40A38"/>
      </a:accent4>
      <a:accent5>
        <a:srgbClr val="550034"/>
      </a:accent5>
      <a:accent6>
        <a:srgbClr val="7FA2B1"/>
      </a:accent6>
      <a:hlink>
        <a:srgbClr val="004893"/>
      </a:hlink>
      <a:folHlink>
        <a:srgbClr val="93569A"/>
      </a:folHlink>
    </a:clrScheme>
    <a:fontScheme name="AX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AXA Palette 2014 - 6 couleurs">
      <a:dk1>
        <a:sysClr val="windowText" lastClr="000000"/>
      </a:dk1>
      <a:lt1>
        <a:sysClr val="window" lastClr="FFFFFF"/>
      </a:lt1>
      <a:dk2>
        <a:srgbClr val="004563"/>
      </a:dk2>
      <a:lt2>
        <a:srgbClr val="707173"/>
      </a:lt2>
      <a:accent1>
        <a:srgbClr val="4977B6"/>
      </a:accent1>
      <a:accent2>
        <a:srgbClr val="00727A"/>
      </a:accent2>
      <a:accent3>
        <a:srgbClr val="FACE50"/>
      </a:accent3>
      <a:accent4>
        <a:srgbClr val="E40A38"/>
      </a:accent4>
      <a:accent5>
        <a:srgbClr val="550034"/>
      </a:accent5>
      <a:accent6>
        <a:srgbClr val="7FA2B1"/>
      </a:accent6>
      <a:hlink>
        <a:srgbClr val="004893"/>
      </a:hlink>
      <a:folHlink>
        <a:srgbClr val="93569A"/>
      </a:folHlink>
    </a:clrScheme>
    <a:fontScheme name="AX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582</Words>
  <Application>Microsoft Macintosh PowerPoint</Application>
  <PresentationFormat>On-screen Show (4:3)</PresentationFormat>
  <Paragraphs>171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template_PPT_AXA_EN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  <vt:lpstr>Commercial Property Owners Insurance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Commercial Property Owners Insurance</dc:title>
  <cp:lastModifiedBy>MAL FAIRHURST</cp:lastModifiedBy>
  <cp:revision>1</cp:revision>
  <dcterms:modified xsi:type="dcterms:W3CDTF">2017-02-28T15:24:42Z</dcterms:modified>
</cp:coreProperties>
</file>