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 id="2147484185" r:id="rId2"/>
  </p:sldMasterIdLst>
  <p:notesMasterIdLst>
    <p:notesMasterId r:id="rId30"/>
  </p:notesMasterIdLst>
  <p:handoutMasterIdLst>
    <p:handoutMasterId r:id="rId31"/>
  </p:handoutMasterIdLst>
  <p:sldIdLst>
    <p:sldId id="460" r:id="rId3"/>
    <p:sldId id="303" r:id="rId4"/>
    <p:sldId id="461" r:id="rId5"/>
    <p:sldId id="456" r:id="rId6"/>
    <p:sldId id="434" r:id="rId7"/>
    <p:sldId id="436" r:id="rId8"/>
    <p:sldId id="437" r:id="rId9"/>
    <p:sldId id="442" r:id="rId10"/>
    <p:sldId id="443" r:id="rId11"/>
    <p:sldId id="448" r:id="rId12"/>
    <p:sldId id="444" r:id="rId13"/>
    <p:sldId id="445" r:id="rId14"/>
    <p:sldId id="457" r:id="rId15"/>
    <p:sldId id="458" r:id="rId16"/>
    <p:sldId id="459" r:id="rId17"/>
    <p:sldId id="447" r:id="rId18"/>
    <p:sldId id="416" r:id="rId19"/>
    <p:sldId id="438" r:id="rId20"/>
    <p:sldId id="423" r:id="rId21"/>
    <p:sldId id="426" r:id="rId22"/>
    <p:sldId id="452" r:id="rId23"/>
    <p:sldId id="451" r:id="rId24"/>
    <p:sldId id="453" r:id="rId25"/>
    <p:sldId id="454" r:id="rId26"/>
    <p:sldId id="455" r:id="rId27"/>
    <p:sldId id="462" r:id="rId28"/>
    <p:sldId id="417" r:id="rId29"/>
  </p:sldIdLst>
  <p:sldSz cx="9144000" cy="6858000" type="screen4x3"/>
  <p:notesSz cx="6797675" cy="9928225"/>
  <p:custDataLst>
    <p:tags r:id="rId32"/>
  </p:custDataLst>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000000"/>
    <a:srgbClr val="FAF7EA"/>
    <a:srgbClr val="0033CC"/>
    <a:srgbClr val="0000FF"/>
    <a:srgbClr val="3333FF"/>
    <a:srgbClr val="66CCFF"/>
    <a:srgbClr val="0066FF"/>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94849" autoAdjust="0"/>
  </p:normalViewPr>
  <p:slideViewPr>
    <p:cSldViewPr>
      <p:cViewPr>
        <p:scale>
          <a:sx n="80" d="100"/>
          <a:sy n="80" d="100"/>
        </p:scale>
        <p:origin x="-100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6387"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6388"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6389"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3950018-4F42-48E9-A251-A8974452F0F5}" type="slidenum">
              <a:rPr lang="en-GB"/>
              <a:pPr>
                <a:defRPr/>
              </a:pPr>
              <a:t>‹#›</a:t>
            </a:fld>
            <a:endParaRPr lang="en-GB"/>
          </a:p>
        </p:txBody>
      </p:sp>
    </p:spTree>
    <p:extLst>
      <p:ext uri="{BB962C8B-B14F-4D97-AF65-F5344CB8AC3E}">
        <p14:creationId xmlns:p14="http://schemas.microsoft.com/office/powerpoint/2010/main" xmlns="" val="716882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8435"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35844" name="Rectangle 4"/>
          <p:cNvSpPr>
            <a:spLocks noGrp="1" noRot="1" noChangeAspect="1" noChangeArrowheads="1" noTextEdit="1"/>
          </p:cNvSpPr>
          <p:nvPr>
            <p:ph type="sldImg" idx="2"/>
          </p:nvPr>
        </p:nvSpPr>
        <p:spPr bwMode="auto">
          <a:xfrm>
            <a:off x="919163" y="746125"/>
            <a:ext cx="4959350" cy="37211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7"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8438" name="Rectangle 6"/>
          <p:cNvSpPr>
            <a:spLocks noGrp="1" noChangeArrowheads="1"/>
          </p:cNvSpPr>
          <p:nvPr>
            <p:ph type="ftr" sz="quarter" idx="4"/>
          </p:nvPr>
        </p:nvSpPr>
        <p:spPr bwMode="auto">
          <a:xfrm>
            <a:off x="76200" y="9363075"/>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8439" name="Rectangle 7"/>
          <p:cNvSpPr>
            <a:spLocks noGrp="1" noChangeArrowheads="1"/>
          </p:cNvSpPr>
          <p:nvPr>
            <p:ph type="sldNum" sz="quarter" idx="5"/>
          </p:nvPr>
        </p:nvSpPr>
        <p:spPr bwMode="auto">
          <a:xfrm>
            <a:off x="3776663" y="9363075"/>
            <a:ext cx="2944812"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D987AF0-AA53-4D27-975C-690928C54D00}" type="slidenum">
              <a:rPr lang="en-GB"/>
              <a:pPr>
                <a:defRPr/>
              </a:pPr>
              <a:t>‹#›</a:t>
            </a:fld>
            <a:endParaRPr lang="en-GB"/>
          </a:p>
        </p:txBody>
      </p:sp>
    </p:spTree>
    <p:extLst>
      <p:ext uri="{BB962C8B-B14F-4D97-AF65-F5344CB8AC3E}">
        <p14:creationId xmlns:p14="http://schemas.microsoft.com/office/powerpoint/2010/main" xmlns="" val="37490551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58633A2-D690-49F9-BF59-9A6497CAD197}" type="slidenum">
              <a:rPr lang="en-GB" altLang="en-US" sz="1200" smtClean="0"/>
              <a:pPr/>
              <a:t>1</a:t>
            </a:fld>
            <a:endParaRPr lang="en-GB" altLang="en-US" sz="1200" smtClean="0"/>
          </a:p>
        </p:txBody>
      </p:sp>
      <p:sp>
        <p:nvSpPr>
          <p:cNvPr id="36867" name="Rectangle 2"/>
          <p:cNvSpPr>
            <a:spLocks noGrp="1" noRot="1" noChangeAspect="1" noChangeArrowheads="1" noTextEdit="1"/>
          </p:cNvSpPr>
          <p:nvPr>
            <p:ph type="sldImg"/>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2976DE2-184A-4354-91ED-EF249C8B875C}" type="slidenum">
              <a:rPr lang="en-GB" altLang="en-US" sz="1200" smtClean="0"/>
              <a:pPr/>
              <a:t>2</a:t>
            </a:fld>
            <a:endParaRPr lang="en-GB" alt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2976DE2-184A-4354-91ED-EF249C8B875C}" type="slidenum">
              <a:rPr lang="en-GB" altLang="en-US" sz="1200" smtClean="0"/>
              <a:pPr/>
              <a:t>26</a:t>
            </a:fld>
            <a:endParaRPr lang="en-GB"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969696"/>
        </a:solidFill>
        <a:effectLst/>
      </p:bgPr>
    </p:bg>
    <p:spTree>
      <p:nvGrpSpPr>
        <p:cNvPr id="1" name=""/>
        <p:cNvGrpSpPr/>
        <p:nvPr/>
      </p:nvGrpSpPr>
      <p:grpSpPr>
        <a:xfrm>
          <a:off x="0" y="0"/>
          <a:ext cx="0" cy="0"/>
          <a:chOff x="0" y="0"/>
          <a:chExt cx="0" cy="0"/>
        </a:xfrm>
      </p:grpSpPr>
      <p:sp>
        <p:nvSpPr>
          <p:cNvPr id="4" name="Rectangle 55"/>
          <p:cNvSpPr>
            <a:spLocks noChangeArrowheads="1"/>
          </p:cNvSpPr>
          <p:nvPr/>
        </p:nvSpPr>
        <p:spPr bwMode="white">
          <a:xfrm>
            <a:off x="0" y="0"/>
            <a:ext cx="9144000" cy="68580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grpSp>
        <p:nvGrpSpPr>
          <p:cNvPr id="5" name="Group 54"/>
          <p:cNvGrpSpPr>
            <a:grpSpLocks/>
          </p:cNvGrpSpPr>
          <p:nvPr/>
        </p:nvGrpSpPr>
        <p:grpSpPr bwMode="auto">
          <a:xfrm>
            <a:off x="292100" y="333375"/>
            <a:ext cx="8851900" cy="6524625"/>
            <a:chOff x="184" y="210"/>
            <a:chExt cx="5576" cy="4110"/>
          </a:xfrm>
        </p:grpSpPr>
        <p:sp>
          <p:nvSpPr>
            <p:cNvPr id="6" name="Rectangle 3"/>
            <p:cNvSpPr>
              <a:spLocks noChangeArrowheads="1"/>
            </p:cNvSpPr>
            <p:nvPr userDrawn="1"/>
          </p:nvSpPr>
          <p:spPr bwMode="auto">
            <a:xfrm>
              <a:off x="204" y="210"/>
              <a:ext cx="5352" cy="1789"/>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pic>
          <p:nvPicPr>
            <p:cNvPr id="7" name="Picture 8" descr="e-logo1"/>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204" y="294"/>
              <a:ext cx="1480" cy="3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8" name="Group 42"/>
            <p:cNvGrpSpPr>
              <a:grpSpLocks/>
            </p:cNvGrpSpPr>
            <p:nvPr userDrawn="1"/>
          </p:nvGrpSpPr>
          <p:grpSpPr bwMode="auto">
            <a:xfrm>
              <a:off x="3995" y="2341"/>
              <a:ext cx="1765" cy="1979"/>
              <a:chOff x="3981" y="2801"/>
              <a:chExt cx="1140" cy="1278"/>
            </a:xfrm>
          </p:grpSpPr>
          <p:sp>
            <p:nvSpPr>
              <p:cNvPr id="10" name="Freeform 37"/>
              <p:cNvSpPr>
                <a:spLocks/>
              </p:cNvSpPr>
              <p:nvPr userDrawn="1"/>
            </p:nvSpPr>
            <p:spPr bwMode="auto">
              <a:xfrm>
                <a:off x="3981" y="2801"/>
                <a:ext cx="1140" cy="1278"/>
              </a:xfrm>
              <a:custGeom>
                <a:avLst/>
                <a:gdLst>
                  <a:gd name="T0" fmla="*/ 2147483647 w 190"/>
                  <a:gd name="T1" fmla="*/ 2147483647 h 213"/>
                  <a:gd name="T2" fmla="*/ 2147483647 w 190"/>
                  <a:gd name="T3" fmla="*/ 2147483647 h 213"/>
                  <a:gd name="T4" fmla="*/ 0 w 190"/>
                  <a:gd name="T5" fmla="*/ 2147483647 h 213"/>
                  <a:gd name="T6" fmla="*/ 2147483647 w 190"/>
                  <a:gd name="T7" fmla="*/ 2147483647 h 213"/>
                  <a:gd name="T8" fmla="*/ 2147483647 w 190"/>
                  <a:gd name="T9" fmla="*/ 2147483647 h 213"/>
                  <a:gd name="T10" fmla="*/ 2147483647 w 190"/>
                  <a:gd name="T11" fmla="*/ 2147483647 h 213"/>
                  <a:gd name="T12" fmla="*/ 2147483647 w 190"/>
                  <a:gd name="T13" fmla="*/ 2147483647 h 213"/>
                  <a:gd name="T14" fmla="*/ 2147483647 w 190"/>
                  <a:gd name="T15" fmla="*/ 2147483647 h 213"/>
                  <a:gd name="T16" fmla="*/ 2147483647 w 190"/>
                  <a:gd name="T17" fmla="*/ 2147483647 h 213"/>
                  <a:gd name="T18" fmla="*/ 2147483647 w 190"/>
                  <a:gd name="T19" fmla="*/ 2147483647 h 213"/>
                  <a:gd name="T20" fmla="*/ 2147483647 w 190"/>
                  <a:gd name="T21" fmla="*/ 2147483647 h 213"/>
                  <a:gd name="T22" fmla="*/ 2147483647 w 190"/>
                  <a:gd name="T23" fmla="*/ 2147483647 h 213"/>
                  <a:gd name="T24" fmla="*/ 2147483647 w 190"/>
                  <a:gd name="T25" fmla="*/ 2147483647 h 213"/>
                  <a:gd name="T26" fmla="*/ 2147483647 w 190"/>
                  <a:gd name="T27" fmla="*/ 2147483647 h 213"/>
                  <a:gd name="T28" fmla="*/ 2147483647 w 190"/>
                  <a:gd name="T29" fmla="*/ 2147483647 h 213"/>
                  <a:gd name="T30" fmla="*/ 2147483647 w 190"/>
                  <a:gd name="T31" fmla="*/ 2147483647 h 213"/>
                  <a:gd name="T32" fmla="*/ 2147483647 w 190"/>
                  <a:gd name="T33" fmla="*/ 2147483647 h 213"/>
                  <a:gd name="T34" fmla="*/ 2147483647 w 190"/>
                  <a:gd name="T35" fmla="*/ 2147483647 h 213"/>
                  <a:gd name="T36" fmla="*/ 2147483647 w 190"/>
                  <a:gd name="T37" fmla="*/ 2147483647 h 213"/>
                  <a:gd name="T38" fmla="*/ 2147483647 w 190"/>
                  <a:gd name="T39" fmla="*/ 2147483647 h 213"/>
                  <a:gd name="T40" fmla="*/ 2147483647 w 190"/>
                  <a:gd name="T41" fmla="*/ 2147483647 h 213"/>
                  <a:gd name="T42" fmla="*/ 2147483647 w 190"/>
                  <a:gd name="T43" fmla="*/ 2147483647 h 213"/>
                  <a:gd name="T44" fmla="*/ 2147483647 w 190"/>
                  <a:gd name="T45" fmla="*/ 2147483647 h 213"/>
                  <a:gd name="T46" fmla="*/ 2147483647 w 190"/>
                  <a:gd name="T47" fmla="*/ 2147483647 h 213"/>
                  <a:gd name="T48" fmla="*/ 2147483647 w 190"/>
                  <a:gd name="T49" fmla="*/ 2147483647 h 213"/>
                  <a:gd name="T50" fmla="*/ 2147483647 w 190"/>
                  <a:gd name="T51" fmla="*/ 2147483647 h 213"/>
                  <a:gd name="T52" fmla="*/ 2147483647 w 190"/>
                  <a:gd name="T53" fmla="*/ 2147483647 h 213"/>
                  <a:gd name="T54" fmla="*/ 2147483647 w 190"/>
                  <a:gd name="T55" fmla="*/ 2147483647 h 213"/>
                  <a:gd name="T56" fmla="*/ 2147483647 w 190"/>
                  <a:gd name="T57" fmla="*/ 2147483647 h 213"/>
                  <a:gd name="T58" fmla="*/ 2147483647 w 190"/>
                  <a:gd name="T59" fmla="*/ 2147483647 h 213"/>
                  <a:gd name="T60" fmla="*/ 2147483647 w 190"/>
                  <a:gd name="T61" fmla="*/ 2147483647 h 213"/>
                  <a:gd name="T62" fmla="*/ 2147483647 w 190"/>
                  <a:gd name="T63" fmla="*/ 2147483647 h 213"/>
                  <a:gd name="T64" fmla="*/ 2147483647 w 190"/>
                  <a:gd name="T65" fmla="*/ 2147483647 h 213"/>
                  <a:gd name="T66" fmla="*/ 2147483647 w 190"/>
                  <a:gd name="T67" fmla="*/ 2147483647 h 213"/>
                  <a:gd name="T68" fmla="*/ 2147483647 w 190"/>
                  <a:gd name="T69" fmla="*/ 2147483647 h 213"/>
                  <a:gd name="T70" fmla="*/ 2147483647 w 190"/>
                  <a:gd name="T71" fmla="*/ 2147483647 h 213"/>
                  <a:gd name="T72" fmla="*/ 2147483647 w 190"/>
                  <a:gd name="T73" fmla="*/ 2147483647 h 213"/>
                  <a:gd name="T74" fmla="*/ 2147483647 w 190"/>
                  <a:gd name="T75" fmla="*/ 2147483647 h 213"/>
                  <a:gd name="T76" fmla="*/ 2147483647 w 190"/>
                  <a:gd name="T77" fmla="*/ 2147483647 h 213"/>
                  <a:gd name="T78" fmla="*/ 2147483647 w 190"/>
                  <a:gd name="T79" fmla="*/ 2147483647 h 213"/>
                  <a:gd name="T80" fmla="*/ 2147483647 w 190"/>
                  <a:gd name="T81" fmla="*/ 2147483647 h 213"/>
                  <a:gd name="T82" fmla="*/ 2147483647 w 190"/>
                  <a:gd name="T83" fmla="*/ 2147483647 h 213"/>
                  <a:gd name="T84" fmla="*/ 2147483647 w 190"/>
                  <a:gd name="T85" fmla="*/ 2147483647 h 213"/>
                  <a:gd name="T86" fmla="*/ 2147483647 w 190"/>
                  <a:gd name="T87" fmla="*/ 2147483647 h 213"/>
                  <a:gd name="T88" fmla="*/ 2147483647 w 190"/>
                  <a:gd name="T89" fmla="*/ 2147483647 h 213"/>
                  <a:gd name="T90" fmla="*/ 2147483647 w 190"/>
                  <a:gd name="T91" fmla="*/ 2147483647 h 213"/>
                  <a:gd name="T92" fmla="*/ 2147483647 w 190"/>
                  <a:gd name="T93" fmla="*/ 2147483647 h 213"/>
                  <a:gd name="T94" fmla="*/ 2147483647 w 190"/>
                  <a:gd name="T95" fmla="*/ 2147483647 h 2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90" h="213">
                    <a:moveTo>
                      <a:pt x="66" y="192"/>
                    </a:moveTo>
                    <a:cubicBezTo>
                      <a:pt x="62" y="194"/>
                      <a:pt x="52" y="197"/>
                      <a:pt x="52" y="197"/>
                    </a:cubicBezTo>
                    <a:cubicBezTo>
                      <a:pt x="52" y="197"/>
                      <a:pt x="51" y="201"/>
                      <a:pt x="51" y="213"/>
                    </a:cubicBezTo>
                    <a:cubicBezTo>
                      <a:pt x="51" y="213"/>
                      <a:pt x="51" y="213"/>
                      <a:pt x="51" y="213"/>
                    </a:cubicBezTo>
                    <a:lnTo>
                      <a:pt x="3" y="213"/>
                    </a:lnTo>
                    <a:lnTo>
                      <a:pt x="3" y="198"/>
                    </a:lnTo>
                    <a:lnTo>
                      <a:pt x="1" y="197"/>
                    </a:lnTo>
                    <a:lnTo>
                      <a:pt x="1" y="193"/>
                    </a:lnTo>
                    <a:lnTo>
                      <a:pt x="0" y="192"/>
                    </a:lnTo>
                    <a:cubicBezTo>
                      <a:pt x="0" y="192"/>
                      <a:pt x="2" y="160"/>
                      <a:pt x="2" y="158"/>
                    </a:cubicBezTo>
                    <a:cubicBezTo>
                      <a:pt x="2" y="156"/>
                      <a:pt x="2" y="147"/>
                      <a:pt x="1" y="141"/>
                    </a:cubicBezTo>
                    <a:cubicBezTo>
                      <a:pt x="1" y="134"/>
                      <a:pt x="2" y="91"/>
                      <a:pt x="2" y="85"/>
                    </a:cubicBezTo>
                    <a:cubicBezTo>
                      <a:pt x="2" y="79"/>
                      <a:pt x="4" y="64"/>
                      <a:pt x="8" y="58"/>
                    </a:cubicBezTo>
                    <a:cubicBezTo>
                      <a:pt x="12" y="52"/>
                      <a:pt x="16" y="50"/>
                      <a:pt x="18" y="48"/>
                    </a:cubicBezTo>
                    <a:cubicBezTo>
                      <a:pt x="19" y="46"/>
                      <a:pt x="20" y="40"/>
                      <a:pt x="20" y="40"/>
                    </a:cubicBezTo>
                    <a:lnTo>
                      <a:pt x="22" y="40"/>
                    </a:lnTo>
                    <a:lnTo>
                      <a:pt x="23" y="35"/>
                    </a:lnTo>
                    <a:cubicBezTo>
                      <a:pt x="23" y="35"/>
                      <a:pt x="23" y="32"/>
                      <a:pt x="22" y="31"/>
                    </a:cubicBezTo>
                    <a:cubicBezTo>
                      <a:pt x="21" y="30"/>
                      <a:pt x="18" y="22"/>
                      <a:pt x="18" y="21"/>
                    </a:cubicBezTo>
                    <a:cubicBezTo>
                      <a:pt x="17" y="20"/>
                      <a:pt x="17" y="16"/>
                      <a:pt x="17" y="14"/>
                    </a:cubicBezTo>
                    <a:cubicBezTo>
                      <a:pt x="16" y="12"/>
                      <a:pt x="19" y="7"/>
                      <a:pt x="19" y="7"/>
                    </a:cubicBezTo>
                    <a:lnTo>
                      <a:pt x="21" y="6"/>
                    </a:lnTo>
                    <a:lnTo>
                      <a:pt x="22" y="4"/>
                    </a:lnTo>
                    <a:cubicBezTo>
                      <a:pt x="22" y="4"/>
                      <a:pt x="24" y="3"/>
                      <a:pt x="25" y="2"/>
                    </a:cubicBezTo>
                    <a:cubicBezTo>
                      <a:pt x="26" y="1"/>
                      <a:pt x="33" y="1"/>
                      <a:pt x="35" y="1"/>
                    </a:cubicBezTo>
                    <a:cubicBezTo>
                      <a:pt x="37" y="0"/>
                      <a:pt x="40" y="0"/>
                      <a:pt x="43" y="1"/>
                    </a:cubicBezTo>
                    <a:cubicBezTo>
                      <a:pt x="45" y="1"/>
                      <a:pt x="46" y="1"/>
                      <a:pt x="46" y="1"/>
                    </a:cubicBezTo>
                    <a:cubicBezTo>
                      <a:pt x="46" y="1"/>
                      <a:pt x="48" y="2"/>
                      <a:pt x="49" y="3"/>
                    </a:cubicBezTo>
                    <a:cubicBezTo>
                      <a:pt x="50" y="3"/>
                      <a:pt x="51" y="4"/>
                      <a:pt x="52" y="4"/>
                    </a:cubicBezTo>
                    <a:cubicBezTo>
                      <a:pt x="52" y="5"/>
                      <a:pt x="53" y="6"/>
                      <a:pt x="53" y="7"/>
                    </a:cubicBezTo>
                    <a:cubicBezTo>
                      <a:pt x="53" y="9"/>
                      <a:pt x="52" y="10"/>
                      <a:pt x="52" y="10"/>
                    </a:cubicBezTo>
                    <a:cubicBezTo>
                      <a:pt x="52" y="10"/>
                      <a:pt x="53" y="11"/>
                      <a:pt x="54" y="12"/>
                    </a:cubicBezTo>
                    <a:cubicBezTo>
                      <a:pt x="55" y="14"/>
                      <a:pt x="56" y="19"/>
                      <a:pt x="56" y="19"/>
                    </a:cubicBezTo>
                    <a:cubicBezTo>
                      <a:pt x="56" y="19"/>
                      <a:pt x="56" y="21"/>
                      <a:pt x="56" y="22"/>
                    </a:cubicBezTo>
                    <a:cubicBezTo>
                      <a:pt x="56" y="23"/>
                      <a:pt x="57" y="27"/>
                      <a:pt x="57" y="27"/>
                    </a:cubicBezTo>
                    <a:cubicBezTo>
                      <a:pt x="57" y="27"/>
                      <a:pt x="60" y="29"/>
                      <a:pt x="59" y="31"/>
                    </a:cubicBezTo>
                    <a:cubicBezTo>
                      <a:pt x="58" y="32"/>
                      <a:pt x="56" y="32"/>
                      <a:pt x="56" y="32"/>
                    </a:cubicBezTo>
                    <a:cubicBezTo>
                      <a:pt x="56" y="32"/>
                      <a:pt x="55" y="34"/>
                      <a:pt x="55" y="34"/>
                    </a:cubicBezTo>
                    <a:cubicBezTo>
                      <a:pt x="55" y="35"/>
                      <a:pt x="55" y="35"/>
                      <a:pt x="55" y="35"/>
                    </a:cubicBezTo>
                    <a:cubicBezTo>
                      <a:pt x="55" y="36"/>
                      <a:pt x="55" y="36"/>
                      <a:pt x="55" y="36"/>
                    </a:cubicBezTo>
                    <a:cubicBezTo>
                      <a:pt x="55" y="36"/>
                      <a:pt x="56" y="36"/>
                      <a:pt x="55" y="37"/>
                    </a:cubicBezTo>
                    <a:cubicBezTo>
                      <a:pt x="55" y="37"/>
                      <a:pt x="55" y="38"/>
                      <a:pt x="55" y="38"/>
                    </a:cubicBezTo>
                    <a:cubicBezTo>
                      <a:pt x="55" y="38"/>
                      <a:pt x="55" y="40"/>
                      <a:pt x="56" y="42"/>
                    </a:cubicBezTo>
                    <a:cubicBezTo>
                      <a:pt x="56" y="44"/>
                      <a:pt x="56" y="45"/>
                      <a:pt x="55" y="45"/>
                    </a:cubicBezTo>
                    <a:cubicBezTo>
                      <a:pt x="54" y="46"/>
                      <a:pt x="50" y="46"/>
                      <a:pt x="49" y="46"/>
                    </a:cubicBezTo>
                    <a:cubicBezTo>
                      <a:pt x="49" y="47"/>
                      <a:pt x="45" y="47"/>
                      <a:pt x="45" y="47"/>
                    </a:cubicBezTo>
                    <a:lnTo>
                      <a:pt x="45" y="51"/>
                    </a:lnTo>
                    <a:lnTo>
                      <a:pt x="46" y="53"/>
                    </a:lnTo>
                    <a:cubicBezTo>
                      <a:pt x="46" y="53"/>
                      <a:pt x="48" y="57"/>
                      <a:pt x="50" y="60"/>
                    </a:cubicBezTo>
                    <a:cubicBezTo>
                      <a:pt x="50" y="58"/>
                      <a:pt x="51" y="55"/>
                      <a:pt x="51" y="55"/>
                    </a:cubicBezTo>
                    <a:cubicBezTo>
                      <a:pt x="52" y="54"/>
                      <a:pt x="56" y="52"/>
                      <a:pt x="58" y="51"/>
                    </a:cubicBezTo>
                    <a:cubicBezTo>
                      <a:pt x="60" y="50"/>
                      <a:pt x="65" y="47"/>
                      <a:pt x="67" y="46"/>
                    </a:cubicBezTo>
                    <a:cubicBezTo>
                      <a:pt x="69" y="45"/>
                      <a:pt x="76" y="42"/>
                      <a:pt x="76" y="42"/>
                    </a:cubicBezTo>
                    <a:lnTo>
                      <a:pt x="78" y="38"/>
                    </a:lnTo>
                    <a:lnTo>
                      <a:pt x="80" y="38"/>
                    </a:lnTo>
                    <a:cubicBezTo>
                      <a:pt x="80" y="38"/>
                      <a:pt x="80" y="34"/>
                      <a:pt x="80" y="33"/>
                    </a:cubicBezTo>
                    <a:cubicBezTo>
                      <a:pt x="80" y="32"/>
                      <a:pt x="80" y="32"/>
                      <a:pt x="78" y="30"/>
                    </a:cubicBezTo>
                    <a:cubicBezTo>
                      <a:pt x="77" y="28"/>
                      <a:pt x="75" y="24"/>
                      <a:pt x="75" y="23"/>
                    </a:cubicBezTo>
                    <a:cubicBezTo>
                      <a:pt x="74" y="22"/>
                      <a:pt x="74" y="21"/>
                      <a:pt x="73" y="19"/>
                    </a:cubicBezTo>
                    <a:cubicBezTo>
                      <a:pt x="73" y="17"/>
                      <a:pt x="73" y="13"/>
                      <a:pt x="74" y="12"/>
                    </a:cubicBezTo>
                    <a:cubicBezTo>
                      <a:pt x="74" y="11"/>
                      <a:pt x="76" y="8"/>
                      <a:pt x="79" y="5"/>
                    </a:cubicBezTo>
                    <a:cubicBezTo>
                      <a:pt x="83" y="3"/>
                      <a:pt x="85" y="3"/>
                      <a:pt x="88" y="3"/>
                    </a:cubicBezTo>
                    <a:cubicBezTo>
                      <a:pt x="88" y="3"/>
                      <a:pt x="94" y="3"/>
                      <a:pt x="97" y="5"/>
                    </a:cubicBezTo>
                    <a:cubicBezTo>
                      <a:pt x="100" y="7"/>
                      <a:pt x="102" y="11"/>
                      <a:pt x="103" y="13"/>
                    </a:cubicBezTo>
                    <a:cubicBezTo>
                      <a:pt x="104" y="15"/>
                      <a:pt x="105" y="18"/>
                      <a:pt x="105" y="20"/>
                    </a:cubicBezTo>
                    <a:cubicBezTo>
                      <a:pt x="105" y="22"/>
                      <a:pt x="105" y="26"/>
                      <a:pt x="105" y="27"/>
                    </a:cubicBezTo>
                    <a:cubicBezTo>
                      <a:pt x="106" y="30"/>
                      <a:pt x="105" y="32"/>
                      <a:pt x="105" y="32"/>
                    </a:cubicBezTo>
                    <a:cubicBezTo>
                      <a:pt x="104" y="33"/>
                      <a:pt x="104" y="37"/>
                      <a:pt x="104" y="38"/>
                    </a:cubicBezTo>
                    <a:cubicBezTo>
                      <a:pt x="104" y="40"/>
                      <a:pt x="102" y="41"/>
                      <a:pt x="102" y="41"/>
                    </a:cubicBezTo>
                    <a:cubicBezTo>
                      <a:pt x="102" y="41"/>
                      <a:pt x="112" y="46"/>
                      <a:pt x="113" y="46"/>
                    </a:cubicBezTo>
                    <a:cubicBezTo>
                      <a:pt x="115" y="46"/>
                      <a:pt x="118" y="48"/>
                      <a:pt x="119" y="49"/>
                    </a:cubicBezTo>
                    <a:cubicBezTo>
                      <a:pt x="121" y="50"/>
                      <a:pt x="123" y="52"/>
                      <a:pt x="125" y="53"/>
                    </a:cubicBezTo>
                    <a:cubicBezTo>
                      <a:pt x="126" y="53"/>
                      <a:pt x="127" y="55"/>
                      <a:pt x="127" y="56"/>
                    </a:cubicBezTo>
                    <a:cubicBezTo>
                      <a:pt x="127" y="58"/>
                      <a:pt x="128" y="60"/>
                      <a:pt x="128" y="60"/>
                    </a:cubicBezTo>
                    <a:cubicBezTo>
                      <a:pt x="128" y="60"/>
                      <a:pt x="134" y="71"/>
                      <a:pt x="136" y="74"/>
                    </a:cubicBezTo>
                    <a:cubicBezTo>
                      <a:pt x="138" y="76"/>
                      <a:pt x="139" y="79"/>
                      <a:pt x="139" y="81"/>
                    </a:cubicBezTo>
                    <a:cubicBezTo>
                      <a:pt x="139" y="83"/>
                      <a:pt x="139" y="89"/>
                      <a:pt x="139" y="93"/>
                    </a:cubicBezTo>
                    <a:cubicBezTo>
                      <a:pt x="138" y="97"/>
                      <a:pt x="134" y="98"/>
                      <a:pt x="132" y="98"/>
                    </a:cubicBezTo>
                    <a:cubicBezTo>
                      <a:pt x="130" y="99"/>
                      <a:pt x="129" y="96"/>
                      <a:pt x="128" y="97"/>
                    </a:cubicBezTo>
                    <a:cubicBezTo>
                      <a:pt x="126" y="97"/>
                      <a:pt x="124" y="95"/>
                      <a:pt x="123" y="94"/>
                    </a:cubicBezTo>
                    <a:cubicBezTo>
                      <a:pt x="122" y="93"/>
                      <a:pt x="119" y="91"/>
                      <a:pt x="119" y="91"/>
                    </a:cubicBezTo>
                    <a:lnTo>
                      <a:pt x="119" y="97"/>
                    </a:lnTo>
                    <a:cubicBezTo>
                      <a:pt x="119" y="97"/>
                      <a:pt x="120" y="98"/>
                      <a:pt x="121" y="100"/>
                    </a:cubicBezTo>
                    <a:cubicBezTo>
                      <a:pt x="121" y="102"/>
                      <a:pt x="119" y="104"/>
                      <a:pt x="118" y="106"/>
                    </a:cubicBezTo>
                    <a:cubicBezTo>
                      <a:pt x="118" y="108"/>
                      <a:pt x="116" y="110"/>
                      <a:pt x="117" y="113"/>
                    </a:cubicBezTo>
                    <a:cubicBezTo>
                      <a:pt x="118" y="116"/>
                      <a:pt x="116" y="116"/>
                      <a:pt x="116" y="116"/>
                    </a:cubicBezTo>
                    <a:lnTo>
                      <a:pt x="118" y="120"/>
                    </a:lnTo>
                    <a:cubicBezTo>
                      <a:pt x="118" y="120"/>
                      <a:pt x="122" y="126"/>
                      <a:pt x="123" y="127"/>
                    </a:cubicBezTo>
                    <a:cubicBezTo>
                      <a:pt x="123" y="128"/>
                      <a:pt x="124" y="129"/>
                      <a:pt x="124" y="132"/>
                    </a:cubicBezTo>
                    <a:cubicBezTo>
                      <a:pt x="124" y="134"/>
                      <a:pt x="123" y="159"/>
                      <a:pt x="123" y="172"/>
                    </a:cubicBezTo>
                    <a:cubicBezTo>
                      <a:pt x="123" y="175"/>
                      <a:pt x="123" y="182"/>
                      <a:pt x="123" y="189"/>
                    </a:cubicBezTo>
                    <a:cubicBezTo>
                      <a:pt x="123" y="186"/>
                      <a:pt x="124" y="183"/>
                      <a:pt x="124" y="182"/>
                    </a:cubicBezTo>
                    <a:cubicBezTo>
                      <a:pt x="124" y="181"/>
                      <a:pt x="126" y="172"/>
                      <a:pt x="126" y="172"/>
                    </a:cubicBezTo>
                    <a:lnTo>
                      <a:pt x="132" y="172"/>
                    </a:lnTo>
                    <a:lnTo>
                      <a:pt x="135" y="173"/>
                    </a:lnTo>
                    <a:lnTo>
                      <a:pt x="136" y="173"/>
                    </a:lnTo>
                    <a:lnTo>
                      <a:pt x="135" y="171"/>
                    </a:lnTo>
                    <a:cubicBezTo>
                      <a:pt x="135" y="171"/>
                      <a:pt x="133" y="169"/>
                      <a:pt x="134" y="168"/>
                    </a:cubicBezTo>
                    <a:cubicBezTo>
                      <a:pt x="134" y="167"/>
                      <a:pt x="135" y="157"/>
                      <a:pt x="135" y="157"/>
                    </a:cubicBezTo>
                    <a:lnTo>
                      <a:pt x="134" y="155"/>
                    </a:lnTo>
                    <a:cubicBezTo>
                      <a:pt x="134" y="155"/>
                      <a:pt x="135" y="152"/>
                      <a:pt x="135" y="150"/>
                    </a:cubicBezTo>
                    <a:cubicBezTo>
                      <a:pt x="136" y="148"/>
                      <a:pt x="136" y="140"/>
                      <a:pt x="136" y="140"/>
                    </a:cubicBezTo>
                    <a:lnTo>
                      <a:pt x="135" y="139"/>
                    </a:lnTo>
                    <a:cubicBezTo>
                      <a:pt x="135" y="139"/>
                      <a:pt x="140" y="119"/>
                      <a:pt x="140" y="114"/>
                    </a:cubicBezTo>
                    <a:cubicBezTo>
                      <a:pt x="141" y="109"/>
                      <a:pt x="146" y="98"/>
                      <a:pt x="146" y="97"/>
                    </a:cubicBezTo>
                    <a:cubicBezTo>
                      <a:pt x="145" y="92"/>
                      <a:pt x="147" y="84"/>
                      <a:pt x="148" y="83"/>
                    </a:cubicBezTo>
                    <a:cubicBezTo>
                      <a:pt x="149" y="81"/>
                      <a:pt x="150" y="76"/>
                      <a:pt x="150" y="76"/>
                    </a:cubicBezTo>
                    <a:lnTo>
                      <a:pt x="151" y="68"/>
                    </a:lnTo>
                    <a:lnTo>
                      <a:pt x="160" y="66"/>
                    </a:lnTo>
                    <a:cubicBezTo>
                      <a:pt x="160" y="66"/>
                      <a:pt x="161" y="64"/>
                      <a:pt x="161" y="62"/>
                    </a:cubicBezTo>
                    <a:cubicBezTo>
                      <a:pt x="160" y="61"/>
                      <a:pt x="156" y="60"/>
                      <a:pt x="154" y="60"/>
                    </a:cubicBezTo>
                    <a:cubicBezTo>
                      <a:pt x="153" y="60"/>
                      <a:pt x="151" y="59"/>
                      <a:pt x="150" y="58"/>
                    </a:cubicBezTo>
                    <a:cubicBezTo>
                      <a:pt x="149" y="57"/>
                      <a:pt x="151" y="55"/>
                      <a:pt x="151" y="55"/>
                    </a:cubicBezTo>
                    <a:lnTo>
                      <a:pt x="150" y="53"/>
                    </a:lnTo>
                    <a:lnTo>
                      <a:pt x="151" y="52"/>
                    </a:lnTo>
                    <a:lnTo>
                      <a:pt x="150" y="51"/>
                    </a:lnTo>
                    <a:lnTo>
                      <a:pt x="149" y="48"/>
                    </a:lnTo>
                    <a:cubicBezTo>
                      <a:pt x="149" y="48"/>
                      <a:pt x="148" y="48"/>
                      <a:pt x="148" y="48"/>
                    </a:cubicBezTo>
                    <a:cubicBezTo>
                      <a:pt x="147" y="48"/>
                      <a:pt x="147" y="48"/>
                      <a:pt x="147" y="46"/>
                    </a:cubicBezTo>
                    <a:cubicBezTo>
                      <a:pt x="147" y="45"/>
                      <a:pt x="150" y="42"/>
                      <a:pt x="150" y="40"/>
                    </a:cubicBezTo>
                    <a:cubicBezTo>
                      <a:pt x="151" y="39"/>
                      <a:pt x="150" y="38"/>
                      <a:pt x="150" y="37"/>
                    </a:cubicBezTo>
                    <a:cubicBezTo>
                      <a:pt x="150" y="35"/>
                      <a:pt x="150" y="33"/>
                      <a:pt x="150" y="33"/>
                    </a:cubicBezTo>
                    <a:lnTo>
                      <a:pt x="148" y="34"/>
                    </a:lnTo>
                    <a:cubicBezTo>
                      <a:pt x="148" y="34"/>
                      <a:pt x="148" y="31"/>
                      <a:pt x="150" y="29"/>
                    </a:cubicBezTo>
                    <a:cubicBezTo>
                      <a:pt x="151" y="26"/>
                      <a:pt x="161" y="22"/>
                      <a:pt x="163" y="22"/>
                    </a:cubicBezTo>
                    <a:cubicBezTo>
                      <a:pt x="165" y="21"/>
                      <a:pt x="168" y="21"/>
                      <a:pt x="171" y="21"/>
                    </a:cubicBezTo>
                    <a:cubicBezTo>
                      <a:pt x="174" y="21"/>
                      <a:pt x="178" y="23"/>
                      <a:pt x="180" y="26"/>
                    </a:cubicBezTo>
                    <a:cubicBezTo>
                      <a:pt x="186" y="32"/>
                      <a:pt x="185" y="39"/>
                      <a:pt x="185" y="40"/>
                    </a:cubicBezTo>
                    <a:cubicBezTo>
                      <a:pt x="185" y="42"/>
                      <a:pt x="185" y="48"/>
                      <a:pt x="185" y="51"/>
                    </a:cubicBezTo>
                    <a:cubicBezTo>
                      <a:pt x="184" y="55"/>
                      <a:pt x="181" y="58"/>
                      <a:pt x="180" y="60"/>
                    </a:cubicBezTo>
                    <a:cubicBezTo>
                      <a:pt x="179" y="61"/>
                      <a:pt x="178" y="62"/>
                      <a:pt x="178" y="62"/>
                    </a:cubicBezTo>
                    <a:lnTo>
                      <a:pt x="180" y="62"/>
                    </a:lnTo>
                    <a:cubicBezTo>
                      <a:pt x="180" y="62"/>
                      <a:pt x="185" y="70"/>
                      <a:pt x="186" y="72"/>
                    </a:cubicBezTo>
                    <a:cubicBezTo>
                      <a:pt x="187" y="72"/>
                      <a:pt x="189" y="74"/>
                      <a:pt x="190" y="75"/>
                    </a:cubicBezTo>
                    <a:lnTo>
                      <a:pt x="190" y="112"/>
                    </a:lnTo>
                    <a:cubicBezTo>
                      <a:pt x="190" y="114"/>
                      <a:pt x="190" y="116"/>
                      <a:pt x="190" y="117"/>
                    </a:cubicBezTo>
                    <a:cubicBezTo>
                      <a:pt x="189" y="121"/>
                      <a:pt x="185" y="125"/>
                      <a:pt x="185" y="125"/>
                    </a:cubicBezTo>
                    <a:cubicBezTo>
                      <a:pt x="185" y="125"/>
                      <a:pt x="185" y="142"/>
                      <a:pt x="187" y="147"/>
                    </a:cubicBezTo>
                    <a:cubicBezTo>
                      <a:pt x="189" y="152"/>
                      <a:pt x="189" y="159"/>
                      <a:pt x="189" y="159"/>
                    </a:cubicBezTo>
                    <a:lnTo>
                      <a:pt x="188" y="160"/>
                    </a:lnTo>
                    <a:cubicBezTo>
                      <a:pt x="188" y="160"/>
                      <a:pt x="187" y="179"/>
                      <a:pt x="187" y="184"/>
                    </a:cubicBezTo>
                    <a:cubicBezTo>
                      <a:pt x="187" y="189"/>
                      <a:pt x="184" y="204"/>
                      <a:pt x="183" y="213"/>
                    </a:cubicBezTo>
                    <a:cubicBezTo>
                      <a:pt x="144" y="213"/>
                      <a:pt x="105" y="213"/>
                      <a:pt x="66" y="213"/>
                    </a:cubicBezTo>
                    <a:cubicBezTo>
                      <a:pt x="66" y="213"/>
                      <a:pt x="66" y="213"/>
                      <a:pt x="66" y="213"/>
                    </a:cubicBezTo>
                    <a:cubicBezTo>
                      <a:pt x="66" y="205"/>
                      <a:pt x="66" y="196"/>
                      <a:pt x="66" y="192"/>
                    </a:cubicBezTo>
                    <a:close/>
                  </a:path>
                </a:pathLst>
              </a:custGeom>
              <a:solidFill>
                <a:srgbClr val="CC738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1" name="Freeform 38"/>
              <p:cNvSpPr>
                <a:spLocks/>
              </p:cNvSpPr>
              <p:nvPr userDrawn="1"/>
            </p:nvSpPr>
            <p:spPr bwMode="auto">
              <a:xfrm>
                <a:off x="4341" y="3377"/>
                <a:ext cx="144" cy="576"/>
              </a:xfrm>
              <a:custGeom>
                <a:avLst/>
                <a:gdLst>
                  <a:gd name="T0" fmla="*/ 2147483647 w 24"/>
                  <a:gd name="T1" fmla="*/ 2147483647 h 96"/>
                  <a:gd name="T2" fmla="*/ 2147483647 w 24"/>
                  <a:gd name="T3" fmla="*/ 2147483647 h 96"/>
                  <a:gd name="T4" fmla="*/ 2147483647 w 24"/>
                  <a:gd name="T5" fmla="*/ 2147483647 h 96"/>
                  <a:gd name="T6" fmla="*/ 2147483647 w 24"/>
                  <a:gd name="T7" fmla="*/ 2147483647 h 96"/>
                  <a:gd name="T8" fmla="*/ 2147483647 w 24"/>
                  <a:gd name="T9" fmla="*/ 2147483647 h 96"/>
                  <a:gd name="T10" fmla="*/ 2147483647 w 24"/>
                  <a:gd name="T11" fmla="*/ 2147483647 h 96"/>
                  <a:gd name="T12" fmla="*/ 2147483647 w 24"/>
                  <a:gd name="T13" fmla="*/ 2147483647 h 96"/>
                  <a:gd name="T14" fmla="*/ 2147483647 w 24"/>
                  <a:gd name="T15" fmla="*/ 2147483647 h 96"/>
                  <a:gd name="T16" fmla="*/ 2147483647 w 24"/>
                  <a:gd name="T17" fmla="*/ 0 h 96"/>
                  <a:gd name="T18" fmla="*/ 2147483647 w 24"/>
                  <a:gd name="T19" fmla="*/ 2147483647 h 96"/>
                  <a:gd name="T20" fmla="*/ 2147483647 w 24"/>
                  <a:gd name="T21" fmla="*/ 2147483647 h 96"/>
                  <a:gd name="T22" fmla="*/ 2147483647 w 24"/>
                  <a:gd name="T23" fmla="*/ 2147483647 h 96"/>
                  <a:gd name="T24" fmla="*/ 2147483647 w 24"/>
                  <a:gd name="T25" fmla="*/ 2147483647 h 96"/>
                  <a:gd name="T26" fmla="*/ 2147483647 w 24"/>
                  <a:gd name="T27" fmla="*/ 2147483647 h 96"/>
                  <a:gd name="T28" fmla="*/ 2147483647 w 24"/>
                  <a:gd name="T29" fmla="*/ 2147483647 h 96"/>
                  <a:gd name="T30" fmla="*/ 2147483647 w 24"/>
                  <a:gd name="T31" fmla="*/ 2147483647 h 96"/>
                  <a:gd name="T32" fmla="*/ 2147483647 w 24"/>
                  <a:gd name="T33" fmla="*/ 2147483647 h 96"/>
                  <a:gd name="T34" fmla="*/ 2147483647 w 24"/>
                  <a:gd name="T35" fmla="*/ 2147483647 h 96"/>
                  <a:gd name="T36" fmla="*/ 2147483647 w 24"/>
                  <a:gd name="T37" fmla="*/ 2147483647 h 96"/>
                  <a:gd name="T38" fmla="*/ 2147483647 w 24"/>
                  <a:gd name="T39" fmla="*/ 2147483647 h 96"/>
                  <a:gd name="T40" fmla="*/ 2147483647 w 24"/>
                  <a:gd name="T41" fmla="*/ 2147483647 h 96"/>
                  <a:gd name="T42" fmla="*/ 2147483647 w 24"/>
                  <a:gd name="T43" fmla="*/ 2147483647 h 96"/>
                  <a:gd name="T44" fmla="*/ 2147483647 w 24"/>
                  <a:gd name="T45" fmla="*/ 2147483647 h 96"/>
                  <a:gd name="T46" fmla="*/ 2147483647 w 24"/>
                  <a:gd name="T47" fmla="*/ 2147483647 h 96"/>
                  <a:gd name="T48" fmla="*/ 2147483647 w 24"/>
                  <a:gd name="T49" fmla="*/ 2147483647 h 96"/>
                  <a:gd name="T50" fmla="*/ 2147483647 w 24"/>
                  <a:gd name="T51" fmla="*/ 2147483647 h 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 h="96">
                    <a:moveTo>
                      <a:pt x="6" y="96"/>
                    </a:moveTo>
                    <a:cubicBezTo>
                      <a:pt x="6" y="96"/>
                      <a:pt x="3" y="79"/>
                      <a:pt x="3" y="76"/>
                    </a:cubicBezTo>
                    <a:cubicBezTo>
                      <a:pt x="3" y="72"/>
                      <a:pt x="2" y="57"/>
                      <a:pt x="2" y="52"/>
                    </a:cubicBezTo>
                    <a:cubicBezTo>
                      <a:pt x="2" y="48"/>
                      <a:pt x="0" y="32"/>
                      <a:pt x="2" y="28"/>
                    </a:cubicBezTo>
                    <a:cubicBezTo>
                      <a:pt x="3" y="26"/>
                      <a:pt x="3" y="23"/>
                      <a:pt x="3" y="21"/>
                    </a:cubicBezTo>
                    <a:cubicBezTo>
                      <a:pt x="3" y="19"/>
                      <a:pt x="4" y="17"/>
                      <a:pt x="4" y="15"/>
                    </a:cubicBezTo>
                    <a:cubicBezTo>
                      <a:pt x="4" y="15"/>
                      <a:pt x="3" y="11"/>
                      <a:pt x="3" y="8"/>
                    </a:cubicBezTo>
                    <a:cubicBezTo>
                      <a:pt x="3" y="6"/>
                      <a:pt x="4" y="5"/>
                      <a:pt x="4" y="4"/>
                    </a:cubicBezTo>
                    <a:cubicBezTo>
                      <a:pt x="4" y="2"/>
                      <a:pt x="4" y="0"/>
                      <a:pt x="3" y="0"/>
                    </a:cubicBezTo>
                    <a:cubicBezTo>
                      <a:pt x="5" y="2"/>
                      <a:pt x="6" y="4"/>
                      <a:pt x="6" y="5"/>
                    </a:cubicBezTo>
                    <a:cubicBezTo>
                      <a:pt x="7" y="7"/>
                      <a:pt x="7" y="14"/>
                      <a:pt x="7" y="14"/>
                    </a:cubicBezTo>
                    <a:cubicBezTo>
                      <a:pt x="7" y="14"/>
                      <a:pt x="11" y="13"/>
                      <a:pt x="11" y="13"/>
                    </a:cubicBezTo>
                    <a:cubicBezTo>
                      <a:pt x="10" y="14"/>
                      <a:pt x="14" y="14"/>
                      <a:pt x="13" y="16"/>
                    </a:cubicBezTo>
                    <a:cubicBezTo>
                      <a:pt x="13" y="16"/>
                      <a:pt x="15" y="16"/>
                      <a:pt x="17" y="16"/>
                    </a:cubicBezTo>
                    <a:cubicBezTo>
                      <a:pt x="18" y="16"/>
                      <a:pt x="19" y="17"/>
                      <a:pt x="20" y="19"/>
                    </a:cubicBezTo>
                    <a:cubicBezTo>
                      <a:pt x="22" y="21"/>
                      <a:pt x="22" y="25"/>
                      <a:pt x="22" y="25"/>
                    </a:cubicBezTo>
                    <a:cubicBezTo>
                      <a:pt x="22" y="25"/>
                      <a:pt x="24" y="27"/>
                      <a:pt x="24" y="29"/>
                    </a:cubicBezTo>
                    <a:cubicBezTo>
                      <a:pt x="24" y="31"/>
                      <a:pt x="21" y="30"/>
                      <a:pt x="20" y="32"/>
                    </a:cubicBezTo>
                    <a:cubicBezTo>
                      <a:pt x="18" y="33"/>
                      <a:pt x="14" y="35"/>
                      <a:pt x="13" y="35"/>
                    </a:cubicBezTo>
                    <a:cubicBezTo>
                      <a:pt x="13" y="38"/>
                      <a:pt x="12" y="46"/>
                      <a:pt x="12" y="46"/>
                    </a:cubicBezTo>
                    <a:lnTo>
                      <a:pt x="7" y="46"/>
                    </a:lnTo>
                    <a:cubicBezTo>
                      <a:pt x="7" y="46"/>
                      <a:pt x="7" y="57"/>
                      <a:pt x="8" y="63"/>
                    </a:cubicBezTo>
                    <a:cubicBezTo>
                      <a:pt x="9" y="68"/>
                      <a:pt x="10" y="80"/>
                      <a:pt x="11" y="84"/>
                    </a:cubicBezTo>
                    <a:cubicBezTo>
                      <a:pt x="11" y="88"/>
                      <a:pt x="10" y="91"/>
                      <a:pt x="9" y="94"/>
                    </a:cubicBezTo>
                    <a:cubicBezTo>
                      <a:pt x="9" y="95"/>
                      <a:pt x="8" y="95"/>
                      <a:pt x="6" y="96"/>
                    </a:cubicBezTo>
                    <a:cubicBezTo>
                      <a:pt x="6" y="96"/>
                      <a:pt x="6" y="96"/>
                      <a:pt x="6" y="96"/>
                    </a:cubicBezTo>
                    <a:close/>
                  </a:path>
                </a:pathLst>
              </a:custGeom>
              <a:solidFill>
                <a:srgbClr val="E3B3B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2" name="Freeform 39"/>
              <p:cNvSpPr>
                <a:spLocks/>
              </p:cNvSpPr>
              <p:nvPr userDrawn="1"/>
            </p:nvSpPr>
            <p:spPr bwMode="auto">
              <a:xfrm>
                <a:off x="4233" y="3161"/>
                <a:ext cx="126" cy="246"/>
              </a:xfrm>
              <a:custGeom>
                <a:avLst/>
                <a:gdLst>
                  <a:gd name="T0" fmla="*/ 2147483647 w 21"/>
                  <a:gd name="T1" fmla="*/ 2147483647 h 41"/>
                  <a:gd name="T2" fmla="*/ 2147483647 w 21"/>
                  <a:gd name="T3" fmla="*/ 2147483647 h 41"/>
                  <a:gd name="T4" fmla="*/ 2147483647 w 21"/>
                  <a:gd name="T5" fmla="*/ 0 h 41"/>
                  <a:gd name="T6" fmla="*/ 2147483647 w 21"/>
                  <a:gd name="T7" fmla="*/ 2147483647 h 41"/>
                  <a:gd name="T8" fmla="*/ 2147483647 w 21"/>
                  <a:gd name="T9" fmla="*/ 2147483647 h 41"/>
                  <a:gd name="T10" fmla="*/ 2147483647 w 21"/>
                  <a:gd name="T11" fmla="*/ 2147483647 h 41"/>
                  <a:gd name="T12" fmla="*/ 2147483647 w 21"/>
                  <a:gd name="T13" fmla="*/ 2147483647 h 41"/>
                  <a:gd name="T14" fmla="*/ 2147483647 w 21"/>
                  <a:gd name="T15" fmla="*/ 2147483647 h 41"/>
                  <a:gd name="T16" fmla="*/ 2147483647 w 21"/>
                  <a:gd name="T17" fmla="*/ 2147483647 h 41"/>
                  <a:gd name="T18" fmla="*/ 2147483647 w 21"/>
                  <a:gd name="T19" fmla="*/ 2147483647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 h="41">
                    <a:moveTo>
                      <a:pt x="1" y="32"/>
                    </a:moveTo>
                    <a:cubicBezTo>
                      <a:pt x="0" y="29"/>
                      <a:pt x="3" y="18"/>
                      <a:pt x="3" y="15"/>
                    </a:cubicBezTo>
                    <a:cubicBezTo>
                      <a:pt x="3" y="12"/>
                      <a:pt x="6" y="5"/>
                      <a:pt x="8" y="0"/>
                    </a:cubicBezTo>
                    <a:cubicBezTo>
                      <a:pt x="8" y="1"/>
                      <a:pt x="8" y="2"/>
                      <a:pt x="9" y="2"/>
                    </a:cubicBezTo>
                    <a:cubicBezTo>
                      <a:pt x="10" y="4"/>
                      <a:pt x="9" y="11"/>
                      <a:pt x="9" y="11"/>
                    </a:cubicBezTo>
                    <a:cubicBezTo>
                      <a:pt x="9" y="11"/>
                      <a:pt x="17" y="26"/>
                      <a:pt x="21" y="35"/>
                    </a:cubicBezTo>
                    <a:lnTo>
                      <a:pt x="17" y="37"/>
                    </a:lnTo>
                    <a:cubicBezTo>
                      <a:pt x="17" y="37"/>
                      <a:pt x="12" y="39"/>
                      <a:pt x="11" y="40"/>
                    </a:cubicBezTo>
                    <a:cubicBezTo>
                      <a:pt x="10" y="40"/>
                      <a:pt x="10" y="41"/>
                      <a:pt x="9" y="41"/>
                    </a:cubicBezTo>
                    <a:cubicBezTo>
                      <a:pt x="6" y="41"/>
                      <a:pt x="2" y="35"/>
                      <a:pt x="1" y="32"/>
                    </a:cubicBezTo>
                    <a:close/>
                  </a:path>
                </a:pathLst>
              </a:custGeom>
              <a:solidFill>
                <a:srgbClr val="E3B3B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sp>
            <p:nvSpPr>
              <p:cNvPr id="13" name="Freeform 40"/>
              <p:cNvSpPr>
                <a:spLocks/>
              </p:cNvSpPr>
              <p:nvPr userDrawn="1"/>
            </p:nvSpPr>
            <p:spPr bwMode="auto">
              <a:xfrm>
                <a:off x="4509" y="3827"/>
                <a:ext cx="67" cy="252"/>
              </a:xfrm>
              <a:custGeom>
                <a:avLst/>
                <a:gdLst>
                  <a:gd name="T0" fmla="*/ 2147483647 w 11"/>
                  <a:gd name="T1" fmla="*/ 2147483647 h 42"/>
                  <a:gd name="T2" fmla="*/ 2147483647 w 11"/>
                  <a:gd name="T3" fmla="*/ 2147483647 h 42"/>
                  <a:gd name="T4" fmla="*/ 2147483647 w 11"/>
                  <a:gd name="T5" fmla="*/ 0 h 42"/>
                  <a:gd name="T6" fmla="*/ 2147483647 w 11"/>
                  <a:gd name="T7" fmla="*/ 2147483647 h 42"/>
                  <a:gd name="T8" fmla="*/ 0 w 11"/>
                  <a:gd name="T9" fmla="*/ 2147483647 h 42"/>
                  <a:gd name="T10" fmla="*/ 2147483647 w 11"/>
                  <a:gd name="T11" fmla="*/ 2147483647 h 42"/>
                  <a:gd name="T12" fmla="*/ 2147483647 w 11"/>
                  <a:gd name="T13" fmla="*/ 2147483647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 h="42">
                    <a:moveTo>
                      <a:pt x="10" y="35"/>
                    </a:moveTo>
                    <a:cubicBezTo>
                      <a:pt x="10" y="29"/>
                      <a:pt x="7" y="3"/>
                      <a:pt x="7" y="3"/>
                    </a:cubicBezTo>
                    <a:cubicBezTo>
                      <a:pt x="7" y="2"/>
                      <a:pt x="6" y="0"/>
                      <a:pt x="6" y="0"/>
                    </a:cubicBezTo>
                    <a:cubicBezTo>
                      <a:pt x="5" y="0"/>
                      <a:pt x="3" y="7"/>
                      <a:pt x="3" y="15"/>
                    </a:cubicBezTo>
                    <a:cubicBezTo>
                      <a:pt x="3" y="22"/>
                      <a:pt x="1" y="34"/>
                      <a:pt x="0" y="42"/>
                    </a:cubicBezTo>
                    <a:lnTo>
                      <a:pt x="11" y="42"/>
                    </a:lnTo>
                    <a:cubicBezTo>
                      <a:pt x="11" y="40"/>
                      <a:pt x="10" y="37"/>
                      <a:pt x="10" y="35"/>
                    </a:cubicBezTo>
                    <a:close/>
                  </a:path>
                </a:pathLst>
              </a:custGeom>
              <a:solidFill>
                <a:srgbClr val="E3B3B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GB"/>
              </a:p>
            </p:txBody>
          </p:sp>
        </p:grpSp>
        <p:sp>
          <p:nvSpPr>
            <p:cNvPr id="9" name="Text Box 51"/>
            <p:cNvSpPr txBox="1">
              <a:spLocks noChangeArrowheads="1"/>
            </p:cNvSpPr>
            <p:nvPr userDrawn="1"/>
          </p:nvSpPr>
          <p:spPr bwMode="auto">
            <a:xfrm>
              <a:off x="184" y="4148"/>
              <a:ext cx="3130"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lIns="36000" rIns="3600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100000"/>
                </a:spcBef>
                <a:buClr>
                  <a:schemeClr val="tx2"/>
                </a:buClr>
                <a:buSzPct val="80000"/>
                <a:defRPr/>
              </a:pPr>
              <a:r>
                <a:rPr lang="en-US" sz="900" smtClean="0">
                  <a:solidFill>
                    <a:schemeClr val="bg1"/>
                  </a:solidFill>
                  <a:latin typeface="Arial" charset="0"/>
                  <a:cs typeface="Arial" charset="0"/>
                </a:rPr>
                <a:t>© Ecclesiastical Insurance Group plc 2006</a:t>
              </a:r>
            </a:p>
          </p:txBody>
        </p:sp>
      </p:grpSp>
      <p:sp>
        <p:nvSpPr>
          <p:cNvPr id="30724" name="Rectangle 4"/>
          <p:cNvSpPr>
            <a:spLocks noGrp="1" noChangeArrowheads="1"/>
          </p:cNvSpPr>
          <p:nvPr>
            <p:ph type="ctrTitle"/>
          </p:nvPr>
        </p:nvSpPr>
        <p:spPr>
          <a:xfrm>
            <a:off x="539750" y="1584325"/>
            <a:ext cx="5399088" cy="936625"/>
          </a:xfrm>
        </p:spPr>
        <p:txBody>
          <a:bodyPr anchor="b"/>
          <a:lstStyle>
            <a:lvl1pPr>
              <a:defRPr sz="2700"/>
            </a:lvl1pPr>
          </a:lstStyle>
          <a:p>
            <a:r>
              <a:rPr lang="en-US" smtClean="0"/>
              <a:t>Click to edit Master title style</a:t>
            </a:r>
            <a:endParaRPr lang="en-GB"/>
          </a:p>
        </p:txBody>
      </p:sp>
      <p:sp>
        <p:nvSpPr>
          <p:cNvPr id="30725" name="Rectangle 5"/>
          <p:cNvSpPr>
            <a:spLocks noGrp="1" noChangeArrowheads="1"/>
          </p:cNvSpPr>
          <p:nvPr>
            <p:ph type="subTitle" idx="1"/>
          </p:nvPr>
        </p:nvSpPr>
        <p:spPr>
          <a:xfrm>
            <a:off x="541338" y="2482850"/>
            <a:ext cx="5399087" cy="287338"/>
          </a:xfrm>
        </p:spPr>
        <p:txBody>
          <a:bodyPr/>
          <a:lstStyle>
            <a:lvl1pPr>
              <a:defRPr sz="1800">
                <a:solidFill>
                  <a:schemeClr val="tx2"/>
                </a:solidFill>
              </a:defRPr>
            </a:lvl1pPr>
          </a:lstStyle>
          <a:p>
            <a:r>
              <a:rPr lang="en-US" smtClean="0"/>
              <a:t>Click to edit Master subtitle style</a:t>
            </a:r>
            <a:endParaRPr lang="en-GB"/>
          </a:p>
        </p:txBody>
      </p:sp>
    </p:spTree>
    <p:extLst>
      <p:ext uri="{BB962C8B-B14F-4D97-AF65-F5344CB8AC3E}">
        <p14:creationId xmlns:p14="http://schemas.microsoft.com/office/powerpoint/2010/main" xmlns="" val="2694887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801951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64275" y="1519238"/>
            <a:ext cx="1908175" cy="45735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1519238"/>
            <a:ext cx="5572125" cy="4573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215450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969696"/>
        </a:solidFill>
        <a:effectLst/>
      </p:bgPr>
    </p:bg>
    <p:spTree>
      <p:nvGrpSpPr>
        <p:cNvPr id="1" name=""/>
        <p:cNvGrpSpPr/>
        <p:nvPr/>
      </p:nvGrpSpPr>
      <p:grpSpPr>
        <a:xfrm>
          <a:off x="0" y="0"/>
          <a:ext cx="0" cy="0"/>
          <a:chOff x="0" y="0"/>
          <a:chExt cx="0" cy="0"/>
        </a:xfrm>
      </p:grpSpPr>
      <p:sp>
        <p:nvSpPr>
          <p:cNvPr id="4" name="Rectangle 53"/>
          <p:cNvSpPr>
            <a:spLocks noChangeArrowheads="1"/>
          </p:cNvSpPr>
          <p:nvPr userDrawn="1"/>
        </p:nvSpPr>
        <p:spPr bwMode="auto">
          <a:xfrm>
            <a:off x="0" y="0"/>
            <a:ext cx="9144000" cy="6858000"/>
          </a:xfrm>
          <a:prstGeom prst="rect">
            <a:avLst/>
          </a:prstGeom>
          <a:solidFill>
            <a:srgbClr val="A3001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solidFill>
                <a:srgbClr val="A3001C"/>
              </a:solidFill>
            </a:endParaRPr>
          </a:p>
        </p:txBody>
      </p:sp>
      <p:sp>
        <p:nvSpPr>
          <p:cNvPr id="5" name="Rectangle 3"/>
          <p:cNvSpPr>
            <a:spLocks noChangeArrowheads="1"/>
          </p:cNvSpPr>
          <p:nvPr userDrawn="1"/>
        </p:nvSpPr>
        <p:spPr bwMode="auto">
          <a:xfrm>
            <a:off x="323850" y="333375"/>
            <a:ext cx="8496300" cy="2840038"/>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solidFill>
                <a:srgbClr val="A3001C"/>
              </a:solidFill>
            </a:endParaRPr>
          </a:p>
        </p:txBody>
      </p:sp>
      <p:pic>
        <p:nvPicPr>
          <p:cNvPr id="6" name="Picture 8" descr="e-logo1"/>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323850" y="466725"/>
            <a:ext cx="2349500" cy="547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7" name="Group 42"/>
          <p:cNvGrpSpPr>
            <a:grpSpLocks/>
          </p:cNvGrpSpPr>
          <p:nvPr userDrawn="1"/>
        </p:nvGrpSpPr>
        <p:grpSpPr bwMode="auto">
          <a:xfrm>
            <a:off x="6342063" y="3716338"/>
            <a:ext cx="2801937" cy="3141662"/>
            <a:chOff x="3981" y="2801"/>
            <a:chExt cx="1140" cy="1278"/>
          </a:xfrm>
        </p:grpSpPr>
        <p:sp>
          <p:nvSpPr>
            <p:cNvPr id="8" name="Freeform 37"/>
            <p:cNvSpPr>
              <a:spLocks/>
            </p:cNvSpPr>
            <p:nvPr userDrawn="1"/>
          </p:nvSpPr>
          <p:spPr bwMode="auto">
            <a:xfrm>
              <a:off x="3981" y="2801"/>
              <a:ext cx="1140" cy="1278"/>
            </a:xfrm>
            <a:custGeom>
              <a:avLst/>
              <a:gdLst>
                <a:gd name="T0" fmla="*/ 1836 w 190"/>
                <a:gd name="T1" fmla="*/ 7668 h 213"/>
                <a:gd name="T2" fmla="*/ 108 w 190"/>
                <a:gd name="T3" fmla="*/ 7128 h 213"/>
                <a:gd name="T4" fmla="*/ 0 w 190"/>
                <a:gd name="T5" fmla="*/ 6912 h 213"/>
                <a:gd name="T6" fmla="*/ 72 w 190"/>
                <a:gd name="T7" fmla="*/ 3060 h 213"/>
                <a:gd name="T8" fmla="*/ 720 w 190"/>
                <a:gd name="T9" fmla="*/ 1440 h 213"/>
                <a:gd name="T10" fmla="*/ 792 w 190"/>
                <a:gd name="T11" fmla="*/ 1116 h 213"/>
                <a:gd name="T12" fmla="*/ 684 w 190"/>
                <a:gd name="T13" fmla="*/ 252 h 213"/>
                <a:gd name="T14" fmla="*/ 900 w 190"/>
                <a:gd name="T15" fmla="*/ 72 h 213"/>
                <a:gd name="T16" fmla="*/ 1656 w 190"/>
                <a:gd name="T17" fmla="*/ 36 h 213"/>
                <a:gd name="T18" fmla="*/ 1908 w 190"/>
                <a:gd name="T19" fmla="*/ 252 h 213"/>
                <a:gd name="T20" fmla="*/ 2016 w 190"/>
                <a:gd name="T21" fmla="*/ 684 h 213"/>
                <a:gd name="T22" fmla="*/ 2124 w 190"/>
                <a:gd name="T23" fmla="*/ 1116 h 213"/>
                <a:gd name="T24" fmla="*/ 1980 w 190"/>
                <a:gd name="T25" fmla="*/ 1260 h 213"/>
                <a:gd name="T26" fmla="*/ 1980 w 190"/>
                <a:gd name="T27" fmla="*/ 1368 h 213"/>
                <a:gd name="T28" fmla="*/ 1764 w 190"/>
                <a:gd name="T29" fmla="*/ 1656 h 213"/>
                <a:gd name="T30" fmla="*/ 1656 w 190"/>
                <a:gd name="T31" fmla="*/ 1908 h 213"/>
                <a:gd name="T32" fmla="*/ 1836 w 190"/>
                <a:gd name="T33" fmla="*/ 1980 h 213"/>
                <a:gd name="T34" fmla="*/ 2736 w 190"/>
                <a:gd name="T35" fmla="*/ 1512 h 213"/>
                <a:gd name="T36" fmla="*/ 2880 w 190"/>
                <a:gd name="T37" fmla="*/ 1188 h 213"/>
                <a:gd name="T38" fmla="*/ 2628 w 190"/>
                <a:gd name="T39" fmla="*/ 684 h 213"/>
                <a:gd name="T40" fmla="*/ 3168 w 190"/>
                <a:gd name="T41" fmla="*/ 108 h 213"/>
                <a:gd name="T42" fmla="*/ 3780 w 190"/>
                <a:gd name="T43" fmla="*/ 720 h 213"/>
                <a:gd name="T44" fmla="*/ 3744 w 190"/>
                <a:gd name="T45" fmla="*/ 1368 h 213"/>
                <a:gd name="T46" fmla="*/ 4284 w 190"/>
                <a:gd name="T47" fmla="*/ 1764 h 213"/>
                <a:gd name="T48" fmla="*/ 4608 w 190"/>
                <a:gd name="T49" fmla="*/ 2160 h 213"/>
                <a:gd name="T50" fmla="*/ 5004 w 190"/>
                <a:gd name="T51" fmla="*/ 3348 h 213"/>
                <a:gd name="T52" fmla="*/ 4428 w 190"/>
                <a:gd name="T53" fmla="*/ 3384 h 213"/>
                <a:gd name="T54" fmla="*/ 4356 w 190"/>
                <a:gd name="T55" fmla="*/ 3600 h 213"/>
                <a:gd name="T56" fmla="*/ 4176 w 190"/>
                <a:gd name="T57" fmla="*/ 4176 h 213"/>
                <a:gd name="T58" fmla="*/ 4464 w 190"/>
                <a:gd name="T59" fmla="*/ 4752 h 213"/>
                <a:gd name="T60" fmla="*/ 4464 w 190"/>
                <a:gd name="T61" fmla="*/ 6552 h 213"/>
                <a:gd name="T62" fmla="*/ 4860 w 190"/>
                <a:gd name="T63" fmla="*/ 6228 h 213"/>
                <a:gd name="T64" fmla="*/ 4824 w 190"/>
                <a:gd name="T65" fmla="*/ 6048 h 213"/>
                <a:gd name="T66" fmla="*/ 4860 w 190"/>
                <a:gd name="T67" fmla="*/ 5400 h 213"/>
                <a:gd name="T68" fmla="*/ 5040 w 190"/>
                <a:gd name="T69" fmla="*/ 4104 h 213"/>
                <a:gd name="T70" fmla="*/ 5400 w 190"/>
                <a:gd name="T71" fmla="*/ 2736 h 213"/>
                <a:gd name="T72" fmla="*/ 5796 w 190"/>
                <a:gd name="T73" fmla="*/ 2232 h 213"/>
                <a:gd name="T74" fmla="*/ 5436 w 190"/>
                <a:gd name="T75" fmla="*/ 1980 h 213"/>
                <a:gd name="T76" fmla="*/ 5400 w 190"/>
                <a:gd name="T77" fmla="*/ 1836 h 213"/>
                <a:gd name="T78" fmla="*/ 5292 w 190"/>
                <a:gd name="T79" fmla="*/ 1656 h 213"/>
                <a:gd name="T80" fmla="*/ 5400 w 190"/>
                <a:gd name="T81" fmla="*/ 1188 h 213"/>
                <a:gd name="T82" fmla="*/ 5868 w 190"/>
                <a:gd name="T83" fmla="*/ 792 h 213"/>
                <a:gd name="T84" fmla="*/ 6660 w 190"/>
                <a:gd name="T85" fmla="*/ 1440 h 213"/>
                <a:gd name="T86" fmla="*/ 6408 w 190"/>
                <a:gd name="T87" fmla="*/ 2232 h 213"/>
                <a:gd name="T88" fmla="*/ 6840 w 190"/>
                <a:gd name="T89" fmla="*/ 2700 h 213"/>
                <a:gd name="T90" fmla="*/ 6660 w 190"/>
                <a:gd name="T91" fmla="*/ 4500 h 213"/>
                <a:gd name="T92" fmla="*/ 6768 w 190"/>
                <a:gd name="T93" fmla="*/ 5760 h 213"/>
                <a:gd name="T94" fmla="*/ 2376 w 190"/>
                <a:gd name="T95" fmla="*/ 7668 h 2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90" h="213">
                  <a:moveTo>
                    <a:pt x="66" y="192"/>
                  </a:moveTo>
                  <a:cubicBezTo>
                    <a:pt x="62" y="194"/>
                    <a:pt x="52" y="197"/>
                    <a:pt x="52" y="197"/>
                  </a:cubicBezTo>
                  <a:cubicBezTo>
                    <a:pt x="52" y="197"/>
                    <a:pt x="51" y="201"/>
                    <a:pt x="51" y="213"/>
                  </a:cubicBezTo>
                  <a:cubicBezTo>
                    <a:pt x="51" y="213"/>
                    <a:pt x="51" y="213"/>
                    <a:pt x="51" y="213"/>
                  </a:cubicBezTo>
                  <a:lnTo>
                    <a:pt x="3" y="213"/>
                  </a:lnTo>
                  <a:lnTo>
                    <a:pt x="3" y="198"/>
                  </a:lnTo>
                  <a:lnTo>
                    <a:pt x="1" y="197"/>
                  </a:lnTo>
                  <a:lnTo>
                    <a:pt x="1" y="193"/>
                  </a:lnTo>
                  <a:lnTo>
                    <a:pt x="0" y="192"/>
                  </a:lnTo>
                  <a:cubicBezTo>
                    <a:pt x="0" y="192"/>
                    <a:pt x="2" y="160"/>
                    <a:pt x="2" y="158"/>
                  </a:cubicBezTo>
                  <a:cubicBezTo>
                    <a:pt x="2" y="156"/>
                    <a:pt x="2" y="147"/>
                    <a:pt x="1" y="141"/>
                  </a:cubicBezTo>
                  <a:cubicBezTo>
                    <a:pt x="1" y="134"/>
                    <a:pt x="2" y="91"/>
                    <a:pt x="2" y="85"/>
                  </a:cubicBezTo>
                  <a:cubicBezTo>
                    <a:pt x="2" y="79"/>
                    <a:pt x="4" y="64"/>
                    <a:pt x="8" y="58"/>
                  </a:cubicBezTo>
                  <a:cubicBezTo>
                    <a:pt x="12" y="52"/>
                    <a:pt x="16" y="50"/>
                    <a:pt x="18" y="48"/>
                  </a:cubicBezTo>
                  <a:cubicBezTo>
                    <a:pt x="19" y="46"/>
                    <a:pt x="20" y="40"/>
                    <a:pt x="20" y="40"/>
                  </a:cubicBezTo>
                  <a:lnTo>
                    <a:pt x="22" y="40"/>
                  </a:lnTo>
                  <a:lnTo>
                    <a:pt x="23" y="35"/>
                  </a:lnTo>
                  <a:cubicBezTo>
                    <a:pt x="23" y="35"/>
                    <a:pt x="23" y="32"/>
                    <a:pt x="22" y="31"/>
                  </a:cubicBezTo>
                  <a:cubicBezTo>
                    <a:pt x="21" y="30"/>
                    <a:pt x="18" y="22"/>
                    <a:pt x="18" y="21"/>
                  </a:cubicBezTo>
                  <a:cubicBezTo>
                    <a:pt x="17" y="20"/>
                    <a:pt x="17" y="16"/>
                    <a:pt x="17" y="14"/>
                  </a:cubicBezTo>
                  <a:cubicBezTo>
                    <a:pt x="16" y="12"/>
                    <a:pt x="19" y="7"/>
                    <a:pt x="19" y="7"/>
                  </a:cubicBezTo>
                  <a:lnTo>
                    <a:pt x="21" y="6"/>
                  </a:lnTo>
                  <a:lnTo>
                    <a:pt x="22" y="4"/>
                  </a:lnTo>
                  <a:cubicBezTo>
                    <a:pt x="22" y="4"/>
                    <a:pt x="24" y="3"/>
                    <a:pt x="25" y="2"/>
                  </a:cubicBezTo>
                  <a:cubicBezTo>
                    <a:pt x="26" y="1"/>
                    <a:pt x="33" y="1"/>
                    <a:pt x="35" y="1"/>
                  </a:cubicBezTo>
                  <a:cubicBezTo>
                    <a:pt x="37" y="0"/>
                    <a:pt x="40" y="0"/>
                    <a:pt x="43" y="1"/>
                  </a:cubicBezTo>
                  <a:cubicBezTo>
                    <a:pt x="45" y="1"/>
                    <a:pt x="46" y="1"/>
                    <a:pt x="46" y="1"/>
                  </a:cubicBezTo>
                  <a:cubicBezTo>
                    <a:pt x="46" y="1"/>
                    <a:pt x="48" y="2"/>
                    <a:pt x="49" y="3"/>
                  </a:cubicBezTo>
                  <a:cubicBezTo>
                    <a:pt x="50" y="3"/>
                    <a:pt x="51" y="4"/>
                    <a:pt x="52" y="4"/>
                  </a:cubicBezTo>
                  <a:cubicBezTo>
                    <a:pt x="52" y="5"/>
                    <a:pt x="53" y="6"/>
                    <a:pt x="53" y="7"/>
                  </a:cubicBezTo>
                  <a:cubicBezTo>
                    <a:pt x="53" y="9"/>
                    <a:pt x="52" y="10"/>
                    <a:pt x="52" y="10"/>
                  </a:cubicBezTo>
                  <a:cubicBezTo>
                    <a:pt x="52" y="10"/>
                    <a:pt x="53" y="11"/>
                    <a:pt x="54" y="12"/>
                  </a:cubicBezTo>
                  <a:cubicBezTo>
                    <a:pt x="55" y="14"/>
                    <a:pt x="56" y="19"/>
                    <a:pt x="56" y="19"/>
                  </a:cubicBezTo>
                  <a:cubicBezTo>
                    <a:pt x="56" y="19"/>
                    <a:pt x="56" y="21"/>
                    <a:pt x="56" y="22"/>
                  </a:cubicBezTo>
                  <a:cubicBezTo>
                    <a:pt x="56" y="23"/>
                    <a:pt x="57" y="27"/>
                    <a:pt x="57" y="27"/>
                  </a:cubicBezTo>
                  <a:cubicBezTo>
                    <a:pt x="57" y="27"/>
                    <a:pt x="60" y="29"/>
                    <a:pt x="59" y="31"/>
                  </a:cubicBezTo>
                  <a:cubicBezTo>
                    <a:pt x="58" y="32"/>
                    <a:pt x="56" y="32"/>
                    <a:pt x="56" y="32"/>
                  </a:cubicBezTo>
                  <a:cubicBezTo>
                    <a:pt x="56" y="32"/>
                    <a:pt x="55" y="34"/>
                    <a:pt x="55" y="34"/>
                  </a:cubicBezTo>
                  <a:cubicBezTo>
                    <a:pt x="55" y="35"/>
                    <a:pt x="55" y="35"/>
                    <a:pt x="55" y="35"/>
                  </a:cubicBezTo>
                  <a:cubicBezTo>
                    <a:pt x="55" y="36"/>
                    <a:pt x="55" y="36"/>
                    <a:pt x="55" y="36"/>
                  </a:cubicBezTo>
                  <a:cubicBezTo>
                    <a:pt x="55" y="36"/>
                    <a:pt x="56" y="36"/>
                    <a:pt x="55" y="37"/>
                  </a:cubicBezTo>
                  <a:cubicBezTo>
                    <a:pt x="55" y="37"/>
                    <a:pt x="55" y="38"/>
                    <a:pt x="55" y="38"/>
                  </a:cubicBezTo>
                  <a:cubicBezTo>
                    <a:pt x="55" y="38"/>
                    <a:pt x="55" y="40"/>
                    <a:pt x="56" y="42"/>
                  </a:cubicBezTo>
                  <a:cubicBezTo>
                    <a:pt x="56" y="44"/>
                    <a:pt x="56" y="45"/>
                    <a:pt x="55" y="45"/>
                  </a:cubicBezTo>
                  <a:cubicBezTo>
                    <a:pt x="54" y="46"/>
                    <a:pt x="50" y="46"/>
                    <a:pt x="49" y="46"/>
                  </a:cubicBezTo>
                  <a:cubicBezTo>
                    <a:pt x="49" y="47"/>
                    <a:pt x="45" y="47"/>
                    <a:pt x="45" y="47"/>
                  </a:cubicBezTo>
                  <a:lnTo>
                    <a:pt x="45" y="51"/>
                  </a:lnTo>
                  <a:lnTo>
                    <a:pt x="46" y="53"/>
                  </a:lnTo>
                  <a:cubicBezTo>
                    <a:pt x="46" y="53"/>
                    <a:pt x="48" y="57"/>
                    <a:pt x="50" y="60"/>
                  </a:cubicBezTo>
                  <a:cubicBezTo>
                    <a:pt x="50" y="58"/>
                    <a:pt x="51" y="55"/>
                    <a:pt x="51" y="55"/>
                  </a:cubicBezTo>
                  <a:cubicBezTo>
                    <a:pt x="52" y="54"/>
                    <a:pt x="56" y="52"/>
                    <a:pt x="58" y="51"/>
                  </a:cubicBezTo>
                  <a:cubicBezTo>
                    <a:pt x="60" y="50"/>
                    <a:pt x="65" y="47"/>
                    <a:pt x="67" y="46"/>
                  </a:cubicBezTo>
                  <a:cubicBezTo>
                    <a:pt x="69" y="45"/>
                    <a:pt x="76" y="42"/>
                    <a:pt x="76" y="42"/>
                  </a:cubicBezTo>
                  <a:lnTo>
                    <a:pt x="78" y="38"/>
                  </a:lnTo>
                  <a:lnTo>
                    <a:pt x="80" y="38"/>
                  </a:lnTo>
                  <a:cubicBezTo>
                    <a:pt x="80" y="38"/>
                    <a:pt x="80" y="34"/>
                    <a:pt x="80" y="33"/>
                  </a:cubicBezTo>
                  <a:cubicBezTo>
                    <a:pt x="80" y="32"/>
                    <a:pt x="80" y="32"/>
                    <a:pt x="78" y="30"/>
                  </a:cubicBezTo>
                  <a:cubicBezTo>
                    <a:pt x="77" y="28"/>
                    <a:pt x="75" y="24"/>
                    <a:pt x="75" y="23"/>
                  </a:cubicBezTo>
                  <a:cubicBezTo>
                    <a:pt x="74" y="22"/>
                    <a:pt x="74" y="21"/>
                    <a:pt x="73" y="19"/>
                  </a:cubicBezTo>
                  <a:cubicBezTo>
                    <a:pt x="73" y="17"/>
                    <a:pt x="73" y="13"/>
                    <a:pt x="74" y="12"/>
                  </a:cubicBezTo>
                  <a:cubicBezTo>
                    <a:pt x="74" y="11"/>
                    <a:pt x="76" y="8"/>
                    <a:pt x="79" y="5"/>
                  </a:cubicBezTo>
                  <a:cubicBezTo>
                    <a:pt x="83" y="3"/>
                    <a:pt x="85" y="3"/>
                    <a:pt x="88" y="3"/>
                  </a:cubicBezTo>
                  <a:cubicBezTo>
                    <a:pt x="88" y="3"/>
                    <a:pt x="94" y="3"/>
                    <a:pt x="97" y="5"/>
                  </a:cubicBezTo>
                  <a:cubicBezTo>
                    <a:pt x="100" y="7"/>
                    <a:pt x="102" y="11"/>
                    <a:pt x="103" y="13"/>
                  </a:cubicBezTo>
                  <a:cubicBezTo>
                    <a:pt x="104" y="15"/>
                    <a:pt x="105" y="18"/>
                    <a:pt x="105" y="20"/>
                  </a:cubicBezTo>
                  <a:cubicBezTo>
                    <a:pt x="105" y="22"/>
                    <a:pt x="105" y="26"/>
                    <a:pt x="105" y="27"/>
                  </a:cubicBezTo>
                  <a:cubicBezTo>
                    <a:pt x="106" y="30"/>
                    <a:pt x="105" y="32"/>
                    <a:pt x="105" y="32"/>
                  </a:cubicBezTo>
                  <a:cubicBezTo>
                    <a:pt x="104" y="33"/>
                    <a:pt x="104" y="37"/>
                    <a:pt x="104" y="38"/>
                  </a:cubicBezTo>
                  <a:cubicBezTo>
                    <a:pt x="104" y="40"/>
                    <a:pt x="102" y="41"/>
                    <a:pt x="102" y="41"/>
                  </a:cubicBezTo>
                  <a:cubicBezTo>
                    <a:pt x="102" y="41"/>
                    <a:pt x="112" y="46"/>
                    <a:pt x="113" y="46"/>
                  </a:cubicBezTo>
                  <a:cubicBezTo>
                    <a:pt x="115" y="46"/>
                    <a:pt x="118" y="48"/>
                    <a:pt x="119" y="49"/>
                  </a:cubicBezTo>
                  <a:cubicBezTo>
                    <a:pt x="121" y="50"/>
                    <a:pt x="123" y="52"/>
                    <a:pt x="125" y="53"/>
                  </a:cubicBezTo>
                  <a:cubicBezTo>
                    <a:pt x="126" y="53"/>
                    <a:pt x="127" y="55"/>
                    <a:pt x="127" y="56"/>
                  </a:cubicBezTo>
                  <a:cubicBezTo>
                    <a:pt x="127" y="58"/>
                    <a:pt x="128" y="60"/>
                    <a:pt x="128" y="60"/>
                  </a:cubicBezTo>
                  <a:cubicBezTo>
                    <a:pt x="128" y="60"/>
                    <a:pt x="134" y="71"/>
                    <a:pt x="136" y="74"/>
                  </a:cubicBezTo>
                  <a:cubicBezTo>
                    <a:pt x="138" y="76"/>
                    <a:pt x="139" y="79"/>
                    <a:pt x="139" y="81"/>
                  </a:cubicBezTo>
                  <a:cubicBezTo>
                    <a:pt x="139" y="83"/>
                    <a:pt x="139" y="89"/>
                    <a:pt x="139" y="93"/>
                  </a:cubicBezTo>
                  <a:cubicBezTo>
                    <a:pt x="138" y="97"/>
                    <a:pt x="134" y="98"/>
                    <a:pt x="132" y="98"/>
                  </a:cubicBezTo>
                  <a:cubicBezTo>
                    <a:pt x="130" y="99"/>
                    <a:pt x="129" y="96"/>
                    <a:pt x="128" y="97"/>
                  </a:cubicBezTo>
                  <a:cubicBezTo>
                    <a:pt x="126" y="97"/>
                    <a:pt x="124" y="95"/>
                    <a:pt x="123" y="94"/>
                  </a:cubicBezTo>
                  <a:cubicBezTo>
                    <a:pt x="122" y="93"/>
                    <a:pt x="119" y="91"/>
                    <a:pt x="119" y="91"/>
                  </a:cubicBezTo>
                  <a:lnTo>
                    <a:pt x="119" y="97"/>
                  </a:lnTo>
                  <a:cubicBezTo>
                    <a:pt x="119" y="97"/>
                    <a:pt x="120" y="98"/>
                    <a:pt x="121" y="100"/>
                  </a:cubicBezTo>
                  <a:cubicBezTo>
                    <a:pt x="121" y="102"/>
                    <a:pt x="119" y="104"/>
                    <a:pt x="118" y="106"/>
                  </a:cubicBezTo>
                  <a:cubicBezTo>
                    <a:pt x="118" y="108"/>
                    <a:pt x="116" y="110"/>
                    <a:pt x="117" y="113"/>
                  </a:cubicBezTo>
                  <a:cubicBezTo>
                    <a:pt x="118" y="116"/>
                    <a:pt x="116" y="116"/>
                    <a:pt x="116" y="116"/>
                  </a:cubicBezTo>
                  <a:lnTo>
                    <a:pt x="118" y="120"/>
                  </a:lnTo>
                  <a:cubicBezTo>
                    <a:pt x="118" y="120"/>
                    <a:pt x="122" y="126"/>
                    <a:pt x="123" y="127"/>
                  </a:cubicBezTo>
                  <a:cubicBezTo>
                    <a:pt x="123" y="128"/>
                    <a:pt x="124" y="129"/>
                    <a:pt x="124" y="132"/>
                  </a:cubicBezTo>
                  <a:cubicBezTo>
                    <a:pt x="124" y="134"/>
                    <a:pt x="123" y="159"/>
                    <a:pt x="123" y="172"/>
                  </a:cubicBezTo>
                  <a:cubicBezTo>
                    <a:pt x="123" y="175"/>
                    <a:pt x="123" y="182"/>
                    <a:pt x="123" y="189"/>
                  </a:cubicBezTo>
                  <a:cubicBezTo>
                    <a:pt x="123" y="186"/>
                    <a:pt x="124" y="183"/>
                    <a:pt x="124" y="182"/>
                  </a:cubicBezTo>
                  <a:cubicBezTo>
                    <a:pt x="124" y="181"/>
                    <a:pt x="126" y="172"/>
                    <a:pt x="126" y="172"/>
                  </a:cubicBezTo>
                  <a:lnTo>
                    <a:pt x="132" y="172"/>
                  </a:lnTo>
                  <a:lnTo>
                    <a:pt x="135" y="173"/>
                  </a:lnTo>
                  <a:lnTo>
                    <a:pt x="136" y="173"/>
                  </a:lnTo>
                  <a:lnTo>
                    <a:pt x="135" y="171"/>
                  </a:lnTo>
                  <a:cubicBezTo>
                    <a:pt x="135" y="171"/>
                    <a:pt x="133" y="169"/>
                    <a:pt x="134" y="168"/>
                  </a:cubicBezTo>
                  <a:cubicBezTo>
                    <a:pt x="134" y="167"/>
                    <a:pt x="135" y="157"/>
                    <a:pt x="135" y="157"/>
                  </a:cubicBezTo>
                  <a:lnTo>
                    <a:pt x="134" y="155"/>
                  </a:lnTo>
                  <a:cubicBezTo>
                    <a:pt x="134" y="155"/>
                    <a:pt x="135" y="152"/>
                    <a:pt x="135" y="150"/>
                  </a:cubicBezTo>
                  <a:cubicBezTo>
                    <a:pt x="136" y="148"/>
                    <a:pt x="136" y="140"/>
                    <a:pt x="136" y="140"/>
                  </a:cubicBezTo>
                  <a:lnTo>
                    <a:pt x="135" y="139"/>
                  </a:lnTo>
                  <a:cubicBezTo>
                    <a:pt x="135" y="139"/>
                    <a:pt x="140" y="119"/>
                    <a:pt x="140" y="114"/>
                  </a:cubicBezTo>
                  <a:cubicBezTo>
                    <a:pt x="141" y="109"/>
                    <a:pt x="146" y="98"/>
                    <a:pt x="146" y="97"/>
                  </a:cubicBezTo>
                  <a:cubicBezTo>
                    <a:pt x="145" y="92"/>
                    <a:pt x="147" y="84"/>
                    <a:pt x="148" y="83"/>
                  </a:cubicBezTo>
                  <a:cubicBezTo>
                    <a:pt x="149" y="81"/>
                    <a:pt x="150" y="76"/>
                    <a:pt x="150" y="76"/>
                  </a:cubicBezTo>
                  <a:lnTo>
                    <a:pt x="151" y="68"/>
                  </a:lnTo>
                  <a:lnTo>
                    <a:pt x="160" y="66"/>
                  </a:lnTo>
                  <a:cubicBezTo>
                    <a:pt x="160" y="66"/>
                    <a:pt x="161" y="64"/>
                    <a:pt x="161" y="62"/>
                  </a:cubicBezTo>
                  <a:cubicBezTo>
                    <a:pt x="160" y="61"/>
                    <a:pt x="156" y="60"/>
                    <a:pt x="154" y="60"/>
                  </a:cubicBezTo>
                  <a:cubicBezTo>
                    <a:pt x="153" y="60"/>
                    <a:pt x="151" y="59"/>
                    <a:pt x="150" y="58"/>
                  </a:cubicBezTo>
                  <a:cubicBezTo>
                    <a:pt x="149" y="57"/>
                    <a:pt x="151" y="55"/>
                    <a:pt x="151" y="55"/>
                  </a:cubicBezTo>
                  <a:lnTo>
                    <a:pt x="150" y="53"/>
                  </a:lnTo>
                  <a:lnTo>
                    <a:pt x="151" y="52"/>
                  </a:lnTo>
                  <a:lnTo>
                    <a:pt x="150" y="51"/>
                  </a:lnTo>
                  <a:lnTo>
                    <a:pt x="149" y="48"/>
                  </a:lnTo>
                  <a:cubicBezTo>
                    <a:pt x="149" y="48"/>
                    <a:pt x="148" y="48"/>
                    <a:pt x="148" y="48"/>
                  </a:cubicBezTo>
                  <a:cubicBezTo>
                    <a:pt x="147" y="48"/>
                    <a:pt x="147" y="48"/>
                    <a:pt x="147" y="46"/>
                  </a:cubicBezTo>
                  <a:cubicBezTo>
                    <a:pt x="147" y="45"/>
                    <a:pt x="150" y="42"/>
                    <a:pt x="150" y="40"/>
                  </a:cubicBezTo>
                  <a:cubicBezTo>
                    <a:pt x="151" y="39"/>
                    <a:pt x="150" y="38"/>
                    <a:pt x="150" y="37"/>
                  </a:cubicBezTo>
                  <a:cubicBezTo>
                    <a:pt x="150" y="35"/>
                    <a:pt x="150" y="33"/>
                    <a:pt x="150" y="33"/>
                  </a:cubicBezTo>
                  <a:lnTo>
                    <a:pt x="148" y="34"/>
                  </a:lnTo>
                  <a:cubicBezTo>
                    <a:pt x="148" y="34"/>
                    <a:pt x="148" y="31"/>
                    <a:pt x="150" y="29"/>
                  </a:cubicBezTo>
                  <a:cubicBezTo>
                    <a:pt x="151" y="26"/>
                    <a:pt x="161" y="22"/>
                    <a:pt x="163" y="22"/>
                  </a:cubicBezTo>
                  <a:cubicBezTo>
                    <a:pt x="165" y="21"/>
                    <a:pt x="168" y="21"/>
                    <a:pt x="171" y="21"/>
                  </a:cubicBezTo>
                  <a:cubicBezTo>
                    <a:pt x="174" y="21"/>
                    <a:pt x="178" y="23"/>
                    <a:pt x="180" y="26"/>
                  </a:cubicBezTo>
                  <a:cubicBezTo>
                    <a:pt x="186" y="32"/>
                    <a:pt x="185" y="39"/>
                    <a:pt x="185" y="40"/>
                  </a:cubicBezTo>
                  <a:cubicBezTo>
                    <a:pt x="185" y="42"/>
                    <a:pt x="185" y="48"/>
                    <a:pt x="185" y="51"/>
                  </a:cubicBezTo>
                  <a:cubicBezTo>
                    <a:pt x="184" y="55"/>
                    <a:pt x="181" y="58"/>
                    <a:pt x="180" y="60"/>
                  </a:cubicBezTo>
                  <a:cubicBezTo>
                    <a:pt x="179" y="61"/>
                    <a:pt x="178" y="62"/>
                    <a:pt x="178" y="62"/>
                  </a:cubicBezTo>
                  <a:lnTo>
                    <a:pt x="180" y="62"/>
                  </a:lnTo>
                  <a:cubicBezTo>
                    <a:pt x="180" y="62"/>
                    <a:pt x="185" y="70"/>
                    <a:pt x="186" y="72"/>
                  </a:cubicBezTo>
                  <a:cubicBezTo>
                    <a:pt x="187" y="72"/>
                    <a:pt x="189" y="74"/>
                    <a:pt x="190" y="75"/>
                  </a:cubicBezTo>
                  <a:lnTo>
                    <a:pt x="190" y="112"/>
                  </a:lnTo>
                  <a:cubicBezTo>
                    <a:pt x="190" y="114"/>
                    <a:pt x="190" y="116"/>
                    <a:pt x="190" y="117"/>
                  </a:cubicBezTo>
                  <a:cubicBezTo>
                    <a:pt x="189" y="121"/>
                    <a:pt x="185" y="125"/>
                    <a:pt x="185" y="125"/>
                  </a:cubicBezTo>
                  <a:cubicBezTo>
                    <a:pt x="185" y="125"/>
                    <a:pt x="185" y="142"/>
                    <a:pt x="187" y="147"/>
                  </a:cubicBezTo>
                  <a:cubicBezTo>
                    <a:pt x="189" y="152"/>
                    <a:pt x="189" y="159"/>
                    <a:pt x="189" y="159"/>
                  </a:cubicBezTo>
                  <a:lnTo>
                    <a:pt x="188" y="160"/>
                  </a:lnTo>
                  <a:cubicBezTo>
                    <a:pt x="188" y="160"/>
                    <a:pt x="187" y="179"/>
                    <a:pt x="187" y="184"/>
                  </a:cubicBezTo>
                  <a:cubicBezTo>
                    <a:pt x="187" y="189"/>
                    <a:pt x="184" y="204"/>
                    <a:pt x="183" y="213"/>
                  </a:cubicBezTo>
                  <a:cubicBezTo>
                    <a:pt x="144" y="213"/>
                    <a:pt x="105" y="213"/>
                    <a:pt x="66" y="213"/>
                  </a:cubicBezTo>
                  <a:cubicBezTo>
                    <a:pt x="66" y="213"/>
                    <a:pt x="66" y="213"/>
                    <a:pt x="66" y="213"/>
                  </a:cubicBezTo>
                  <a:cubicBezTo>
                    <a:pt x="66" y="205"/>
                    <a:pt x="66" y="196"/>
                    <a:pt x="66" y="192"/>
                  </a:cubicBezTo>
                  <a:close/>
                </a:path>
              </a:pathLst>
            </a:custGeom>
            <a:solidFill>
              <a:srgbClr val="CC738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hangingPunct="1"/>
              <a:endParaRPr lang="en-GB">
                <a:solidFill>
                  <a:srgbClr val="A3001C"/>
                </a:solidFill>
              </a:endParaRPr>
            </a:p>
          </p:txBody>
        </p:sp>
        <p:sp>
          <p:nvSpPr>
            <p:cNvPr id="9" name="Freeform 38"/>
            <p:cNvSpPr>
              <a:spLocks/>
            </p:cNvSpPr>
            <p:nvPr userDrawn="1"/>
          </p:nvSpPr>
          <p:spPr bwMode="auto">
            <a:xfrm>
              <a:off x="4341" y="3377"/>
              <a:ext cx="144" cy="576"/>
            </a:xfrm>
            <a:custGeom>
              <a:avLst/>
              <a:gdLst>
                <a:gd name="T0" fmla="*/ 216 w 24"/>
                <a:gd name="T1" fmla="*/ 3456 h 96"/>
                <a:gd name="T2" fmla="*/ 108 w 24"/>
                <a:gd name="T3" fmla="*/ 2736 h 96"/>
                <a:gd name="T4" fmla="*/ 72 w 24"/>
                <a:gd name="T5" fmla="*/ 1872 h 96"/>
                <a:gd name="T6" fmla="*/ 72 w 24"/>
                <a:gd name="T7" fmla="*/ 1008 h 96"/>
                <a:gd name="T8" fmla="*/ 108 w 24"/>
                <a:gd name="T9" fmla="*/ 756 h 96"/>
                <a:gd name="T10" fmla="*/ 144 w 24"/>
                <a:gd name="T11" fmla="*/ 540 h 96"/>
                <a:gd name="T12" fmla="*/ 108 w 24"/>
                <a:gd name="T13" fmla="*/ 288 h 96"/>
                <a:gd name="T14" fmla="*/ 144 w 24"/>
                <a:gd name="T15" fmla="*/ 144 h 96"/>
                <a:gd name="T16" fmla="*/ 108 w 24"/>
                <a:gd name="T17" fmla="*/ 0 h 96"/>
                <a:gd name="T18" fmla="*/ 216 w 24"/>
                <a:gd name="T19" fmla="*/ 180 h 96"/>
                <a:gd name="T20" fmla="*/ 252 w 24"/>
                <a:gd name="T21" fmla="*/ 504 h 96"/>
                <a:gd name="T22" fmla="*/ 396 w 24"/>
                <a:gd name="T23" fmla="*/ 468 h 96"/>
                <a:gd name="T24" fmla="*/ 468 w 24"/>
                <a:gd name="T25" fmla="*/ 576 h 96"/>
                <a:gd name="T26" fmla="*/ 612 w 24"/>
                <a:gd name="T27" fmla="*/ 576 h 96"/>
                <a:gd name="T28" fmla="*/ 720 w 24"/>
                <a:gd name="T29" fmla="*/ 684 h 96"/>
                <a:gd name="T30" fmla="*/ 792 w 24"/>
                <a:gd name="T31" fmla="*/ 900 h 96"/>
                <a:gd name="T32" fmla="*/ 864 w 24"/>
                <a:gd name="T33" fmla="*/ 1044 h 96"/>
                <a:gd name="T34" fmla="*/ 720 w 24"/>
                <a:gd name="T35" fmla="*/ 1152 h 96"/>
                <a:gd name="T36" fmla="*/ 468 w 24"/>
                <a:gd name="T37" fmla="*/ 1260 h 96"/>
                <a:gd name="T38" fmla="*/ 432 w 24"/>
                <a:gd name="T39" fmla="*/ 1656 h 96"/>
                <a:gd name="T40" fmla="*/ 252 w 24"/>
                <a:gd name="T41" fmla="*/ 1656 h 96"/>
                <a:gd name="T42" fmla="*/ 288 w 24"/>
                <a:gd name="T43" fmla="*/ 2268 h 96"/>
                <a:gd name="T44" fmla="*/ 396 w 24"/>
                <a:gd name="T45" fmla="*/ 3024 h 96"/>
                <a:gd name="T46" fmla="*/ 324 w 24"/>
                <a:gd name="T47" fmla="*/ 3384 h 96"/>
                <a:gd name="T48" fmla="*/ 216 w 24"/>
                <a:gd name="T49" fmla="*/ 3456 h 96"/>
                <a:gd name="T50" fmla="*/ 216 w 24"/>
                <a:gd name="T51" fmla="*/ 3456 h 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 h="96">
                  <a:moveTo>
                    <a:pt x="6" y="96"/>
                  </a:moveTo>
                  <a:cubicBezTo>
                    <a:pt x="6" y="96"/>
                    <a:pt x="3" y="79"/>
                    <a:pt x="3" y="76"/>
                  </a:cubicBezTo>
                  <a:cubicBezTo>
                    <a:pt x="3" y="72"/>
                    <a:pt x="2" y="57"/>
                    <a:pt x="2" y="52"/>
                  </a:cubicBezTo>
                  <a:cubicBezTo>
                    <a:pt x="2" y="48"/>
                    <a:pt x="0" y="32"/>
                    <a:pt x="2" y="28"/>
                  </a:cubicBezTo>
                  <a:cubicBezTo>
                    <a:pt x="3" y="26"/>
                    <a:pt x="3" y="23"/>
                    <a:pt x="3" y="21"/>
                  </a:cubicBezTo>
                  <a:cubicBezTo>
                    <a:pt x="3" y="19"/>
                    <a:pt x="4" y="17"/>
                    <a:pt x="4" y="15"/>
                  </a:cubicBezTo>
                  <a:cubicBezTo>
                    <a:pt x="4" y="15"/>
                    <a:pt x="3" y="11"/>
                    <a:pt x="3" y="8"/>
                  </a:cubicBezTo>
                  <a:cubicBezTo>
                    <a:pt x="3" y="6"/>
                    <a:pt x="4" y="5"/>
                    <a:pt x="4" y="4"/>
                  </a:cubicBezTo>
                  <a:cubicBezTo>
                    <a:pt x="4" y="2"/>
                    <a:pt x="4" y="0"/>
                    <a:pt x="3" y="0"/>
                  </a:cubicBezTo>
                  <a:cubicBezTo>
                    <a:pt x="5" y="2"/>
                    <a:pt x="6" y="4"/>
                    <a:pt x="6" y="5"/>
                  </a:cubicBezTo>
                  <a:cubicBezTo>
                    <a:pt x="7" y="7"/>
                    <a:pt x="7" y="14"/>
                    <a:pt x="7" y="14"/>
                  </a:cubicBezTo>
                  <a:cubicBezTo>
                    <a:pt x="7" y="14"/>
                    <a:pt x="11" y="13"/>
                    <a:pt x="11" y="13"/>
                  </a:cubicBezTo>
                  <a:cubicBezTo>
                    <a:pt x="10" y="14"/>
                    <a:pt x="14" y="14"/>
                    <a:pt x="13" y="16"/>
                  </a:cubicBezTo>
                  <a:cubicBezTo>
                    <a:pt x="13" y="16"/>
                    <a:pt x="15" y="16"/>
                    <a:pt x="17" y="16"/>
                  </a:cubicBezTo>
                  <a:cubicBezTo>
                    <a:pt x="18" y="16"/>
                    <a:pt x="19" y="17"/>
                    <a:pt x="20" y="19"/>
                  </a:cubicBezTo>
                  <a:cubicBezTo>
                    <a:pt x="22" y="21"/>
                    <a:pt x="22" y="25"/>
                    <a:pt x="22" y="25"/>
                  </a:cubicBezTo>
                  <a:cubicBezTo>
                    <a:pt x="22" y="25"/>
                    <a:pt x="24" y="27"/>
                    <a:pt x="24" y="29"/>
                  </a:cubicBezTo>
                  <a:cubicBezTo>
                    <a:pt x="24" y="31"/>
                    <a:pt x="21" y="30"/>
                    <a:pt x="20" y="32"/>
                  </a:cubicBezTo>
                  <a:cubicBezTo>
                    <a:pt x="18" y="33"/>
                    <a:pt x="14" y="35"/>
                    <a:pt x="13" y="35"/>
                  </a:cubicBezTo>
                  <a:cubicBezTo>
                    <a:pt x="13" y="38"/>
                    <a:pt x="12" y="46"/>
                    <a:pt x="12" y="46"/>
                  </a:cubicBezTo>
                  <a:lnTo>
                    <a:pt x="7" y="46"/>
                  </a:lnTo>
                  <a:cubicBezTo>
                    <a:pt x="7" y="46"/>
                    <a:pt x="7" y="57"/>
                    <a:pt x="8" y="63"/>
                  </a:cubicBezTo>
                  <a:cubicBezTo>
                    <a:pt x="9" y="68"/>
                    <a:pt x="10" y="80"/>
                    <a:pt x="11" y="84"/>
                  </a:cubicBezTo>
                  <a:cubicBezTo>
                    <a:pt x="11" y="88"/>
                    <a:pt x="10" y="91"/>
                    <a:pt x="9" y="94"/>
                  </a:cubicBezTo>
                  <a:cubicBezTo>
                    <a:pt x="9" y="95"/>
                    <a:pt x="8" y="95"/>
                    <a:pt x="6" y="96"/>
                  </a:cubicBezTo>
                  <a:cubicBezTo>
                    <a:pt x="6" y="96"/>
                    <a:pt x="6" y="96"/>
                    <a:pt x="6" y="96"/>
                  </a:cubicBezTo>
                  <a:close/>
                </a:path>
              </a:pathLst>
            </a:custGeom>
            <a:solidFill>
              <a:srgbClr val="E3B3B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hangingPunct="1"/>
              <a:endParaRPr lang="en-GB">
                <a:solidFill>
                  <a:srgbClr val="A3001C"/>
                </a:solidFill>
              </a:endParaRPr>
            </a:p>
          </p:txBody>
        </p:sp>
        <p:sp>
          <p:nvSpPr>
            <p:cNvPr id="10" name="Freeform 39"/>
            <p:cNvSpPr>
              <a:spLocks/>
            </p:cNvSpPr>
            <p:nvPr userDrawn="1"/>
          </p:nvSpPr>
          <p:spPr bwMode="auto">
            <a:xfrm>
              <a:off x="4233" y="3161"/>
              <a:ext cx="126" cy="246"/>
            </a:xfrm>
            <a:custGeom>
              <a:avLst/>
              <a:gdLst>
                <a:gd name="T0" fmla="*/ 36 w 21"/>
                <a:gd name="T1" fmla="*/ 1152 h 41"/>
                <a:gd name="T2" fmla="*/ 108 w 21"/>
                <a:gd name="T3" fmla="*/ 540 h 41"/>
                <a:gd name="T4" fmla="*/ 288 w 21"/>
                <a:gd name="T5" fmla="*/ 0 h 41"/>
                <a:gd name="T6" fmla="*/ 324 w 21"/>
                <a:gd name="T7" fmla="*/ 72 h 41"/>
                <a:gd name="T8" fmla="*/ 324 w 21"/>
                <a:gd name="T9" fmla="*/ 396 h 41"/>
                <a:gd name="T10" fmla="*/ 756 w 21"/>
                <a:gd name="T11" fmla="*/ 1260 h 41"/>
                <a:gd name="T12" fmla="*/ 612 w 21"/>
                <a:gd name="T13" fmla="*/ 1332 h 41"/>
                <a:gd name="T14" fmla="*/ 396 w 21"/>
                <a:gd name="T15" fmla="*/ 1440 h 41"/>
                <a:gd name="T16" fmla="*/ 324 w 21"/>
                <a:gd name="T17" fmla="*/ 1476 h 41"/>
                <a:gd name="T18" fmla="*/ 36 w 21"/>
                <a:gd name="T19" fmla="*/ 1152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 h="41">
                  <a:moveTo>
                    <a:pt x="1" y="32"/>
                  </a:moveTo>
                  <a:cubicBezTo>
                    <a:pt x="0" y="29"/>
                    <a:pt x="3" y="18"/>
                    <a:pt x="3" y="15"/>
                  </a:cubicBezTo>
                  <a:cubicBezTo>
                    <a:pt x="3" y="12"/>
                    <a:pt x="6" y="5"/>
                    <a:pt x="8" y="0"/>
                  </a:cubicBezTo>
                  <a:cubicBezTo>
                    <a:pt x="8" y="1"/>
                    <a:pt x="8" y="2"/>
                    <a:pt x="9" y="2"/>
                  </a:cubicBezTo>
                  <a:cubicBezTo>
                    <a:pt x="10" y="4"/>
                    <a:pt x="9" y="11"/>
                    <a:pt x="9" y="11"/>
                  </a:cubicBezTo>
                  <a:cubicBezTo>
                    <a:pt x="9" y="11"/>
                    <a:pt x="17" y="26"/>
                    <a:pt x="21" y="35"/>
                  </a:cubicBezTo>
                  <a:lnTo>
                    <a:pt x="17" y="37"/>
                  </a:lnTo>
                  <a:cubicBezTo>
                    <a:pt x="17" y="37"/>
                    <a:pt x="12" y="39"/>
                    <a:pt x="11" y="40"/>
                  </a:cubicBezTo>
                  <a:cubicBezTo>
                    <a:pt x="10" y="40"/>
                    <a:pt x="10" y="41"/>
                    <a:pt x="9" y="41"/>
                  </a:cubicBezTo>
                  <a:cubicBezTo>
                    <a:pt x="6" y="41"/>
                    <a:pt x="2" y="35"/>
                    <a:pt x="1" y="32"/>
                  </a:cubicBezTo>
                  <a:close/>
                </a:path>
              </a:pathLst>
            </a:custGeom>
            <a:solidFill>
              <a:srgbClr val="E3B3B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hangingPunct="1"/>
              <a:endParaRPr lang="en-GB">
                <a:solidFill>
                  <a:srgbClr val="A3001C"/>
                </a:solidFill>
              </a:endParaRPr>
            </a:p>
          </p:txBody>
        </p:sp>
        <p:sp>
          <p:nvSpPr>
            <p:cNvPr id="11" name="Freeform 40"/>
            <p:cNvSpPr>
              <a:spLocks/>
            </p:cNvSpPr>
            <p:nvPr userDrawn="1"/>
          </p:nvSpPr>
          <p:spPr bwMode="auto">
            <a:xfrm>
              <a:off x="4509" y="3827"/>
              <a:ext cx="67" cy="252"/>
            </a:xfrm>
            <a:custGeom>
              <a:avLst/>
              <a:gdLst>
                <a:gd name="T0" fmla="*/ 372 w 11"/>
                <a:gd name="T1" fmla="*/ 1260 h 42"/>
                <a:gd name="T2" fmla="*/ 262 w 11"/>
                <a:gd name="T3" fmla="*/ 108 h 42"/>
                <a:gd name="T4" fmla="*/ 225 w 11"/>
                <a:gd name="T5" fmla="*/ 0 h 42"/>
                <a:gd name="T6" fmla="*/ 110 w 11"/>
                <a:gd name="T7" fmla="*/ 540 h 42"/>
                <a:gd name="T8" fmla="*/ 0 w 11"/>
                <a:gd name="T9" fmla="*/ 1512 h 42"/>
                <a:gd name="T10" fmla="*/ 408 w 11"/>
                <a:gd name="T11" fmla="*/ 1512 h 42"/>
                <a:gd name="T12" fmla="*/ 372 w 11"/>
                <a:gd name="T13" fmla="*/ 1260 h 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 h="42">
                  <a:moveTo>
                    <a:pt x="10" y="35"/>
                  </a:moveTo>
                  <a:cubicBezTo>
                    <a:pt x="10" y="29"/>
                    <a:pt x="7" y="3"/>
                    <a:pt x="7" y="3"/>
                  </a:cubicBezTo>
                  <a:cubicBezTo>
                    <a:pt x="7" y="2"/>
                    <a:pt x="6" y="0"/>
                    <a:pt x="6" y="0"/>
                  </a:cubicBezTo>
                  <a:cubicBezTo>
                    <a:pt x="5" y="0"/>
                    <a:pt x="3" y="7"/>
                    <a:pt x="3" y="15"/>
                  </a:cubicBezTo>
                  <a:cubicBezTo>
                    <a:pt x="3" y="22"/>
                    <a:pt x="1" y="34"/>
                    <a:pt x="0" y="42"/>
                  </a:cubicBezTo>
                  <a:lnTo>
                    <a:pt x="11" y="42"/>
                  </a:lnTo>
                  <a:cubicBezTo>
                    <a:pt x="11" y="40"/>
                    <a:pt x="10" y="37"/>
                    <a:pt x="10" y="35"/>
                  </a:cubicBezTo>
                  <a:close/>
                </a:path>
              </a:pathLst>
            </a:custGeom>
            <a:solidFill>
              <a:srgbClr val="E3B3BB"/>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1" hangingPunct="1"/>
              <a:endParaRPr lang="en-GB">
                <a:solidFill>
                  <a:srgbClr val="A3001C"/>
                </a:solidFill>
              </a:endParaRPr>
            </a:p>
          </p:txBody>
        </p:sp>
      </p:grpSp>
      <p:sp>
        <p:nvSpPr>
          <p:cNvPr id="12" name="Copyright"/>
          <p:cNvSpPr txBox="1">
            <a:spLocks noChangeArrowheads="1"/>
          </p:cNvSpPr>
          <p:nvPr userDrawn="1"/>
        </p:nvSpPr>
        <p:spPr bwMode="auto">
          <a:xfrm>
            <a:off x="323850" y="6584950"/>
            <a:ext cx="4968875"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lIns="36000" rIns="36000"/>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100000"/>
              </a:spcBef>
              <a:buClr>
                <a:srgbClr val="A3001C"/>
              </a:buClr>
              <a:buSzPct val="80000"/>
              <a:defRPr/>
            </a:pPr>
            <a:r>
              <a:rPr lang="en-US" sz="900" smtClean="0">
                <a:solidFill>
                  <a:srgbClr val="EEE3B9"/>
                </a:solidFill>
                <a:latin typeface="Arial" charset="0"/>
                <a:cs typeface="Arial" charset="0"/>
              </a:rPr>
              <a:t>© Ecclesiastical Insurance Office plc 2009</a:t>
            </a:r>
          </a:p>
        </p:txBody>
      </p:sp>
      <p:sp>
        <p:nvSpPr>
          <p:cNvPr id="30724" name="Rectangle 4"/>
          <p:cNvSpPr>
            <a:spLocks noGrp="1" noChangeArrowheads="1"/>
          </p:cNvSpPr>
          <p:nvPr>
            <p:ph type="ctrTitle"/>
          </p:nvPr>
        </p:nvSpPr>
        <p:spPr>
          <a:xfrm>
            <a:off x="539750" y="1584325"/>
            <a:ext cx="5399088" cy="936625"/>
          </a:xfrm>
        </p:spPr>
        <p:txBody>
          <a:bodyPr anchor="b"/>
          <a:lstStyle>
            <a:lvl1pPr>
              <a:defRPr sz="2700"/>
            </a:lvl1pPr>
          </a:lstStyle>
          <a:p>
            <a:r>
              <a:rPr lang="en-US" smtClean="0"/>
              <a:t>Click to edit Master title style</a:t>
            </a:r>
            <a:endParaRPr lang="en-GB"/>
          </a:p>
        </p:txBody>
      </p:sp>
      <p:sp>
        <p:nvSpPr>
          <p:cNvPr id="30725" name="Rectangle 5"/>
          <p:cNvSpPr>
            <a:spLocks noGrp="1" noChangeArrowheads="1"/>
          </p:cNvSpPr>
          <p:nvPr>
            <p:ph type="subTitle" idx="1"/>
          </p:nvPr>
        </p:nvSpPr>
        <p:spPr>
          <a:xfrm>
            <a:off x="541338" y="2482850"/>
            <a:ext cx="5399087" cy="287338"/>
          </a:xfrm>
        </p:spPr>
        <p:txBody>
          <a:bodyPr/>
          <a:lstStyle>
            <a:lvl1pPr>
              <a:defRPr sz="1800">
                <a:solidFill>
                  <a:schemeClr val="tx2"/>
                </a:solidFill>
              </a:defRPr>
            </a:lvl1pPr>
          </a:lstStyle>
          <a:p>
            <a:r>
              <a:rPr lang="en-US" smtClean="0"/>
              <a:t>Click to edit Master subtitle style</a:t>
            </a:r>
            <a:endParaRPr lang="en-GB"/>
          </a:p>
        </p:txBody>
      </p:sp>
    </p:spTree>
    <p:extLst>
      <p:ext uri="{BB962C8B-B14F-4D97-AF65-F5344CB8AC3E}">
        <p14:creationId xmlns:p14="http://schemas.microsoft.com/office/powerpoint/2010/main" xmlns="" val="3436318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942680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656346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916113"/>
            <a:ext cx="3740150" cy="4595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32300" y="1916113"/>
            <a:ext cx="3740150" cy="4595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646718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051614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xmlns="" val="3220776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65637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620891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4531850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897119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21480307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64275" y="1341438"/>
            <a:ext cx="1908175" cy="51704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1341438"/>
            <a:ext cx="5572125" cy="51704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913149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1341438"/>
            <a:ext cx="7632700" cy="4699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39750" y="1916113"/>
            <a:ext cx="3740150" cy="4595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32300" y="1916113"/>
            <a:ext cx="3740150" cy="4595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2686174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1624748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2060575"/>
            <a:ext cx="3740150" cy="4032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32300" y="2060575"/>
            <a:ext cx="3740150" cy="4032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562436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84781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xmlns="" val="4052933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25185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178050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864756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50"/>
          <p:cNvGrpSpPr>
            <a:grpSpLocks/>
          </p:cNvGrpSpPr>
          <p:nvPr/>
        </p:nvGrpSpPr>
        <p:grpSpPr bwMode="auto">
          <a:xfrm>
            <a:off x="292100" y="333375"/>
            <a:ext cx="8528050" cy="6480175"/>
            <a:chOff x="184" y="210"/>
            <a:chExt cx="5372" cy="4082"/>
          </a:xfrm>
        </p:grpSpPr>
        <p:sp>
          <p:nvSpPr>
            <p:cNvPr id="1029" name="Rectangle 41"/>
            <p:cNvSpPr>
              <a:spLocks noChangeArrowheads="1"/>
            </p:cNvSpPr>
            <p:nvPr userDrawn="1"/>
          </p:nvSpPr>
          <p:spPr bwMode="white">
            <a:xfrm>
              <a:off x="204" y="768"/>
              <a:ext cx="5352" cy="3342"/>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030" name="Rectangle 43"/>
            <p:cNvSpPr>
              <a:spLocks noChangeArrowheads="1"/>
            </p:cNvSpPr>
            <p:nvPr userDrawn="1"/>
          </p:nvSpPr>
          <p:spPr bwMode="auto">
            <a:xfrm>
              <a:off x="204" y="210"/>
              <a:ext cx="5352" cy="558"/>
            </a:xfrm>
            <a:prstGeom prst="rect">
              <a:avLst/>
            </a:prstGeom>
            <a:solidFill>
              <a:srgbClr val="FAF7E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pic>
          <p:nvPicPr>
            <p:cNvPr id="1031" name="Picture 40" descr="e-logoLT"/>
            <p:cNvPicPr>
              <a:picLocks noChangeAspect="1" noChangeArrowheads="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204" y="294"/>
              <a:ext cx="1480" cy="3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2" name="Text Box 46"/>
            <p:cNvSpPr txBox="1">
              <a:spLocks noChangeArrowheads="1"/>
            </p:cNvSpPr>
            <p:nvPr userDrawn="1"/>
          </p:nvSpPr>
          <p:spPr bwMode="auto">
            <a:xfrm>
              <a:off x="184" y="4148"/>
              <a:ext cx="3130"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lIns="36000" rIns="3600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100000"/>
                </a:spcBef>
                <a:buClr>
                  <a:schemeClr val="tx2"/>
                </a:buClr>
                <a:buSzPct val="80000"/>
                <a:defRPr/>
              </a:pPr>
              <a:r>
                <a:rPr lang="en-US" sz="900" smtClean="0">
                  <a:latin typeface="Arial" charset="0"/>
                  <a:cs typeface="Arial" charset="0"/>
                </a:rPr>
                <a:t>© Ecclesiastical Insurance Office plc 2006</a:t>
              </a:r>
            </a:p>
          </p:txBody>
        </p:sp>
      </p:grpSp>
      <p:sp>
        <p:nvSpPr>
          <p:cNvPr id="1027" name="Rectangle 4"/>
          <p:cNvSpPr>
            <a:spLocks noGrp="1" noChangeArrowheads="1"/>
          </p:cNvSpPr>
          <p:nvPr>
            <p:ph type="title"/>
          </p:nvPr>
        </p:nvSpPr>
        <p:spPr bwMode="auto">
          <a:xfrm>
            <a:off x="539750" y="1519238"/>
            <a:ext cx="7632700" cy="46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36000" tIns="45720" rIns="36000" bIns="45720" numCol="1" anchor="t"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5"/>
          <p:cNvSpPr>
            <a:spLocks noGrp="1" noChangeArrowheads="1"/>
          </p:cNvSpPr>
          <p:nvPr>
            <p:ph type="body" idx="1"/>
          </p:nvPr>
        </p:nvSpPr>
        <p:spPr bwMode="auto">
          <a:xfrm>
            <a:off x="539750" y="2060575"/>
            <a:ext cx="7632700" cy="4032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36000" tIns="45720" rIns="3600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4th Level</a:t>
            </a:r>
          </a:p>
          <a:p>
            <a:pPr lvl="4"/>
            <a:r>
              <a:rPr lang="en-GB" altLang="en-US" smtClean="0"/>
              <a:t>5th Level</a:t>
            </a:r>
          </a:p>
        </p:txBody>
      </p:sp>
    </p:spTree>
  </p:cSld>
  <p:clrMap bg1="lt1" tx1="dk1" bg2="lt2" tx2="dk2" accent1="accent1" accent2="accent2" accent3="accent3" accent4="accent4" accent5="accent5" accent6="accent6" hlink="hlink" folHlink="folHlink"/>
  <p:sldLayoutIdLst>
    <p:sldLayoutId id="2147484184" r:id="rId1"/>
    <p:sldLayoutId id="2147484174" r:id="rId2"/>
    <p:sldLayoutId id="2147484175" r:id="rId3"/>
    <p:sldLayoutId id="2147484176" r:id="rId4"/>
    <p:sldLayoutId id="2147484177" r:id="rId5"/>
    <p:sldLayoutId id="2147484178" r:id="rId6"/>
    <p:sldLayoutId id="2147484179" r:id="rId7"/>
    <p:sldLayoutId id="2147484180" r:id="rId8"/>
    <p:sldLayoutId id="2147484181" r:id="rId9"/>
    <p:sldLayoutId id="2147484182" r:id="rId10"/>
    <p:sldLayoutId id="2147484183" r:id="rId11"/>
  </p:sldLayoutIdLst>
  <p:timing>
    <p:tnLst>
      <p:par>
        <p:cTn id="1" dur="indefinite" restart="never" nodeType="tmRoot"/>
      </p:par>
    </p:tnLst>
  </p:timing>
  <p:txStyles>
    <p:titleStyle>
      <a:lvl1pPr algn="l" rtl="0" eaLnBrk="1" fontAlgn="base" hangingPunct="1">
        <a:lnSpc>
          <a:spcPct val="85000"/>
        </a:lnSpc>
        <a:spcBef>
          <a:spcPct val="100000"/>
        </a:spcBef>
        <a:spcAft>
          <a:spcPct val="0"/>
        </a:spcAft>
        <a:defRPr sz="2800">
          <a:solidFill>
            <a:schemeClr val="tx2"/>
          </a:solidFill>
          <a:latin typeface="+mj-lt"/>
          <a:ea typeface="+mj-ea"/>
          <a:cs typeface="+mj-cs"/>
        </a:defRPr>
      </a:lvl1pPr>
      <a:lvl2pPr algn="l" rtl="0" eaLnBrk="1" fontAlgn="base" hangingPunct="1">
        <a:lnSpc>
          <a:spcPct val="85000"/>
        </a:lnSpc>
        <a:spcBef>
          <a:spcPct val="100000"/>
        </a:spcBef>
        <a:spcAft>
          <a:spcPct val="0"/>
        </a:spcAft>
        <a:defRPr sz="2800">
          <a:solidFill>
            <a:schemeClr val="tx2"/>
          </a:solidFill>
          <a:latin typeface="Arial" pitchFamily="34" charset="0"/>
        </a:defRPr>
      </a:lvl2pPr>
      <a:lvl3pPr algn="l" rtl="0" eaLnBrk="1" fontAlgn="base" hangingPunct="1">
        <a:lnSpc>
          <a:spcPct val="85000"/>
        </a:lnSpc>
        <a:spcBef>
          <a:spcPct val="100000"/>
        </a:spcBef>
        <a:spcAft>
          <a:spcPct val="0"/>
        </a:spcAft>
        <a:defRPr sz="2800">
          <a:solidFill>
            <a:schemeClr val="tx2"/>
          </a:solidFill>
          <a:latin typeface="Arial" pitchFamily="34" charset="0"/>
        </a:defRPr>
      </a:lvl3pPr>
      <a:lvl4pPr algn="l" rtl="0" eaLnBrk="1" fontAlgn="base" hangingPunct="1">
        <a:lnSpc>
          <a:spcPct val="85000"/>
        </a:lnSpc>
        <a:spcBef>
          <a:spcPct val="100000"/>
        </a:spcBef>
        <a:spcAft>
          <a:spcPct val="0"/>
        </a:spcAft>
        <a:defRPr sz="2800">
          <a:solidFill>
            <a:schemeClr val="tx2"/>
          </a:solidFill>
          <a:latin typeface="Arial" pitchFamily="34" charset="0"/>
        </a:defRPr>
      </a:lvl4pPr>
      <a:lvl5pPr algn="l" rtl="0" eaLnBrk="1" fontAlgn="base" hangingPunct="1">
        <a:lnSpc>
          <a:spcPct val="85000"/>
        </a:lnSpc>
        <a:spcBef>
          <a:spcPct val="100000"/>
        </a:spcBef>
        <a:spcAft>
          <a:spcPct val="0"/>
        </a:spcAft>
        <a:defRPr sz="2800">
          <a:solidFill>
            <a:schemeClr val="tx2"/>
          </a:solidFill>
          <a:latin typeface="Arial" pitchFamily="34" charset="0"/>
        </a:defRPr>
      </a:lvl5pPr>
      <a:lvl6pPr marL="457200" algn="l" rtl="0" eaLnBrk="1" fontAlgn="base" hangingPunct="1">
        <a:lnSpc>
          <a:spcPct val="85000"/>
        </a:lnSpc>
        <a:spcBef>
          <a:spcPct val="100000"/>
        </a:spcBef>
        <a:spcAft>
          <a:spcPct val="0"/>
        </a:spcAft>
        <a:defRPr sz="2800">
          <a:solidFill>
            <a:schemeClr val="tx2"/>
          </a:solidFill>
          <a:latin typeface="Arial" pitchFamily="34" charset="0"/>
        </a:defRPr>
      </a:lvl6pPr>
      <a:lvl7pPr marL="914400" algn="l" rtl="0" eaLnBrk="1" fontAlgn="base" hangingPunct="1">
        <a:lnSpc>
          <a:spcPct val="85000"/>
        </a:lnSpc>
        <a:spcBef>
          <a:spcPct val="100000"/>
        </a:spcBef>
        <a:spcAft>
          <a:spcPct val="0"/>
        </a:spcAft>
        <a:defRPr sz="2800">
          <a:solidFill>
            <a:schemeClr val="tx2"/>
          </a:solidFill>
          <a:latin typeface="Arial" pitchFamily="34" charset="0"/>
        </a:defRPr>
      </a:lvl7pPr>
      <a:lvl8pPr marL="1371600" algn="l" rtl="0" eaLnBrk="1" fontAlgn="base" hangingPunct="1">
        <a:lnSpc>
          <a:spcPct val="85000"/>
        </a:lnSpc>
        <a:spcBef>
          <a:spcPct val="100000"/>
        </a:spcBef>
        <a:spcAft>
          <a:spcPct val="0"/>
        </a:spcAft>
        <a:defRPr sz="2800">
          <a:solidFill>
            <a:schemeClr val="tx2"/>
          </a:solidFill>
          <a:latin typeface="Arial" pitchFamily="34" charset="0"/>
        </a:defRPr>
      </a:lvl8pPr>
      <a:lvl9pPr marL="1828800" algn="l" rtl="0" eaLnBrk="1" fontAlgn="base" hangingPunct="1">
        <a:lnSpc>
          <a:spcPct val="85000"/>
        </a:lnSpc>
        <a:spcBef>
          <a:spcPct val="100000"/>
        </a:spcBef>
        <a:spcAft>
          <a:spcPct val="0"/>
        </a:spcAft>
        <a:defRPr sz="2800">
          <a:solidFill>
            <a:schemeClr val="tx2"/>
          </a:solidFill>
          <a:latin typeface="Arial" pitchFamily="34" charset="0"/>
        </a:defRPr>
      </a:lvl9pPr>
    </p:titleStyle>
    <p:bodyStyle>
      <a:lvl1pPr marL="342900" indent="-342900" algn="l" rtl="0" eaLnBrk="1" fontAlgn="base" hangingPunct="1">
        <a:spcBef>
          <a:spcPct val="100000"/>
        </a:spcBef>
        <a:spcAft>
          <a:spcPct val="0"/>
        </a:spcAft>
        <a:buClr>
          <a:schemeClr val="tx2"/>
        </a:buClr>
        <a:buSzPct val="80000"/>
        <a:defRPr sz="2400">
          <a:solidFill>
            <a:schemeClr val="tx1"/>
          </a:solidFill>
          <a:latin typeface="+mn-lt"/>
          <a:ea typeface="+mn-ea"/>
          <a:cs typeface="+mn-cs"/>
        </a:defRPr>
      </a:lvl1pPr>
      <a:lvl2pPr marL="215900" indent="-206375" algn="l" rtl="0" eaLnBrk="1" fontAlgn="base" hangingPunct="1">
        <a:lnSpc>
          <a:spcPct val="85000"/>
        </a:lnSpc>
        <a:spcBef>
          <a:spcPct val="50000"/>
        </a:spcBef>
        <a:spcAft>
          <a:spcPct val="0"/>
        </a:spcAft>
        <a:buClr>
          <a:schemeClr val="tx2"/>
        </a:buClr>
        <a:buFont typeface="Wingdings" pitchFamily="2" charset="2"/>
        <a:buChar char="§"/>
        <a:defRPr sz="2400">
          <a:solidFill>
            <a:schemeClr val="tx1"/>
          </a:solidFill>
          <a:latin typeface="+mn-lt"/>
        </a:defRPr>
      </a:lvl2pPr>
      <a:lvl3pPr marL="442913" indent="-223838" algn="l" rtl="0" eaLnBrk="1" fontAlgn="base" hangingPunct="1">
        <a:lnSpc>
          <a:spcPct val="85000"/>
        </a:lnSpc>
        <a:spcBef>
          <a:spcPct val="30000"/>
        </a:spcBef>
        <a:spcAft>
          <a:spcPct val="0"/>
        </a:spcAft>
        <a:buFont typeface="Arial" charset="0"/>
        <a:buChar char="–"/>
        <a:defRPr sz="2000">
          <a:solidFill>
            <a:schemeClr val="tx1"/>
          </a:solidFill>
          <a:latin typeface="+mn-lt"/>
        </a:defRPr>
      </a:lvl3pPr>
      <a:lvl4pPr marL="606425" indent="-146050" algn="l" rtl="0" eaLnBrk="1" fontAlgn="base" hangingPunct="1">
        <a:lnSpc>
          <a:spcPct val="85000"/>
        </a:lnSpc>
        <a:spcBef>
          <a:spcPct val="15000"/>
        </a:spcBef>
        <a:spcAft>
          <a:spcPct val="0"/>
        </a:spcAft>
        <a:buChar char="•"/>
        <a:defRPr sz="2000">
          <a:solidFill>
            <a:schemeClr val="tx1"/>
          </a:solidFill>
          <a:latin typeface="+mn-lt"/>
        </a:defRPr>
      </a:lvl4pPr>
      <a:lvl5pPr marL="860425" indent="-182563" algn="l" rtl="0" eaLnBrk="1" fontAlgn="base" hangingPunct="1">
        <a:spcBef>
          <a:spcPct val="20000"/>
        </a:spcBef>
        <a:spcAft>
          <a:spcPct val="0"/>
        </a:spcAft>
        <a:buChar char="•"/>
        <a:defRPr>
          <a:solidFill>
            <a:schemeClr val="tx1"/>
          </a:solidFill>
          <a:latin typeface="+mn-lt"/>
        </a:defRPr>
      </a:lvl5pPr>
      <a:lvl6pPr marL="1317625" indent="-182563" algn="l" rtl="0" eaLnBrk="1" fontAlgn="base" hangingPunct="1">
        <a:spcBef>
          <a:spcPct val="20000"/>
        </a:spcBef>
        <a:spcAft>
          <a:spcPct val="0"/>
        </a:spcAft>
        <a:buChar char="•"/>
        <a:defRPr>
          <a:solidFill>
            <a:schemeClr val="tx1"/>
          </a:solidFill>
          <a:latin typeface="+mn-lt"/>
        </a:defRPr>
      </a:lvl6pPr>
      <a:lvl7pPr marL="1774825" indent="-182563" algn="l" rtl="0" eaLnBrk="1" fontAlgn="base" hangingPunct="1">
        <a:spcBef>
          <a:spcPct val="20000"/>
        </a:spcBef>
        <a:spcAft>
          <a:spcPct val="0"/>
        </a:spcAft>
        <a:buChar char="•"/>
        <a:defRPr>
          <a:solidFill>
            <a:schemeClr val="tx1"/>
          </a:solidFill>
          <a:latin typeface="+mn-lt"/>
        </a:defRPr>
      </a:lvl7pPr>
      <a:lvl8pPr marL="2232025" indent="-182563" algn="l" rtl="0" eaLnBrk="1" fontAlgn="base" hangingPunct="1">
        <a:spcBef>
          <a:spcPct val="20000"/>
        </a:spcBef>
        <a:spcAft>
          <a:spcPct val="0"/>
        </a:spcAft>
        <a:buChar char="•"/>
        <a:defRPr>
          <a:solidFill>
            <a:schemeClr val="tx1"/>
          </a:solidFill>
          <a:latin typeface="+mn-lt"/>
        </a:defRPr>
      </a:lvl8pPr>
      <a:lvl9pPr marL="2689225" indent="-182563"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1"/>
          <p:cNvSpPr>
            <a:spLocks noChangeArrowheads="1"/>
          </p:cNvSpPr>
          <p:nvPr/>
        </p:nvSpPr>
        <p:spPr bwMode="white">
          <a:xfrm>
            <a:off x="323850" y="1219200"/>
            <a:ext cx="8496300" cy="5305425"/>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solidFill>
                <a:srgbClr val="A3001C"/>
              </a:solidFill>
            </a:endParaRPr>
          </a:p>
        </p:txBody>
      </p:sp>
      <p:sp>
        <p:nvSpPr>
          <p:cNvPr id="1027" name="Rectangle 43"/>
          <p:cNvSpPr>
            <a:spLocks noChangeArrowheads="1"/>
          </p:cNvSpPr>
          <p:nvPr/>
        </p:nvSpPr>
        <p:spPr bwMode="auto">
          <a:xfrm>
            <a:off x="323850" y="333375"/>
            <a:ext cx="8496300" cy="885825"/>
          </a:xfrm>
          <a:prstGeom prst="rect">
            <a:avLst/>
          </a:prstGeom>
          <a:solidFill>
            <a:srgbClr val="FAF7E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solidFill>
                <a:srgbClr val="A3001C"/>
              </a:solidFill>
            </a:endParaRPr>
          </a:p>
        </p:txBody>
      </p:sp>
      <p:pic>
        <p:nvPicPr>
          <p:cNvPr id="1028" name="Picture 40" descr="e-logoLT"/>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323850" y="466725"/>
            <a:ext cx="2349500" cy="547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9" name="Copyright"/>
          <p:cNvSpPr txBox="1">
            <a:spLocks noChangeArrowheads="1"/>
          </p:cNvSpPr>
          <p:nvPr/>
        </p:nvSpPr>
        <p:spPr bwMode="auto">
          <a:xfrm>
            <a:off x="323850" y="6584950"/>
            <a:ext cx="4968875"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lIns="36000" rIns="36000"/>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100000"/>
              </a:spcBef>
              <a:buClr>
                <a:srgbClr val="A3001C"/>
              </a:buClr>
              <a:buSzPct val="80000"/>
              <a:defRPr/>
            </a:pPr>
            <a:r>
              <a:rPr lang="en-US" sz="900" smtClean="0">
                <a:solidFill>
                  <a:srgbClr val="A3001C"/>
                </a:solidFill>
                <a:latin typeface="Arial" charset="0"/>
                <a:cs typeface="Arial" charset="0"/>
              </a:rPr>
              <a:t>© Ecclesiastical Insurance Office plc 2009</a:t>
            </a:r>
          </a:p>
        </p:txBody>
      </p:sp>
      <p:sp>
        <p:nvSpPr>
          <p:cNvPr id="1030" name="Rectangle 4"/>
          <p:cNvSpPr>
            <a:spLocks noGrp="1" noChangeArrowheads="1"/>
          </p:cNvSpPr>
          <p:nvPr>
            <p:ph type="title"/>
          </p:nvPr>
        </p:nvSpPr>
        <p:spPr bwMode="auto">
          <a:xfrm>
            <a:off x="539750" y="1341438"/>
            <a:ext cx="7632700" cy="469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36000" tIns="45720" rIns="36000" bIns="45720" numCol="1" anchor="t" anchorCtr="0" compatLnSpc="1">
            <a:prstTxWarp prst="textNoShape">
              <a:avLst/>
            </a:prstTxWarp>
          </a:bodyPr>
          <a:lstStyle/>
          <a:p>
            <a:pPr lvl="0"/>
            <a:r>
              <a:rPr lang="en-US" smtClean="0"/>
              <a:t>Click to edit Master title style</a:t>
            </a:r>
            <a:endParaRPr lang="en-GB" smtClean="0"/>
          </a:p>
        </p:txBody>
      </p:sp>
      <p:sp>
        <p:nvSpPr>
          <p:cNvPr id="1031" name="Rectangle 5"/>
          <p:cNvSpPr>
            <a:spLocks noGrp="1" noChangeArrowheads="1"/>
          </p:cNvSpPr>
          <p:nvPr>
            <p:ph type="body" idx="1"/>
          </p:nvPr>
        </p:nvSpPr>
        <p:spPr bwMode="auto">
          <a:xfrm>
            <a:off x="539750" y="1916113"/>
            <a:ext cx="7632700" cy="4595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36000" tIns="45720" rIns="3600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4th Level</a:t>
            </a:r>
          </a:p>
          <a:p>
            <a:pPr lvl="4"/>
            <a:r>
              <a:rPr lang="en-GB" smtClean="0"/>
              <a:t>5th Level</a:t>
            </a:r>
          </a:p>
        </p:txBody>
      </p:sp>
      <p:sp>
        <p:nvSpPr>
          <p:cNvPr id="1032" name="Text Box 48"/>
          <p:cNvSpPr txBox="1">
            <a:spLocks noChangeArrowheads="1"/>
          </p:cNvSpPr>
          <p:nvPr/>
        </p:nvSpPr>
        <p:spPr bwMode="auto">
          <a:xfrm>
            <a:off x="6731000" y="6627813"/>
            <a:ext cx="2089150" cy="136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defRPr/>
            </a:pPr>
            <a:fld id="{1C27954E-CA88-4D71-8375-6516C95146DA}" type="slidenum">
              <a:rPr lang="en-GB" sz="900" smtClean="0">
                <a:solidFill>
                  <a:srgbClr val="A3001C"/>
                </a:solidFill>
                <a:latin typeface="Arial" charset="0"/>
              </a:rPr>
              <a:pPr algn="r">
                <a:spcBef>
                  <a:spcPct val="50000"/>
                </a:spcBef>
                <a:defRPr/>
              </a:pPr>
              <a:t>‹#›</a:t>
            </a:fld>
            <a:endParaRPr lang="en-GB" sz="900" smtClean="0">
              <a:solidFill>
                <a:srgbClr val="A3001C"/>
              </a:solidFill>
              <a:latin typeface="Arial" charset="0"/>
            </a:endParaRPr>
          </a:p>
        </p:txBody>
      </p:sp>
    </p:spTree>
    <p:extLst>
      <p:ext uri="{BB962C8B-B14F-4D97-AF65-F5344CB8AC3E}">
        <p14:creationId xmlns:p14="http://schemas.microsoft.com/office/powerpoint/2010/main" xmlns="" val="2770960699"/>
      </p:ext>
    </p:extLst>
  </p:cSld>
  <p:clrMap bg1="lt1" tx1="dk1" bg2="lt2" tx2="dk2" accent1="accent1" accent2="accent2" accent3="accent3" accent4="accent4" accent5="accent5" accent6="accent6" hlink="hlink" folHlink="folHlink"/>
  <p:sldLayoutIdLst>
    <p:sldLayoutId id="2147484186" r:id="rId1"/>
    <p:sldLayoutId id="2147484187" r:id="rId2"/>
    <p:sldLayoutId id="2147484188" r:id="rId3"/>
    <p:sldLayoutId id="2147484189" r:id="rId4"/>
    <p:sldLayoutId id="2147484190" r:id="rId5"/>
    <p:sldLayoutId id="2147484191" r:id="rId6"/>
    <p:sldLayoutId id="2147484192" r:id="rId7"/>
    <p:sldLayoutId id="2147484193" r:id="rId8"/>
    <p:sldLayoutId id="2147484194" r:id="rId9"/>
    <p:sldLayoutId id="2147484195" r:id="rId10"/>
    <p:sldLayoutId id="2147484196" r:id="rId11"/>
    <p:sldLayoutId id="2147484197" r:id="rId12"/>
  </p:sldLayoutIdLst>
  <p:txStyles>
    <p:titleStyle>
      <a:lvl1pPr algn="l" rtl="0" eaLnBrk="1" fontAlgn="base" hangingPunct="1">
        <a:lnSpc>
          <a:spcPct val="85000"/>
        </a:lnSpc>
        <a:spcBef>
          <a:spcPct val="100000"/>
        </a:spcBef>
        <a:spcAft>
          <a:spcPct val="0"/>
        </a:spcAft>
        <a:defRPr sz="2800">
          <a:solidFill>
            <a:schemeClr val="tx2"/>
          </a:solidFill>
          <a:latin typeface="+mj-lt"/>
          <a:ea typeface="+mj-ea"/>
          <a:cs typeface="+mj-cs"/>
        </a:defRPr>
      </a:lvl1pPr>
      <a:lvl2pPr algn="l" rtl="0" eaLnBrk="1" fontAlgn="base" hangingPunct="1">
        <a:lnSpc>
          <a:spcPct val="85000"/>
        </a:lnSpc>
        <a:spcBef>
          <a:spcPct val="100000"/>
        </a:spcBef>
        <a:spcAft>
          <a:spcPct val="0"/>
        </a:spcAft>
        <a:defRPr sz="2800">
          <a:solidFill>
            <a:schemeClr val="tx2"/>
          </a:solidFill>
          <a:latin typeface="Arial" charset="0"/>
        </a:defRPr>
      </a:lvl2pPr>
      <a:lvl3pPr algn="l" rtl="0" eaLnBrk="1" fontAlgn="base" hangingPunct="1">
        <a:lnSpc>
          <a:spcPct val="85000"/>
        </a:lnSpc>
        <a:spcBef>
          <a:spcPct val="100000"/>
        </a:spcBef>
        <a:spcAft>
          <a:spcPct val="0"/>
        </a:spcAft>
        <a:defRPr sz="2800">
          <a:solidFill>
            <a:schemeClr val="tx2"/>
          </a:solidFill>
          <a:latin typeface="Arial" charset="0"/>
        </a:defRPr>
      </a:lvl3pPr>
      <a:lvl4pPr algn="l" rtl="0" eaLnBrk="1" fontAlgn="base" hangingPunct="1">
        <a:lnSpc>
          <a:spcPct val="85000"/>
        </a:lnSpc>
        <a:spcBef>
          <a:spcPct val="100000"/>
        </a:spcBef>
        <a:spcAft>
          <a:spcPct val="0"/>
        </a:spcAft>
        <a:defRPr sz="2800">
          <a:solidFill>
            <a:schemeClr val="tx2"/>
          </a:solidFill>
          <a:latin typeface="Arial" charset="0"/>
        </a:defRPr>
      </a:lvl4pPr>
      <a:lvl5pPr algn="l" rtl="0" eaLnBrk="1" fontAlgn="base" hangingPunct="1">
        <a:lnSpc>
          <a:spcPct val="85000"/>
        </a:lnSpc>
        <a:spcBef>
          <a:spcPct val="100000"/>
        </a:spcBef>
        <a:spcAft>
          <a:spcPct val="0"/>
        </a:spcAft>
        <a:defRPr sz="2800">
          <a:solidFill>
            <a:schemeClr val="tx2"/>
          </a:solidFill>
          <a:latin typeface="Arial" charset="0"/>
        </a:defRPr>
      </a:lvl5pPr>
      <a:lvl6pPr marL="457200" algn="l" rtl="0" eaLnBrk="1" fontAlgn="base" hangingPunct="1">
        <a:lnSpc>
          <a:spcPct val="85000"/>
        </a:lnSpc>
        <a:spcBef>
          <a:spcPct val="100000"/>
        </a:spcBef>
        <a:spcAft>
          <a:spcPct val="0"/>
        </a:spcAft>
        <a:defRPr sz="2800">
          <a:solidFill>
            <a:schemeClr val="tx2"/>
          </a:solidFill>
          <a:latin typeface="Arial" charset="0"/>
        </a:defRPr>
      </a:lvl6pPr>
      <a:lvl7pPr marL="914400" algn="l" rtl="0" eaLnBrk="1" fontAlgn="base" hangingPunct="1">
        <a:lnSpc>
          <a:spcPct val="85000"/>
        </a:lnSpc>
        <a:spcBef>
          <a:spcPct val="100000"/>
        </a:spcBef>
        <a:spcAft>
          <a:spcPct val="0"/>
        </a:spcAft>
        <a:defRPr sz="2800">
          <a:solidFill>
            <a:schemeClr val="tx2"/>
          </a:solidFill>
          <a:latin typeface="Arial" charset="0"/>
        </a:defRPr>
      </a:lvl7pPr>
      <a:lvl8pPr marL="1371600" algn="l" rtl="0" eaLnBrk="1" fontAlgn="base" hangingPunct="1">
        <a:lnSpc>
          <a:spcPct val="85000"/>
        </a:lnSpc>
        <a:spcBef>
          <a:spcPct val="100000"/>
        </a:spcBef>
        <a:spcAft>
          <a:spcPct val="0"/>
        </a:spcAft>
        <a:defRPr sz="2800">
          <a:solidFill>
            <a:schemeClr val="tx2"/>
          </a:solidFill>
          <a:latin typeface="Arial" charset="0"/>
        </a:defRPr>
      </a:lvl8pPr>
      <a:lvl9pPr marL="1828800" algn="l" rtl="0" eaLnBrk="1" fontAlgn="base" hangingPunct="1">
        <a:lnSpc>
          <a:spcPct val="85000"/>
        </a:lnSpc>
        <a:spcBef>
          <a:spcPct val="100000"/>
        </a:spcBef>
        <a:spcAft>
          <a:spcPct val="0"/>
        </a:spcAft>
        <a:defRPr sz="2800">
          <a:solidFill>
            <a:schemeClr val="tx2"/>
          </a:solidFill>
          <a:latin typeface="Arial" charset="0"/>
        </a:defRPr>
      </a:lvl9pPr>
    </p:titleStyle>
    <p:bodyStyle>
      <a:lvl1pPr marL="342900" indent="-342900" algn="l" rtl="0" eaLnBrk="1" fontAlgn="base" hangingPunct="1">
        <a:lnSpc>
          <a:spcPct val="90000"/>
        </a:lnSpc>
        <a:spcBef>
          <a:spcPct val="100000"/>
        </a:spcBef>
        <a:spcAft>
          <a:spcPct val="0"/>
        </a:spcAft>
        <a:buClr>
          <a:schemeClr val="tx2"/>
        </a:buClr>
        <a:buSzPct val="80000"/>
        <a:defRPr sz="2400">
          <a:solidFill>
            <a:schemeClr val="tx1"/>
          </a:solidFill>
          <a:latin typeface="+mn-lt"/>
          <a:ea typeface="+mn-ea"/>
          <a:cs typeface="+mn-cs"/>
        </a:defRPr>
      </a:lvl1pPr>
      <a:lvl2pPr marL="215900" indent="-206375" algn="l" rtl="0" eaLnBrk="1" fontAlgn="base" hangingPunct="1">
        <a:lnSpc>
          <a:spcPct val="90000"/>
        </a:lnSpc>
        <a:spcBef>
          <a:spcPct val="50000"/>
        </a:spcBef>
        <a:spcAft>
          <a:spcPct val="0"/>
        </a:spcAft>
        <a:buClr>
          <a:schemeClr val="tx2"/>
        </a:buClr>
        <a:buFont typeface="Wingdings" pitchFamily="2" charset="2"/>
        <a:buChar char="§"/>
        <a:defRPr sz="2400">
          <a:solidFill>
            <a:schemeClr val="tx1"/>
          </a:solidFill>
          <a:latin typeface="+mn-lt"/>
        </a:defRPr>
      </a:lvl2pPr>
      <a:lvl3pPr marL="377825" indent="-158750" algn="l" rtl="0" eaLnBrk="1" fontAlgn="base" hangingPunct="1">
        <a:lnSpc>
          <a:spcPct val="85000"/>
        </a:lnSpc>
        <a:spcBef>
          <a:spcPct val="30000"/>
        </a:spcBef>
        <a:spcAft>
          <a:spcPct val="0"/>
        </a:spcAft>
        <a:buFont typeface="Arial" charset="0"/>
        <a:buChar char="-"/>
        <a:defRPr sz="2000">
          <a:solidFill>
            <a:schemeClr val="tx1"/>
          </a:solidFill>
          <a:latin typeface="+mn-lt"/>
        </a:defRPr>
      </a:lvl3pPr>
      <a:lvl4pPr marL="606425" indent="-146050" algn="l" rtl="0" eaLnBrk="1" fontAlgn="base" hangingPunct="1">
        <a:lnSpc>
          <a:spcPct val="85000"/>
        </a:lnSpc>
        <a:spcBef>
          <a:spcPct val="15000"/>
        </a:spcBef>
        <a:spcAft>
          <a:spcPct val="0"/>
        </a:spcAft>
        <a:buChar char="•"/>
        <a:defRPr sz="2000">
          <a:solidFill>
            <a:schemeClr val="tx1"/>
          </a:solidFill>
          <a:latin typeface="+mn-lt"/>
        </a:defRPr>
      </a:lvl4pPr>
      <a:lvl5pPr marL="860425" indent="-182563" algn="l" rtl="0" eaLnBrk="1" fontAlgn="base" hangingPunct="1">
        <a:spcBef>
          <a:spcPct val="20000"/>
        </a:spcBef>
        <a:spcAft>
          <a:spcPct val="0"/>
        </a:spcAft>
        <a:buChar char="•"/>
        <a:defRPr>
          <a:solidFill>
            <a:schemeClr val="tx1"/>
          </a:solidFill>
          <a:latin typeface="+mn-lt"/>
        </a:defRPr>
      </a:lvl5pPr>
      <a:lvl6pPr marL="1317625" indent="-182563" algn="l" rtl="0" eaLnBrk="1" fontAlgn="base" hangingPunct="1">
        <a:spcBef>
          <a:spcPct val="20000"/>
        </a:spcBef>
        <a:spcAft>
          <a:spcPct val="0"/>
        </a:spcAft>
        <a:buChar char="•"/>
        <a:defRPr>
          <a:solidFill>
            <a:schemeClr val="tx1"/>
          </a:solidFill>
          <a:latin typeface="+mn-lt"/>
        </a:defRPr>
      </a:lvl6pPr>
      <a:lvl7pPr marL="1774825" indent="-182563" algn="l" rtl="0" eaLnBrk="1" fontAlgn="base" hangingPunct="1">
        <a:spcBef>
          <a:spcPct val="20000"/>
        </a:spcBef>
        <a:spcAft>
          <a:spcPct val="0"/>
        </a:spcAft>
        <a:buChar char="•"/>
        <a:defRPr>
          <a:solidFill>
            <a:schemeClr val="tx1"/>
          </a:solidFill>
          <a:latin typeface="+mn-lt"/>
        </a:defRPr>
      </a:lvl7pPr>
      <a:lvl8pPr marL="2232025" indent="-182563" algn="l" rtl="0" eaLnBrk="1" fontAlgn="base" hangingPunct="1">
        <a:spcBef>
          <a:spcPct val="20000"/>
        </a:spcBef>
        <a:spcAft>
          <a:spcPct val="0"/>
        </a:spcAft>
        <a:buChar char="•"/>
        <a:defRPr>
          <a:solidFill>
            <a:schemeClr val="tx1"/>
          </a:solidFill>
          <a:latin typeface="+mn-lt"/>
        </a:defRPr>
      </a:lvl8pPr>
      <a:lvl9pPr marL="2689225" indent="-182563"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0.jpeg"/><Relationship Id="rId13" Type="http://schemas.openxmlformats.org/officeDocument/2006/relationships/image" Target="../media/image25.png"/><Relationship Id="rId3" Type="http://schemas.openxmlformats.org/officeDocument/2006/relationships/image" Target="../media/image15.png"/><Relationship Id="rId7" Type="http://schemas.openxmlformats.org/officeDocument/2006/relationships/image" Target="../media/image19.jpeg"/><Relationship Id="rId12" Type="http://schemas.openxmlformats.org/officeDocument/2006/relationships/image" Target="../media/image24.pn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jpeg"/><Relationship Id="rId11" Type="http://schemas.openxmlformats.org/officeDocument/2006/relationships/image" Target="../media/image23.jpeg"/><Relationship Id="rId5" Type="http://schemas.openxmlformats.org/officeDocument/2006/relationships/image" Target="../media/image17.jpeg"/><Relationship Id="rId10" Type="http://schemas.openxmlformats.org/officeDocument/2006/relationships/image" Target="../media/image22.jpeg"/><Relationship Id="rId4" Type="http://schemas.openxmlformats.org/officeDocument/2006/relationships/image" Target="../media/image16.jpeg"/><Relationship Id="rId9" Type="http://schemas.openxmlformats.org/officeDocument/2006/relationships/image" Target="../media/image21.png"/><Relationship Id="rId14" Type="http://schemas.openxmlformats.org/officeDocument/2006/relationships/image" Target="../media/image2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pn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9750" y="980728"/>
            <a:ext cx="7704658" cy="2160240"/>
          </a:xfrm>
        </p:spPr>
        <p:txBody>
          <a:bodyPr/>
          <a:lstStyle/>
          <a:p>
            <a:r>
              <a:rPr lang="en-GB" altLang="en-US" sz="2400" dirty="0" smtClean="0"/>
              <a:t/>
            </a:r>
            <a:br>
              <a:rPr lang="en-GB" altLang="en-US" sz="2400" dirty="0" smtClean="0"/>
            </a:br>
            <a:r>
              <a:rPr lang="en-GB" altLang="en-US" sz="2400" dirty="0"/>
              <a:t/>
            </a:r>
            <a:br>
              <a:rPr lang="en-GB" altLang="en-US" sz="2400" dirty="0"/>
            </a:br>
            <a:r>
              <a:rPr lang="en-GB" altLang="en-US" sz="2400" dirty="0" smtClean="0"/>
              <a:t/>
            </a:r>
            <a:br>
              <a:rPr lang="en-GB" altLang="en-US" sz="2400" dirty="0" smtClean="0"/>
            </a:br>
            <a:r>
              <a:rPr lang="en-GB" altLang="en-US" sz="2400" dirty="0"/>
              <a:t/>
            </a:r>
            <a:br>
              <a:rPr lang="en-GB" altLang="en-US" sz="2400" dirty="0"/>
            </a:br>
            <a:r>
              <a:rPr lang="en-GB" altLang="en-US" sz="2400" dirty="0" smtClean="0"/>
              <a:t/>
            </a:r>
            <a:br>
              <a:rPr lang="en-GB" altLang="en-US" sz="2400" dirty="0" smtClean="0"/>
            </a:br>
            <a:r>
              <a:rPr lang="en-GB" altLang="en-US" sz="2400" dirty="0" smtClean="0"/>
              <a:t>Directors’ &amp; Officers’ &amp; </a:t>
            </a:r>
            <a:r>
              <a:rPr lang="en-GB" altLang="en-US" sz="2400" dirty="0"/>
              <a:t>Charity </a:t>
            </a:r>
            <a:r>
              <a:rPr lang="en-GB" altLang="en-US" sz="2400" dirty="0" smtClean="0"/>
              <a:t>Trustees’ Insurance</a:t>
            </a:r>
            <a:br>
              <a:rPr lang="en-GB" altLang="en-US" sz="2400" dirty="0" smtClean="0"/>
            </a:br>
            <a:r>
              <a:rPr lang="en-GB" altLang="en-US" sz="2400" dirty="0" smtClean="0"/>
              <a:t/>
            </a:r>
            <a:br>
              <a:rPr lang="en-GB" altLang="en-US" sz="2400" dirty="0" smtClean="0"/>
            </a:br>
            <a:r>
              <a:rPr lang="en-GB" altLang="en-US" sz="1600" dirty="0" smtClean="0"/>
              <a:t>The Insurance Institute of Manchester</a:t>
            </a:r>
            <a:br>
              <a:rPr lang="en-GB" altLang="en-US" sz="1600" dirty="0" smtClean="0"/>
            </a:br>
            <a:r>
              <a:rPr lang="en-GB" altLang="en-US" sz="1600" dirty="0" smtClean="0"/>
              <a:t/>
            </a:r>
            <a:br>
              <a:rPr lang="en-GB" altLang="en-US" sz="1600" dirty="0" smtClean="0"/>
            </a:br>
            <a:r>
              <a:rPr lang="en-GB" altLang="en-US" sz="1600" dirty="0" smtClean="0"/>
              <a:t>Tuesday 14</a:t>
            </a:r>
            <a:r>
              <a:rPr lang="en-GB" altLang="en-US" sz="1600" baseline="30000" dirty="0" smtClean="0"/>
              <a:t>th</a:t>
            </a:r>
            <a:r>
              <a:rPr lang="en-GB" altLang="en-US" sz="1600" dirty="0" smtClean="0"/>
              <a:t> February 2017</a:t>
            </a:r>
            <a:br>
              <a:rPr lang="en-GB" altLang="en-US" sz="1600" dirty="0" smtClean="0"/>
            </a:br>
            <a:r>
              <a:rPr lang="en-GB" altLang="en-US" sz="1600" dirty="0" smtClean="0"/>
              <a:t/>
            </a:r>
            <a:br>
              <a:rPr lang="en-GB" altLang="en-US" sz="1600" dirty="0" smtClean="0"/>
            </a:br>
            <a:r>
              <a:rPr lang="en-GB" altLang="en-US" sz="1600" dirty="0" smtClean="0"/>
              <a:t>Phil Duffy</a:t>
            </a:r>
            <a:br>
              <a:rPr lang="en-GB" altLang="en-US" sz="1600" dirty="0" smtClean="0"/>
            </a:br>
            <a:endParaRPr lang="en-GB" altLang="en-US" sz="2400" dirty="0" smtClean="0"/>
          </a:p>
        </p:txBody>
      </p:sp>
      <p:sp>
        <p:nvSpPr>
          <p:cNvPr id="3075" name="Rectangle 4"/>
          <p:cNvSpPr>
            <a:spLocks noChangeArrowheads="1"/>
          </p:cNvSpPr>
          <p:nvPr/>
        </p:nvSpPr>
        <p:spPr bwMode="auto">
          <a:xfrm>
            <a:off x="541338" y="3500438"/>
            <a:ext cx="5399087" cy="287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36000" rIns="36000"/>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100000"/>
              </a:spcBef>
              <a:buClr>
                <a:schemeClr val="tx2"/>
              </a:buClr>
              <a:buSzPct val="80000"/>
            </a:pPr>
            <a:endParaRPr lang="en-US" altLang="en-US" sz="1800">
              <a:solidFill>
                <a:schemeClr val="bg2"/>
              </a:solidFill>
              <a:latin typeface="Arial" charset="0"/>
            </a:endParaRPr>
          </a:p>
        </p:txBody>
      </p:sp>
    </p:spTree>
    <p:custDataLst>
      <p:tags r:id="rId1"/>
    </p:custDataLst>
    <p:extLst>
      <p:ext uri="{BB962C8B-B14F-4D97-AF65-F5344CB8AC3E}">
        <p14:creationId xmlns:p14="http://schemas.microsoft.com/office/powerpoint/2010/main" xmlns="" val="78352448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548680"/>
            <a:ext cx="8208714" cy="504056"/>
          </a:xfrm>
        </p:spPr>
        <p:txBody>
          <a:bodyPr/>
          <a:lstStyle/>
          <a:p>
            <a:pPr algn="ctr"/>
            <a:r>
              <a:rPr lang="en-GB" dirty="0" smtClean="0"/>
              <a:t>                     When </a:t>
            </a:r>
            <a:r>
              <a:rPr lang="en-GB" dirty="0"/>
              <a:t>would a D&amp;O get protection?</a:t>
            </a:r>
          </a:p>
        </p:txBody>
      </p:sp>
      <p:sp>
        <p:nvSpPr>
          <p:cNvPr id="3" name="Content Placeholder 2"/>
          <p:cNvSpPr>
            <a:spLocks noGrp="1"/>
          </p:cNvSpPr>
          <p:nvPr>
            <p:ph idx="1"/>
          </p:nvPr>
        </p:nvSpPr>
        <p:spPr>
          <a:xfrm>
            <a:off x="395536" y="1268760"/>
            <a:ext cx="8280920" cy="4824065"/>
          </a:xfrm>
        </p:spPr>
        <p:txBody>
          <a:bodyPr/>
          <a:lstStyle/>
          <a:p>
            <a:pPr marL="0" indent="0"/>
            <a:endParaRPr lang="en-GB" sz="1800" u="sng" dirty="0" smtClean="0"/>
          </a:p>
          <a:p>
            <a:pPr marL="0" indent="0"/>
            <a:r>
              <a:rPr lang="en-GB" sz="1800" u="sng" dirty="0" smtClean="0"/>
              <a:t>Or </a:t>
            </a:r>
            <a:r>
              <a:rPr lang="en-GB" sz="1800" u="sng" dirty="0"/>
              <a:t>Court </a:t>
            </a:r>
            <a:r>
              <a:rPr lang="en-GB" sz="1800" u="sng" dirty="0" smtClean="0"/>
              <a:t>Indemnity via Companies Act</a:t>
            </a:r>
          </a:p>
          <a:p>
            <a:pPr marL="0" indent="0"/>
            <a:r>
              <a:rPr lang="en-GB" sz="1800" dirty="0"/>
              <a:t/>
            </a:r>
            <a:br>
              <a:rPr lang="en-GB" sz="1800" dirty="0"/>
            </a:br>
            <a:r>
              <a:rPr lang="en-GB" sz="1800" dirty="0"/>
              <a:t>Section 1157 restates section 727 of the 1985 Act and provides that where proceedings for negligence, default, breach of duty or breach of trust are brought against a director, the court may relieve him from liability if it considers both that: </a:t>
            </a:r>
          </a:p>
          <a:p>
            <a:pPr>
              <a:buFont typeface="Arial" panose="020B0604020202020204" pitchFamily="34" charset="0"/>
              <a:buChar char="•"/>
            </a:pPr>
            <a:r>
              <a:rPr lang="en-GB" sz="1800" dirty="0"/>
              <a:t>He has acted honestly and reasonably. </a:t>
            </a:r>
          </a:p>
          <a:p>
            <a:pPr>
              <a:buFont typeface="Arial" panose="020B0604020202020204" pitchFamily="34" charset="0"/>
              <a:buChar char="•"/>
            </a:pPr>
            <a:r>
              <a:rPr lang="en-GB" sz="1800" dirty="0"/>
              <a:t>Considering all the circumstances of the case, he ought fairly to be excused. </a:t>
            </a:r>
          </a:p>
          <a:p>
            <a:r>
              <a:rPr lang="en-GB" sz="2000" dirty="0" smtClean="0"/>
              <a:t>Or </a:t>
            </a:r>
          </a:p>
          <a:p>
            <a:r>
              <a:rPr lang="en-GB" sz="2000" dirty="0" smtClean="0"/>
              <a:t>A Directors’ and Officers’ insurance policy</a:t>
            </a:r>
            <a:endParaRPr lang="en-GB" sz="2000" dirty="0"/>
          </a:p>
        </p:txBody>
      </p:sp>
    </p:spTree>
    <p:extLst>
      <p:ext uri="{BB962C8B-B14F-4D97-AF65-F5344CB8AC3E}">
        <p14:creationId xmlns:p14="http://schemas.microsoft.com/office/powerpoint/2010/main" xmlns="" val="389736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7632700" cy="360040"/>
          </a:xfrm>
        </p:spPr>
        <p:txBody>
          <a:bodyPr/>
          <a:lstStyle/>
          <a:p>
            <a:r>
              <a:rPr lang="en-GB" dirty="0" smtClean="0"/>
              <a:t>                       Insurance Protection</a:t>
            </a:r>
            <a:endParaRPr lang="en-GB" dirty="0"/>
          </a:p>
        </p:txBody>
      </p:sp>
      <p:sp>
        <p:nvSpPr>
          <p:cNvPr id="3" name="Content Placeholder 2"/>
          <p:cNvSpPr>
            <a:spLocks noGrp="1"/>
          </p:cNvSpPr>
          <p:nvPr>
            <p:ph idx="1"/>
          </p:nvPr>
        </p:nvSpPr>
        <p:spPr>
          <a:xfrm>
            <a:off x="323528" y="1268760"/>
            <a:ext cx="8424936" cy="5256584"/>
          </a:xfrm>
        </p:spPr>
        <p:txBody>
          <a:bodyPr/>
          <a:lstStyle/>
          <a:p>
            <a:endParaRPr lang="en-GB" sz="2000" dirty="0" smtClean="0"/>
          </a:p>
          <a:p>
            <a:r>
              <a:rPr lang="en-GB" sz="2000" dirty="0" smtClean="0"/>
              <a:t>Wrongful Act – any actual or alleged;</a:t>
            </a:r>
          </a:p>
          <a:p>
            <a:r>
              <a:rPr lang="en-GB" sz="2000" dirty="0" smtClean="0"/>
              <a:t>	Breach of duty breach of trust breach of confidentiality breach of contract neglect error or omission misstatement misleading statement breach of warranty breach of warranty of authority wrongful trading libel slander</a:t>
            </a:r>
          </a:p>
          <a:p>
            <a:r>
              <a:rPr lang="en-GB" sz="2000" dirty="0" smtClean="0"/>
              <a:t>Or</a:t>
            </a:r>
          </a:p>
          <a:p>
            <a:r>
              <a:rPr lang="en-GB" sz="2000" dirty="0" smtClean="0"/>
              <a:t/>
            </a:r>
            <a:br>
              <a:rPr lang="en-GB" sz="2000" dirty="0" smtClean="0"/>
            </a:br>
            <a:r>
              <a:rPr lang="en-GB" sz="2000" dirty="0" smtClean="0"/>
              <a:t>“Any act”</a:t>
            </a:r>
          </a:p>
          <a:p>
            <a:r>
              <a:rPr lang="en-GB" sz="2000" dirty="0" smtClean="0"/>
              <a:t>Whilst carried out in the capacity of a Director or Officer</a:t>
            </a:r>
            <a:endParaRPr lang="en-GB" sz="2000" dirty="0"/>
          </a:p>
        </p:txBody>
      </p:sp>
    </p:spTree>
    <p:extLst>
      <p:ext uri="{BB962C8B-B14F-4D97-AF65-F5344CB8AC3E}">
        <p14:creationId xmlns:p14="http://schemas.microsoft.com/office/powerpoint/2010/main" xmlns="" val="254222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548680"/>
            <a:ext cx="8280722" cy="432048"/>
          </a:xfrm>
        </p:spPr>
        <p:txBody>
          <a:bodyPr/>
          <a:lstStyle/>
          <a:p>
            <a:r>
              <a:rPr lang="en-GB" dirty="0" smtClean="0"/>
              <a:t>                       What is covered under a D&amp;O policy?</a:t>
            </a:r>
            <a:endParaRPr lang="en-GB" dirty="0"/>
          </a:p>
        </p:txBody>
      </p:sp>
      <p:sp>
        <p:nvSpPr>
          <p:cNvPr id="3" name="Content Placeholder 2"/>
          <p:cNvSpPr>
            <a:spLocks noGrp="1"/>
          </p:cNvSpPr>
          <p:nvPr>
            <p:ph idx="1"/>
          </p:nvPr>
        </p:nvSpPr>
        <p:spPr>
          <a:xfrm>
            <a:off x="323528" y="1124744"/>
            <a:ext cx="8496944" cy="5472608"/>
          </a:xfrm>
        </p:spPr>
        <p:txBody>
          <a:bodyPr/>
          <a:lstStyle/>
          <a:p>
            <a:pPr>
              <a:buFont typeface="Arial" panose="020B0604020202020204" pitchFamily="34" charset="0"/>
              <a:buChar char="•"/>
            </a:pPr>
            <a:r>
              <a:rPr lang="en-GB" dirty="0" smtClean="0"/>
              <a:t>Legal Defence Costs and Expenses- (criminal or civil) </a:t>
            </a:r>
            <a:r>
              <a:rPr lang="en-GB" dirty="0" err="1" smtClean="0"/>
              <a:t>inc</a:t>
            </a:r>
            <a:r>
              <a:rPr lang="en-GB" dirty="0" smtClean="0"/>
              <a:t/>
            </a:r>
            <a:br>
              <a:rPr lang="en-GB" dirty="0" smtClean="0"/>
            </a:br>
            <a:r>
              <a:rPr lang="en-GB" dirty="0" smtClean="0"/>
              <a:t>	Damages </a:t>
            </a:r>
            <a:br>
              <a:rPr lang="en-GB" dirty="0" smtClean="0"/>
            </a:br>
            <a:r>
              <a:rPr lang="en-GB" dirty="0" smtClean="0"/>
              <a:t>	Compensation</a:t>
            </a:r>
            <a:br>
              <a:rPr lang="en-GB" dirty="0" smtClean="0"/>
            </a:br>
            <a:r>
              <a:rPr lang="en-GB" dirty="0" smtClean="0"/>
              <a:t>	Environmental legal costs charges and expenses</a:t>
            </a:r>
            <a:br>
              <a:rPr lang="en-GB" dirty="0" smtClean="0"/>
            </a:br>
            <a:r>
              <a:rPr lang="en-GB" dirty="0" smtClean="0"/>
              <a:t>	Investigation costs charges and expenses</a:t>
            </a:r>
            <a:br>
              <a:rPr lang="en-GB" dirty="0" smtClean="0"/>
            </a:br>
            <a:r>
              <a:rPr lang="en-GB" dirty="0" smtClean="0"/>
              <a:t/>
            </a:r>
            <a:br>
              <a:rPr lang="en-GB" dirty="0" smtClean="0"/>
            </a:br>
            <a:r>
              <a:rPr lang="en-GB" dirty="0" smtClean="0"/>
              <a:t>		</a:t>
            </a:r>
            <a:r>
              <a:rPr lang="en-GB" u="sng" dirty="0" smtClean="0"/>
              <a:t>Not</a:t>
            </a:r>
            <a:r>
              <a:rPr lang="en-GB" dirty="0" smtClean="0"/>
              <a:t> fines or penalties</a:t>
            </a:r>
          </a:p>
          <a:p>
            <a:pPr>
              <a:buFont typeface="Arial" panose="020B0604020202020204" pitchFamily="34" charset="0"/>
              <a:buChar char="•"/>
            </a:pPr>
            <a:r>
              <a:rPr lang="en-GB" dirty="0" smtClean="0"/>
              <a:t>To policy limit (any one claim/aggregate) </a:t>
            </a:r>
            <a:r>
              <a:rPr lang="en-GB" dirty="0" err="1" smtClean="0"/>
              <a:t>inc</a:t>
            </a:r>
            <a:r>
              <a:rPr lang="en-GB" dirty="0" smtClean="0"/>
              <a:t> above</a:t>
            </a:r>
            <a:br>
              <a:rPr lang="en-GB" dirty="0" smtClean="0"/>
            </a:br>
            <a:r>
              <a:rPr lang="en-GB" dirty="0" smtClean="0"/>
              <a:t>                        </a:t>
            </a:r>
            <a:r>
              <a:rPr lang="en-GB" sz="2400" dirty="0" smtClean="0"/>
              <a:t>****Claims Made wording****</a:t>
            </a:r>
          </a:p>
          <a:p>
            <a:pPr>
              <a:buFont typeface="Arial" panose="020B0604020202020204" pitchFamily="34" charset="0"/>
              <a:buChar char="•"/>
            </a:pPr>
            <a:r>
              <a:rPr lang="en-GB" dirty="0" smtClean="0"/>
              <a:t>	Side A - Individual D&amp;O</a:t>
            </a:r>
            <a:br>
              <a:rPr lang="en-GB" dirty="0" smtClean="0"/>
            </a:br>
            <a:r>
              <a:rPr lang="en-GB" dirty="0" smtClean="0"/>
              <a:t>	Side B - Company Reimbursement</a:t>
            </a:r>
            <a:br>
              <a:rPr lang="en-GB" dirty="0" smtClean="0"/>
            </a:br>
            <a:r>
              <a:rPr lang="en-GB" dirty="0" smtClean="0"/>
              <a:t>	Side C - Entity</a:t>
            </a:r>
          </a:p>
          <a:p>
            <a:r>
              <a:rPr lang="en-GB" dirty="0" smtClean="0"/>
              <a:t/>
            </a:r>
            <a:br>
              <a:rPr lang="en-GB" dirty="0" smtClean="0"/>
            </a:br>
            <a:r>
              <a:rPr lang="en-GB" dirty="0" smtClean="0"/>
              <a:t/>
            </a:r>
            <a:br>
              <a:rPr lang="en-GB" dirty="0" smtClean="0"/>
            </a:br>
            <a:endParaRPr lang="en-GB" dirty="0" smtClean="0"/>
          </a:p>
          <a:p>
            <a:endParaRPr lang="en-GB" dirty="0" smtClean="0"/>
          </a:p>
          <a:p>
            <a:endParaRPr lang="en-GB" dirty="0"/>
          </a:p>
        </p:txBody>
      </p:sp>
    </p:spTree>
    <p:extLst>
      <p:ext uri="{BB962C8B-B14F-4D97-AF65-F5344CB8AC3E}">
        <p14:creationId xmlns:p14="http://schemas.microsoft.com/office/powerpoint/2010/main" xmlns="" val="4838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620688"/>
            <a:ext cx="8208714" cy="360040"/>
          </a:xfrm>
        </p:spPr>
        <p:txBody>
          <a:bodyPr/>
          <a:lstStyle/>
          <a:p>
            <a:pPr algn="r"/>
            <a:r>
              <a:rPr lang="en-GB" dirty="0" smtClean="0"/>
              <a:t>What is covered under a D&amp;O policy?</a:t>
            </a:r>
            <a:endParaRPr lang="en-GB" dirty="0"/>
          </a:p>
        </p:txBody>
      </p:sp>
      <p:sp>
        <p:nvSpPr>
          <p:cNvPr id="3" name="Content Placeholder 2"/>
          <p:cNvSpPr>
            <a:spLocks noGrp="1"/>
          </p:cNvSpPr>
          <p:nvPr>
            <p:ph idx="1"/>
          </p:nvPr>
        </p:nvSpPr>
        <p:spPr>
          <a:xfrm>
            <a:off x="323528" y="1196752"/>
            <a:ext cx="8496944" cy="5328592"/>
          </a:xfrm>
        </p:spPr>
        <p:txBody>
          <a:bodyPr/>
          <a:lstStyle/>
          <a:p>
            <a:pPr marL="0" indent="0">
              <a:spcBef>
                <a:spcPts val="600"/>
              </a:spcBef>
            </a:pPr>
            <a:r>
              <a:rPr lang="en-GB" dirty="0" smtClean="0"/>
              <a:t>	</a:t>
            </a:r>
            <a:r>
              <a:rPr lang="en-GB" u="sng" dirty="0" smtClean="0"/>
              <a:t>Heads of cover</a:t>
            </a:r>
          </a:p>
          <a:p>
            <a:pPr marL="0" indent="0">
              <a:spcBef>
                <a:spcPts val="600"/>
              </a:spcBef>
            </a:pPr>
            <a:endParaRPr lang="en-GB" u="sng" dirty="0" smtClean="0"/>
          </a:p>
          <a:p>
            <a:pPr>
              <a:spcBef>
                <a:spcPts val="600"/>
              </a:spcBef>
              <a:buFontTx/>
              <a:buChar char="•"/>
            </a:pPr>
            <a:r>
              <a:rPr lang="en-GB" sz="2000" dirty="0" smtClean="0"/>
              <a:t>Directors and Officers (side A)</a:t>
            </a:r>
          </a:p>
          <a:p>
            <a:pPr marL="0" indent="0">
              <a:spcBef>
                <a:spcPts val="600"/>
              </a:spcBef>
            </a:pPr>
            <a:r>
              <a:rPr lang="en-GB" sz="2000" dirty="0"/>
              <a:t>	</a:t>
            </a:r>
            <a:r>
              <a:rPr lang="en-GB" sz="2000" dirty="0" smtClean="0"/>
              <a:t>(Company Reimbursement (side B))</a:t>
            </a:r>
          </a:p>
          <a:p>
            <a:pPr>
              <a:spcBef>
                <a:spcPts val="600"/>
              </a:spcBef>
              <a:buFontTx/>
              <a:buChar char="•"/>
            </a:pPr>
            <a:endParaRPr lang="en-GB" sz="2000" dirty="0" smtClean="0"/>
          </a:p>
          <a:p>
            <a:pPr>
              <a:spcBef>
                <a:spcPts val="600"/>
              </a:spcBef>
              <a:buFontTx/>
              <a:buChar char="•"/>
            </a:pPr>
            <a:r>
              <a:rPr lang="en-GB" sz="2000" dirty="0" smtClean="0"/>
              <a:t>Management Liability ? (side C)</a:t>
            </a:r>
          </a:p>
          <a:p>
            <a:pPr>
              <a:spcBef>
                <a:spcPts val="600"/>
              </a:spcBef>
              <a:buFontTx/>
              <a:buChar char="•"/>
            </a:pPr>
            <a:r>
              <a:rPr lang="en-GB" sz="2000" dirty="0" smtClean="0"/>
              <a:t>Corporate Liability/Entity ?(side C)</a:t>
            </a:r>
          </a:p>
          <a:p>
            <a:pPr>
              <a:spcBef>
                <a:spcPts val="600"/>
              </a:spcBef>
              <a:buFontTx/>
              <a:buChar char="•"/>
            </a:pPr>
            <a:r>
              <a:rPr lang="en-GB" sz="2000" dirty="0" smtClean="0"/>
              <a:t>Employment Liability ?</a:t>
            </a:r>
          </a:p>
          <a:p>
            <a:pPr>
              <a:spcBef>
                <a:spcPts val="600"/>
              </a:spcBef>
              <a:buFontTx/>
              <a:buChar char="•"/>
            </a:pPr>
            <a:r>
              <a:rPr lang="en-GB" sz="2000" dirty="0" smtClean="0"/>
              <a:t>Pension Trustee Liability ?</a:t>
            </a:r>
          </a:p>
          <a:p>
            <a:pPr>
              <a:spcBef>
                <a:spcPts val="600"/>
              </a:spcBef>
              <a:buFontTx/>
              <a:buChar char="•"/>
            </a:pPr>
            <a:r>
              <a:rPr lang="en-GB" sz="2000" dirty="0" smtClean="0"/>
              <a:t>Crime ?</a:t>
            </a:r>
          </a:p>
          <a:p>
            <a:pPr>
              <a:spcBef>
                <a:spcPts val="600"/>
              </a:spcBef>
              <a:buFontTx/>
              <a:buChar char="•"/>
            </a:pPr>
            <a:r>
              <a:rPr lang="en-GB" sz="2000" dirty="0" smtClean="0"/>
              <a:t>K&amp;R/E ?</a:t>
            </a:r>
            <a:r>
              <a:rPr lang="en-GB" sz="1600" dirty="0" smtClean="0"/>
              <a:t/>
            </a:r>
            <a:br>
              <a:rPr lang="en-GB" sz="1600" dirty="0" smtClean="0"/>
            </a:br>
            <a:endParaRPr lang="en-GB" sz="1600" dirty="0" smtClean="0"/>
          </a:p>
          <a:p>
            <a:pPr>
              <a:spcBef>
                <a:spcPts val="600"/>
              </a:spcBef>
              <a:buFontTx/>
              <a:buChar char="•"/>
            </a:pPr>
            <a:r>
              <a:rPr lang="en-GB" sz="1600" dirty="0" smtClean="0"/>
              <a:t>?</a:t>
            </a:r>
            <a:br>
              <a:rPr lang="en-GB" sz="1600" dirty="0" smtClean="0"/>
            </a:br>
            <a:endParaRPr lang="en-GB" sz="1600" dirty="0" smtClean="0"/>
          </a:p>
          <a:p>
            <a:pPr>
              <a:spcBef>
                <a:spcPts val="600"/>
              </a:spcBef>
              <a:buFontTx/>
              <a:buChar char="•"/>
            </a:pPr>
            <a:endParaRPr lang="en-GB" sz="1600" dirty="0" smtClean="0"/>
          </a:p>
        </p:txBody>
      </p:sp>
    </p:spTree>
    <p:extLst>
      <p:ext uri="{BB962C8B-B14F-4D97-AF65-F5344CB8AC3E}">
        <p14:creationId xmlns:p14="http://schemas.microsoft.com/office/powerpoint/2010/main" xmlns="" val="23296568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620688"/>
            <a:ext cx="8208714" cy="360040"/>
          </a:xfrm>
        </p:spPr>
        <p:txBody>
          <a:bodyPr/>
          <a:lstStyle/>
          <a:p>
            <a:pPr algn="r"/>
            <a:r>
              <a:rPr lang="en-GB" dirty="0" smtClean="0"/>
              <a:t>What is covered under a D&amp;O policy?</a:t>
            </a:r>
            <a:endParaRPr lang="en-GB" dirty="0"/>
          </a:p>
        </p:txBody>
      </p:sp>
      <p:sp>
        <p:nvSpPr>
          <p:cNvPr id="3" name="Content Placeholder 2"/>
          <p:cNvSpPr>
            <a:spLocks noGrp="1"/>
          </p:cNvSpPr>
          <p:nvPr>
            <p:ph idx="1"/>
          </p:nvPr>
        </p:nvSpPr>
        <p:spPr>
          <a:xfrm>
            <a:off x="323528" y="1196752"/>
            <a:ext cx="8496944" cy="5328592"/>
          </a:xfrm>
        </p:spPr>
        <p:txBody>
          <a:bodyPr/>
          <a:lstStyle/>
          <a:p>
            <a:pPr>
              <a:spcBef>
                <a:spcPts val="600"/>
              </a:spcBef>
              <a:buFontTx/>
              <a:buChar char="•"/>
            </a:pPr>
            <a:r>
              <a:rPr lang="en-GB" sz="2000" u="sng" dirty="0" smtClean="0"/>
              <a:t>Extensions</a:t>
            </a:r>
          </a:p>
          <a:p>
            <a:pPr>
              <a:spcBef>
                <a:spcPts val="600"/>
              </a:spcBef>
              <a:buFontTx/>
              <a:buChar char="•"/>
            </a:pPr>
            <a:endParaRPr lang="en-GB" sz="2000" u="sng" dirty="0"/>
          </a:p>
          <a:p>
            <a:pPr marL="285750" indent="-285750">
              <a:spcBef>
                <a:spcPts val="600"/>
              </a:spcBef>
              <a:buFont typeface="Arial" panose="020B0604020202020204" pitchFamily="34" charset="0"/>
              <a:buChar char="•"/>
            </a:pPr>
            <a:r>
              <a:rPr lang="en-GB" sz="2000" dirty="0" smtClean="0"/>
              <a:t>	Organisation (entity) cover</a:t>
            </a:r>
          </a:p>
          <a:p>
            <a:pPr marL="285750" indent="-285750">
              <a:spcBef>
                <a:spcPts val="600"/>
              </a:spcBef>
              <a:buFont typeface="Arial" panose="020B0604020202020204" pitchFamily="34" charset="0"/>
              <a:buChar char="•"/>
            </a:pPr>
            <a:r>
              <a:rPr lang="en-GB" sz="2000" dirty="0" smtClean="0"/>
              <a:t>	Public Relations Crisis Management</a:t>
            </a:r>
          </a:p>
          <a:p>
            <a:pPr marL="285750" indent="-285750">
              <a:spcBef>
                <a:spcPts val="600"/>
              </a:spcBef>
              <a:buFont typeface="Arial" panose="020B0604020202020204" pitchFamily="34" charset="0"/>
              <a:buChar char="•"/>
            </a:pPr>
            <a:r>
              <a:rPr lang="en-GB" sz="2000" dirty="0" smtClean="0"/>
              <a:t>	Extended Reporting Period </a:t>
            </a:r>
          </a:p>
          <a:p>
            <a:pPr marL="285750" indent="-285750">
              <a:spcBef>
                <a:spcPts val="600"/>
              </a:spcBef>
              <a:buFont typeface="Arial" panose="020B0604020202020204" pitchFamily="34" charset="0"/>
              <a:buChar char="•"/>
            </a:pPr>
            <a:r>
              <a:rPr lang="en-GB" sz="2000" dirty="0" smtClean="0"/>
              <a:t>	Retired Trustee Cover</a:t>
            </a:r>
          </a:p>
          <a:p>
            <a:pPr marL="285750" indent="-285750">
              <a:spcBef>
                <a:spcPts val="600"/>
              </a:spcBef>
              <a:buFont typeface="Arial" panose="020B0604020202020204" pitchFamily="34" charset="0"/>
              <a:buChar char="•"/>
            </a:pPr>
            <a:r>
              <a:rPr lang="en-GB" sz="2000" dirty="0" smtClean="0"/>
              <a:t>	Outside Boards</a:t>
            </a:r>
          </a:p>
          <a:p>
            <a:pPr marL="285750" indent="-285750">
              <a:spcBef>
                <a:spcPts val="600"/>
              </a:spcBef>
              <a:buFont typeface="Arial" panose="020B0604020202020204" pitchFamily="34" charset="0"/>
              <a:buChar char="•"/>
            </a:pPr>
            <a:r>
              <a:rPr lang="en-GB" sz="2000" dirty="0" smtClean="0"/>
              <a:t>	Emergency Costs &amp; Expenses</a:t>
            </a:r>
          </a:p>
          <a:p>
            <a:pPr marL="285750" indent="-285750">
              <a:spcBef>
                <a:spcPts val="600"/>
              </a:spcBef>
              <a:buFont typeface="Arial" panose="020B0604020202020204" pitchFamily="34" charset="0"/>
              <a:buChar char="•"/>
            </a:pPr>
            <a:r>
              <a:rPr lang="en-GB" sz="2000" dirty="0" smtClean="0"/>
              <a:t>	Investigations</a:t>
            </a:r>
          </a:p>
          <a:p>
            <a:pPr marL="285750" indent="-285750">
              <a:spcBef>
                <a:spcPts val="600"/>
              </a:spcBef>
              <a:buFont typeface="Arial" panose="020B0604020202020204" pitchFamily="34" charset="0"/>
              <a:buChar char="•"/>
            </a:pPr>
            <a:r>
              <a:rPr lang="en-GB" sz="2000" dirty="0" smtClean="0"/>
              <a:t>	Extradition/Repatriation/Bail Bonds</a:t>
            </a:r>
          </a:p>
          <a:p>
            <a:pPr marL="285750" indent="-285750">
              <a:spcBef>
                <a:spcPts val="600"/>
              </a:spcBef>
              <a:buFont typeface="Arial" panose="020B0604020202020204" pitchFamily="34" charset="0"/>
              <a:buChar char="•"/>
            </a:pPr>
            <a:r>
              <a:rPr lang="en-GB" sz="2000" dirty="0" smtClean="0"/>
              <a:t>	Additional Limits for non executives</a:t>
            </a:r>
          </a:p>
          <a:p>
            <a:pPr marL="0" indent="0">
              <a:spcBef>
                <a:spcPts val="600"/>
              </a:spcBef>
            </a:pPr>
            <a:endParaRPr lang="en-GB" sz="1600" dirty="0" smtClean="0"/>
          </a:p>
          <a:p>
            <a:pPr>
              <a:spcBef>
                <a:spcPts val="600"/>
              </a:spcBef>
              <a:buFontTx/>
              <a:buChar char="•"/>
            </a:pPr>
            <a:r>
              <a:rPr lang="en-GB" sz="1600" dirty="0" smtClean="0"/>
              <a:t>?</a:t>
            </a:r>
            <a:br>
              <a:rPr lang="en-GB" sz="1600" dirty="0" smtClean="0"/>
            </a:br>
            <a:endParaRPr lang="en-GB" sz="1600" dirty="0" smtClean="0"/>
          </a:p>
          <a:p>
            <a:pPr>
              <a:spcBef>
                <a:spcPts val="600"/>
              </a:spcBef>
              <a:buFontTx/>
              <a:buChar char="•"/>
            </a:pPr>
            <a:endParaRPr lang="en-GB" sz="1600" dirty="0" smtClean="0"/>
          </a:p>
        </p:txBody>
      </p:sp>
    </p:spTree>
    <p:extLst>
      <p:ext uri="{BB962C8B-B14F-4D97-AF65-F5344CB8AC3E}">
        <p14:creationId xmlns:p14="http://schemas.microsoft.com/office/powerpoint/2010/main" xmlns="" val="3506144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620688"/>
            <a:ext cx="8208714" cy="360040"/>
          </a:xfrm>
        </p:spPr>
        <p:txBody>
          <a:bodyPr/>
          <a:lstStyle/>
          <a:p>
            <a:pPr algn="r"/>
            <a:r>
              <a:rPr lang="en-GB" dirty="0" smtClean="0"/>
              <a:t>What is covered under a D&amp;O policy?</a:t>
            </a:r>
            <a:endParaRPr lang="en-GB" dirty="0"/>
          </a:p>
        </p:txBody>
      </p:sp>
      <p:sp>
        <p:nvSpPr>
          <p:cNvPr id="3" name="Content Placeholder 2"/>
          <p:cNvSpPr>
            <a:spLocks noGrp="1"/>
          </p:cNvSpPr>
          <p:nvPr>
            <p:ph idx="1"/>
          </p:nvPr>
        </p:nvSpPr>
        <p:spPr>
          <a:xfrm>
            <a:off x="323528" y="1196752"/>
            <a:ext cx="8496944" cy="5328592"/>
          </a:xfrm>
        </p:spPr>
        <p:txBody>
          <a:bodyPr/>
          <a:lstStyle/>
          <a:p>
            <a:pPr>
              <a:spcBef>
                <a:spcPts val="600"/>
              </a:spcBef>
              <a:buFontTx/>
              <a:buChar char="•"/>
            </a:pPr>
            <a:r>
              <a:rPr lang="en-GB" sz="2000" u="sng" dirty="0" smtClean="0"/>
              <a:t>Exclusions</a:t>
            </a:r>
          </a:p>
          <a:p>
            <a:pPr>
              <a:spcBef>
                <a:spcPts val="600"/>
              </a:spcBef>
              <a:buFontTx/>
              <a:buChar char="•"/>
            </a:pPr>
            <a:endParaRPr lang="en-GB" sz="2000" u="sng" dirty="0"/>
          </a:p>
          <a:p>
            <a:pPr marL="285750" indent="-285750">
              <a:spcBef>
                <a:spcPts val="600"/>
              </a:spcBef>
              <a:buFont typeface="Arial" panose="020B0604020202020204" pitchFamily="34" charset="0"/>
              <a:buChar char="•"/>
            </a:pPr>
            <a:r>
              <a:rPr lang="en-GB" sz="2000" dirty="0" smtClean="0"/>
              <a:t>	BI/PD</a:t>
            </a:r>
          </a:p>
          <a:p>
            <a:pPr marL="285750" indent="-285750">
              <a:spcBef>
                <a:spcPts val="600"/>
              </a:spcBef>
              <a:buFont typeface="Arial" panose="020B0604020202020204" pitchFamily="34" charset="0"/>
              <a:buChar char="•"/>
            </a:pPr>
            <a:r>
              <a:rPr lang="en-GB" sz="2000" dirty="0" smtClean="0"/>
              <a:t>	Professional Indemnity</a:t>
            </a:r>
          </a:p>
          <a:p>
            <a:pPr marL="285750" indent="-285750">
              <a:spcBef>
                <a:spcPts val="600"/>
              </a:spcBef>
              <a:buFont typeface="Arial" panose="020B0604020202020204" pitchFamily="34" charset="0"/>
              <a:buChar char="•"/>
            </a:pPr>
            <a:r>
              <a:rPr lang="en-GB" sz="2000" dirty="0" smtClean="0"/>
              <a:t>	Fines and Penalties </a:t>
            </a:r>
          </a:p>
          <a:p>
            <a:pPr marL="285750" indent="-285750">
              <a:spcBef>
                <a:spcPts val="600"/>
              </a:spcBef>
              <a:buFont typeface="Arial" panose="020B0604020202020204" pitchFamily="34" charset="0"/>
              <a:buChar char="•"/>
            </a:pPr>
            <a:r>
              <a:rPr lang="en-GB" sz="2000" dirty="0" smtClean="0"/>
              <a:t>	Insured V Insured</a:t>
            </a:r>
          </a:p>
          <a:p>
            <a:pPr marL="285750" indent="-285750">
              <a:spcBef>
                <a:spcPts val="600"/>
              </a:spcBef>
              <a:buFont typeface="Arial" panose="020B0604020202020204" pitchFamily="34" charset="0"/>
              <a:buChar char="•"/>
            </a:pPr>
            <a:r>
              <a:rPr lang="en-GB" sz="2000" dirty="0" smtClean="0"/>
              <a:t>	Major Shareholder</a:t>
            </a:r>
          </a:p>
          <a:p>
            <a:pPr marL="285750" indent="-285750">
              <a:spcBef>
                <a:spcPts val="600"/>
              </a:spcBef>
              <a:buFont typeface="Arial" panose="020B0604020202020204" pitchFamily="34" charset="0"/>
              <a:buChar char="•"/>
            </a:pPr>
            <a:r>
              <a:rPr lang="en-GB" sz="2000" dirty="0" smtClean="0"/>
              <a:t>	Prior and Pending</a:t>
            </a:r>
          </a:p>
          <a:p>
            <a:pPr marL="285750" indent="-285750">
              <a:spcBef>
                <a:spcPts val="600"/>
              </a:spcBef>
              <a:buFont typeface="Arial" panose="020B0604020202020204" pitchFamily="34" charset="0"/>
              <a:buChar char="•"/>
            </a:pPr>
            <a:r>
              <a:rPr lang="en-GB" sz="2000" dirty="0" smtClean="0"/>
              <a:t>	Fraud &amp; Dishonesty</a:t>
            </a:r>
          </a:p>
          <a:p>
            <a:pPr marL="285750" indent="-285750">
              <a:spcBef>
                <a:spcPts val="600"/>
              </a:spcBef>
              <a:buFont typeface="Arial" panose="020B0604020202020204" pitchFamily="34" charset="0"/>
              <a:buChar char="•"/>
            </a:pPr>
            <a:r>
              <a:rPr lang="en-GB" sz="2000" dirty="0" smtClean="0"/>
              <a:t>	Retro date?</a:t>
            </a:r>
          </a:p>
          <a:p>
            <a:pPr marL="285750" indent="-285750">
              <a:spcBef>
                <a:spcPts val="600"/>
              </a:spcBef>
              <a:buFont typeface="Arial" panose="020B0604020202020204" pitchFamily="34" charset="0"/>
              <a:buChar char="•"/>
            </a:pPr>
            <a:r>
              <a:rPr lang="en-GB" sz="2000" dirty="0" smtClean="0"/>
              <a:t>	??</a:t>
            </a:r>
          </a:p>
          <a:p>
            <a:pPr marL="285750" indent="-285750">
              <a:spcBef>
                <a:spcPts val="600"/>
              </a:spcBef>
              <a:buFont typeface="Arial" panose="020B0604020202020204" pitchFamily="34" charset="0"/>
              <a:buChar char="•"/>
            </a:pPr>
            <a:endParaRPr lang="en-GB" sz="2000" dirty="0"/>
          </a:p>
          <a:p>
            <a:pPr marL="285750" indent="-285750">
              <a:spcBef>
                <a:spcPts val="600"/>
              </a:spcBef>
              <a:buFont typeface="Arial" panose="020B0604020202020204" pitchFamily="34" charset="0"/>
              <a:buChar char="•"/>
            </a:pPr>
            <a:r>
              <a:rPr lang="en-GB" sz="2000" dirty="0" smtClean="0"/>
              <a:t>Buy backs/carve back?</a:t>
            </a:r>
          </a:p>
          <a:p>
            <a:pPr marL="285750" indent="-285750">
              <a:spcBef>
                <a:spcPts val="600"/>
              </a:spcBef>
              <a:buFont typeface="Arial" panose="020B0604020202020204" pitchFamily="34" charset="0"/>
              <a:buChar char="•"/>
            </a:pPr>
            <a:r>
              <a:rPr lang="en-GB" sz="2000" dirty="0" smtClean="0"/>
              <a:t>Absolute/total exclusion?</a:t>
            </a:r>
            <a:br>
              <a:rPr lang="en-GB" sz="2000" dirty="0" smtClean="0"/>
            </a:br>
            <a:endParaRPr lang="en-GB" sz="2000" dirty="0" smtClean="0"/>
          </a:p>
          <a:p>
            <a:pPr>
              <a:spcBef>
                <a:spcPts val="600"/>
              </a:spcBef>
              <a:buFontTx/>
              <a:buChar char="•"/>
            </a:pPr>
            <a:endParaRPr lang="en-GB" sz="2000" dirty="0" smtClean="0"/>
          </a:p>
        </p:txBody>
      </p:sp>
    </p:spTree>
    <p:extLst>
      <p:ext uri="{BB962C8B-B14F-4D97-AF65-F5344CB8AC3E}">
        <p14:creationId xmlns:p14="http://schemas.microsoft.com/office/powerpoint/2010/main" xmlns="" val="1012023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548680"/>
            <a:ext cx="8280722" cy="432048"/>
          </a:xfrm>
        </p:spPr>
        <p:txBody>
          <a:bodyPr/>
          <a:lstStyle/>
          <a:p>
            <a:pPr algn="r"/>
            <a:r>
              <a:rPr lang="en-GB" dirty="0" smtClean="0"/>
              <a:t>What other organisations have D&amp;O’s?</a:t>
            </a:r>
            <a:endParaRPr lang="en-GB" dirty="0"/>
          </a:p>
        </p:txBody>
      </p:sp>
      <p:sp>
        <p:nvSpPr>
          <p:cNvPr id="3" name="Content Placeholder 2"/>
          <p:cNvSpPr>
            <a:spLocks noGrp="1"/>
          </p:cNvSpPr>
          <p:nvPr>
            <p:ph idx="1"/>
          </p:nvPr>
        </p:nvSpPr>
        <p:spPr>
          <a:xfrm>
            <a:off x="755576" y="1196752"/>
            <a:ext cx="8064896" cy="5328592"/>
          </a:xfrm>
        </p:spPr>
        <p:txBody>
          <a:bodyPr/>
          <a:lstStyle/>
          <a:p>
            <a:r>
              <a:rPr lang="en-GB" sz="2000" dirty="0" smtClean="0"/>
              <a:t>Other than PLC’s and Ltd Companies?</a:t>
            </a:r>
          </a:p>
          <a:p>
            <a:endParaRPr lang="en-GB" sz="2000" dirty="0" smtClean="0"/>
          </a:p>
          <a:p>
            <a:pPr lvl="1"/>
            <a:r>
              <a:rPr lang="en-GB" sz="2000" dirty="0" smtClean="0"/>
              <a:t>Charities, </a:t>
            </a:r>
          </a:p>
          <a:p>
            <a:pPr lvl="1"/>
            <a:r>
              <a:rPr lang="en-GB" sz="2000" dirty="0" smtClean="0"/>
              <a:t>Not For Profit, </a:t>
            </a:r>
          </a:p>
          <a:p>
            <a:pPr lvl="1"/>
            <a:r>
              <a:rPr lang="en-GB" sz="2000" dirty="0" smtClean="0"/>
              <a:t>Limited by Guarantee </a:t>
            </a:r>
          </a:p>
          <a:p>
            <a:pPr lvl="1"/>
            <a:r>
              <a:rPr lang="en-GB" sz="2000" dirty="0" smtClean="0"/>
              <a:t>CIC’s, CIO’s, Social Enterprises</a:t>
            </a:r>
          </a:p>
          <a:p>
            <a:r>
              <a:rPr lang="en-GB" sz="2000" dirty="0" smtClean="0"/>
              <a:t>But only if:</a:t>
            </a:r>
          </a:p>
          <a:p>
            <a:pPr>
              <a:buFont typeface="Wingdings" panose="05000000000000000000" pitchFamily="2" charset="2"/>
              <a:buChar char="ü"/>
            </a:pPr>
            <a:r>
              <a:rPr lang="en-GB" sz="2000" dirty="0" smtClean="0"/>
              <a:t>Incorporated</a:t>
            </a:r>
          </a:p>
          <a:p>
            <a:r>
              <a:rPr lang="en-GB" sz="2000" dirty="0" smtClean="0"/>
              <a:t>Not </a:t>
            </a:r>
          </a:p>
          <a:p>
            <a:pPr>
              <a:buFont typeface="Wingdings" panose="05000000000000000000" pitchFamily="2" charset="2"/>
              <a:buChar char="q"/>
            </a:pPr>
            <a:r>
              <a:rPr lang="en-GB" sz="2000" dirty="0" smtClean="0"/>
              <a:t>Unincorporated</a:t>
            </a:r>
            <a:endParaRPr lang="en-GB" sz="2000" dirty="0"/>
          </a:p>
          <a:p>
            <a:endParaRPr lang="en-GB" sz="2000" dirty="0"/>
          </a:p>
        </p:txBody>
      </p:sp>
    </p:spTree>
    <p:extLst>
      <p:ext uri="{BB962C8B-B14F-4D97-AF65-F5344CB8AC3E}">
        <p14:creationId xmlns:p14="http://schemas.microsoft.com/office/powerpoint/2010/main" xmlns="" val="301657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539552" y="548680"/>
            <a:ext cx="7632700" cy="576064"/>
          </a:xfrm>
        </p:spPr>
        <p:txBody>
          <a:bodyPr/>
          <a:lstStyle/>
          <a:p>
            <a:r>
              <a:rPr lang="en-GB" altLang="en-US" dirty="0" smtClean="0"/>
              <a:t>                        What is the Charity Status?</a:t>
            </a:r>
          </a:p>
        </p:txBody>
      </p:sp>
      <p:sp>
        <p:nvSpPr>
          <p:cNvPr id="23555" name="Content Placeholder 2"/>
          <p:cNvSpPr>
            <a:spLocks noGrp="1"/>
          </p:cNvSpPr>
          <p:nvPr>
            <p:ph idx="1"/>
          </p:nvPr>
        </p:nvSpPr>
        <p:spPr>
          <a:xfrm>
            <a:off x="323850" y="1196752"/>
            <a:ext cx="8569325" cy="5327873"/>
          </a:xfrm>
        </p:spPr>
        <p:txBody>
          <a:bodyPr/>
          <a:lstStyle/>
          <a:p>
            <a:pPr marL="136525" lvl="1" indent="0">
              <a:lnSpc>
                <a:spcPct val="100000"/>
              </a:lnSpc>
              <a:buNone/>
              <a:defRPr/>
            </a:pPr>
            <a:r>
              <a:rPr lang="en-US" altLang="en-US" dirty="0" smtClean="0"/>
              <a:t>                                                                                                                     </a:t>
            </a:r>
            <a:br>
              <a:rPr lang="en-US" altLang="en-US" dirty="0" smtClean="0"/>
            </a:br>
            <a:r>
              <a:rPr lang="en-US" altLang="en-US" sz="2000" dirty="0" smtClean="0"/>
              <a:t>          *</a:t>
            </a:r>
            <a:r>
              <a:rPr lang="en-US" altLang="en-US" sz="2000" b="1" dirty="0" smtClean="0"/>
              <a:t>Incorporated</a:t>
            </a:r>
            <a:r>
              <a:rPr lang="en-US" altLang="en-US" sz="2000" dirty="0" smtClean="0"/>
              <a:t> charity – a legal entity,</a:t>
            </a:r>
          </a:p>
          <a:p>
            <a:pPr marL="363538" lvl="2" indent="0">
              <a:lnSpc>
                <a:spcPct val="100000"/>
              </a:lnSpc>
              <a:buNone/>
              <a:defRPr/>
            </a:pPr>
            <a:endParaRPr lang="en-US" altLang="en-US" sz="1600" dirty="0" smtClean="0"/>
          </a:p>
          <a:p>
            <a:pPr marL="136525" lvl="1" indent="0">
              <a:lnSpc>
                <a:spcPct val="100000"/>
              </a:lnSpc>
              <a:buNone/>
              <a:defRPr/>
            </a:pPr>
            <a:r>
              <a:rPr lang="en-US" altLang="en-US" sz="2000" dirty="0"/>
              <a:t>	</a:t>
            </a:r>
            <a:r>
              <a:rPr lang="en-US" altLang="en-US" sz="2000" dirty="0" smtClean="0"/>
              <a:t>	Trustees have more protection</a:t>
            </a:r>
          </a:p>
          <a:p>
            <a:pPr marL="136525" lvl="1" indent="0">
              <a:lnSpc>
                <a:spcPct val="100000"/>
              </a:lnSpc>
              <a:buNone/>
              <a:defRPr/>
            </a:pPr>
            <a:endParaRPr lang="en-US" altLang="en-US" sz="2000" dirty="0" smtClean="0"/>
          </a:p>
          <a:p>
            <a:pPr marL="0" indent="0">
              <a:defRPr/>
            </a:pPr>
            <a:r>
              <a:rPr lang="en-US" altLang="en-US" sz="2000" b="1" dirty="0" smtClean="0"/>
              <a:t>	*Unincorporated</a:t>
            </a:r>
            <a:r>
              <a:rPr lang="en-US" altLang="en-US" sz="2000" dirty="0" smtClean="0"/>
              <a:t> charity – not a legal entity, </a:t>
            </a:r>
          </a:p>
          <a:p>
            <a:pPr marL="0" indent="0">
              <a:defRPr/>
            </a:pPr>
            <a:r>
              <a:rPr lang="en-US" altLang="en-US" sz="2000" dirty="0" smtClean="0"/>
              <a:t>		Trustees unlimited liability</a:t>
            </a:r>
          </a:p>
          <a:p>
            <a:pPr marL="0" indent="0">
              <a:defRPr/>
            </a:pPr>
            <a:r>
              <a:rPr lang="en-US" altLang="en-US" sz="2000" dirty="0" smtClean="0"/>
              <a:t> </a:t>
            </a:r>
            <a:r>
              <a:rPr lang="en-US" altLang="en-US" sz="2000" dirty="0"/>
              <a:t>Legal </a:t>
            </a:r>
            <a:r>
              <a:rPr lang="en-US" altLang="en-US" sz="2000" dirty="0" smtClean="0"/>
              <a:t>Structure </a:t>
            </a:r>
            <a:r>
              <a:rPr lang="en-US" altLang="en-US" sz="2000" dirty="0"/>
              <a:t>of Charity (</a:t>
            </a:r>
            <a:r>
              <a:rPr lang="en-US" altLang="en-US" sz="2000" dirty="0" err="1"/>
              <a:t>eg</a:t>
            </a:r>
            <a:r>
              <a:rPr lang="en-US" altLang="en-US" sz="2000" dirty="0"/>
              <a:t> Trust, Association, CIC, Ltd </a:t>
            </a:r>
            <a:r>
              <a:rPr lang="en-US" altLang="en-US" sz="2000" dirty="0" smtClean="0"/>
              <a:t>Co/Guarantee)?</a:t>
            </a:r>
            <a:endParaRPr lang="en-US" altLang="en-US" sz="2000" dirty="0"/>
          </a:p>
          <a:p>
            <a:pPr marL="136525" lvl="1" indent="0">
              <a:lnSpc>
                <a:spcPct val="100000"/>
              </a:lnSpc>
              <a:buNone/>
              <a:defRPr/>
            </a:pPr>
            <a:r>
              <a:rPr lang="en-US" altLang="en-US" sz="2000" b="1" dirty="0" smtClean="0"/>
              <a:t>     + Charity</a:t>
            </a:r>
            <a:r>
              <a:rPr lang="en-US" altLang="en-US" sz="2000" dirty="0" smtClean="0"/>
              <a:t>   (Entity and therefore a Director)                                                                                                                                                               </a:t>
            </a:r>
            <a:r>
              <a:rPr lang="en-US" altLang="en-US" sz="2000" dirty="0"/>
              <a:t/>
            </a:r>
            <a:br>
              <a:rPr lang="en-US" altLang="en-US" sz="2000" dirty="0"/>
            </a:br>
            <a:r>
              <a:rPr lang="en-US" altLang="en-US" sz="2000" dirty="0"/>
              <a:t/>
            </a:r>
            <a:br>
              <a:rPr lang="en-US" altLang="en-US" sz="2000" dirty="0"/>
            </a:br>
            <a:r>
              <a:rPr lang="en-US" altLang="en-US" sz="2000" dirty="0" smtClean="0"/>
              <a:t>     </a:t>
            </a:r>
            <a:r>
              <a:rPr lang="en-US" altLang="en-US" sz="2000" b="1" dirty="0" smtClean="0"/>
              <a:t>+ Trustee</a:t>
            </a:r>
            <a:endParaRPr lang="en-US" altLang="en-US" sz="2000" b="1" dirty="0"/>
          </a:p>
          <a:p>
            <a:pPr marL="285750" indent="-285750">
              <a:buFont typeface="Arial" panose="020B0604020202020204" pitchFamily="34" charset="0"/>
              <a:buChar char="•"/>
              <a:defRPr/>
            </a:pPr>
            <a:endParaRPr lang="en-US" altLang="en-US" dirty="0" smtClean="0"/>
          </a:p>
          <a:p>
            <a:pPr>
              <a:buFont typeface="Arial" panose="020B0604020202020204" pitchFamily="34" charset="0"/>
              <a:buChar char="•"/>
              <a:defRPr/>
            </a:pPr>
            <a:endParaRPr lang="en-US" altLang="en-US" sz="2000" dirty="0" smtClean="0"/>
          </a:p>
          <a:p>
            <a:pPr>
              <a:buFont typeface="Arial" panose="020B0604020202020204" pitchFamily="34" charset="0"/>
              <a:buChar char="•"/>
              <a:defRPr/>
            </a:pPr>
            <a:endParaRPr lang="en-US" altLang="en-US" sz="2000" dirty="0"/>
          </a:p>
          <a:p>
            <a:pPr marL="285750" indent="-285750">
              <a:buFont typeface="Arial" panose="020B0604020202020204" pitchFamily="34" charset="0"/>
              <a:buChar char="•"/>
              <a:defRPr/>
            </a:pPr>
            <a:endParaRPr lang="en-US" altLang="en-US" sz="2000" dirty="0" smtClean="0"/>
          </a:p>
          <a:p>
            <a:pPr>
              <a:buFont typeface="Arial" panose="020B0604020202020204" pitchFamily="34" charset="0"/>
              <a:buChar char="•"/>
              <a:defRPr/>
            </a:pPr>
            <a:endParaRPr lang="en-US" altLang="en-US"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55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55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5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548680"/>
            <a:ext cx="7632700" cy="648072"/>
          </a:xfrm>
        </p:spPr>
        <p:txBody>
          <a:bodyPr/>
          <a:lstStyle/>
          <a:p>
            <a:pPr algn="ctr"/>
            <a:r>
              <a:rPr lang="en-GB" dirty="0" smtClean="0"/>
              <a:t>              Who are we talking about?</a:t>
            </a:r>
            <a:endParaRPr lang="en-GB"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rot="21262458">
            <a:off x="261594" y="1070110"/>
            <a:ext cx="2093623" cy="2655274"/>
          </a:xfr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635055">
            <a:off x="2371009" y="1097521"/>
            <a:ext cx="1872208" cy="230852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193299" y="1112068"/>
            <a:ext cx="2630331" cy="2016224"/>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0887850">
            <a:off x="3328339" y="2722323"/>
            <a:ext cx="1977780" cy="1827146"/>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rot="403561">
            <a:off x="5804886" y="3799066"/>
            <a:ext cx="1798918" cy="2714376"/>
          </a:xfrm>
          <a:prstGeom prst="rect">
            <a:avLst/>
          </a:prstGeom>
        </p:spPr>
      </p:pic>
      <p:pic>
        <p:nvPicPr>
          <p:cNvPr id="13" name="Picture 12"/>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rot="21107417">
            <a:off x="7424748" y="3477628"/>
            <a:ext cx="1663148" cy="2975951"/>
          </a:xfrm>
          <a:prstGeom prst="rect">
            <a:avLst/>
          </a:prstGeom>
        </p:spPr>
      </p:pic>
      <p:pic>
        <p:nvPicPr>
          <p:cNvPr id="14" name="Picture 13"/>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rot="364642">
            <a:off x="5588750" y="2333588"/>
            <a:ext cx="1462741" cy="2081082"/>
          </a:xfrm>
          <a:prstGeom prst="rect">
            <a:avLst/>
          </a:prstGeom>
        </p:spPr>
      </p:pic>
      <p:pic>
        <p:nvPicPr>
          <p:cNvPr id="2054" name="Picture 6" descr="\\sv-birm-dcm01\Home\DuffyP\My Pictures\Goldie Hawn.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rot="21001804">
            <a:off x="4094352" y="4380273"/>
            <a:ext cx="1957306" cy="2139451"/>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3" descr="\\sv-birm-dcm01\Home\DuffyP\My Pictures\Bobby Charlton.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rot="20990711">
            <a:off x="311331" y="3618181"/>
            <a:ext cx="1994149" cy="3052691"/>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4" descr="\\sv-birm-dcm01\Home\DuffyP\My Pictures\Jason-orange-profile.jpg"/>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rot="739398">
            <a:off x="1555369" y="3264195"/>
            <a:ext cx="1617330" cy="3184625"/>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Picture 5" descr="\\sv-birm-dcm01\Home\DuffyP\My Pictures\Michael Atherton.png"/>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rot="21435125">
            <a:off x="2898890" y="4297144"/>
            <a:ext cx="1653375" cy="2337573"/>
          </a:xfrm>
          <a:prstGeom prst="rect">
            <a:avLst/>
          </a:prstGeom>
          <a:noFill/>
          <a:extLst>
            <a:ext uri="{909E8E84-426E-40DD-AFC4-6F175D3DCCD1}">
              <a14:hiddenFill xmlns:a14="http://schemas.microsoft.com/office/drawing/2010/main" xmlns="">
                <a:solidFill>
                  <a:srgbClr val="FFFFFF"/>
                </a:solidFill>
              </a14:hiddenFill>
            </a:ext>
          </a:extLst>
        </p:spPr>
      </p:pic>
      <p:pic>
        <p:nvPicPr>
          <p:cNvPr id="15" name="Picture 6" descr="\\sv-birm-dcm01\Home\DuffyP\My Pictures\untitled.png"/>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3296805" y="2306954"/>
            <a:ext cx="2453431" cy="2657884"/>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sv-birm-dcm01\Home\DuffyP\My Pictures\220px-Gordon_Ramsay.jpg"/>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rot="21220804">
            <a:off x="6798117" y="858046"/>
            <a:ext cx="2052935" cy="307940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29996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026"/>
                                        </p:tgtEl>
                                        <p:attrNameLst>
                                          <p:attrName>style.visibility</p:attrName>
                                        </p:attrNameLst>
                                      </p:cBhvr>
                                      <p:to>
                                        <p:strVal val="visible"/>
                                      </p:to>
                                    </p:set>
                                    <p:animEffect transition="in" filter="barn(inVertical)">
                                      <p:cBhvr>
                                        <p:cTn id="24" dur="500"/>
                                        <p:tgtEl>
                                          <p:spTgt spid="1026"/>
                                        </p:tgtEl>
                                      </p:cBhvr>
                                    </p:animEffect>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down)">
                                      <p:cBhvr>
                                        <p:cTn id="29" dur="580">
                                          <p:stCondLst>
                                            <p:cond delay="0"/>
                                          </p:stCondLst>
                                        </p:cTn>
                                        <p:tgtEl>
                                          <p:spTgt spid="11"/>
                                        </p:tgtEl>
                                      </p:cBhvr>
                                    </p:animEffect>
                                    <p:anim calcmode="lin" valueType="num">
                                      <p:cBhvr>
                                        <p:cTn id="3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5" dur="26">
                                          <p:stCondLst>
                                            <p:cond delay="650"/>
                                          </p:stCondLst>
                                        </p:cTn>
                                        <p:tgtEl>
                                          <p:spTgt spid="11"/>
                                        </p:tgtEl>
                                      </p:cBhvr>
                                      <p:to x="100000" y="60000"/>
                                    </p:animScale>
                                    <p:animScale>
                                      <p:cBhvr>
                                        <p:cTn id="36" dur="166" decel="50000">
                                          <p:stCondLst>
                                            <p:cond delay="676"/>
                                          </p:stCondLst>
                                        </p:cTn>
                                        <p:tgtEl>
                                          <p:spTgt spid="11"/>
                                        </p:tgtEl>
                                      </p:cBhvr>
                                      <p:to x="100000" y="100000"/>
                                    </p:animScale>
                                    <p:animScale>
                                      <p:cBhvr>
                                        <p:cTn id="37" dur="26">
                                          <p:stCondLst>
                                            <p:cond delay="1312"/>
                                          </p:stCondLst>
                                        </p:cTn>
                                        <p:tgtEl>
                                          <p:spTgt spid="11"/>
                                        </p:tgtEl>
                                      </p:cBhvr>
                                      <p:to x="100000" y="80000"/>
                                    </p:animScale>
                                    <p:animScale>
                                      <p:cBhvr>
                                        <p:cTn id="38" dur="166" decel="50000">
                                          <p:stCondLst>
                                            <p:cond delay="1338"/>
                                          </p:stCondLst>
                                        </p:cTn>
                                        <p:tgtEl>
                                          <p:spTgt spid="11"/>
                                        </p:tgtEl>
                                      </p:cBhvr>
                                      <p:to x="100000" y="100000"/>
                                    </p:animScale>
                                    <p:animScale>
                                      <p:cBhvr>
                                        <p:cTn id="39" dur="26">
                                          <p:stCondLst>
                                            <p:cond delay="1642"/>
                                          </p:stCondLst>
                                        </p:cTn>
                                        <p:tgtEl>
                                          <p:spTgt spid="11"/>
                                        </p:tgtEl>
                                      </p:cBhvr>
                                      <p:to x="100000" y="90000"/>
                                    </p:animScale>
                                    <p:animScale>
                                      <p:cBhvr>
                                        <p:cTn id="40" dur="166" decel="50000">
                                          <p:stCondLst>
                                            <p:cond delay="1668"/>
                                          </p:stCondLst>
                                        </p:cTn>
                                        <p:tgtEl>
                                          <p:spTgt spid="11"/>
                                        </p:tgtEl>
                                      </p:cBhvr>
                                      <p:to x="100000" y="100000"/>
                                    </p:animScale>
                                    <p:animScale>
                                      <p:cBhvr>
                                        <p:cTn id="41" dur="26">
                                          <p:stCondLst>
                                            <p:cond delay="1808"/>
                                          </p:stCondLst>
                                        </p:cTn>
                                        <p:tgtEl>
                                          <p:spTgt spid="11"/>
                                        </p:tgtEl>
                                      </p:cBhvr>
                                      <p:to x="100000" y="95000"/>
                                    </p:animScale>
                                    <p:animScale>
                                      <p:cBhvr>
                                        <p:cTn id="42" dur="166" decel="50000">
                                          <p:stCondLst>
                                            <p:cond delay="1834"/>
                                          </p:stCondLst>
                                        </p:cTn>
                                        <p:tgtEl>
                                          <p:spTgt spid="11"/>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5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2054"/>
                                        </p:tgtEl>
                                        <p:attrNameLst>
                                          <p:attrName>style.visibility</p:attrName>
                                        </p:attrNameLst>
                                      </p:cBhvr>
                                      <p:to>
                                        <p:strVal val="visible"/>
                                      </p:to>
                                    </p:set>
                                    <p:animEffect transition="in" filter="wipe(down)">
                                      <p:cBhvr>
                                        <p:cTn id="59" dur="500"/>
                                        <p:tgtEl>
                                          <p:spTgt spid="2054"/>
                                        </p:tgtEl>
                                      </p:cBhvr>
                                    </p:animEffect>
                                  </p:childTnLst>
                                </p:cTn>
                              </p:par>
                            </p:childTnLst>
                          </p:cTn>
                        </p:par>
                      </p:childTnLst>
                    </p:cTn>
                  </p:par>
                  <p:par>
                    <p:cTn id="60" fill="hold">
                      <p:stCondLst>
                        <p:cond delay="indefinite"/>
                      </p:stCondLst>
                      <p:childTnLst>
                        <p:par>
                          <p:cTn id="61" fill="hold">
                            <p:stCondLst>
                              <p:cond delay="0"/>
                            </p:stCondLst>
                            <p:childTnLst>
                              <p:par>
                                <p:cTn id="62" presetID="21" presetClass="entr" presetSubtype="1" fill="hold" nodeType="click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wheel(1)">
                                      <p:cBhvr>
                                        <p:cTn id="64" dur="2000"/>
                                        <p:tgtEl>
                                          <p:spTgt spid="12"/>
                                        </p:tgtEl>
                                      </p:cBhvr>
                                    </p:animEffect>
                                  </p:childTnLst>
                                </p:cTn>
                              </p:par>
                            </p:childTnLst>
                          </p:cTn>
                        </p:par>
                      </p:childTnLst>
                    </p:cTn>
                  </p:par>
                  <p:par>
                    <p:cTn id="65" fill="hold">
                      <p:stCondLst>
                        <p:cond delay="indefinite"/>
                      </p:stCondLst>
                      <p:childTnLst>
                        <p:par>
                          <p:cTn id="66" fill="hold">
                            <p:stCondLst>
                              <p:cond delay="0"/>
                            </p:stCondLst>
                            <p:childTnLst>
                              <p:par>
                                <p:cTn id="67" presetID="14" presetClass="entr" presetSubtype="10" fill="hold" nodeType="click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randombar(horizontal)">
                                      <p:cBhvr>
                                        <p:cTn id="69" dur="500"/>
                                        <p:tgtEl>
                                          <p:spTgt spid="10"/>
                                        </p:tgtEl>
                                      </p:cBhvr>
                                    </p:animEffect>
                                  </p:childTnLst>
                                </p:cTn>
                              </p:par>
                            </p:childTnLst>
                          </p:cTn>
                        </p:par>
                      </p:childTnLst>
                    </p:cTn>
                  </p:par>
                  <p:par>
                    <p:cTn id="70" fill="hold">
                      <p:stCondLst>
                        <p:cond delay="indefinite"/>
                      </p:stCondLst>
                      <p:childTnLst>
                        <p:par>
                          <p:cTn id="71" fill="hold">
                            <p:stCondLst>
                              <p:cond delay="0"/>
                            </p:stCondLst>
                            <p:childTnLst>
                              <p:par>
                                <p:cTn id="72" presetID="6" presetClass="entr" presetSubtype="16" fill="hold" nodeType="clickEffect">
                                  <p:stCondLst>
                                    <p:cond delay="0"/>
                                  </p:stCondLst>
                                  <p:childTnLst>
                                    <p:set>
                                      <p:cBhvr>
                                        <p:cTn id="73" dur="1" fill="hold">
                                          <p:stCondLst>
                                            <p:cond delay="0"/>
                                          </p:stCondLst>
                                        </p:cTn>
                                        <p:tgtEl>
                                          <p:spTgt spid="9"/>
                                        </p:tgtEl>
                                        <p:attrNameLst>
                                          <p:attrName>style.visibility</p:attrName>
                                        </p:attrNameLst>
                                      </p:cBhvr>
                                      <p:to>
                                        <p:strVal val="visible"/>
                                      </p:to>
                                    </p:set>
                                    <p:animEffect transition="in" filter="circle(in)">
                                      <p:cBhvr>
                                        <p:cTn id="74" dur="2000"/>
                                        <p:tgtEl>
                                          <p:spTgt spid="9"/>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8"/>
                                        </p:tgtEl>
                                        <p:attrNameLst>
                                          <p:attrName>style.visibility</p:attrName>
                                        </p:attrNameLst>
                                      </p:cBhvr>
                                      <p:to>
                                        <p:strVal val="visible"/>
                                      </p:to>
                                    </p:set>
                                    <p:anim calcmode="lin" valueType="num">
                                      <p:cBhvr additive="base">
                                        <p:cTn id="79" dur="500" fill="hold"/>
                                        <p:tgtEl>
                                          <p:spTgt spid="8"/>
                                        </p:tgtEl>
                                        <p:attrNameLst>
                                          <p:attrName>ppt_x</p:attrName>
                                        </p:attrNameLst>
                                      </p:cBhvr>
                                      <p:tavLst>
                                        <p:tav tm="0">
                                          <p:val>
                                            <p:strVal val="#ppt_x"/>
                                          </p:val>
                                        </p:tav>
                                        <p:tav tm="100000">
                                          <p:val>
                                            <p:strVal val="#ppt_x"/>
                                          </p:val>
                                        </p:tav>
                                      </p:tavLst>
                                    </p:anim>
                                    <p:anim calcmode="lin" valueType="num">
                                      <p:cBhvr additive="base">
                                        <p:cTn id="8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15"/>
                                        </p:tgtEl>
                                        <p:attrNameLst>
                                          <p:attrName>style.visibility</p:attrName>
                                        </p:attrNameLst>
                                      </p:cBhvr>
                                      <p:to>
                                        <p:strVal val="visible"/>
                                      </p:to>
                                    </p:set>
                                    <p:animEffect transition="in" filter="fade">
                                      <p:cBhvr>
                                        <p:cTn id="8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539552" y="548680"/>
            <a:ext cx="8208714" cy="432048"/>
          </a:xfrm>
        </p:spPr>
        <p:txBody>
          <a:bodyPr/>
          <a:lstStyle/>
          <a:p>
            <a:pPr algn="ctr"/>
            <a:r>
              <a:rPr lang="en-GB" altLang="en-US" dirty="0" smtClean="0"/>
              <a:t>              What is the role of the Trustee?</a:t>
            </a:r>
          </a:p>
        </p:txBody>
      </p:sp>
      <p:sp>
        <p:nvSpPr>
          <p:cNvPr id="23555" name="Content Placeholder 2"/>
          <p:cNvSpPr>
            <a:spLocks noGrp="1"/>
          </p:cNvSpPr>
          <p:nvPr>
            <p:ph idx="1"/>
          </p:nvPr>
        </p:nvSpPr>
        <p:spPr>
          <a:xfrm>
            <a:off x="395536" y="1340769"/>
            <a:ext cx="8353177" cy="5112420"/>
          </a:xfrm>
        </p:spPr>
        <p:txBody>
          <a:bodyPr/>
          <a:lstStyle/>
          <a:p>
            <a:pPr marL="342900" lvl="2" indent="-342900">
              <a:lnSpc>
                <a:spcPct val="100000"/>
              </a:lnSpc>
              <a:spcBef>
                <a:spcPct val="100000"/>
              </a:spcBef>
              <a:buClr>
                <a:schemeClr val="tx2"/>
              </a:buClr>
              <a:buSzPct val="80000"/>
              <a:buFont typeface="Wingdings" panose="05000000000000000000" pitchFamily="2" charset="2"/>
              <a:buChar char="q"/>
              <a:defRPr/>
            </a:pPr>
            <a:endParaRPr lang="en-GB" altLang="en-US" dirty="0" smtClean="0"/>
          </a:p>
          <a:p>
            <a:pPr marL="342900" lvl="2" indent="-342900">
              <a:lnSpc>
                <a:spcPct val="100000"/>
              </a:lnSpc>
              <a:spcBef>
                <a:spcPct val="100000"/>
              </a:spcBef>
              <a:buClr>
                <a:schemeClr val="tx2"/>
              </a:buClr>
              <a:buSzPct val="80000"/>
              <a:buFont typeface="Wingdings" panose="05000000000000000000" pitchFamily="2" charset="2"/>
              <a:buChar char="q"/>
              <a:defRPr/>
            </a:pPr>
            <a:r>
              <a:rPr lang="en-GB" altLang="en-US" dirty="0" smtClean="0"/>
              <a:t>have independent control over, legal responsibility for, a Charity’s management and administration</a:t>
            </a:r>
          </a:p>
          <a:p>
            <a:pPr marL="506412" lvl="3" indent="-342900">
              <a:lnSpc>
                <a:spcPct val="100000"/>
              </a:lnSpc>
              <a:spcBef>
                <a:spcPct val="100000"/>
              </a:spcBef>
              <a:buClr>
                <a:schemeClr val="tx2"/>
              </a:buClr>
              <a:buSzPct val="80000"/>
              <a:buFont typeface="Arial" panose="020B0604020202020204" pitchFamily="34" charset="0"/>
              <a:buChar char="•"/>
              <a:defRPr/>
            </a:pPr>
            <a:r>
              <a:rPr lang="en-GB" altLang="en-US" dirty="0" smtClean="0"/>
              <a:t>also </a:t>
            </a:r>
            <a:r>
              <a:rPr lang="en-GB" altLang="en-US" dirty="0"/>
              <a:t>known as </a:t>
            </a:r>
            <a:r>
              <a:rPr lang="en-GB" altLang="en-US" dirty="0" smtClean="0"/>
              <a:t>officers, board </a:t>
            </a:r>
            <a:r>
              <a:rPr lang="en-GB" altLang="en-US" dirty="0"/>
              <a:t>members, governors or committee </a:t>
            </a:r>
            <a:r>
              <a:rPr lang="en-GB" altLang="en-US" dirty="0" smtClean="0"/>
              <a:t>members and directors</a:t>
            </a:r>
          </a:p>
          <a:p>
            <a:pPr marL="506412" lvl="3" indent="-342900">
              <a:lnSpc>
                <a:spcPct val="100000"/>
              </a:lnSpc>
              <a:spcBef>
                <a:spcPct val="100000"/>
              </a:spcBef>
              <a:buClr>
                <a:schemeClr val="tx2"/>
              </a:buClr>
              <a:buSzPct val="80000"/>
              <a:buFont typeface="Arial" panose="020B0604020202020204" pitchFamily="34" charset="0"/>
              <a:buChar char="•"/>
              <a:defRPr/>
            </a:pPr>
            <a:endParaRPr lang="en-GB" altLang="en-US" dirty="0" smtClean="0"/>
          </a:p>
          <a:p>
            <a:pPr lvl="1">
              <a:defRPr/>
            </a:pPr>
            <a:r>
              <a:rPr lang="en-GB" altLang="en-US" sz="2000" dirty="0" smtClean="0"/>
              <a:t> extends to include employees</a:t>
            </a:r>
          </a:p>
          <a:p>
            <a:pPr lvl="1">
              <a:defRPr/>
            </a:pPr>
            <a:endParaRPr lang="en-GB" altLang="en-US" sz="2000" dirty="0" smtClean="0"/>
          </a:p>
          <a:p>
            <a:pPr marL="9525" lvl="1" indent="0">
              <a:buFont typeface="Wingdings" pitchFamily="2" charset="2"/>
              <a:buNone/>
              <a:defRPr/>
            </a:pPr>
            <a:r>
              <a:rPr lang="en-GB" altLang="en-US" sz="2000" b="1" dirty="0" smtClean="0"/>
              <a:t>Organisation</a:t>
            </a:r>
          </a:p>
          <a:p>
            <a:pPr lvl="1">
              <a:buFont typeface="Arial" panose="020B0604020202020204" pitchFamily="34" charset="0"/>
              <a:buChar char="•"/>
              <a:defRPr/>
            </a:pPr>
            <a:r>
              <a:rPr lang="en-GB" altLang="en-US" sz="2000" dirty="0" smtClean="0"/>
              <a:t>named in schedule (title ?)</a:t>
            </a:r>
          </a:p>
          <a:p>
            <a:pPr>
              <a:defRPr/>
            </a:pPr>
            <a:endParaRPr lang="en-US" altLang="en-US"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11188" y="548680"/>
            <a:ext cx="8137276" cy="719733"/>
          </a:xfrm>
        </p:spPr>
        <p:txBody>
          <a:bodyPr/>
          <a:lstStyle/>
          <a:p>
            <a:pPr marL="0" indent="0" algn="ctr">
              <a:spcBef>
                <a:spcPts val="2400"/>
              </a:spcBef>
              <a:defRPr/>
            </a:pPr>
            <a:r>
              <a:rPr lang="en-GB" altLang="en-US" dirty="0" smtClean="0"/>
              <a:t>       Learning </a:t>
            </a:r>
            <a:r>
              <a:rPr lang="en-GB" altLang="en-US" dirty="0" err="1" smtClean="0"/>
              <a:t>Objectives:Agenda</a:t>
            </a:r>
            <a:endParaRPr lang="en-GB" altLang="en-US" dirty="0"/>
          </a:p>
        </p:txBody>
      </p:sp>
      <p:sp>
        <p:nvSpPr>
          <p:cNvPr id="4099" name="Content Placeholder 2"/>
          <p:cNvSpPr>
            <a:spLocks noGrp="1"/>
          </p:cNvSpPr>
          <p:nvPr>
            <p:ph idx="1"/>
          </p:nvPr>
        </p:nvSpPr>
        <p:spPr>
          <a:xfrm>
            <a:off x="468313" y="1268413"/>
            <a:ext cx="8280400" cy="5329237"/>
          </a:xfrm>
        </p:spPr>
        <p:txBody>
          <a:bodyPr/>
          <a:lstStyle/>
          <a:p>
            <a:pPr>
              <a:spcBef>
                <a:spcPts val="2400"/>
              </a:spcBef>
              <a:buFont typeface="Wingdings" panose="05000000000000000000" pitchFamily="2" charset="2"/>
              <a:buChar char="Ø"/>
              <a:defRPr/>
            </a:pPr>
            <a:r>
              <a:rPr lang="en-GB" altLang="en-US" sz="2000" dirty="0" smtClean="0"/>
              <a:t>Why is D&amp;O insurance required ?</a:t>
            </a:r>
          </a:p>
          <a:p>
            <a:pPr>
              <a:spcBef>
                <a:spcPts val="2400"/>
              </a:spcBef>
              <a:buFont typeface="Wingdings" panose="05000000000000000000" pitchFamily="2" charset="2"/>
              <a:buChar char="Ø"/>
              <a:defRPr/>
            </a:pPr>
            <a:r>
              <a:rPr lang="en-GB" altLang="en-US" sz="2000" dirty="0" smtClean="0"/>
              <a:t>Role, duties </a:t>
            </a:r>
            <a:r>
              <a:rPr lang="en-GB" altLang="en-US" sz="2000" dirty="0"/>
              <a:t>and responsibilities of D&amp;O’s</a:t>
            </a:r>
            <a:r>
              <a:rPr lang="en-GB" altLang="en-US" sz="2000" dirty="0" smtClean="0"/>
              <a:t>?</a:t>
            </a:r>
          </a:p>
          <a:p>
            <a:pPr>
              <a:spcBef>
                <a:spcPts val="2400"/>
              </a:spcBef>
              <a:buFont typeface="Wingdings" panose="05000000000000000000" pitchFamily="2" charset="2"/>
              <a:buChar char="Ø"/>
              <a:defRPr/>
            </a:pPr>
            <a:r>
              <a:rPr lang="en-GB" altLang="en-US" sz="2000" dirty="0" smtClean="0"/>
              <a:t>What protection is available?</a:t>
            </a:r>
            <a:endParaRPr lang="en-GB" altLang="en-US" sz="2000" dirty="0"/>
          </a:p>
          <a:p>
            <a:pPr>
              <a:spcBef>
                <a:spcPts val="2400"/>
              </a:spcBef>
              <a:buFont typeface="Wingdings" panose="05000000000000000000" pitchFamily="2" charset="2"/>
              <a:buChar char="Ø"/>
              <a:defRPr/>
            </a:pPr>
            <a:r>
              <a:rPr lang="en-GB" altLang="en-US" sz="2000" dirty="0" smtClean="0"/>
              <a:t>Structure of D&amp;O policies, covers and where they may differ?</a:t>
            </a:r>
          </a:p>
          <a:p>
            <a:pPr>
              <a:spcBef>
                <a:spcPts val="2400"/>
              </a:spcBef>
              <a:buFont typeface="Wingdings" panose="05000000000000000000" pitchFamily="2" charset="2"/>
              <a:buChar char="Ø"/>
              <a:defRPr/>
            </a:pPr>
            <a:r>
              <a:rPr lang="en-GB" altLang="en-US" sz="2000" dirty="0" smtClean="0"/>
              <a:t>What </a:t>
            </a:r>
            <a:r>
              <a:rPr lang="en-GB" altLang="en-US" sz="2000" dirty="0"/>
              <a:t>organisations have </a:t>
            </a:r>
            <a:r>
              <a:rPr lang="en-GB" altLang="en-US" sz="2000" dirty="0" smtClean="0"/>
              <a:t>D&amp;O’s</a:t>
            </a:r>
            <a:r>
              <a:rPr lang="en-GB" altLang="en-US" sz="2000" dirty="0"/>
              <a:t> </a:t>
            </a:r>
            <a:r>
              <a:rPr lang="en-GB" altLang="en-US" sz="2000" dirty="0" smtClean="0"/>
              <a:t>and those that don’t?</a:t>
            </a:r>
          </a:p>
          <a:p>
            <a:pPr>
              <a:spcBef>
                <a:spcPts val="2400"/>
              </a:spcBef>
              <a:buFont typeface="Wingdings" panose="05000000000000000000" pitchFamily="2" charset="2"/>
              <a:buChar char="Ø"/>
              <a:defRPr/>
            </a:pPr>
            <a:r>
              <a:rPr lang="en-GB" altLang="en-US" sz="2000" dirty="0" smtClean="0"/>
              <a:t>Charity Trustees – as above</a:t>
            </a:r>
            <a:endParaRPr lang="en-GB" altLang="en-US" sz="2000" dirty="0"/>
          </a:p>
          <a:p>
            <a:pPr>
              <a:spcBef>
                <a:spcPts val="2400"/>
              </a:spcBef>
              <a:buFont typeface="Wingdings" panose="05000000000000000000" pitchFamily="2" charset="2"/>
              <a:buChar char="Ø"/>
              <a:defRPr/>
            </a:pPr>
            <a:r>
              <a:rPr lang="en-GB" altLang="en-US" sz="2000" dirty="0" smtClean="0"/>
              <a:t>Where claims may arise?</a:t>
            </a:r>
          </a:p>
          <a:p>
            <a:pPr>
              <a:spcBef>
                <a:spcPts val="2400"/>
              </a:spcBef>
              <a:buFont typeface="Wingdings" panose="05000000000000000000" pitchFamily="2" charset="2"/>
              <a:buChar char="Ø"/>
              <a:defRPr/>
            </a:pPr>
            <a:r>
              <a:rPr lang="en-GB" altLang="en-US" sz="2000" dirty="0" smtClean="0"/>
              <a:t>How change in legislation impacts of a D&amp;O/CTI?</a:t>
            </a:r>
          </a:p>
          <a:p>
            <a:pPr>
              <a:spcBef>
                <a:spcPts val="2400"/>
              </a:spcBef>
              <a:buFont typeface="Wingdings" panose="05000000000000000000" pitchFamily="2" charset="2"/>
              <a:buChar char="Ø"/>
              <a:defRPr/>
            </a:pPr>
            <a:r>
              <a:rPr lang="en-GB" altLang="en-US" sz="2000" dirty="0" smtClean="0"/>
              <a:t>Questions?</a:t>
            </a:r>
          </a:p>
          <a:p>
            <a:pPr>
              <a:spcBef>
                <a:spcPts val="2400"/>
              </a:spcBef>
              <a:buFont typeface="Arial" panose="020B0604020202020204" pitchFamily="34" charset="0"/>
              <a:buChar char="•"/>
              <a:defRPr/>
            </a:pPr>
            <a:endParaRPr lang="en-GB" altLang="en-US" sz="2000" dirty="0" smtClean="0"/>
          </a:p>
          <a:p>
            <a:pPr>
              <a:spcBef>
                <a:spcPts val="2400"/>
              </a:spcBef>
              <a:buFont typeface="Arial" panose="020B0604020202020204" pitchFamily="34" charset="0"/>
              <a:buChar char="•"/>
              <a:defRPr/>
            </a:pPr>
            <a:endParaRPr lang="en-GB" altLang="en-US" sz="2000" dirty="0" smtClean="0"/>
          </a:p>
          <a:p>
            <a:pPr>
              <a:spcBef>
                <a:spcPts val="2400"/>
              </a:spcBef>
              <a:buFont typeface="Arial" panose="020B0604020202020204" pitchFamily="34" charset="0"/>
              <a:buChar char="•"/>
              <a:defRPr/>
            </a:pPr>
            <a:endParaRPr lang="en-GB" altLang="en-US" b="1" dirty="0" smtClean="0"/>
          </a:p>
          <a:p>
            <a:pPr marL="0" indent="0">
              <a:spcBef>
                <a:spcPts val="2400"/>
              </a:spcBef>
              <a:defRPr/>
            </a:pPr>
            <a:endParaRPr lang="en-GB" altLang="en-US"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539750" y="548681"/>
            <a:ext cx="7632700" cy="432048"/>
          </a:xfrm>
        </p:spPr>
        <p:txBody>
          <a:bodyPr/>
          <a:lstStyle/>
          <a:p>
            <a:r>
              <a:rPr lang="en-GB" altLang="en-US" dirty="0" smtClean="0"/>
              <a:t>                        What are the Trustees Duties ?</a:t>
            </a:r>
          </a:p>
        </p:txBody>
      </p:sp>
      <p:sp>
        <p:nvSpPr>
          <p:cNvPr id="23555" name="Content Placeholder 2"/>
          <p:cNvSpPr>
            <a:spLocks noGrp="1"/>
          </p:cNvSpPr>
          <p:nvPr>
            <p:ph idx="1"/>
          </p:nvPr>
        </p:nvSpPr>
        <p:spPr>
          <a:xfrm>
            <a:off x="323850" y="1268761"/>
            <a:ext cx="8496300" cy="5184428"/>
          </a:xfrm>
        </p:spPr>
        <p:txBody>
          <a:bodyPr/>
          <a:lstStyle/>
          <a:p>
            <a:pPr marL="0" indent="0">
              <a:defRPr/>
            </a:pPr>
            <a:r>
              <a:rPr lang="en-GB" altLang="en-US" b="1" dirty="0" smtClean="0"/>
              <a:t/>
            </a:r>
            <a:br>
              <a:rPr lang="en-GB" altLang="en-US" b="1" dirty="0" smtClean="0"/>
            </a:br>
            <a:r>
              <a:rPr lang="en-GB" altLang="en-US" dirty="0" smtClean="0"/>
              <a:t>There are Six clear duties</a:t>
            </a:r>
          </a:p>
          <a:p>
            <a:pPr>
              <a:buFont typeface="Arial" panose="020B0604020202020204" pitchFamily="34" charset="0"/>
              <a:buChar char="•"/>
              <a:defRPr/>
            </a:pPr>
            <a:r>
              <a:rPr lang="en-GB" altLang="en-US" sz="2000" dirty="0" smtClean="0"/>
              <a:t>Ensure charity is carrying out its purpose for the public benefit</a:t>
            </a:r>
            <a:endParaRPr lang="en-GB" altLang="en-US" sz="2000" dirty="0"/>
          </a:p>
          <a:p>
            <a:pPr marL="342900" lvl="2" indent="-342900">
              <a:lnSpc>
                <a:spcPct val="100000"/>
              </a:lnSpc>
              <a:spcBef>
                <a:spcPct val="100000"/>
              </a:spcBef>
              <a:buClr>
                <a:schemeClr val="tx2"/>
              </a:buClr>
              <a:buSzPct val="80000"/>
              <a:buFont typeface="Arial" panose="020B0604020202020204" pitchFamily="34" charset="0"/>
              <a:buChar char="•"/>
              <a:defRPr/>
            </a:pPr>
            <a:r>
              <a:rPr lang="en-GB" altLang="en-US" dirty="0" smtClean="0"/>
              <a:t>Comply with charity’s governing document and the law</a:t>
            </a:r>
          </a:p>
          <a:p>
            <a:pPr marL="342900" lvl="2" indent="-342900">
              <a:lnSpc>
                <a:spcPct val="100000"/>
              </a:lnSpc>
              <a:spcBef>
                <a:spcPct val="100000"/>
              </a:spcBef>
              <a:buClr>
                <a:schemeClr val="tx2"/>
              </a:buClr>
              <a:buSzPct val="80000"/>
              <a:buFont typeface="Arial" panose="020B0604020202020204" pitchFamily="34" charset="0"/>
              <a:buChar char="•"/>
              <a:defRPr/>
            </a:pPr>
            <a:r>
              <a:rPr lang="en-GB" altLang="en-US" dirty="0" smtClean="0"/>
              <a:t>Act in the charity’s best interests</a:t>
            </a:r>
          </a:p>
          <a:p>
            <a:pPr marL="342900" lvl="2" indent="-342900">
              <a:lnSpc>
                <a:spcPct val="100000"/>
              </a:lnSpc>
              <a:spcBef>
                <a:spcPct val="100000"/>
              </a:spcBef>
              <a:buClr>
                <a:schemeClr val="tx2"/>
              </a:buClr>
              <a:buSzPct val="80000"/>
              <a:buFont typeface="Arial" panose="020B0604020202020204" pitchFamily="34" charset="0"/>
              <a:buChar char="•"/>
              <a:defRPr/>
            </a:pPr>
            <a:r>
              <a:rPr lang="en-GB" altLang="en-US" dirty="0" smtClean="0"/>
              <a:t>Manage the charity’s resources responsibly</a:t>
            </a:r>
          </a:p>
          <a:p>
            <a:pPr marL="342900" lvl="2" indent="-342900">
              <a:lnSpc>
                <a:spcPct val="100000"/>
              </a:lnSpc>
              <a:spcBef>
                <a:spcPct val="100000"/>
              </a:spcBef>
              <a:buClr>
                <a:schemeClr val="tx2"/>
              </a:buClr>
              <a:buSzPct val="80000"/>
              <a:buFont typeface="Arial" panose="020B0604020202020204" pitchFamily="34" charset="0"/>
              <a:buChar char="•"/>
              <a:defRPr/>
            </a:pPr>
            <a:r>
              <a:rPr lang="en-GB" altLang="en-US" dirty="0" smtClean="0"/>
              <a:t>Act with reasonable care and skill</a:t>
            </a:r>
          </a:p>
          <a:p>
            <a:pPr marL="342900" lvl="2" indent="-342900">
              <a:lnSpc>
                <a:spcPct val="100000"/>
              </a:lnSpc>
              <a:spcBef>
                <a:spcPct val="100000"/>
              </a:spcBef>
              <a:buClr>
                <a:schemeClr val="tx2"/>
              </a:buClr>
              <a:buSzPct val="80000"/>
              <a:buFont typeface="Arial" panose="020B0604020202020204" pitchFamily="34" charset="0"/>
              <a:buChar char="•"/>
              <a:defRPr/>
            </a:pPr>
            <a:r>
              <a:rPr lang="en-GB" altLang="en-US" dirty="0" smtClean="0"/>
              <a:t>Ensure the charity is accountable</a:t>
            </a:r>
          </a:p>
          <a:p>
            <a:pPr marL="0" lvl="2" indent="0">
              <a:lnSpc>
                <a:spcPct val="100000"/>
              </a:lnSpc>
              <a:spcBef>
                <a:spcPct val="100000"/>
              </a:spcBef>
              <a:buClr>
                <a:schemeClr val="tx2"/>
              </a:buClr>
              <a:buSzPct val="80000"/>
              <a:buFont typeface="Arial" charset="0"/>
              <a:buNone/>
              <a:defRPr/>
            </a:pPr>
            <a:r>
              <a:rPr lang="en-GB" altLang="en-US" dirty="0" smtClean="0"/>
              <a:t> </a:t>
            </a:r>
          </a:p>
          <a:p>
            <a:pPr>
              <a:defRPr/>
            </a:pPr>
            <a:endParaRPr lang="en-US" alt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548680"/>
            <a:ext cx="8208714" cy="432048"/>
          </a:xfrm>
        </p:spPr>
        <p:txBody>
          <a:bodyPr/>
          <a:lstStyle/>
          <a:p>
            <a:pPr algn="ctr"/>
            <a:r>
              <a:rPr lang="en-GB" dirty="0" smtClean="0"/>
              <a:t>                    What is covered under a CTI policy?</a:t>
            </a:r>
            <a:endParaRPr lang="en-GB" dirty="0"/>
          </a:p>
        </p:txBody>
      </p:sp>
      <p:sp>
        <p:nvSpPr>
          <p:cNvPr id="3" name="Content Placeholder 2"/>
          <p:cNvSpPr>
            <a:spLocks noGrp="1"/>
          </p:cNvSpPr>
          <p:nvPr>
            <p:ph idx="1"/>
          </p:nvPr>
        </p:nvSpPr>
        <p:spPr>
          <a:xfrm>
            <a:off x="323528" y="1196752"/>
            <a:ext cx="8496944" cy="5328592"/>
          </a:xfrm>
        </p:spPr>
        <p:txBody>
          <a:bodyPr/>
          <a:lstStyle/>
          <a:p>
            <a:pPr>
              <a:spcBef>
                <a:spcPts val="600"/>
              </a:spcBef>
              <a:buFontTx/>
              <a:buChar char="•"/>
            </a:pPr>
            <a:r>
              <a:rPr lang="en-GB" sz="2800" u="sng" dirty="0" smtClean="0"/>
              <a:t>Heads of Cover</a:t>
            </a:r>
          </a:p>
          <a:p>
            <a:pPr>
              <a:spcBef>
                <a:spcPts val="600"/>
              </a:spcBef>
              <a:buFontTx/>
              <a:buChar char="•"/>
            </a:pPr>
            <a:endParaRPr lang="en-GB" sz="2800" u="sng" dirty="0" smtClean="0"/>
          </a:p>
          <a:p>
            <a:pPr>
              <a:spcBef>
                <a:spcPts val="600"/>
              </a:spcBef>
              <a:buFontTx/>
              <a:buChar char="•"/>
            </a:pPr>
            <a:r>
              <a:rPr lang="en-GB" sz="2000" dirty="0" smtClean="0"/>
              <a:t>Trustee Indemnity (side A)</a:t>
            </a:r>
          </a:p>
          <a:p>
            <a:pPr marL="9525" lvl="1" indent="0">
              <a:spcBef>
                <a:spcPts val="600"/>
              </a:spcBef>
              <a:buNone/>
            </a:pPr>
            <a:r>
              <a:rPr lang="en-GB" sz="2000" dirty="0" smtClean="0"/>
              <a:t>	(Charity/Organisation Reimbursement (side B) )</a:t>
            </a:r>
          </a:p>
          <a:p>
            <a:pPr>
              <a:spcBef>
                <a:spcPts val="600"/>
              </a:spcBef>
              <a:buFontTx/>
              <a:buChar char="•"/>
            </a:pPr>
            <a:endParaRPr lang="en-GB" sz="2000" dirty="0" smtClean="0"/>
          </a:p>
          <a:p>
            <a:pPr>
              <a:spcBef>
                <a:spcPts val="600"/>
              </a:spcBef>
              <a:buFontTx/>
              <a:buChar char="•"/>
            </a:pPr>
            <a:r>
              <a:rPr lang="en-GB" sz="2000" dirty="0" smtClean="0"/>
              <a:t>Management Liability ? (side C)</a:t>
            </a:r>
          </a:p>
          <a:p>
            <a:pPr>
              <a:spcBef>
                <a:spcPts val="600"/>
              </a:spcBef>
              <a:buFontTx/>
              <a:buChar char="•"/>
            </a:pPr>
            <a:r>
              <a:rPr lang="en-GB" sz="2000" dirty="0" smtClean="0"/>
              <a:t>Corporate Liability/Entity ? (side C)</a:t>
            </a:r>
          </a:p>
          <a:p>
            <a:pPr>
              <a:spcBef>
                <a:spcPts val="600"/>
              </a:spcBef>
              <a:buFontTx/>
              <a:buChar char="•"/>
            </a:pPr>
            <a:r>
              <a:rPr lang="en-GB" sz="2000" dirty="0" smtClean="0"/>
              <a:t>Employment Liability ?</a:t>
            </a:r>
          </a:p>
          <a:p>
            <a:pPr>
              <a:spcBef>
                <a:spcPts val="600"/>
              </a:spcBef>
              <a:buFontTx/>
              <a:buChar char="•"/>
            </a:pPr>
            <a:r>
              <a:rPr lang="en-GB" sz="2000" dirty="0" smtClean="0"/>
              <a:t>Pension Trustee Liability ?</a:t>
            </a:r>
          </a:p>
          <a:p>
            <a:pPr>
              <a:spcBef>
                <a:spcPts val="600"/>
              </a:spcBef>
              <a:buFontTx/>
              <a:buChar char="•"/>
            </a:pPr>
            <a:r>
              <a:rPr lang="en-GB" sz="2000" dirty="0" smtClean="0"/>
              <a:t>Crime ?</a:t>
            </a:r>
          </a:p>
          <a:p>
            <a:pPr>
              <a:spcBef>
                <a:spcPts val="600"/>
              </a:spcBef>
              <a:buFontTx/>
              <a:buChar char="•"/>
            </a:pPr>
            <a:r>
              <a:rPr lang="en-GB" sz="2000" dirty="0" smtClean="0"/>
              <a:t>K&amp;R/E ?</a:t>
            </a:r>
            <a:r>
              <a:rPr lang="en-GB" sz="1600" dirty="0" smtClean="0"/>
              <a:t/>
            </a:r>
            <a:br>
              <a:rPr lang="en-GB" sz="1600" dirty="0" smtClean="0"/>
            </a:br>
            <a:endParaRPr lang="en-GB" sz="1600" dirty="0" smtClean="0"/>
          </a:p>
          <a:p>
            <a:pPr>
              <a:spcBef>
                <a:spcPts val="600"/>
              </a:spcBef>
              <a:buFontTx/>
              <a:buChar char="•"/>
            </a:pPr>
            <a:r>
              <a:rPr lang="en-GB" sz="1600" dirty="0" smtClean="0"/>
              <a:t>Cyber?</a:t>
            </a:r>
          </a:p>
          <a:p>
            <a:pPr>
              <a:spcBef>
                <a:spcPts val="600"/>
              </a:spcBef>
              <a:buFontTx/>
              <a:buChar char="•"/>
            </a:pPr>
            <a:r>
              <a:rPr lang="en-GB" sz="1600" dirty="0"/>
              <a:t>?</a:t>
            </a:r>
            <a:r>
              <a:rPr lang="en-GB" sz="1600" dirty="0" smtClean="0"/>
              <a:t/>
            </a:r>
            <a:br>
              <a:rPr lang="en-GB" sz="1600" dirty="0" smtClean="0"/>
            </a:br>
            <a:endParaRPr lang="en-GB" sz="1600" dirty="0" smtClean="0"/>
          </a:p>
          <a:p>
            <a:pPr>
              <a:spcBef>
                <a:spcPts val="600"/>
              </a:spcBef>
              <a:buFontTx/>
              <a:buChar char="•"/>
            </a:pPr>
            <a:endParaRPr lang="en-GB" sz="1600" dirty="0" smtClean="0"/>
          </a:p>
        </p:txBody>
      </p:sp>
    </p:spTree>
    <p:extLst>
      <p:ext uri="{BB962C8B-B14F-4D97-AF65-F5344CB8AC3E}">
        <p14:creationId xmlns:p14="http://schemas.microsoft.com/office/powerpoint/2010/main" xmlns="" val="428433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548680"/>
            <a:ext cx="8208714" cy="432048"/>
          </a:xfrm>
        </p:spPr>
        <p:txBody>
          <a:bodyPr/>
          <a:lstStyle/>
          <a:p>
            <a:pPr algn="ctr"/>
            <a:r>
              <a:rPr lang="en-GB" dirty="0" smtClean="0"/>
              <a:t>                    What is covered under a CTI policy?</a:t>
            </a:r>
            <a:endParaRPr lang="en-GB" dirty="0"/>
          </a:p>
        </p:txBody>
      </p:sp>
      <p:sp>
        <p:nvSpPr>
          <p:cNvPr id="3" name="Content Placeholder 2"/>
          <p:cNvSpPr>
            <a:spLocks noGrp="1"/>
          </p:cNvSpPr>
          <p:nvPr>
            <p:ph idx="1"/>
          </p:nvPr>
        </p:nvSpPr>
        <p:spPr>
          <a:xfrm>
            <a:off x="323528" y="1196752"/>
            <a:ext cx="8496944" cy="5328592"/>
          </a:xfrm>
        </p:spPr>
        <p:txBody>
          <a:bodyPr/>
          <a:lstStyle/>
          <a:p>
            <a:pPr>
              <a:spcBef>
                <a:spcPts val="600"/>
              </a:spcBef>
              <a:buFontTx/>
              <a:buChar char="•"/>
            </a:pPr>
            <a:r>
              <a:rPr lang="en-GB" sz="2000" u="sng" dirty="0" smtClean="0"/>
              <a:t>Extensions ?</a:t>
            </a:r>
          </a:p>
          <a:p>
            <a:pPr>
              <a:spcBef>
                <a:spcPts val="600"/>
              </a:spcBef>
              <a:buFontTx/>
              <a:buChar char="•"/>
            </a:pPr>
            <a:endParaRPr lang="en-GB" sz="2000" u="sng" dirty="0"/>
          </a:p>
          <a:p>
            <a:pPr marL="285750" indent="-285750">
              <a:spcBef>
                <a:spcPts val="600"/>
              </a:spcBef>
              <a:buFont typeface="Arial" panose="020B0604020202020204" pitchFamily="34" charset="0"/>
              <a:buChar char="•"/>
            </a:pPr>
            <a:r>
              <a:rPr lang="en-GB" sz="2000" dirty="0" smtClean="0"/>
              <a:t>	Organisation (entity) cover</a:t>
            </a:r>
          </a:p>
          <a:p>
            <a:pPr marL="285750" indent="-285750">
              <a:spcBef>
                <a:spcPts val="600"/>
              </a:spcBef>
              <a:buFont typeface="Arial" panose="020B0604020202020204" pitchFamily="34" charset="0"/>
              <a:buChar char="•"/>
            </a:pPr>
            <a:r>
              <a:rPr lang="en-GB" sz="2000" dirty="0" smtClean="0"/>
              <a:t>	Public Relations Crisis Management</a:t>
            </a:r>
          </a:p>
          <a:p>
            <a:pPr marL="285750" indent="-285750">
              <a:spcBef>
                <a:spcPts val="600"/>
              </a:spcBef>
              <a:buFont typeface="Arial" panose="020B0604020202020204" pitchFamily="34" charset="0"/>
              <a:buChar char="•"/>
            </a:pPr>
            <a:r>
              <a:rPr lang="en-GB" sz="2000" dirty="0" smtClean="0"/>
              <a:t>	Extended Reporting Period </a:t>
            </a:r>
          </a:p>
          <a:p>
            <a:pPr marL="285750" indent="-285750">
              <a:spcBef>
                <a:spcPts val="600"/>
              </a:spcBef>
              <a:buFont typeface="Arial" panose="020B0604020202020204" pitchFamily="34" charset="0"/>
              <a:buChar char="•"/>
            </a:pPr>
            <a:r>
              <a:rPr lang="en-GB" sz="2000" dirty="0" smtClean="0"/>
              <a:t>	Retired Trustee Cover</a:t>
            </a:r>
          </a:p>
          <a:p>
            <a:pPr marL="285750" indent="-285750">
              <a:spcBef>
                <a:spcPts val="600"/>
              </a:spcBef>
              <a:buFont typeface="Arial" panose="020B0604020202020204" pitchFamily="34" charset="0"/>
              <a:buChar char="•"/>
            </a:pPr>
            <a:r>
              <a:rPr lang="en-GB" sz="2000" dirty="0" smtClean="0"/>
              <a:t>	Outside Boards</a:t>
            </a:r>
          </a:p>
          <a:p>
            <a:pPr marL="285750" indent="-285750">
              <a:spcBef>
                <a:spcPts val="600"/>
              </a:spcBef>
              <a:buFont typeface="Arial" panose="020B0604020202020204" pitchFamily="34" charset="0"/>
              <a:buChar char="•"/>
            </a:pPr>
            <a:r>
              <a:rPr lang="en-GB" sz="2000" dirty="0" smtClean="0"/>
              <a:t>	Emergency Costs &amp; Expenses</a:t>
            </a:r>
          </a:p>
          <a:p>
            <a:pPr marL="285750" indent="-285750">
              <a:spcBef>
                <a:spcPts val="600"/>
              </a:spcBef>
              <a:buFont typeface="Arial" panose="020B0604020202020204" pitchFamily="34" charset="0"/>
              <a:buChar char="•"/>
            </a:pPr>
            <a:r>
              <a:rPr lang="en-GB" sz="2000" dirty="0" smtClean="0"/>
              <a:t>	Investigations</a:t>
            </a:r>
          </a:p>
          <a:p>
            <a:pPr marL="285750" indent="-285750">
              <a:spcBef>
                <a:spcPts val="600"/>
              </a:spcBef>
              <a:buFont typeface="Arial" panose="020B0604020202020204" pitchFamily="34" charset="0"/>
              <a:buChar char="•"/>
            </a:pPr>
            <a:r>
              <a:rPr lang="en-GB" sz="2000" dirty="0" smtClean="0"/>
              <a:t>	Extradition/Bail Bonds</a:t>
            </a:r>
          </a:p>
          <a:p>
            <a:pPr marL="285750" indent="-285750">
              <a:spcBef>
                <a:spcPts val="600"/>
              </a:spcBef>
              <a:buFont typeface="Arial" panose="020B0604020202020204" pitchFamily="34" charset="0"/>
              <a:buChar char="•"/>
            </a:pPr>
            <a:r>
              <a:rPr lang="en-GB" sz="2000" dirty="0" smtClean="0"/>
              <a:t>	Additional Limits for non executives</a:t>
            </a:r>
          </a:p>
          <a:p>
            <a:pPr marL="0" indent="0">
              <a:spcBef>
                <a:spcPts val="600"/>
              </a:spcBef>
            </a:pPr>
            <a:endParaRPr lang="en-GB" sz="1600" dirty="0" smtClean="0"/>
          </a:p>
          <a:p>
            <a:pPr>
              <a:spcBef>
                <a:spcPts val="600"/>
              </a:spcBef>
              <a:buFontTx/>
              <a:buChar char="•"/>
            </a:pPr>
            <a:r>
              <a:rPr lang="en-GB" sz="1600" dirty="0" smtClean="0"/>
              <a:t>?</a:t>
            </a:r>
            <a:br>
              <a:rPr lang="en-GB" sz="1600" dirty="0" smtClean="0"/>
            </a:br>
            <a:endParaRPr lang="en-GB" sz="1600" dirty="0" smtClean="0"/>
          </a:p>
          <a:p>
            <a:pPr>
              <a:spcBef>
                <a:spcPts val="600"/>
              </a:spcBef>
              <a:buFontTx/>
              <a:buChar char="•"/>
            </a:pPr>
            <a:endParaRPr lang="en-GB" sz="1600" dirty="0" smtClean="0"/>
          </a:p>
        </p:txBody>
      </p:sp>
    </p:spTree>
    <p:extLst>
      <p:ext uri="{BB962C8B-B14F-4D97-AF65-F5344CB8AC3E}">
        <p14:creationId xmlns:p14="http://schemas.microsoft.com/office/powerpoint/2010/main" xmlns="" val="15639409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7632700" cy="432048"/>
          </a:xfrm>
        </p:spPr>
        <p:txBody>
          <a:bodyPr/>
          <a:lstStyle/>
          <a:p>
            <a:r>
              <a:rPr lang="en-GB" dirty="0" smtClean="0"/>
              <a:t>                  Where claims may arise?</a:t>
            </a:r>
            <a:endParaRPr lang="en-GB" dirty="0"/>
          </a:p>
        </p:txBody>
      </p:sp>
      <p:sp>
        <p:nvSpPr>
          <p:cNvPr id="3" name="Content Placeholder 2"/>
          <p:cNvSpPr>
            <a:spLocks noGrp="1"/>
          </p:cNvSpPr>
          <p:nvPr>
            <p:ph idx="1"/>
          </p:nvPr>
        </p:nvSpPr>
        <p:spPr>
          <a:xfrm>
            <a:off x="395536" y="1196752"/>
            <a:ext cx="8352928" cy="4896073"/>
          </a:xfrm>
        </p:spPr>
        <p:txBody>
          <a:bodyPr/>
          <a:lstStyle/>
          <a:p>
            <a:pPr>
              <a:buFont typeface="Arial" panose="020B0604020202020204" pitchFamily="34" charset="0"/>
              <a:buChar char="•"/>
            </a:pPr>
            <a:r>
              <a:rPr lang="en-GB" sz="2000" dirty="0" smtClean="0"/>
              <a:t>Own governing document</a:t>
            </a:r>
          </a:p>
          <a:p>
            <a:pPr>
              <a:buFont typeface="Arial" panose="020B0604020202020204" pitchFamily="34" charset="0"/>
              <a:buChar char="•"/>
            </a:pPr>
            <a:r>
              <a:rPr lang="en-GB" sz="2000" dirty="0" smtClean="0"/>
              <a:t>Companies Act </a:t>
            </a:r>
          </a:p>
          <a:p>
            <a:pPr>
              <a:buFont typeface="Arial" panose="020B0604020202020204" pitchFamily="34" charset="0"/>
              <a:buChar char="•"/>
            </a:pPr>
            <a:r>
              <a:rPr lang="en-GB" sz="2000" dirty="0" smtClean="0"/>
              <a:t>Charities Act 2011</a:t>
            </a:r>
          </a:p>
          <a:p>
            <a:pPr>
              <a:buFont typeface="Arial" panose="020B0604020202020204" pitchFamily="34" charset="0"/>
              <a:buChar char="•"/>
            </a:pPr>
            <a:r>
              <a:rPr lang="en-GB" sz="2000" dirty="0" smtClean="0"/>
              <a:t>Trustees Act 2000</a:t>
            </a:r>
          </a:p>
          <a:p>
            <a:pPr>
              <a:buFont typeface="Arial" panose="020B0604020202020204" pitchFamily="34" charset="0"/>
              <a:buChar char="•"/>
            </a:pPr>
            <a:r>
              <a:rPr lang="en-GB" sz="2000" dirty="0" smtClean="0"/>
              <a:t>Charity Commission</a:t>
            </a:r>
          </a:p>
          <a:p>
            <a:pPr>
              <a:buFont typeface="Arial" panose="020B0604020202020204" pitchFamily="34" charset="0"/>
              <a:buChar char="•"/>
            </a:pPr>
            <a:r>
              <a:rPr lang="en-GB" sz="2000" dirty="0" smtClean="0"/>
              <a:t>Other Regulators i.e. Ofsted, CQC, PRA, FCA</a:t>
            </a:r>
          </a:p>
          <a:p>
            <a:pPr>
              <a:buFont typeface="Arial" panose="020B0604020202020204" pitchFamily="34" charset="0"/>
              <a:buChar char="•"/>
            </a:pPr>
            <a:r>
              <a:rPr lang="en-GB" sz="2000" dirty="0" smtClean="0"/>
              <a:t>Local/National/International legislation</a:t>
            </a:r>
          </a:p>
          <a:p>
            <a:pPr>
              <a:buFont typeface="Arial" panose="020B0604020202020204" pitchFamily="34" charset="0"/>
              <a:buChar char="•"/>
            </a:pPr>
            <a:r>
              <a:rPr lang="en-GB" sz="2000" dirty="0" smtClean="0"/>
              <a:t>Shareholders/Creditors/Employees/Customers/Liquidators/Directors/Company</a:t>
            </a:r>
          </a:p>
          <a:p>
            <a:pPr>
              <a:buFont typeface="Arial" panose="020B0604020202020204" pitchFamily="34" charset="0"/>
              <a:buChar char="•"/>
            </a:pPr>
            <a:endParaRPr lang="en-GB" sz="2000" dirty="0"/>
          </a:p>
        </p:txBody>
      </p:sp>
    </p:spTree>
    <p:extLst>
      <p:ext uri="{BB962C8B-B14F-4D97-AF65-F5344CB8AC3E}">
        <p14:creationId xmlns:p14="http://schemas.microsoft.com/office/powerpoint/2010/main" xmlns="" val="2393228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7632700" cy="432048"/>
          </a:xfrm>
        </p:spPr>
        <p:txBody>
          <a:bodyPr/>
          <a:lstStyle/>
          <a:p>
            <a:pPr algn="ctr"/>
            <a:r>
              <a:rPr lang="en-GB" dirty="0" smtClean="0"/>
              <a:t>            Where &amp; When claims may arise?</a:t>
            </a:r>
            <a:endParaRPr lang="en-GB" dirty="0"/>
          </a:p>
        </p:txBody>
      </p:sp>
      <p:sp>
        <p:nvSpPr>
          <p:cNvPr id="3" name="Content Placeholder 2"/>
          <p:cNvSpPr>
            <a:spLocks noGrp="1"/>
          </p:cNvSpPr>
          <p:nvPr>
            <p:ph idx="1"/>
          </p:nvPr>
        </p:nvSpPr>
        <p:spPr>
          <a:xfrm>
            <a:off x="395536" y="1196752"/>
            <a:ext cx="8352928" cy="5383157"/>
          </a:xfrm>
        </p:spPr>
        <p:txBody>
          <a:bodyPr/>
          <a:lstStyle/>
          <a:p>
            <a:pPr>
              <a:buFont typeface="Arial" panose="020B0604020202020204" pitchFamily="34" charset="0"/>
              <a:buChar char="•"/>
            </a:pPr>
            <a:endParaRPr lang="en-GB" sz="1800" dirty="0" smtClean="0"/>
          </a:p>
          <a:p>
            <a:pPr>
              <a:buFont typeface="Arial" panose="020B0604020202020204" pitchFamily="34" charset="0"/>
              <a:buChar char="•"/>
            </a:pPr>
            <a:r>
              <a:rPr lang="en-GB" sz="2000" dirty="0" smtClean="0"/>
              <a:t>2014 – Care Act – Duty of </a:t>
            </a:r>
            <a:r>
              <a:rPr lang="en-GB" sz="2000" dirty="0" err="1" smtClean="0"/>
              <a:t>Candor</a:t>
            </a:r>
            <a:endParaRPr lang="en-GB" sz="2000" dirty="0" smtClean="0"/>
          </a:p>
          <a:p>
            <a:pPr>
              <a:buFont typeface="Arial" panose="020B0604020202020204" pitchFamily="34" charset="0"/>
              <a:buChar char="•"/>
            </a:pPr>
            <a:endParaRPr lang="en-GB" sz="2000" dirty="0" smtClean="0"/>
          </a:p>
          <a:p>
            <a:pPr>
              <a:buFont typeface="Arial" panose="020B0604020202020204" pitchFamily="34" charset="0"/>
              <a:buChar char="•"/>
            </a:pPr>
            <a:r>
              <a:rPr lang="en-GB" sz="2000" dirty="0" smtClean="0"/>
              <a:t>2015 – Small Business, Enterprise &amp; Employment Act </a:t>
            </a:r>
          </a:p>
          <a:p>
            <a:pPr>
              <a:buFont typeface="Arial" panose="020B0604020202020204" pitchFamily="34" charset="0"/>
              <a:buChar char="•"/>
            </a:pPr>
            <a:endParaRPr lang="en-GB" sz="2000" dirty="0" smtClean="0"/>
          </a:p>
          <a:p>
            <a:pPr>
              <a:buFont typeface="Arial" panose="020B0604020202020204" pitchFamily="34" charset="0"/>
              <a:buChar char="•"/>
            </a:pPr>
            <a:r>
              <a:rPr lang="en-GB" sz="2000" dirty="0" smtClean="0"/>
              <a:t>2016 - Enterprise Act – Small Business Commissioner</a:t>
            </a:r>
          </a:p>
          <a:p>
            <a:pPr>
              <a:buFont typeface="Arial" panose="020B0604020202020204" pitchFamily="34" charset="0"/>
              <a:buChar char="•"/>
            </a:pPr>
            <a:endParaRPr lang="en-GB" sz="2000" dirty="0" smtClean="0"/>
          </a:p>
          <a:p>
            <a:pPr>
              <a:buFont typeface="Arial" panose="020B0604020202020204" pitchFamily="34" charset="0"/>
              <a:buChar char="•"/>
            </a:pPr>
            <a:r>
              <a:rPr lang="en-GB" sz="2000" dirty="0" smtClean="0"/>
              <a:t>2017 / 2018 </a:t>
            </a:r>
          </a:p>
          <a:p>
            <a:pPr>
              <a:buFont typeface="Arial" panose="020B0604020202020204" pitchFamily="34" charset="0"/>
              <a:buChar char="•"/>
            </a:pPr>
            <a:r>
              <a:rPr lang="en-GB" sz="2000" dirty="0" smtClean="0"/>
              <a:t>Brexit??</a:t>
            </a:r>
          </a:p>
          <a:p>
            <a:pPr>
              <a:buFont typeface="Arial" panose="020B0604020202020204" pitchFamily="34" charset="0"/>
              <a:buChar char="•"/>
            </a:pPr>
            <a:endParaRPr lang="en-GB" sz="2000" dirty="0"/>
          </a:p>
          <a:p>
            <a:pPr>
              <a:buFont typeface="Arial" panose="020B0604020202020204" pitchFamily="34" charset="0"/>
              <a:buChar char="•"/>
            </a:pPr>
            <a:endParaRPr lang="en-GB" sz="2000" dirty="0"/>
          </a:p>
        </p:txBody>
      </p:sp>
    </p:spTree>
    <p:extLst>
      <p:ext uri="{BB962C8B-B14F-4D97-AF65-F5344CB8AC3E}">
        <p14:creationId xmlns:p14="http://schemas.microsoft.com/office/powerpoint/2010/main" xmlns="" val="10108541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7632700" cy="432048"/>
          </a:xfrm>
        </p:spPr>
        <p:txBody>
          <a:bodyPr/>
          <a:lstStyle/>
          <a:p>
            <a:pPr algn="ctr"/>
            <a:r>
              <a:rPr lang="en-GB" dirty="0" smtClean="0"/>
              <a:t>??????????????????</a:t>
            </a:r>
            <a:endParaRPr lang="en-GB" dirty="0"/>
          </a:p>
        </p:txBody>
      </p:sp>
      <p:sp>
        <p:nvSpPr>
          <p:cNvPr id="3" name="Content Placeholder 2"/>
          <p:cNvSpPr>
            <a:spLocks noGrp="1"/>
          </p:cNvSpPr>
          <p:nvPr>
            <p:ph idx="1"/>
          </p:nvPr>
        </p:nvSpPr>
        <p:spPr>
          <a:xfrm>
            <a:off x="395536" y="1196752"/>
            <a:ext cx="8352928" cy="4896073"/>
          </a:xfrm>
        </p:spPr>
        <p:txBody>
          <a:bodyPr/>
          <a:lstStyle/>
          <a:p>
            <a:pPr>
              <a:buFont typeface="Arial" panose="020B0604020202020204" pitchFamily="34" charset="0"/>
              <a:buChar char="•"/>
            </a:pPr>
            <a:endParaRPr lang="en-GB" sz="1800" dirty="0"/>
          </a:p>
          <a:p>
            <a:pPr>
              <a:buFont typeface="Arial" panose="020B0604020202020204" pitchFamily="34" charset="0"/>
              <a:buChar char="•"/>
            </a:pPr>
            <a:r>
              <a:rPr lang="en-GB" sz="2000" dirty="0" smtClean="0"/>
              <a:t>Are Directors, Officers, Trustees, Organisations;</a:t>
            </a:r>
          </a:p>
          <a:p>
            <a:pPr>
              <a:buFont typeface="Arial" panose="020B0604020202020204" pitchFamily="34" charset="0"/>
              <a:buChar char="•"/>
            </a:pPr>
            <a:r>
              <a:rPr lang="en-GB" dirty="0" smtClean="0"/>
              <a:t>Ready?</a:t>
            </a:r>
          </a:p>
          <a:p>
            <a:pPr>
              <a:buFont typeface="Arial" panose="020B0604020202020204" pitchFamily="34" charset="0"/>
              <a:buChar char="•"/>
            </a:pPr>
            <a:r>
              <a:rPr lang="en-GB" sz="2800" dirty="0" smtClean="0"/>
              <a:t>Prepared??</a:t>
            </a:r>
          </a:p>
          <a:p>
            <a:pPr>
              <a:buFont typeface="Arial" panose="020B0604020202020204" pitchFamily="34" charset="0"/>
              <a:buChar char="•"/>
            </a:pPr>
            <a:r>
              <a:rPr lang="en-GB" sz="3600" dirty="0" smtClean="0"/>
              <a:t>Insured????</a:t>
            </a:r>
          </a:p>
          <a:p>
            <a:pPr>
              <a:buFont typeface="Arial" panose="020B0604020202020204" pitchFamily="34" charset="0"/>
              <a:buChar char="•"/>
            </a:pPr>
            <a:r>
              <a:rPr lang="en-GB" sz="2800" dirty="0" smtClean="0"/>
              <a:t>How ?</a:t>
            </a:r>
          </a:p>
          <a:p>
            <a:pPr>
              <a:buFont typeface="Arial" panose="020B0604020202020204" pitchFamily="34" charset="0"/>
              <a:buChar char="•"/>
            </a:pPr>
            <a:endParaRPr lang="en-GB" sz="3600" dirty="0" smtClean="0"/>
          </a:p>
          <a:p>
            <a:pPr>
              <a:buFont typeface="Arial" panose="020B0604020202020204" pitchFamily="34" charset="0"/>
              <a:buChar char="•"/>
            </a:pPr>
            <a:endParaRPr lang="en-GB" sz="1800" dirty="0"/>
          </a:p>
        </p:txBody>
      </p:sp>
    </p:spTree>
    <p:extLst>
      <p:ext uri="{BB962C8B-B14F-4D97-AF65-F5344CB8AC3E}">
        <p14:creationId xmlns:p14="http://schemas.microsoft.com/office/powerpoint/2010/main" xmlns="" val="26909346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11188" y="548680"/>
            <a:ext cx="8137276" cy="719733"/>
          </a:xfrm>
        </p:spPr>
        <p:txBody>
          <a:bodyPr/>
          <a:lstStyle/>
          <a:p>
            <a:pPr marL="0" indent="0" algn="ctr">
              <a:spcBef>
                <a:spcPts val="2400"/>
              </a:spcBef>
              <a:defRPr/>
            </a:pPr>
            <a:r>
              <a:rPr lang="en-GB" altLang="en-US" dirty="0" smtClean="0"/>
              <a:t>       Learning </a:t>
            </a:r>
            <a:r>
              <a:rPr lang="en-GB" altLang="en-US" dirty="0" smtClean="0"/>
              <a:t>Objectives: Check list</a:t>
            </a:r>
            <a:endParaRPr lang="en-GB" altLang="en-US" dirty="0"/>
          </a:p>
        </p:txBody>
      </p:sp>
      <p:sp>
        <p:nvSpPr>
          <p:cNvPr id="4099" name="Content Placeholder 2"/>
          <p:cNvSpPr>
            <a:spLocks noGrp="1"/>
          </p:cNvSpPr>
          <p:nvPr>
            <p:ph idx="1"/>
          </p:nvPr>
        </p:nvSpPr>
        <p:spPr>
          <a:xfrm>
            <a:off x="468313" y="1268413"/>
            <a:ext cx="8280400" cy="5329237"/>
          </a:xfrm>
        </p:spPr>
        <p:txBody>
          <a:bodyPr/>
          <a:lstStyle/>
          <a:p>
            <a:pPr>
              <a:spcBef>
                <a:spcPts val="2400"/>
              </a:spcBef>
              <a:buFont typeface="Wingdings" panose="05000000000000000000" pitchFamily="2" charset="2"/>
              <a:buChar char="Ø"/>
              <a:defRPr/>
            </a:pPr>
            <a:r>
              <a:rPr lang="en-GB" altLang="en-US" sz="2000" dirty="0" smtClean="0"/>
              <a:t>Why is D&amp;O insurance required ?</a:t>
            </a:r>
          </a:p>
          <a:p>
            <a:pPr>
              <a:spcBef>
                <a:spcPts val="2400"/>
              </a:spcBef>
              <a:buFont typeface="Wingdings" panose="05000000000000000000" pitchFamily="2" charset="2"/>
              <a:buChar char="Ø"/>
              <a:defRPr/>
            </a:pPr>
            <a:r>
              <a:rPr lang="en-GB" altLang="en-US" sz="2000" dirty="0" smtClean="0"/>
              <a:t>Role, duties </a:t>
            </a:r>
            <a:r>
              <a:rPr lang="en-GB" altLang="en-US" sz="2000" dirty="0"/>
              <a:t>and responsibilities of D&amp;O’s</a:t>
            </a:r>
            <a:r>
              <a:rPr lang="en-GB" altLang="en-US" sz="2000" dirty="0" smtClean="0"/>
              <a:t>?</a:t>
            </a:r>
          </a:p>
          <a:p>
            <a:pPr>
              <a:spcBef>
                <a:spcPts val="2400"/>
              </a:spcBef>
              <a:buFont typeface="Wingdings" panose="05000000000000000000" pitchFamily="2" charset="2"/>
              <a:buChar char="Ø"/>
              <a:defRPr/>
            </a:pPr>
            <a:r>
              <a:rPr lang="en-GB" altLang="en-US" sz="2000" dirty="0" smtClean="0"/>
              <a:t>What protection is available?</a:t>
            </a:r>
            <a:endParaRPr lang="en-GB" altLang="en-US" sz="2000" dirty="0"/>
          </a:p>
          <a:p>
            <a:pPr>
              <a:spcBef>
                <a:spcPts val="2400"/>
              </a:spcBef>
              <a:buFont typeface="Wingdings" panose="05000000000000000000" pitchFamily="2" charset="2"/>
              <a:buChar char="Ø"/>
              <a:defRPr/>
            </a:pPr>
            <a:r>
              <a:rPr lang="en-GB" altLang="en-US" sz="2000" dirty="0" smtClean="0"/>
              <a:t>Structure of D&amp;O policies, covers and where they may differ?</a:t>
            </a:r>
          </a:p>
          <a:p>
            <a:pPr>
              <a:spcBef>
                <a:spcPts val="2400"/>
              </a:spcBef>
              <a:buFont typeface="Wingdings" panose="05000000000000000000" pitchFamily="2" charset="2"/>
              <a:buChar char="Ø"/>
              <a:defRPr/>
            </a:pPr>
            <a:r>
              <a:rPr lang="en-GB" altLang="en-US" sz="2000" dirty="0" smtClean="0"/>
              <a:t>What </a:t>
            </a:r>
            <a:r>
              <a:rPr lang="en-GB" altLang="en-US" sz="2000" dirty="0"/>
              <a:t>organisations have </a:t>
            </a:r>
            <a:r>
              <a:rPr lang="en-GB" altLang="en-US" sz="2000" dirty="0" smtClean="0"/>
              <a:t>D&amp;O’s</a:t>
            </a:r>
            <a:r>
              <a:rPr lang="en-GB" altLang="en-US" sz="2000" dirty="0"/>
              <a:t> </a:t>
            </a:r>
            <a:r>
              <a:rPr lang="en-GB" altLang="en-US" sz="2000" dirty="0" smtClean="0"/>
              <a:t>and those that don’t?</a:t>
            </a:r>
          </a:p>
          <a:p>
            <a:pPr>
              <a:spcBef>
                <a:spcPts val="2400"/>
              </a:spcBef>
              <a:buFont typeface="Wingdings" panose="05000000000000000000" pitchFamily="2" charset="2"/>
              <a:buChar char="Ø"/>
              <a:defRPr/>
            </a:pPr>
            <a:r>
              <a:rPr lang="en-GB" altLang="en-US" sz="2000" dirty="0" smtClean="0"/>
              <a:t>Charity Trustees – as above</a:t>
            </a:r>
            <a:endParaRPr lang="en-GB" altLang="en-US" sz="2000" dirty="0"/>
          </a:p>
          <a:p>
            <a:pPr>
              <a:spcBef>
                <a:spcPts val="2400"/>
              </a:spcBef>
              <a:buFont typeface="Wingdings" panose="05000000000000000000" pitchFamily="2" charset="2"/>
              <a:buChar char="Ø"/>
              <a:defRPr/>
            </a:pPr>
            <a:r>
              <a:rPr lang="en-GB" altLang="en-US" sz="2000" dirty="0" smtClean="0"/>
              <a:t>Where claims may arise?</a:t>
            </a:r>
          </a:p>
          <a:p>
            <a:pPr>
              <a:spcBef>
                <a:spcPts val="2400"/>
              </a:spcBef>
              <a:buFont typeface="Wingdings" panose="05000000000000000000" pitchFamily="2" charset="2"/>
              <a:buChar char="Ø"/>
              <a:defRPr/>
            </a:pPr>
            <a:r>
              <a:rPr lang="en-GB" altLang="en-US" sz="2000" dirty="0" smtClean="0"/>
              <a:t>How change in legislation impacts of a D&amp;O/CTI</a:t>
            </a:r>
            <a:r>
              <a:rPr lang="en-GB" altLang="en-US" sz="2000" dirty="0" smtClean="0"/>
              <a:t>?</a:t>
            </a:r>
            <a:endParaRPr lang="en-GB" altLang="en-US" sz="2000" dirty="0" smtClean="0"/>
          </a:p>
          <a:p>
            <a:pPr>
              <a:spcBef>
                <a:spcPts val="2400"/>
              </a:spcBef>
              <a:buFont typeface="Arial" panose="020B0604020202020204" pitchFamily="34" charset="0"/>
              <a:buChar char="•"/>
              <a:defRPr/>
            </a:pPr>
            <a:endParaRPr lang="en-GB" altLang="en-US" sz="2000" dirty="0" smtClean="0"/>
          </a:p>
          <a:p>
            <a:pPr>
              <a:spcBef>
                <a:spcPts val="2400"/>
              </a:spcBef>
              <a:buFont typeface="Arial" panose="020B0604020202020204" pitchFamily="34" charset="0"/>
              <a:buChar char="•"/>
              <a:defRPr/>
            </a:pPr>
            <a:endParaRPr lang="en-GB" altLang="en-US" b="1" dirty="0" smtClean="0"/>
          </a:p>
          <a:p>
            <a:pPr marL="0" indent="0">
              <a:spcBef>
                <a:spcPts val="2400"/>
              </a:spcBef>
              <a:defRPr/>
            </a:pPr>
            <a:endParaRPr lang="en-GB" altLang="en-US" b="1"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539552" y="1412776"/>
            <a:ext cx="8135938" cy="3960813"/>
          </a:xfrm>
        </p:spPr>
        <p:txBody>
          <a:bodyPr/>
          <a:lstStyle/>
          <a:p>
            <a:endParaRPr lang="en-GB" altLang="en-US" sz="2800" b="1" dirty="0" smtClean="0"/>
          </a:p>
          <a:p>
            <a:endParaRPr lang="en-GB" altLang="en-US" sz="2800" b="1" dirty="0" smtClean="0"/>
          </a:p>
          <a:p>
            <a:pPr algn="ctr"/>
            <a:r>
              <a:rPr lang="en-GB" altLang="en-US" sz="2800" b="1" dirty="0" smtClean="0"/>
              <a:t>Questions ? </a:t>
            </a:r>
            <a:endParaRPr lang="en-US" altLang="en-US"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548680"/>
            <a:ext cx="7632700" cy="360040"/>
          </a:xfrm>
        </p:spPr>
        <p:txBody>
          <a:bodyPr/>
          <a:lstStyle/>
          <a:p>
            <a:r>
              <a:rPr lang="en-GB" dirty="0" smtClean="0"/>
              <a:t>		     Why &amp; Who?</a:t>
            </a:r>
            <a:endParaRPr lang="en-GB" dirty="0"/>
          </a:p>
        </p:txBody>
      </p:sp>
      <p:sp>
        <p:nvSpPr>
          <p:cNvPr id="3" name="Content Placeholder 2"/>
          <p:cNvSpPr>
            <a:spLocks noGrp="1"/>
          </p:cNvSpPr>
          <p:nvPr>
            <p:ph idx="1"/>
          </p:nvPr>
        </p:nvSpPr>
        <p:spPr/>
        <p:txBody>
          <a:bodyPr/>
          <a:lstStyle/>
          <a:p>
            <a:r>
              <a:rPr lang="en-GB" dirty="0"/>
              <a:t>A brief </a:t>
            </a:r>
            <a:r>
              <a:rPr lang="en-GB" dirty="0" smtClean="0"/>
              <a:t>history;</a:t>
            </a:r>
          </a:p>
          <a:p>
            <a:pPr>
              <a:buFont typeface="Arial" panose="020B0604020202020204" pitchFamily="34" charset="0"/>
              <a:buChar char="•"/>
            </a:pPr>
            <a:r>
              <a:rPr lang="en-GB" dirty="0" smtClean="0"/>
              <a:t>USA</a:t>
            </a:r>
          </a:p>
          <a:p>
            <a:pPr>
              <a:buFont typeface="Arial" panose="020B0604020202020204" pitchFamily="34" charset="0"/>
              <a:buChar char="•"/>
            </a:pPr>
            <a:r>
              <a:rPr lang="en-GB" dirty="0" smtClean="0"/>
              <a:t>UK</a:t>
            </a:r>
            <a:r>
              <a:rPr lang="en-GB" dirty="0"/>
              <a:t/>
            </a:r>
            <a:br>
              <a:rPr lang="en-GB" dirty="0"/>
            </a:br>
            <a:endParaRPr lang="en-GB" dirty="0"/>
          </a:p>
        </p:txBody>
      </p:sp>
    </p:spTree>
    <p:extLst>
      <p:ext uri="{BB962C8B-B14F-4D97-AF65-F5344CB8AC3E}">
        <p14:creationId xmlns:p14="http://schemas.microsoft.com/office/powerpoint/2010/main" xmlns="" val="1933856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548680"/>
            <a:ext cx="7632700" cy="576064"/>
          </a:xfrm>
        </p:spPr>
        <p:txBody>
          <a:bodyPr/>
          <a:lstStyle/>
          <a:p>
            <a:pPr algn="ctr"/>
            <a:r>
              <a:rPr lang="en-GB" dirty="0" smtClean="0"/>
              <a:t>		Who are we talking about?</a:t>
            </a:r>
            <a:endParaRPr lang="en-GB" dirty="0"/>
          </a:p>
        </p:txBody>
      </p:sp>
      <p:sp>
        <p:nvSpPr>
          <p:cNvPr id="3" name="Content Placeholder 2"/>
          <p:cNvSpPr>
            <a:spLocks noGrp="1"/>
          </p:cNvSpPr>
          <p:nvPr>
            <p:ph idx="1"/>
          </p:nvPr>
        </p:nvSpPr>
        <p:spPr>
          <a:xfrm>
            <a:off x="323528" y="1196752"/>
            <a:ext cx="8496944" cy="5328592"/>
          </a:xfrm>
        </p:spPr>
        <p:txBody>
          <a:bodyPr/>
          <a:lstStyle/>
          <a:p>
            <a:pPr>
              <a:buFont typeface="Arial" panose="020B0604020202020204" pitchFamily="34" charset="0"/>
              <a:buChar char="•"/>
            </a:pPr>
            <a:r>
              <a:rPr lang="en-GB" dirty="0" smtClean="0"/>
              <a:t>Executive Directors</a:t>
            </a:r>
          </a:p>
          <a:p>
            <a:pPr>
              <a:buFont typeface="Arial" panose="020B0604020202020204" pitchFamily="34" charset="0"/>
              <a:buChar char="•"/>
            </a:pPr>
            <a:r>
              <a:rPr lang="en-GB" dirty="0" smtClean="0"/>
              <a:t>Non Executive Directors</a:t>
            </a:r>
          </a:p>
          <a:p>
            <a:pPr>
              <a:buFont typeface="Arial" panose="020B0604020202020204" pitchFamily="34" charset="0"/>
              <a:buChar char="•"/>
            </a:pPr>
            <a:r>
              <a:rPr lang="en-GB" dirty="0" smtClean="0"/>
              <a:t>Shadow Directors</a:t>
            </a:r>
          </a:p>
          <a:p>
            <a:pPr>
              <a:buFont typeface="Arial" panose="020B0604020202020204" pitchFamily="34" charset="0"/>
              <a:buChar char="•"/>
            </a:pPr>
            <a:r>
              <a:rPr lang="en-GB" dirty="0" smtClean="0"/>
              <a:t>De facto Directors</a:t>
            </a:r>
          </a:p>
          <a:p>
            <a:pPr>
              <a:buFont typeface="Arial" panose="020B0604020202020204" pitchFamily="34" charset="0"/>
              <a:buChar char="•"/>
            </a:pPr>
            <a:r>
              <a:rPr lang="en-GB" dirty="0" smtClean="0"/>
              <a:t>Officers</a:t>
            </a:r>
          </a:p>
          <a:p>
            <a:pPr>
              <a:buFont typeface="Arial" panose="020B0604020202020204" pitchFamily="34" charset="0"/>
              <a:buChar char="•"/>
            </a:pPr>
            <a:r>
              <a:rPr lang="en-GB" dirty="0" smtClean="0"/>
              <a:t>Managers</a:t>
            </a:r>
          </a:p>
          <a:p>
            <a:pPr>
              <a:buFont typeface="Arial" panose="020B0604020202020204" pitchFamily="34" charset="0"/>
              <a:buChar char="•"/>
            </a:pPr>
            <a:r>
              <a:rPr lang="en-GB" dirty="0" smtClean="0"/>
              <a:t>Employees (supervisory positions)</a:t>
            </a:r>
          </a:p>
          <a:p>
            <a:endParaRPr lang="en-GB" dirty="0"/>
          </a:p>
          <a:p>
            <a:endParaRPr lang="en-GB" dirty="0"/>
          </a:p>
        </p:txBody>
      </p:sp>
    </p:spTree>
    <p:extLst>
      <p:ext uri="{BB962C8B-B14F-4D97-AF65-F5344CB8AC3E}">
        <p14:creationId xmlns:p14="http://schemas.microsoft.com/office/powerpoint/2010/main" xmlns="" val="1709911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632700" cy="432048"/>
          </a:xfrm>
        </p:spPr>
        <p:txBody>
          <a:bodyPr/>
          <a:lstStyle/>
          <a:p>
            <a:pPr algn="ctr"/>
            <a:r>
              <a:rPr lang="en-GB" dirty="0" smtClean="0"/>
              <a:t>           Who are we talking about?</a:t>
            </a:r>
            <a:endParaRPr lang="en-GB"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rot="434220">
            <a:off x="220837" y="1100140"/>
            <a:ext cx="3133127" cy="1487810"/>
          </a:xfr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21367527">
            <a:off x="3166132" y="1180449"/>
            <a:ext cx="3171564" cy="2002837"/>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rot="281686">
            <a:off x="6222246" y="1016105"/>
            <a:ext cx="2712232" cy="2163117"/>
          </a:xfrm>
          <a:prstGeom prst="rect">
            <a:avLst/>
          </a:prstGeom>
        </p:spPr>
      </p:pic>
      <p:pic>
        <p:nvPicPr>
          <p:cNvPr id="13" name="Picture 12"/>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549419">
            <a:off x="409920" y="4316957"/>
            <a:ext cx="3030879" cy="2376264"/>
          </a:xfrm>
          <a:prstGeom prst="rect">
            <a:avLst/>
          </a:prstGeom>
        </p:spPr>
      </p:pic>
      <p:pic>
        <p:nvPicPr>
          <p:cNvPr id="14" name="Picture 13"/>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rot="20930747">
            <a:off x="3125600" y="4576383"/>
            <a:ext cx="2854188" cy="2114124"/>
          </a:xfrm>
          <a:prstGeom prst="rect">
            <a:avLst/>
          </a:prstGeom>
        </p:spPr>
      </p:pic>
      <p:pic>
        <p:nvPicPr>
          <p:cNvPr id="15" name="Picture 14"/>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rot="496879">
            <a:off x="5824539" y="5142338"/>
            <a:ext cx="3053090" cy="1617695"/>
          </a:xfrm>
          <a:prstGeom prst="rect">
            <a:avLst/>
          </a:prstGeom>
        </p:spPr>
      </p:pic>
      <p:pic>
        <p:nvPicPr>
          <p:cNvPr id="3" name="Picture 2" descr="\\sv-birm-dcm01\Home\DuffyP\My Pictures\Martin Lewis.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rot="21318727">
            <a:off x="295117" y="2345056"/>
            <a:ext cx="1634005" cy="2470566"/>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3" descr="\\sv-birm-dcm01\Home\DuffyP\My Pictures\Peter Kay.pn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rot="380127">
            <a:off x="1648696" y="2618792"/>
            <a:ext cx="2026892" cy="1943308"/>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4" descr="\\sv-birm-dcm01\Home\DuffyP\My Pictures\Beckswimbledon.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rot="21036286">
            <a:off x="3275856" y="2665274"/>
            <a:ext cx="2088232" cy="2536694"/>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5" descr="\\sv-birm-dcm01\Home\DuffyP\My Pictures\Gary Barlow.jpg"/>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rot="740329">
            <a:off x="4963722" y="3123830"/>
            <a:ext cx="2619639" cy="2160238"/>
          </a:xfrm>
          <a:prstGeom prst="rect">
            <a:avLst/>
          </a:prstGeom>
          <a:noFill/>
          <a:extLst>
            <a:ext uri="{909E8E84-426E-40DD-AFC4-6F175D3DCCD1}">
              <a14:hiddenFill xmlns:a14="http://schemas.microsoft.com/office/drawing/2010/main" xmlns="">
                <a:solidFill>
                  <a:srgbClr val="FFFFFF"/>
                </a:solidFill>
              </a14:hiddenFill>
            </a:ext>
          </a:extLst>
        </p:spPr>
      </p:pic>
      <p:pic>
        <p:nvPicPr>
          <p:cNvPr id="1031" name="Picture 7" descr="\\sv-birm-dcm01\Home\DuffyP\My Pictures\Liam Gallagher.png"/>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rot="21178689">
            <a:off x="7275391" y="2881080"/>
            <a:ext cx="1680281" cy="253079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2453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barn(inVertical)">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heel(1)">
                                      <p:cBhvr>
                                        <p:cTn id="34" dur="20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heel(1)">
                                      <p:cBhvr>
                                        <p:cTn id="43" dur="20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wipe(down)">
                                      <p:cBhvr>
                                        <p:cTn id="48" dur="5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45" presetClass="entr" presetSubtype="0"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2000"/>
                                        <p:tgtEl>
                                          <p:spTgt spid="9"/>
                                        </p:tgtEl>
                                      </p:cBhvr>
                                    </p:animEffect>
                                    <p:anim calcmode="lin" valueType="num">
                                      <p:cBhvr>
                                        <p:cTn id="54" dur="2000" fill="hold"/>
                                        <p:tgtEl>
                                          <p:spTgt spid="9"/>
                                        </p:tgtEl>
                                        <p:attrNameLst>
                                          <p:attrName>ppt_w</p:attrName>
                                        </p:attrNameLst>
                                      </p:cBhvr>
                                      <p:tavLst>
                                        <p:tav tm="0" fmla="#ppt_w*sin(2.5*pi*$)">
                                          <p:val>
                                            <p:fltVal val="0"/>
                                          </p:val>
                                        </p:tav>
                                        <p:tav tm="100000">
                                          <p:val>
                                            <p:fltVal val="1"/>
                                          </p:val>
                                        </p:tav>
                                      </p:tavLst>
                                    </p:anim>
                                    <p:anim calcmode="lin" valueType="num">
                                      <p:cBhvr>
                                        <p:cTn id="55"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nodeType="clickEffect">
                                  <p:stCondLst>
                                    <p:cond delay="0"/>
                                  </p:stCondLst>
                                  <p:childTnLst>
                                    <p:set>
                                      <p:cBhvr>
                                        <p:cTn id="59" dur="1" fill="hold">
                                          <p:stCondLst>
                                            <p:cond delay="0"/>
                                          </p:stCondLst>
                                        </p:cTn>
                                        <p:tgtEl>
                                          <p:spTgt spid="1031"/>
                                        </p:tgtEl>
                                        <p:attrNameLst>
                                          <p:attrName>style.visibility</p:attrName>
                                        </p:attrNameLst>
                                      </p:cBhvr>
                                      <p:to>
                                        <p:strVal val="visible"/>
                                      </p:to>
                                    </p:set>
                                    <p:anim calcmode="lin" valueType="num">
                                      <p:cBhvr>
                                        <p:cTn id="60" dur="500" fill="hold"/>
                                        <p:tgtEl>
                                          <p:spTgt spid="1031"/>
                                        </p:tgtEl>
                                        <p:attrNameLst>
                                          <p:attrName>ppt_w</p:attrName>
                                        </p:attrNameLst>
                                      </p:cBhvr>
                                      <p:tavLst>
                                        <p:tav tm="0">
                                          <p:val>
                                            <p:fltVal val="0"/>
                                          </p:val>
                                        </p:tav>
                                        <p:tav tm="100000">
                                          <p:val>
                                            <p:strVal val="#ppt_w"/>
                                          </p:val>
                                        </p:tav>
                                      </p:tavLst>
                                    </p:anim>
                                    <p:anim calcmode="lin" valueType="num">
                                      <p:cBhvr>
                                        <p:cTn id="61" dur="500" fill="hold"/>
                                        <p:tgtEl>
                                          <p:spTgt spid="1031"/>
                                        </p:tgtEl>
                                        <p:attrNameLst>
                                          <p:attrName>ppt_h</p:attrName>
                                        </p:attrNameLst>
                                      </p:cBhvr>
                                      <p:tavLst>
                                        <p:tav tm="0">
                                          <p:val>
                                            <p:fltVal val="0"/>
                                          </p:val>
                                        </p:tav>
                                        <p:tav tm="100000">
                                          <p:val>
                                            <p:strVal val="#ppt_h"/>
                                          </p:val>
                                        </p:tav>
                                      </p:tavLst>
                                    </p:anim>
                                    <p:animEffect transition="in" filter="fade">
                                      <p:cBhvr>
                                        <p:cTn id="62" dur="500"/>
                                        <p:tgtEl>
                                          <p:spTgt spid="1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548680"/>
            <a:ext cx="8280722" cy="576064"/>
          </a:xfrm>
        </p:spPr>
        <p:txBody>
          <a:bodyPr/>
          <a:lstStyle/>
          <a:p>
            <a:pPr algn="ctr"/>
            <a:r>
              <a:rPr lang="en-GB" dirty="0" smtClean="0"/>
              <a:t>                   What is their role in the Company? </a:t>
            </a:r>
            <a:endParaRPr lang="en-GB" dirty="0"/>
          </a:p>
        </p:txBody>
      </p:sp>
      <p:sp>
        <p:nvSpPr>
          <p:cNvPr id="3" name="Content Placeholder 2"/>
          <p:cNvSpPr>
            <a:spLocks noGrp="1"/>
          </p:cNvSpPr>
          <p:nvPr>
            <p:ph idx="1"/>
          </p:nvPr>
        </p:nvSpPr>
        <p:spPr>
          <a:xfrm>
            <a:off x="395536" y="1484784"/>
            <a:ext cx="8424936" cy="4968551"/>
          </a:xfrm>
        </p:spPr>
        <p:txBody>
          <a:bodyPr/>
          <a:lstStyle/>
          <a:p>
            <a:r>
              <a:rPr lang="en-GB" sz="1400" dirty="0" smtClean="0"/>
              <a:t>	</a:t>
            </a:r>
            <a:r>
              <a:rPr lang="en-GB" sz="2000" dirty="0" smtClean="0"/>
              <a:t>Company </a:t>
            </a:r>
            <a:r>
              <a:rPr lang="en-GB" sz="2000" b="1" dirty="0"/>
              <a:t>directors</a:t>
            </a:r>
            <a:r>
              <a:rPr lang="en-GB" sz="2000" dirty="0"/>
              <a:t> are responsible for the management of their companies. </a:t>
            </a:r>
            <a:endParaRPr lang="en-GB" sz="2000" dirty="0" smtClean="0"/>
          </a:p>
          <a:p>
            <a:r>
              <a:rPr lang="en-GB" sz="2000" dirty="0"/>
              <a:t>	</a:t>
            </a:r>
            <a:r>
              <a:rPr lang="en-GB" sz="2000" dirty="0" smtClean="0"/>
              <a:t>They </a:t>
            </a:r>
            <a:r>
              <a:rPr lang="en-GB" sz="2000" dirty="0"/>
              <a:t>must act in a way most likely to promote the success of the business and benefit its shareholders. </a:t>
            </a:r>
            <a:r>
              <a:rPr lang="en-GB" sz="2000" dirty="0" smtClean="0"/>
              <a:t>They </a:t>
            </a:r>
            <a:r>
              <a:rPr lang="en-GB" sz="2000" dirty="0"/>
              <a:t>have </a:t>
            </a:r>
            <a:r>
              <a:rPr lang="en-GB" sz="2000" b="1" dirty="0"/>
              <a:t>responsibilities</a:t>
            </a:r>
            <a:r>
              <a:rPr lang="en-GB" sz="2000" dirty="0"/>
              <a:t> to the company's employees, its trading </a:t>
            </a:r>
            <a:r>
              <a:rPr lang="en-GB" sz="2000" dirty="0" smtClean="0"/>
              <a:t>partners and the state.</a:t>
            </a:r>
          </a:p>
          <a:p>
            <a:pPr>
              <a:buFont typeface="Arial" panose="020B0604020202020204" pitchFamily="34" charset="0"/>
              <a:buChar char="•"/>
            </a:pPr>
            <a:r>
              <a:rPr lang="en-GB" sz="2000" dirty="0"/>
              <a:t>	</a:t>
            </a:r>
            <a:r>
              <a:rPr lang="en-GB" sz="2000" dirty="0" smtClean="0"/>
              <a:t>Duties?</a:t>
            </a:r>
          </a:p>
          <a:p>
            <a:r>
              <a:rPr lang="en-GB" sz="2000" dirty="0"/>
              <a:t>	</a:t>
            </a:r>
            <a:r>
              <a:rPr lang="en-GB" sz="2000" dirty="0" smtClean="0"/>
              <a:t>There are 3 principle headings:</a:t>
            </a:r>
          </a:p>
          <a:p>
            <a:pPr>
              <a:buFont typeface="Wingdings" panose="05000000000000000000" pitchFamily="2" charset="2"/>
              <a:buChar char="Ø"/>
            </a:pPr>
            <a:r>
              <a:rPr lang="en-GB" sz="2000" dirty="0" smtClean="0"/>
              <a:t>	Fiduciary Duty	</a:t>
            </a:r>
          </a:p>
          <a:p>
            <a:pPr lvl="1">
              <a:buFont typeface="Wingdings" panose="05000000000000000000" pitchFamily="2" charset="2"/>
              <a:buChar char="Ø"/>
            </a:pPr>
            <a:r>
              <a:rPr lang="en-GB" sz="2000" dirty="0"/>
              <a:t> </a:t>
            </a:r>
            <a:r>
              <a:rPr lang="en-GB" sz="2000" dirty="0" smtClean="0"/>
              <a:t>         Duty of skill and care	</a:t>
            </a:r>
          </a:p>
          <a:p>
            <a:pPr lvl="1">
              <a:buFont typeface="Wingdings" panose="05000000000000000000" pitchFamily="2" charset="2"/>
              <a:buChar char="Ø"/>
            </a:pPr>
            <a:r>
              <a:rPr lang="en-GB" sz="2000" dirty="0" smtClean="0"/>
              <a:t>          Statutory duties</a:t>
            </a:r>
          </a:p>
          <a:p>
            <a:r>
              <a:rPr lang="en-GB" sz="1800" dirty="0"/>
              <a:t/>
            </a:r>
            <a:br>
              <a:rPr lang="en-GB" sz="1800" dirty="0"/>
            </a:br>
            <a:r>
              <a:rPr lang="en-GB" sz="1800" dirty="0" smtClean="0"/>
              <a:t/>
            </a:r>
            <a:br>
              <a:rPr lang="en-GB" sz="1800" dirty="0" smtClean="0"/>
            </a:br>
            <a:endParaRPr lang="en-GB" sz="1800" dirty="0"/>
          </a:p>
        </p:txBody>
      </p:sp>
    </p:spTree>
    <p:extLst>
      <p:ext uri="{BB962C8B-B14F-4D97-AF65-F5344CB8AC3E}">
        <p14:creationId xmlns:p14="http://schemas.microsoft.com/office/powerpoint/2010/main" xmlns="" val="388781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7632700" cy="504056"/>
          </a:xfrm>
        </p:spPr>
        <p:txBody>
          <a:bodyPr/>
          <a:lstStyle/>
          <a:p>
            <a:r>
              <a:rPr lang="en-GB" dirty="0" smtClean="0"/>
              <a:t>                        Directors Duties</a:t>
            </a:r>
            <a:endParaRPr lang="en-GB" dirty="0"/>
          </a:p>
        </p:txBody>
      </p:sp>
      <p:sp>
        <p:nvSpPr>
          <p:cNvPr id="3" name="Content Placeholder 2"/>
          <p:cNvSpPr>
            <a:spLocks noGrp="1"/>
          </p:cNvSpPr>
          <p:nvPr>
            <p:ph idx="1"/>
          </p:nvPr>
        </p:nvSpPr>
        <p:spPr>
          <a:xfrm>
            <a:off x="323528" y="1268760"/>
            <a:ext cx="8424936" cy="5256584"/>
          </a:xfrm>
        </p:spPr>
        <p:txBody>
          <a:bodyPr/>
          <a:lstStyle/>
          <a:p>
            <a:pPr>
              <a:buFont typeface="Arial" panose="020B0604020202020204" pitchFamily="34" charset="0"/>
              <a:buChar char="•"/>
            </a:pPr>
            <a:r>
              <a:rPr lang="en-GB" sz="1800" dirty="0" smtClean="0">
                <a:effectLst/>
              </a:rPr>
              <a:t>To act in accordance with the company’s constitution (i.e. Memorandum and Articles of the company), and to use powers only for the purpose they were given;</a:t>
            </a:r>
          </a:p>
          <a:p>
            <a:pPr>
              <a:buFont typeface="Arial" panose="020B0604020202020204" pitchFamily="34" charset="0"/>
              <a:buChar char="•"/>
            </a:pPr>
            <a:r>
              <a:rPr lang="en-GB" sz="1800" dirty="0" smtClean="0">
                <a:effectLst/>
              </a:rPr>
              <a:t>To promote the success of the company for the benefit of the shareholders;</a:t>
            </a:r>
          </a:p>
          <a:p>
            <a:pPr>
              <a:buFont typeface="Arial" panose="020B0604020202020204" pitchFamily="34" charset="0"/>
              <a:buChar char="•"/>
            </a:pPr>
            <a:r>
              <a:rPr lang="en-GB" sz="1800" dirty="0" smtClean="0">
                <a:effectLst/>
              </a:rPr>
              <a:t>To exercise independent judgment;</a:t>
            </a:r>
          </a:p>
          <a:p>
            <a:pPr>
              <a:buFont typeface="Arial" panose="020B0604020202020204" pitchFamily="34" charset="0"/>
              <a:buChar char="•"/>
            </a:pPr>
            <a:r>
              <a:rPr lang="en-GB" sz="1800" dirty="0" smtClean="0">
                <a:effectLst/>
              </a:rPr>
              <a:t>To exercise reasonable care, skill and diligence;</a:t>
            </a:r>
          </a:p>
          <a:p>
            <a:pPr>
              <a:buFont typeface="Arial" panose="020B0604020202020204" pitchFamily="34" charset="0"/>
              <a:buChar char="•"/>
            </a:pPr>
            <a:r>
              <a:rPr lang="en-GB" sz="1800" dirty="0" smtClean="0">
                <a:effectLst/>
              </a:rPr>
              <a:t>To avoid conflicts of interest;</a:t>
            </a:r>
          </a:p>
          <a:p>
            <a:pPr>
              <a:buFont typeface="Arial" panose="020B0604020202020204" pitchFamily="34" charset="0"/>
              <a:buChar char="•"/>
            </a:pPr>
            <a:r>
              <a:rPr lang="en-GB" sz="1800" dirty="0" smtClean="0">
                <a:effectLst/>
              </a:rPr>
              <a:t>Not to accept benefits from third parties; and</a:t>
            </a:r>
          </a:p>
          <a:p>
            <a:pPr>
              <a:buFont typeface="Arial" panose="020B0604020202020204" pitchFamily="34" charset="0"/>
              <a:buChar char="•"/>
            </a:pPr>
            <a:r>
              <a:rPr lang="en-GB" sz="1800" dirty="0" smtClean="0">
                <a:effectLst/>
              </a:rPr>
              <a:t>To declare to the company’s other directors any interest a director had in a proposed transaction or arrangement with the company. </a:t>
            </a:r>
          </a:p>
          <a:p>
            <a:pPr>
              <a:buFont typeface="Wingdings" panose="05000000000000000000" pitchFamily="2" charset="2"/>
              <a:buChar char="Ø"/>
            </a:pPr>
            <a:r>
              <a:rPr lang="en-GB" sz="1800" dirty="0" smtClean="0"/>
              <a:t>In addition – consider the interest of creditors and maintain confidentiality of the Company’s affairs</a:t>
            </a:r>
            <a:endParaRPr lang="en-GB" sz="1800" dirty="0"/>
          </a:p>
        </p:txBody>
      </p:sp>
    </p:spTree>
    <p:extLst>
      <p:ext uri="{BB962C8B-B14F-4D97-AF65-F5344CB8AC3E}">
        <p14:creationId xmlns:p14="http://schemas.microsoft.com/office/powerpoint/2010/main" xmlns="" val="214833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7632700" cy="504056"/>
          </a:xfrm>
        </p:spPr>
        <p:txBody>
          <a:bodyPr/>
          <a:lstStyle/>
          <a:p>
            <a:r>
              <a:rPr lang="en-GB" dirty="0" smtClean="0"/>
              <a:t>                        Directors Liabilities</a:t>
            </a:r>
            <a:endParaRPr lang="en-GB" dirty="0"/>
          </a:p>
        </p:txBody>
      </p:sp>
      <p:sp>
        <p:nvSpPr>
          <p:cNvPr id="3" name="Content Placeholder 2"/>
          <p:cNvSpPr>
            <a:spLocks noGrp="1"/>
          </p:cNvSpPr>
          <p:nvPr>
            <p:ph idx="1"/>
          </p:nvPr>
        </p:nvSpPr>
        <p:spPr>
          <a:xfrm>
            <a:off x="323528" y="1268760"/>
            <a:ext cx="8424936" cy="5256584"/>
          </a:xfrm>
        </p:spPr>
        <p:txBody>
          <a:bodyPr/>
          <a:lstStyle/>
          <a:p>
            <a:pPr>
              <a:buFont typeface="Arial" panose="020B0604020202020204" pitchFamily="34" charset="0"/>
              <a:buChar char="•"/>
            </a:pPr>
            <a:r>
              <a:rPr lang="en-GB" sz="1800" dirty="0" smtClean="0"/>
              <a:t>A Director may be liable for the failure of the company to make required filing at Companies House</a:t>
            </a:r>
          </a:p>
          <a:p>
            <a:pPr>
              <a:buFont typeface="Arial" panose="020B0604020202020204" pitchFamily="34" charset="0"/>
              <a:buChar char="•"/>
            </a:pPr>
            <a:r>
              <a:rPr lang="en-GB" sz="1800" dirty="0" smtClean="0"/>
              <a:t>Under Insolvency Act 1986, a Director may be personally liable for wrongful or fraudulent trading in the context of insolvency of the company; and</a:t>
            </a:r>
          </a:p>
          <a:p>
            <a:pPr>
              <a:buFont typeface="Arial" panose="020B0604020202020204" pitchFamily="34" charset="0"/>
              <a:buChar char="•"/>
            </a:pPr>
            <a:r>
              <a:rPr lang="en-GB" sz="1800" dirty="0" smtClean="0"/>
              <a:t>The board and each Director has responsibilities under Health and Safety at Work Act 1974, breach of which may result in criminal sanctions on a Director</a:t>
            </a:r>
          </a:p>
          <a:p>
            <a:pPr marL="0" indent="0"/>
            <a:r>
              <a:rPr lang="en-GB" sz="1800" dirty="0"/>
              <a:t>	</a:t>
            </a:r>
            <a:r>
              <a:rPr lang="en-GB" sz="1800" dirty="0" smtClean="0"/>
              <a:t>In certain circumstances, a Director may be disqualified from being a 	director under the Company Directors Disqualification Act 1986</a:t>
            </a:r>
          </a:p>
          <a:p>
            <a:pPr marL="285750" indent="-285750">
              <a:buFont typeface="Wingdings" panose="05000000000000000000" pitchFamily="2" charset="2"/>
              <a:buChar char="v"/>
            </a:pPr>
            <a:r>
              <a:rPr lang="en-GB" sz="1800" dirty="0" smtClean="0"/>
              <a:t>Injunctions</a:t>
            </a:r>
          </a:p>
          <a:p>
            <a:pPr marL="285750" indent="-285750">
              <a:buFont typeface="Wingdings" panose="05000000000000000000" pitchFamily="2" charset="2"/>
              <a:buChar char="v"/>
            </a:pPr>
            <a:r>
              <a:rPr lang="en-GB" sz="1800" dirty="0" smtClean="0"/>
              <a:t>Setting aside an affected transaction</a:t>
            </a:r>
          </a:p>
          <a:p>
            <a:pPr marL="285750" indent="-285750">
              <a:buFont typeface="Wingdings" panose="05000000000000000000" pitchFamily="2" charset="2"/>
              <a:buChar char="v"/>
            </a:pPr>
            <a:r>
              <a:rPr lang="en-GB" sz="1800" dirty="0" smtClean="0"/>
              <a:t>Terminations of executive directors service contract</a:t>
            </a:r>
            <a:endParaRPr lang="en-GB" sz="1800" dirty="0"/>
          </a:p>
        </p:txBody>
      </p:sp>
    </p:spTree>
    <p:extLst>
      <p:ext uri="{BB962C8B-B14F-4D97-AF65-F5344CB8AC3E}">
        <p14:creationId xmlns:p14="http://schemas.microsoft.com/office/powerpoint/2010/main" xmlns="" val="32735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548680"/>
            <a:ext cx="7128792" cy="504056"/>
          </a:xfrm>
        </p:spPr>
        <p:txBody>
          <a:bodyPr/>
          <a:lstStyle/>
          <a:p>
            <a:r>
              <a:rPr lang="en-GB" dirty="0" smtClean="0"/>
              <a:t>              When would a D&amp;O get protection?</a:t>
            </a:r>
            <a:endParaRPr lang="en-GB" dirty="0"/>
          </a:p>
        </p:txBody>
      </p:sp>
      <p:sp>
        <p:nvSpPr>
          <p:cNvPr id="3" name="Content Placeholder 2"/>
          <p:cNvSpPr>
            <a:spLocks noGrp="1"/>
          </p:cNvSpPr>
          <p:nvPr>
            <p:ph idx="1"/>
          </p:nvPr>
        </p:nvSpPr>
        <p:spPr>
          <a:xfrm>
            <a:off x="323528" y="1340768"/>
            <a:ext cx="8496944" cy="5328592"/>
          </a:xfrm>
        </p:spPr>
        <p:txBody>
          <a:bodyPr/>
          <a:lstStyle/>
          <a:p>
            <a:pPr marL="0" indent="0"/>
            <a:r>
              <a:rPr lang="en-GB" sz="1800" dirty="0" smtClean="0"/>
              <a:t>Company Indemnity – </a:t>
            </a:r>
          </a:p>
          <a:p>
            <a:pPr marL="0" indent="0"/>
            <a:r>
              <a:rPr lang="en-GB" sz="1800" dirty="0"/>
              <a:t>	</a:t>
            </a:r>
            <a:r>
              <a:rPr lang="en-GB" sz="1800" dirty="0" smtClean="0"/>
              <a:t>A company can indemnify its directors against personal liability so long 	as the indemnity does </a:t>
            </a:r>
            <a:r>
              <a:rPr lang="en-GB" sz="1800" u="sng" dirty="0" smtClean="0"/>
              <a:t>not</a:t>
            </a:r>
            <a:r>
              <a:rPr lang="en-GB" sz="1800" dirty="0" smtClean="0"/>
              <a:t> cover:</a:t>
            </a:r>
          </a:p>
          <a:p>
            <a:pPr marL="0" indent="0"/>
            <a:r>
              <a:rPr lang="en-GB" sz="1800" dirty="0" smtClean="0"/>
              <a:t/>
            </a:r>
            <a:br>
              <a:rPr lang="en-GB" sz="1800" dirty="0" smtClean="0"/>
            </a:br>
            <a:r>
              <a:rPr lang="en-GB" sz="1800" dirty="0" smtClean="0"/>
              <a:t/>
            </a:r>
            <a:br>
              <a:rPr lang="en-GB" sz="1800" dirty="0" smtClean="0"/>
            </a:br>
            <a:r>
              <a:rPr lang="en-GB" sz="1800" dirty="0" smtClean="0"/>
              <a:t>	* Liability to the company in cases where the company sues the director – 	only liability to third parties can be the subject of an indemnity;</a:t>
            </a:r>
            <a:br>
              <a:rPr lang="en-GB" sz="1800" dirty="0" smtClean="0"/>
            </a:br>
            <a:r>
              <a:rPr lang="en-GB" sz="1800" dirty="0" smtClean="0"/>
              <a:t>	</a:t>
            </a:r>
            <a:br>
              <a:rPr lang="en-GB" sz="1800" dirty="0" smtClean="0"/>
            </a:br>
            <a:r>
              <a:rPr lang="en-GB" sz="1800" dirty="0" smtClean="0"/>
              <a:t>	*  Liability for fines for criminal conduct or fines imposed by a regulator 	such as the Financial Conduct Authority (FCA) or Prudential Regulation 	Authority (PRA);</a:t>
            </a:r>
            <a:br>
              <a:rPr lang="en-GB" sz="1800" dirty="0" smtClean="0"/>
            </a:br>
            <a:r>
              <a:rPr lang="en-GB" sz="1800" dirty="0" smtClean="0"/>
              <a:t/>
            </a:r>
            <a:br>
              <a:rPr lang="en-GB" sz="1800" dirty="0" smtClean="0"/>
            </a:br>
            <a:r>
              <a:rPr lang="en-GB" sz="1800" dirty="0" smtClean="0"/>
              <a:t>	*  Other liabilities (such as legal costs) in criminal cases where the director 	is convicted, or in civil cases brought by the company where the final 	judgment goes against the director.</a:t>
            </a:r>
            <a:br>
              <a:rPr lang="en-GB" sz="1800" dirty="0" smtClean="0"/>
            </a:br>
            <a:endParaRPr lang="en-GB" sz="1800"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xmlns="" val="72445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EIGCLIENTCODE" val="EIG"/>
  <p:tag name="EIGTEMPLATE" val="EIG-POT-01.POT"/>
  <p:tag name="EIGTEMPLATENUMBER" val="01"/>
  <p:tag name="EIGCREATEDATE" val="30/10/2006"/>
</p:tagLst>
</file>

<file path=ppt/tags/tag2.xml><?xml version="1.0" encoding="utf-8"?>
<p:tagLst xmlns:a="http://schemas.openxmlformats.org/drawingml/2006/main" xmlns:r="http://schemas.openxmlformats.org/officeDocument/2006/relationships" xmlns:p="http://schemas.openxmlformats.org/presentationml/2006/main">
  <p:tag name="EIGDIALOGNAME" val="Title slide"/>
  <p:tag name="EIGSHORTNAME" val="TITLE"/>
  <p:tag name="EIGINNEWPRESENTATION" val="YES"/>
</p:tagLst>
</file>

<file path=ppt/theme/theme1.xml><?xml version="1.0" encoding="utf-8"?>
<a:theme xmlns:a="http://schemas.openxmlformats.org/drawingml/2006/main" name="Charity - Leicester CII 2016 Draft">
  <a:themeElements>
    <a:clrScheme name="Default Design 10">
      <a:dk1>
        <a:srgbClr val="A3001C"/>
      </a:dk1>
      <a:lt1>
        <a:srgbClr val="EEE3B9"/>
      </a:lt1>
      <a:dk2>
        <a:srgbClr val="A3001C"/>
      </a:dk2>
      <a:lt2>
        <a:srgbClr val="FFFFFF"/>
      </a:lt2>
      <a:accent1>
        <a:srgbClr val="5E001A"/>
      </a:accent1>
      <a:accent2>
        <a:srgbClr val="A76951"/>
      </a:accent2>
      <a:accent3>
        <a:srgbClr val="F5EFD9"/>
      </a:accent3>
      <a:accent4>
        <a:srgbClr val="8B0016"/>
      </a:accent4>
      <a:accent5>
        <a:srgbClr val="B6AAAB"/>
      </a:accent5>
      <a:accent6>
        <a:srgbClr val="975E49"/>
      </a:accent6>
      <a:hlink>
        <a:srgbClr val="A3001C"/>
      </a:hlink>
      <a:folHlink>
        <a:srgbClr val="FF7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A3001C"/>
        </a:dk1>
        <a:lt1>
          <a:srgbClr val="FFFFFF"/>
        </a:lt1>
        <a:dk2>
          <a:srgbClr val="A3001C"/>
        </a:dk2>
        <a:lt2>
          <a:srgbClr val="EEE3B9"/>
        </a:lt2>
        <a:accent1>
          <a:srgbClr val="A76951"/>
        </a:accent1>
        <a:accent2>
          <a:srgbClr val="A3001C"/>
        </a:accent2>
        <a:accent3>
          <a:srgbClr val="FFFFFF"/>
        </a:accent3>
        <a:accent4>
          <a:srgbClr val="8B0016"/>
        </a:accent4>
        <a:accent5>
          <a:srgbClr val="D0B9B3"/>
        </a:accent5>
        <a:accent6>
          <a:srgbClr val="930018"/>
        </a:accent6>
        <a:hlink>
          <a:srgbClr val="FF7F00"/>
        </a:hlink>
        <a:folHlink>
          <a:srgbClr val="FFB31C"/>
        </a:folHlink>
      </a:clrScheme>
      <a:clrMap bg1="lt1" tx1="dk1" bg2="lt2" tx2="dk2" accent1="accent1" accent2="accent2" accent3="accent3" accent4="accent4" accent5="accent5" accent6="accent6" hlink="hlink" folHlink="folHlink"/>
    </a:extraClrScheme>
    <a:extraClrScheme>
      <a:clrScheme name="Default Design 9">
        <a:dk1>
          <a:srgbClr val="A3001C"/>
        </a:dk1>
        <a:lt1>
          <a:srgbClr val="EEE3B9"/>
        </a:lt1>
        <a:dk2>
          <a:srgbClr val="A3001C"/>
        </a:dk2>
        <a:lt2>
          <a:srgbClr val="FFFFFF"/>
        </a:lt2>
        <a:accent1>
          <a:srgbClr val="A76951"/>
        </a:accent1>
        <a:accent2>
          <a:srgbClr val="A3001C"/>
        </a:accent2>
        <a:accent3>
          <a:srgbClr val="F5EFD9"/>
        </a:accent3>
        <a:accent4>
          <a:srgbClr val="8B0016"/>
        </a:accent4>
        <a:accent5>
          <a:srgbClr val="D0B9B3"/>
        </a:accent5>
        <a:accent6>
          <a:srgbClr val="930018"/>
        </a:accent6>
        <a:hlink>
          <a:srgbClr val="FF7F00"/>
        </a:hlink>
        <a:folHlink>
          <a:srgbClr val="FFB31C"/>
        </a:folHlink>
      </a:clrScheme>
      <a:clrMap bg1="lt1" tx1="dk1" bg2="lt2" tx2="dk2" accent1="accent1" accent2="accent2" accent3="accent3" accent4="accent4" accent5="accent5" accent6="accent6" hlink="hlink" folHlink="folHlink"/>
    </a:extraClrScheme>
    <a:extraClrScheme>
      <a:clrScheme name="Default Design 10">
        <a:dk1>
          <a:srgbClr val="A3001C"/>
        </a:dk1>
        <a:lt1>
          <a:srgbClr val="EEE3B9"/>
        </a:lt1>
        <a:dk2>
          <a:srgbClr val="A3001C"/>
        </a:dk2>
        <a:lt2>
          <a:srgbClr val="FFFFFF"/>
        </a:lt2>
        <a:accent1>
          <a:srgbClr val="5E001A"/>
        </a:accent1>
        <a:accent2>
          <a:srgbClr val="A76951"/>
        </a:accent2>
        <a:accent3>
          <a:srgbClr val="F5EFD9"/>
        </a:accent3>
        <a:accent4>
          <a:srgbClr val="8B0016"/>
        </a:accent4>
        <a:accent5>
          <a:srgbClr val="B6AAAB"/>
        </a:accent5>
        <a:accent6>
          <a:srgbClr val="975E49"/>
        </a:accent6>
        <a:hlink>
          <a:srgbClr val="A3001C"/>
        </a:hlink>
        <a:folHlink>
          <a:srgbClr val="FF7F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BA presentation April 2013">
  <a:themeElements>
    <a:clrScheme name="Ecclesiastical 10">
      <a:dk1>
        <a:srgbClr val="A3001C"/>
      </a:dk1>
      <a:lt1>
        <a:srgbClr val="EEE3B9"/>
      </a:lt1>
      <a:dk2>
        <a:srgbClr val="A3001C"/>
      </a:dk2>
      <a:lt2>
        <a:srgbClr val="FFFFFF"/>
      </a:lt2>
      <a:accent1>
        <a:srgbClr val="5E001A"/>
      </a:accent1>
      <a:accent2>
        <a:srgbClr val="A76951"/>
      </a:accent2>
      <a:accent3>
        <a:srgbClr val="F5EFD9"/>
      </a:accent3>
      <a:accent4>
        <a:srgbClr val="8B0016"/>
      </a:accent4>
      <a:accent5>
        <a:srgbClr val="B6AAAB"/>
      </a:accent5>
      <a:accent6>
        <a:srgbClr val="975E49"/>
      </a:accent6>
      <a:hlink>
        <a:srgbClr val="A3001C"/>
      </a:hlink>
      <a:folHlink>
        <a:srgbClr val="FF7F00"/>
      </a:folHlink>
    </a:clrScheme>
    <a:fontScheme name="Ecclesiastic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Ecclesiastica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cclesiastica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cclesiastica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cclesiastica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cclesiastica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cclesiastica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cclesiastica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cclesiastical 8">
        <a:dk1>
          <a:srgbClr val="A3001C"/>
        </a:dk1>
        <a:lt1>
          <a:srgbClr val="FFFFFF"/>
        </a:lt1>
        <a:dk2>
          <a:srgbClr val="A3001C"/>
        </a:dk2>
        <a:lt2>
          <a:srgbClr val="EEE3B9"/>
        </a:lt2>
        <a:accent1>
          <a:srgbClr val="A76951"/>
        </a:accent1>
        <a:accent2>
          <a:srgbClr val="A3001C"/>
        </a:accent2>
        <a:accent3>
          <a:srgbClr val="FFFFFF"/>
        </a:accent3>
        <a:accent4>
          <a:srgbClr val="8B0016"/>
        </a:accent4>
        <a:accent5>
          <a:srgbClr val="D0B9B3"/>
        </a:accent5>
        <a:accent6>
          <a:srgbClr val="930018"/>
        </a:accent6>
        <a:hlink>
          <a:srgbClr val="FF7F00"/>
        </a:hlink>
        <a:folHlink>
          <a:srgbClr val="FFB31C"/>
        </a:folHlink>
      </a:clrScheme>
      <a:clrMap bg1="lt1" tx1="dk1" bg2="lt2" tx2="dk2" accent1="accent1" accent2="accent2" accent3="accent3" accent4="accent4" accent5="accent5" accent6="accent6" hlink="hlink" folHlink="folHlink"/>
    </a:extraClrScheme>
    <a:extraClrScheme>
      <a:clrScheme name="Ecclesiastical 9">
        <a:dk1>
          <a:srgbClr val="A3001C"/>
        </a:dk1>
        <a:lt1>
          <a:srgbClr val="EEE3B9"/>
        </a:lt1>
        <a:dk2>
          <a:srgbClr val="A3001C"/>
        </a:dk2>
        <a:lt2>
          <a:srgbClr val="FFFFFF"/>
        </a:lt2>
        <a:accent1>
          <a:srgbClr val="A76951"/>
        </a:accent1>
        <a:accent2>
          <a:srgbClr val="A3001C"/>
        </a:accent2>
        <a:accent3>
          <a:srgbClr val="F5EFD9"/>
        </a:accent3>
        <a:accent4>
          <a:srgbClr val="8B0016"/>
        </a:accent4>
        <a:accent5>
          <a:srgbClr val="D0B9B3"/>
        </a:accent5>
        <a:accent6>
          <a:srgbClr val="930018"/>
        </a:accent6>
        <a:hlink>
          <a:srgbClr val="FF7F00"/>
        </a:hlink>
        <a:folHlink>
          <a:srgbClr val="FFB31C"/>
        </a:folHlink>
      </a:clrScheme>
      <a:clrMap bg1="lt1" tx1="dk1" bg2="lt2" tx2="dk2" accent1="accent1" accent2="accent2" accent3="accent3" accent4="accent4" accent5="accent5" accent6="accent6" hlink="hlink" folHlink="folHlink"/>
    </a:extraClrScheme>
    <a:extraClrScheme>
      <a:clrScheme name="Ecclesiastical 10">
        <a:dk1>
          <a:srgbClr val="A3001C"/>
        </a:dk1>
        <a:lt1>
          <a:srgbClr val="EEE3B9"/>
        </a:lt1>
        <a:dk2>
          <a:srgbClr val="A3001C"/>
        </a:dk2>
        <a:lt2>
          <a:srgbClr val="FFFFFF"/>
        </a:lt2>
        <a:accent1>
          <a:srgbClr val="5E001A"/>
        </a:accent1>
        <a:accent2>
          <a:srgbClr val="A76951"/>
        </a:accent2>
        <a:accent3>
          <a:srgbClr val="F5EFD9"/>
        </a:accent3>
        <a:accent4>
          <a:srgbClr val="8B0016"/>
        </a:accent4>
        <a:accent5>
          <a:srgbClr val="B6AAAB"/>
        </a:accent5>
        <a:accent6>
          <a:srgbClr val="975E49"/>
        </a:accent6>
        <a:hlink>
          <a:srgbClr val="A3001C"/>
        </a:hlink>
        <a:folHlink>
          <a:srgbClr val="FF7F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Charity - Leicester CII 2016 Draft</Template>
  <TotalTime>1120</TotalTime>
  <Words>666</Words>
  <Application>Microsoft Office PowerPoint</Application>
  <PresentationFormat>On-screen Show (4:3)</PresentationFormat>
  <Paragraphs>231</Paragraphs>
  <Slides>27</Slides>
  <Notes>3</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Charity - Leicester CII 2016 Draft</vt:lpstr>
      <vt:lpstr>IBA presentation April 2013</vt:lpstr>
      <vt:lpstr>     Directors’ &amp; Officers’ &amp; Charity Trustees’ Insurance  The Insurance Institute of Manchester  Tuesday 14th February 2017  Phil Duffy </vt:lpstr>
      <vt:lpstr>       Learning Objectives:Agenda</vt:lpstr>
      <vt:lpstr>       Why &amp; Who?</vt:lpstr>
      <vt:lpstr>  Who are we talking about?</vt:lpstr>
      <vt:lpstr>           Who are we talking about?</vt:lpstr>
      <vt:lpstr>                   What is their role in the Company? </vt:lpstr>
      <vt:lpstr>                        Directors Duties</vt:lpstr>
      <vt:lpstr>                        Directors Liabilities</vt:lpstr>
      <vt:lpstr>              When would a D&amp;O get protection?</vt:lpstr>
      <vt:lpstr>                     When would a D&amp;O get protection?</vt:lpstr>
      <vt:lpstr>                       Insurance Protection</vt:lpstr>
      <vt:lpstr>                       What is covered under a D&amp;O policy?</vt:lpstr>
      <vt:lpstr>What is covered under a D&amp;O policy?</vt:lpstr>
      <vt:lpstr>What is covered under a D&amp;O policy?</vt:lpstr>
      <vt:lpstr>What is covered under a D&amp;O policy?</vt:lpstr>
      <vt:lpstr>What other organisations have D&amp;O’s?</vt:lpstr>
      <vt:lpstr>                        What is the Charity Status?</vt:lpstr>
      <vt:lpstr>              Who are we talking about?</vt:lpstr>
      <vt:lpstr>              What is the role of the Trustee?</vt:lpstr>
      <vt:lpstr>                        What are the Trustees Duties ?</vt:lpstr>
      <vt:lpstr>                    What is covered under a CTI policy?</vt:lpstr>
      <vt:lpstr>                    What is covered under a CTI policy?</vt:lpstr>
      <vt:lpstr>                  Where claims may arise?</vt:lpstr>
      <vt:lpstr>            Where &amp; When claims may arise?</vt:lpstr>
      <vt:lpstr>??????????????????</vt:lpstr>
      <vt:lpstr>       Learning Objectives: Check list</vt:lpstr>
      <vt:lpstr>Slide 27</vt:lpstr>
    </vt:vector>
  </TitlesOfParts>
  <Company>Ecclesiastical Insurance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 Duffy</dc:creator>
  <cp:lastModifiedBy>amktsanh</cp:lastModifiedBy>
  <cp:revision>55</cp:revision>
  <cp:lastPrinted>2015-07-23T12:41:35Z</cp:lastPrinted>
  <dcterms:created xsi:type="dcterms:W3CDTF">2016-10-13T11:32:10Z</dcterms:created>
  <dcterms:modified xsi:type="dcterms:W3CDTF">2017-02-15T15:49:39Z</dcterms:modified>
</cp:coreProperties>
</file>