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43"/>
  </p:notesMasterIdLst>
  <p:sldIdLst>
    <p:sldId id="256" r:id="rId2"/>
    <p:sldId id="262" r:id="rId3"/>
    <p:sldId id="371" r:id="rId4"/>
    <p:sldId id="370" r:id="rId5"/>
    <p:sldId id="318" r:id="rId6"/>
    <p:sldId id="356" r:id="rId7"/>
    <p:sldId id="372" r:id="rId8"/>
    <p:sldId id="327" r:id="rId9"/>
    <p:sldId id="319" r:id="rId10"/>
    <p:sldId id="323" r:id="rId11"/>
    <p:sldId id="326" r:id="rId12"/>
    <p:sldId id="324" r:id="rId13"/>
    <p:sldId id="320" r:id="rId14"/>
    <p:sldId id="353" r:id="rId15"/>
    <p:sldId id="352" r:id="rId16"/>
    <p:sldId id="354" r:id="rId17"/>
    <p:sldId id="341" r:id="rId18"/>
    <p:sldId id="359" r:id="rId19"/>
    <p:sldId id="362" r:id="rId20"/>
    <p:sldId id="360" r:id="rId21"/>
    <p:sldId id="343" r:id="rId22"/>
    <p:sldId id="355" r:id="rId23"/>
    <p:sldId id="361" r:id="rId24"/>
    <p:sldId id="345" r:id="rId25"/>
    <p:sldId id="346" r:id="rId26"/>
    <p:sldId id="365" r:id="rId27"/>
    <p:sldId id="366" r:id="rId28"/>
    <p:sldId id="367" r:id="rId29"/>
    <p:sldId id="368" r:id="rId30"/>
    <p:sldId id="369" r:id="rId31"/>
    <p:sldId id="373" r:id="rId32"/>
    <p:sldId id="349" r:id="rId33"/>
    <p:sldId id="348" r:id="rId34"/>
    <p:sldId id="350" r:id="rId35"/>
    <p:sldId id="374" r:id="rId36"/>
    <p:sldId id="313" r:id="rId37"/>
    <p:sldId id="314" r:id="rId38"/>
    <p:sldId id="315" r:id="rId39"/>
    <p:sldId id="375" r:id="rId40"/>
    <p:sldId id="376" r:id="rId41"/>
    <p:sldId id="312" r:id="rId42"/>
  </p:sldIdLst>
  <p:sldSz cx="9906000" cy="6858000" type="A4"/>
  <p:notesSz cx="6858000" cy="9144000"/>
  <p:defaultTextStyle>
    <a:defPPr>
      <a:defRPr lang="en-GB"/>
    </a:defPPr>
    <a:lvl1pPr marL="0" indent="0" algn="l" defTabSz="914342" rtl="0" eaLnBrk="1" latinLnBrk="0" hangingPunct="1">
      <a:spcBef>
        <a:spcPts val="400"/>
      </a:spcBef>
      <a:buFont typeface="Arial" pitchFamily="34" charset="0"/>
      <a:buNone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342" rtl="0" eaLnBrk="1" latinLnBrk="0" hangingPunct="1">
      <a:spcBef>
        <a:spcPts val="400"/>
      </a:spcBef>
      <a:buClr>
        <a:schemeClr val="tx2"/>
      </a:buClr>
      <a:buFont typeface="Wingdings 2" pitchFamily="18" charset="2"/>
      <a:buChar char="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342" rtl="0" eaLnBrk="1" latinLnBrk="0" hangingPunct="1">
      <a:spcBef>
        <a:spcPts val="200"/>
      </a:spcBef>
      <a:buClr>
        <a:schemeClr val="tx2"/>
      </a:buClr>
      <a:buFont typeface="Arial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342" rtl="0" eaLnBrk="1" latinLnBrk="0" hangingPunct="1">
      <a:spcBef>
        <a:spcPts val="200"/>
      </a:spcBef>
      <a:buClr>
        <a:schemeClr val="tx2"/>
      </a:buClr>
      <a:buFont typeface="Arial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914342" rtl="0" eaLnBrk="1" latinLnBrk="0" hangingPunct="1">
      <a:spcBef>
        <a:spcPts val="200"/>
      </a:spcBef>
      <a:buClr>
        <a:schemeClr val="tx2"/>
      </a:buClr>
      <a:buFont typeface="Arial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900000" indent="-180000" algn="l" defTabSz="914342" rtl="0" eaLnBrk="1" latinLnBrk="0" hangingPunct="1">
      <a:spcBef>
        <a:spcPts val="200"/>
      </a:spcBef>
      <a:buClr>
        <a:schemeClr val="tx2"/>
      </a:buClr>
      <a:buFont typeface="Arial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1080000" indent="-180000" algn="l" defTabSz="914342" rtl="0" eaLnBrk="1" latinLnBrk="0" hangingPunct="1">
      <a:spcBef>
        <a:spcPts val="200"/>
      </a:spcBef>
      <a:buClr>
        <a:schemeClr val="tx2"/>
      </a:buClr>
      <a:buFont typeface="Arial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1260000" indent="-180000" algn="l" defTabSz="914342" rtl="0" eaLnBrk="1" latinLnBrk="0" hangingPunct="1">
      <a:spcBef>
        <a:spcPts val="200"/>
      </a:spcBef>
      <a:buClr>
        <a:schemeClr val="tx2"/>
      </a:buClr>
      <a:buFont typeface="Arial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1440000" indent="-180000" algn="l" defTabSz="914342" rtl="0" eaLnBrk="1" latinLnBrk="0" hangingPunct="1">
      <a:spcBef>
        <a:spcPts val="200"/>
      </a:spcBef>
      <a:buClr>
        <a:schemeClr val="tx2"/>
      </a:buClr>
      <a:buFont typeface="Arial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EF6447A-24EA-4742-A8FB-1DF080B5CEFA}">
  <a:tblStyle styleId="{CEF6447A-24EA-4742-A8FB-1DF080B5CEFA}" styleName="Clyde &amp; Co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lt2"/>
          </a:solidFill>
        </a:fill>
      </a:tcStyle>
    </a:wholeTbl>
    <a:band1H>
      <a:tcStyle>
        <a:tcBdr/>
        <a:fill>
          <a:solidFill>
            <a:schemeClr val="l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>
        <a:fontRef idx="minor">
          <a:prstClr val="black"/>
        </a:fontRef>
        <a:schemeClr val="dk1"/>
      </a:tcTxStyle>
      <a:tcStyle>
        <a:tcBdr/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82" autoAdjust="0"/>
    <p:restoredTop sz="94622" autoAdjust="0"/>
  </p:normalViewPr>
  <p:slideViewPr>
    <p:cSldViewPr snapToGrid="0" showGuides="1">
      <p:cViewPr varScale="1">
        <p:scale>
          <a:sx n="71" d="100"/>
          <a:sy n="71" d="100"/>
        </p:scale>
        <p:origin x="-576" y="-90"/>
      </p:cViewPr>
      <p:guideLst>
        <p:guide orient="horz" pos="1080"/>
        <p:guide orient="horz" pos="251"/>
        <p:guide orient="horz"/>
        <p:guide orient="horz" pos="899"/>
        <p:guide orient="horz" pos="3892"/>
        <p:guide orient="horz" pos="4145"/>
        <p:guide pos="543"/>
        <p:guide pos="5997"/>
        <p:guide pos="3215"/>
        <p:guide pos="3304"/>
        <p:guide pos="803"/>
        <p:guide pos="5722"/>
        <p:guide pos="2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FC18D-6500-4D28-8BEF-7EDEF35743E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21AEE5-EA86-473A-A8A2-3AB8D7D17ECE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REINSURANCE</a:t>
          </a:r>
          <a:endParaRPr lang="en-US" sz="1200" b="1" dirty="0">
            <a:solidFill>
              <a:schemeClr val="tx1"/>
            </a:solidFill>
          </a:endParaRPr>
        </a:p>
      </dgm:t>
    </dgm:pt>
    <dgm:pt modelId="{C79D4486-904C-42E6-AFA2-A12753F32EB8}" type="parTrans" cxnId="{23869806-86FA-4BDD-9E98-478A685CBC4F}">
      <dgm:prSet/>
      <dgm:spPr/>
      <dgm:t>
        <a:bodyPr/>
        <a:lstStyle/>
        <a:p>
          <a:endParaRPr lang="en-US" b="1"/>
        </a:p>
      </dgm:t>
    </dgm:pt>
    <dgm:pt modelId="{8170F913-719E-4701-AD89-CED2BC9429AD}" type="sibTrans" cxnId="{23869806-86FA-4BDD-9E98-478A685CBC4F}">
      <dgm:prSet/>
      <dgm:spPr/>
      <dgm:t>
        <a:bodyPr/>
        <a:lstStyle/>
        <a:p>
          <a:endParaRPr lang="en-US" b="1"/>
        </a:p>
      </dgm:t>
    </dgm:pt>
    <dgm:pt modelId="{1CC302E9-3679-4895-86A2-E016FB809178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FACULTATIVE</a:t>
          </a:r>
          <a:endParaRPr lang="en-US" sz="1200" b="1" dirty="0">
            <a:solidFill>
              <a:schemeClr val="tx1"/>
            </a:solidFill>
          </a:endParaRPr>
        </a:p>
      </dgm:t>
    </dgm:pt>
    <dgm:pt modelId="{D6CEC95B-2ABC-4565-A438-EE90DC4CF765}" type="parTrans" cxnId="{35B48108-89B7-4065-B03E-34D99F1F4EAF}">
      <dgm:prSet/>
      <dgm:spPr/>
      <dgm:t>
        <a:bodyPr/>
        <a:lstStyle/>
        <a:p>
          <a:endParaRPr lang="en-US" b="1"/>
        </a:p>
      </dgm:t>
    </dgm:pt>
    <dgm:pt modelId="{143FE826-3716-426B-BE13-D07008AE8495}" type="sibTrans" cxnId="{35B48108-89B7-4065-B03E-34D99F1F4EAF}">
      <dgm:prSet/>
      <dgm:spPr/>
      <dgm:t>
        <a:bodyPr/>
        <a:lstStyle/>
        <a:p>
          <a:endParaRPr lang="en-US" b="1"/>
        </a:p>
      </dgm:t>
    </dgm:pt>
    <dgm:pt modelId="{7C6D9340-D94F-4206-BF79-DFBA0C8CF0ED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PROP</a:t>
          </a:r>
          <a:endParaRPr lang="en-US" sz="1200" b="1" dirty="0">
            <a:solidFill>
              <a:schemeClr val="tx1"/>
            </a:solidFill>
          </a:endParaRPr>
        </a:p>
      </dgm:t>
    </dgm:pt>
    <dgm:pt modelId="{3322A169-ADA8-49CD-9393-807FAADF9CCF}" type="parTrans" cxnId="{4058FE2C-961B-4071-809F-1FE4254B7595}">
      <dgm:prSet/>
      <dgm:spPr/>
      <dgm:t>
        <a:bodyPr/>
        <a:lstStyle/>
        <a:p>
          <a:endParaRPr lang="en-US" b="1"/>
        </a:p>
      </dgm:t>
    </dgm:pt>
    <dgm:pt modelId="{C4CB0B1F-CA5B-45B7-B10A-64B258E2C83D}" type="sibTrans" cxnId="{4058FE2C-961B-4071-809F-1FE4254B7595}">
      <dgm:prSet/>
      <dgm:spPr/>
      <dgm:t>
        <a:bodyPr/>
        <a:lstStyle/>
        <a:p>
          <a:endParaRPr lang="en-US" b="1"/>
        </a:p>
      </dgm:t>
    </dgm:pt>
    <dgm:pt modelId="{183BED9F-0592-4AE8-8128-E2D38B65AE21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NON- PROP</a:t>
          </a:r>
          <a:endParaRPr lang="en-US" sz="1200" b="1" dirty="0">
            <a:solidFill>
              <a:schemeClr val="tx1"/>
            </a:solidFill>
          </a:endParaRPr>
        </a:p>
      </dgm:t>
    </dgm:pt>
    <dgm:pt modelId="{852F0B81-6F0B-4A2D-881F-AB00E2837876}" type="parTrans" cxnId="{AD7EF428-F5A1-4AC2-ADE1-87C47CDE521D}">
      <dgm:prSet/>
      <dgm:spPr/>
      <dgm:t>
        <a:bodyPr/>
        <a:lstStyle/>
        <a:p>
          <a:endParaRPr lang="en-US" b="1"/>
        </a:p>
      </dgm:t>
    </dgm:pt>
    <dgm:pt modelId="{54AE187A-7AB1-4B80-926C-B933AFA770CA}" type="sibTrans" cxnId="{AD7EF428-F5A1-4AC2-ADE1-87C47CDE521D}">
      <dgm:prSet/>
      <dgm:spPr/>
      <dgm:t>
        <a:bodyPr/>
        <a:lstStyle/>
        <a:p>
          <a:endParaRPr lang="en-US" b="1"/>
        </a:p>
      </dgm:t>
    </dgm:pt>
    <dgm:pt modelId="{CEFD020D-88D5-48F8-845A-D0CA79134229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TREATY</a:t>
          </a:r>
          <a:endParaRPr lang="en-US" sz="1200" b="1" dirty="0">
            <a:solidFill>
              <a:schemeClr val="tx1"/>
            </a:solidFill>
          </a:endParaRPr>
        </a:p>
      </dgm:t>
    </dgm:pt>
    <dgm:pt modelId="{F1E51E6B-B7C1-4D50-A096-A22E963606A6}" type="parTrans" cxnId="{12C31201-57EE-433F-AF3A-59ACA1561B83}">
      <dgm:prSet/>
      <dgm:spPr/>
      <dgm:t>
        <a:bodyPr/>
        <a:lstStyle/>
        <a:p>
          <a:endParaRPr lang="en-US" b="1"/>
        </a:p>
      </dgm:t>
    </dgm:pt>
    <dgm:pt modelId="{0BE43B2D-CD6B-41AA-B989-6DEA3DD49184}" type="sibTrans" cxnId="{12C31201-57EE-433F-AF3A-59ACA1561B83}">
      <dgm:prSet/>
      <dgm:spPr/>
      <dgm:t>
        <a:bodyPr/>
        <a:lstStyle/>
        <a:p>
          <a:endParaRPr lang="en-US" b="1"/>
        </a:p>
      </dgm:t>
    </dgm:pt>
    <dgm:pt modelId="{8C352B16-780F-450F-B538-6187F4F002FF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PROP</a:t>
          </a:r>
          <a:endParaRPr lang="en-US" sz="1200" b="1" dirty="0">
            <a:solidFill>
              <a:schemeClr val="tx1"/>
            </a:solidFill>
          </a:endParaRPr>
        </a:p>
      </dgm:t>
    </dgm:pt>
    <dgm:pt modelId="{FF73741C-1A02-4FEC-82DE-2C146C7FFEC5}" type="parTrans" cxnId="{73C4F77C-1AC1-4FEB-9868-C0FBC1AAF515}">
      <dgm:prSet/>
      <dgm:spPr/>
      <dgm:t>
        <a:bodyPr/>
        <a:lstStyle/>
        <a:p>
          <a:endParaRPr lang="en-US" b="1"/>
        </a:p>
      </dgm:t>
    </dgm:pt>
    <dgm:pt modelId="{240032E7-30F9-441E-ABA4-89DAF9BEB859}" type="sibTrans" cxnId="{73C4F77C-1AC1-4FEB-9868-C0FBC1AAF515}">
      <dgm:prSet/>
      <dgm:spPr/>
      <dgm:t>
        <a:bodyPr/>
        <a:lstStyle/>
        <a:p>
          <a:endParaRPr lang="en-US" b="1"/>
        </a:p>
      </dgm:t>
    </dgm:pt>
    <dgm:pt modelId="{11DA1E39-F25C-4211-A87D-DAE8112BEF1F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NON PROP</a:t>
          </a:r>
          <a:endParaRPr lang="en-US" sz="1200" b="1" dirty="0">
            <a:solidFill>
              <a:schemeClr val="tx1"/>
            </a:solidFill>
          </a:endParaRPr>
        </a:p>
      </dgm:t>
    </dgm:pt>
    <dgm:pt modelId="{9F2F9B97-405E-4713-A02B-C0BEBB8A9DA9}" type="parTrans" cxnId="{C13114AF-0750-42DD-AF3A-BE114EE53E1F}">
      <dgm:prSet/>
      <dgm:spPr/>
      <dgm:t>
        <a:bodyPr/>
        <a:lstStyle/>
        <a:p>
          <a:endParaRPr lang="en-US" b="1"/>
        </a:p>
      </dgm:t>
    </dgm:pt>
    <dgm:pt modelId="{165B8F88-0ED1-4071-AE24-8ACC5C9285C9}" type="sibTrans" cxnId="{C13114AF-0750-42DD-AF3A-BE114EE53E1F}">
      <dgm:prSet/>
      <dgm:spPr/>
      <dgm:t>
        <a:bodyPr/>
        <a:lstStyle/>
        <a:p>
          <a:endParaRPr lang="en-US" b="1"/>
        </a:p>
      </dgm:t>
    </dgm:pt>
    <dgm:pt modelId="{A1FA4A8A-B8B6-48C0-8225-6C35BBE875C4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QUOTA SHARE</a:t>
          </a:r>
          <a:endParaRPr lang="en-US" sz="1200" b="1" dirty="0">
            <a:solidFill>
              <a:schemeClr val="tx1"/>
            </a:solidFill>
          </a:endParaRPr>
        </a:p>
      </dgm:t>
    </dgm:pt>
    <dgm:pt modelId="{5BDB1FD3-77FC-4E1D-9F17-AADEA23D4206}" type="parTrans" cxnId="{F823BB24-878E-47C8-B38A-852ED3355CD0}">
      <dgm:prSet/>
      <dgm:spPr/>
      <dgm:t>
        <a:bodyPr/>
        <a:lstStyle/>
        <a:p>
          <a:endParaRPr lang="en-US" b="1"/>
        </a:p>
      </dgm:t>
    </dgm:pt>
    <dgm:pt modelId="{B7033994-2B53-40CA-8019-6832083AC96D}" type="sibTrans" cxnId="{F823BB24-878E-47C8-B38A-852ED3355CD0}">
      <dgm:prSet/>
      <dgm:spPr/>
      <dgm:t>
        <a:bodyPr/>
        <a:lstStyle/>
        <a:p>
          <a:endParaRPr lang="en-US" b="1"/>
        </a:p>
      </dgm:t>
    </dgm:pt>
    <dgm:pt modelId="{83703366-C78E-4CAC-8393-9330602BF752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EXCESS OF LOSS</a:t>
          </a:r>
          <a:endParaRPr lang="en-US" sz="1200" b="1" dirty="0">
            <a:solidFill>
              <a:schemeClr val="tx1"/>
            </a:solidFill>
          </a:endParaRPr>
        </a:p>
      </dgm:t>
    </dgm:pt>
    <dgm:pt modelId="{BBD2C197-9F48-447C-A1C7-7DB07C9FB229}" type="parTrans" cxnId="{736A7277-797C-45E2-BB39-8ECCF8E1088F}">
      <dgm:prSet/>
      <dgm:spPr/>
      <dgm:t>
        <a:bodyPr/>
        <a:lstStyle/>
        <a:p>
          <a:endParaRPr lang="en-US" b="1"/>
        </a:p>
      </dgm:t>
    </dgm:pt>
    <dgm:pt modelId="{2E12CB60-BBAF-4B91-846A-A3084D400A77}" type="sibTrans" cxnId="{736A7277-797C-45E2-BB39-8ECCF8E1088F}">
      <dgm:prSet/>
      <dgm:spPr/>
      <dgm:t>
        <a:bodyPr/>
        <a:lstStyle/>
        <a:p>
          <a:endParaRPr lang="en-US" b="1"/>
        </a:p>
      </dgm:t>
    </dgm:pt>
    <dgm:pt modelId="{76052C72-DA9E-4505-8B01-BA65A5530624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QUOTA SHARE</a:t>
          </a:r>
          <a:endParaRPr lang="en-US" sz="1200" b="1" dirty="0">
            <a:solidFill>
              <a:schemeClr val="tx1"/>
            </a:solidFill>
          </a:endParaRPr>
        </a:p>
      </dgm:t>
    </dgm:pt>
    <dgm:pt modelId="{DD106381-121D-4D02-8B6E-E9BFCC7DB73C}" type="parTrans" cxnId="{8ED65146-F4BD-4EA3-B021-A55AA936E0B2}">
      <dgm:prSet/>
      <dgm:spPr/>
      <dgm:t>
        <a:bodyPr/>
        <a:lstStyle/>
        <a:p>
          <a:endParaRPr lang="en-US" b="1"/>
        </a:p>
      </dgm:t>
    </dgm:pt>
    <dgm:pt modelId="{75E93E0C-42BB-4D2B-AEC2-EF113B2E8F06}" type="sibTrans" cxnId="{8ED65146-F4BD-4EA3-B021-A55AA936E0B2}">
      <dgm:prSet/>
      <dgm:spPr/>
      <dgm:t>
        <a:bodyPr/>
        <a:lstStyle/>
        <a:p>
          <a:endParaRPr lang="en-US" b="1"/>
        </a:p>
      </dgm:t>
    </dgm:pt>
    <dgm:pt modelId="{C7EA9986-3994-49EA-BF81-ADB3C8352789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SURPLUS</a:t>
          </a:r>
          <a:endParaRPr lang="en-US" sz="1200" b="1" dirty="0">
            <a:solidFill>
              <a:schemeClr val="tx1"/>
            </a:solidFill>
          </a:endParaRPr>
        </a:p>
      </dgm:t>
    </dgm:pt>
    <dgm:pt modelId="{49668A69-7317-431E-B357-818004ADFF78}" type="parTrans" cxnId="{E6822F67-C713-4AF7-9049-64CBAF7F1D69}">
      <dgm:prSet/>
      <dgm:spPr/>
      <dgm:t>
        <a:bodyPr/>
        <a:lstStyle/>
        <a:p>
          <a:endParaRPr lang="en-US" b="1"/>
        </a:p>
      </dgm:t>
    </dgm:pt>
    <dgm:pt modelId="{707E7D9C-85A7-4BB8-9033-475B3E1352E7}" type="sibTrans" cxnId="{E6822F67-C713-4AF7-9049-64CBAF7F1D69}">
      <dgm:prSet/>
      <dgm:spPr/>
      <dgm:t>
        <a:bodyPr/>
        <a:lstStyle/>
        <a:p>
          <a:endParaRPr lang="en-US" b="1"/>
        </a:p>
      </dgm:t>
    </dgm:pt>
    <dgm:pt modelId="{01B4053A-8CC0-46D8-AA41-EC79D57697FC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EXCESS OF LOSS</a:t>
          </a:r>
          <a:endParaRPr lang="en-US" sz="1200" b="1" dirty="0">
            <a:solidFill>
              <a:schemeClr val="tx1"/>
            </a:solidFill>
          </a:endParaRPr>
        </a:p>
      </dgm:t>
    </dgm:pt>
    <dgm:pt modelId="{088A3098-1E9B-473D-B8E0-508F8F27AF77}" type="parTrans" cxnId="{A501FB5F-BAB9-4CC4-A2D8-A62F2C4BB024}">
      <dgm:prSet/>
      <dgm:spPr/>
      <dgm:t>
        <a:bodyPr/>
        <a:lstStyle/>
        <a:p>
          <a:endParaRPr lang="en-US" b="1"/>
        </a:p>
      </dgm:t>
    </dgm:pt>
    <dgm:pt modelId="{A57E87B0-8545-4CE5-A5CA-D836B47EE5A1}" type="sibTrans" cxnId="{A501FB5F-BAB9-4CC4-A2D8-A62F2C4BB024}">
      <dgm:prSet/>
      <dgm:spPr/>
      <dgm:t>
        <a:bodyPr/>
        <a:lstStyle/>
        <a:p>
          <a:endParaRPr lang="en-US" b="1"/>
        </a:p>
      </dgm:t>
    </dgm:pt>
    <dgm:pt modelId="{89F9CD8D-E67B-4BB3-959D-C2843C7B1F64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STOP LOSS</a:t>
          </a:r>
          <a:endParaRPr lang="en-US" sz="1200" b="1" dirty="0">
            <a:solidFill>
              <a:schemeClr val="tx1"/>
            </a:solidFill>
          </a:endParaRPr>
        </a:p>
      </dgm:t>
    </dgm:pt>
    <dgm:pt modelId="{C0F571FC-3648-43B2-BAEC-2284C9FBB355}" type="parTrans" cxnId="{3AC33F47-7E6B-4470-9F41-90165EFF2EBE}">
      <dgm:prSet/>
      <dgm:spPr/>
      <dgm:t>
        <a:bodyPr/>
        <a:lstStyle/>
        <a:p>
          <a:endParaRPr lang="en-US" b="1"/>
        </a:p>
      </dgm:t>
    </dgm:pt>
    <dgm:pt modelId="{7E13439D-0E63-4141-A993-0659A76243F3}" type="sibTrans" cxnId="{3AC33F47-7E6B-4470-9F41-90165EFF2EBE}">
      <dgm:prSet/>
      <dgm:spPr/>
      <dgm:t>
        <a:bodyPr/>
        <a:lstStyle/>
        <a:p>
          <a:endParaRPr lang="en-US" b="1"/>
        </a:p>
      </dgm:t>
    </dgm:pt>
    <dgm:pt modelId="{7936FB52-A5C1-4979-B1B1-8EC73DF9A26A}" type="pres">
      <dgm:prSet presAssocID="{9A5FC18D-6500-4D28-8BEF-7EDEF35743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17CA3B-94B7-469D-A41C-3F50FF982C76}" type="pres">
      <dgm:prSet presAssocID="{F021AEE5-EA86-473A-A8A2-3AB8D7D17ECE}" presName="hierRoot1" presStyleCnt="0"/>
      <dgm:spPr/>
    </dgm:pt>
    <dgm:pt modelId="{89EE82BF-1380-484F-A383-A6D01BBB4312}" type="pres">
      <dgm:prSet presAssocID="{F021AEE5-EA86-473A-A8A2-3AB8D7D17ECE}" presName="composite" presStyleCnt="0"/>
      <dgm:spPr/>
    </dgm:pt>
    <dgm:pt modelId="{2AB9A5D8-22BF-4F34-8C8E-21380320892A}" type="pres">
      <dgm:prSet presAssocID="{F021AEE5-EA86-473A-A8A2-3AB8D7D17ECE}" presName="background" presStyleLbl="node0" presStyleIdx="0" presStyleCnt="1"/>
      <dgm:spPr/>
    </dgm:pt>
    <dgm:pt modelId="{1EE0727C-5780-404B-BC80-27FFC23CC961}" type="pres">
      <dgm:prSet presAssocID="{F021AEE5-EA86-473A-A8A2-3AB8D7D17ECE}" presName="text" presStyleLbl="fgAcc0" presStyleIdx="0" presStyleCnt="1" custScaleX="1252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F73C01-F138-4FA2-9712-794A10AFF876}" type="pres">
      <dgm:prSet presAssocID="{F021AEE5-EA86-473A-A8A2-3AB8D7D17ECE}" presName="hierChild2" presStyleCnt="0"/>
      <dgm:spPr/>
    </dgm:pt>
    <dgm:pt modelId="{97119A0A-4A2E-4D0D-BF8F-340A43C61314}" type="pres">
      <dgm:prSet presAssocID="{D6CEC95B-2ABC-4565-A438-EE90DC4CF76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8247344-48B0-4A78-801E-E14E429521F5}" type="pres">
      <dgm:prSet presAssocID="{1CC302E9-3679-4895-86A2-E016FB809178}" presName="hierRoot2" presStyleCnt="0"/>
      <dgm:spPr/>
    </dgm:pt>
    <dgm:pt modelId="{B3EE5304-D073-4BEF-9DE1-731775E8018B}" type="pres">
      <dgm:prSet presAssocID="{1CC302E9-3679-4895-86A2-E016FB809178}" presName="composite2" presStyleCnt="0"/>
      <dgm:spPr/>
    </dgm:pt>
    <dgm:pt modelId="{0183F901-6AE2-42A0-A7AF-009720DDB895}" type="pres">
      <dgm:prSet presAssocID="{1CC302E9-3679-4895-86A2-E016FB809178}" presName="background2" presStyleLbl="node2" presStyleIdx="0" presStyleCnt="2"/>
      <dgm:spPr/>
    </dgm:pt>
    <dgm:pt modelId="{56872BCB-4553-477A-8EB3-B6712085D884}" type="pres">
      <dgm:prSet presAssocID="{1CC302E9-3679-4895-86A2-E016FB809178}" presName="text2" presStyleLbl="fgAcc2" presStyleIdx="0" presStyleCnt="2" custScaleX="1236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19B0CD-5071-4EA6-8CB3-481D14A3CF51}" type="pres">
      <dgm:prSet presAssocID="{1CC302E9-3679-4895-86A2-E016FB809178}" presName="hierChild3" presStyleCnt="0"/>
      <dgm:spPr/>
    </dgm:pt>
    <dgm:pt modelId="{93A44A95-3CB2-42E8-9DFF-FA9F84A9BD28}" type="pres">
      <dgm:prSet presAssocID="{3322A169-ADA8-49CD-9393-807FAADF9CCF}" presName="Name17" presStyleLbl="parChTrans1D3" presStyleIdx="0" presStyleCnt="4"/>
      <dgm:spPr/>
      <dgm:t>
        <a:bodyPr/>
        <a:lstStyle/>
        <a:p>
          <a:endParaRPr lang="en-US"/>
        </a:p>
      </dgm:t>
    </dgm:pt>
    <dgm:pt modelId="{85A737B0-B68E-4372-A19A-05F5AADE0D35}" type="pres">
      <dgm:prSet presAssocID="{7C6D9340-D94F-4206-BF79-DFBA0C8CF0ED}" presName="hierRoot3" presStyleCnt="0"/>
      <dgm:spPr/>
    </dgm:pt>
    <dgm:pt modelId="{A5B8C9D5-7FB8-4BF3-9DB2-93D56C392EE3}" type="pres">
      <dgm:prSet presAssocID="{7C6D9340-D94F-4206-BF79-DFBA0C8CF0ED}" presName="composite3" presStyleCnt="0"/>
      <dgm:spPr/>
    </dgm:pt>
    <dgm:pt modelId="{7D0B53A5-A28C-4C47-9495-ECF839490093}" type="pres">
      <dgm:prSet presAssocID="{7C6D9340-D94F-4206-BF79-DFBA0C8CF0ED}" presName="background3" presStyleLbl="node3" presStyleIdx="0" presStyleCnt="4"/>
      <dgm:spPr/>
    </dgm:pt>
    <dgm:pt modelId="{DB2D1647-7C98-4F23-BA18-539516033358}" type="pres">
      <dgm:prSet presAssocID="{7C6D9340-D94F-4206-BF79-DFBA0C8CF0ED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A4F911-47F4-4AF0-97BF-FD3321D63C53}" type="pres">
      <dgm:prSet presAssocID="{7C6D9340-D94F-4206-BF79-DFBA0C8CF0ED}" presName="hierChild4" presStyleCnt="0"/>
      <dgm:spPr/>
    </dgm:pt>
    <dgm:pt modelId="{C0FD9DFE-CB54-4828-ADE1-DD009DD30631}" type="pres">
      <dgm:prSet presAssocID="{5BDB1FD3-77FC-4E1D-9F17-AADEA23D4206}" presName="Name23" presStyleLbl="parChTrans1D4" presStyleIdx="0" presStyleCnt="6"/>
      <dgm:spPr/>
      <dgm:t>
        <a:bodyPr/>
        <a:lstStyle/>
        <a:p>
          <a:endParaRPr lang="en-US"/>
        </a:p>
      </dgm:t>
    </dgm:pt>
    <dgm:pt modelId="{14B0A721-24B3-4BAB-BDC0-D49B63B23BCB}" type="pres">
      <dgm:prSet presAssocID="{A1FA4A8A-B8B6-48C0-8225-6C35BBE875C4}" presName="hierRoot4" presStyleCnt="0"/>
      <dgm:spPr/>
    </dgm:pt>
    <dgm:pt modelId="{4640554A-93B0-4304-8884-844701BD99FF}" type="pres">
      <dgm:prSet presAssocID="{A1FA4A8A-B8B6-48C0-8225-6C35BBE875C4}" presName="composite4" presStyleCnt="0"/>
      <dgm:spPr/>
    </dgm:pt>
    <dgm:pt modelId="{13D8A2CE-F8D2-4BDC-910E-024E5FB22543}" type="pres">
      <dgm:prSet presAssocID="{A1FA4A8A-B8B6-48C0-8225-6C35BBE875C4}" presName="background4" presStyleLbl="node4" presStyleIdx="0" presStyleCnt="6"/>
      <dgm:spPr/>
    </dgm:pt>
    <dgm:pt modelId="{4D1060F5-861E-45CD-A219-52F492D39B98}" type="pres">
      <dgm:prSet presAssocID="{A1FA4A8A-B8B6-48C0-8225-6C35BBE875C4}" presName="text4" presStyleLbl="fgAcc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4647A1-8E00-41C3-BD6B-4E93F143BA7A}" type="pres">
      <dgm:prSet presAssocID="{A1FA4A8A-B8B6-48C0-8225-6C35BBE875C4}" presName="hierChild5" presStyleCnt="0"/>
      <dgm:spPr/>
    </dgm:pt>
    <dgm:pt modelId="{267962E2-6234-4358-AD3F-3A9CCA1F2EDD}" type="pres">
      <dgm:prSet presAssocID="{852F0B81-6F0B-4A2D-881F-AB00E2837876}" presName="Name17" presStyleLbl="parChTrans1D3" presStyleIdx="1" presStyleCnt="4"/>
      <dgm:spPr/>
      <dgm:t>
        <a:bodyPr/>
        <a:lstStyle/>
        <a:p>
          <a:endParaRPr lang="en-US"/>
        </a:p>
      </dgm:t>
    </dgm:pt>
    <dgm:pt modelId="{462D0C2F-0B47-4863-804A-094EF7AFEA08}" type="pres">
      <dgm:prSet presAssocID="{183BED9F-0592-4AE8-8128-E2D38B65AE21}" presName="hierRoot3" presStyleCnt="0"/>
      <dgm:spPr/>
    </dgm:pt>
    <dgm:pt modelId="{7CC3FF8C-B1A9-4167-BDC7-9CBDA81EC8AC}" type="pres">
      <dgm:prSet presAssocID="{183BED9F-0592-4AE8-8128-E2D38B65AE21}" presName="composite3" presStyleCnt="0"/>
      <dgm:spPr/>
    </dgm:pt>
    <dgm:pt modelId="{66B2CA5B-4984-4F16-B685-57645D80FFE0}" type="pres">
      <dgm:prSet presAssocID="{183BED9F-0592-4AE8-8128-E2D38B65AE21}" presName="background3" presStyleLbl="node3" presStyleIdx="1" presStyleCnt="4"/>
      <dgm:spPr/>
    </dgm:pt>
    <dgm:pt modelId="{0034F560-9B6A-4776-96B2-8BA0FC69E22C}" type="pres">
      <dgm:prSet presAssocID="{183BED9F-0592-4AE8-8128-E2D38B65AE21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6B9504-6ED2-4E93-B9C3-0A58D85B74F6}" type="pres">
      <dgm:prSet presAssocID="{183BED9F-0592-4AE8-8128-E2D38B65AE21}" presName="hierChild4" presStyleCnt="0"/>
      <dgm:spPr/>
    </dgm:pt>
    <dgm:pt modelId="{6E9D1B4B-6CBF-4554-8217-867CFFA7D76C}" type="pres">
      <dgm:prSet presAssocID="{BBD2C197-9F48-447C-A1C7-7DB07C9FB229}" presName="Name23" presStyleLbl="parChTrans1D4" presStyleIdx="1" presStyleCnt="6"/>
      <dgm:spPr/>
      <dgm:t>
        <a:bodyPr/>
        <a:lstStyle/>
        <a:p>
          <a:endParaRPr lang="en-US"/>
        </a:p>
      </dgm:t>
    </dgm:pt>
    <dgm:pt modelId="{2B346FAD-EA1C-4E6C-BB0B-9633C3A5065B}" type="pres">
      <dgm:prSet presAssocID="{83703366-C78E-4CAC-8393-9330602BF752}" presName="hierRoot4" presStyleCnt="0"/>
      <dgm:spPr/>
    </dgm:pt>
    <dgm:pt modelId="{A5C27C27-5C1B-4858-9BBF-E259D47202E2}" type="pres">
      <dgm:prSet presAssocID="{83703366-C78E-4CAC-8393-9330602BF752}" presName="composite4" presStyleCnt="0"/>
      <dgm:spPr/>
    </dgm:pt>
    <dgm:pt modelId="{99AEB69D-0FFB-4058-B0F0-992AF2132012}" type="pres">
      <dgm:prSet presAssocID="{83703366-C78E-4CAC-8393-9330602BF752}" presName="background4" presStyleLbl="node4" presStyleIdx="1" presStyleCnt="6"/>
      <dgm:spPr/>
    </dgm:pt>
    <dgm:pt modelId="{ACB620E9-1173-4DB0-A83E-DC52D0B03BBF}" type="pres">
      <dgm:prSet presAssocID="{83703366-C78E-4CAC-8393-9330602BF752}" presName="text4" presStyleLbl="fgAcc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281CCF-7425-42C0-84CB-3C1733EFEA19}" type="pres">
      <dgm:prSet presAssocID="{83703366-C78E-4CAC-8393-9330602BF752}" presName="hierChild5" presStyleCnt="0"/>
      <dgm:spPr/>
    </dgm:pt>
    <dgm:pt modelId="{711C76B9-B0C8-4685-BAF7-692525A0331F}" type="pres">
      <dgm:prSet presAssocID="{F1E51E6B-B7C1-4D50-A096-A22E963606A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08553DF-714E-4A2B-8665-37E7162E5830}" type="pres">
      <dgm:prSet presAssocID="{CEFD020D-88D5-48F8-845A-D0CA79134229}" presName="hierRoot2" presStyleCnt="0"/>
      <dgm:spPr/>
    </dgm:pt>
    <dgm:pt modelId="{8D1493B7-AF01-48FC-A9C4-BD0EB84F1D40}" type="pres">
      <dgm:prSet presAssocID="{CEFD020D-88D5-48F8-845A-D0CA79134229}" presName="composite2" presStyleCnt="0"/>
      <dgm:spPr/>
    </dgm:pt>
    <dgm:pt modelId="{2AD1680B-D8F8-4FF4-9EBC-F344D28852EF}" type="pres">
      <dgm:prSet presAssocID="{CEFD020D-88D5-48F8-845A-D0CA79134229}" presName="background2" presStyleLbl="node2" presStyleIdx="1" presStyleCnt="2"/>
      <dgm:spPr/>
    </dgm:pt>
    <dgm:pt modelId="{FF3F6514-AF92-4117-ADE8-C09FC85561CF}" type="pres">
      <dgm:prSet presAssocID="{CEFD020D-88D5-48F8-845A-D0CA7913422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92A675-B31C-48C3-BBB3-17E5B3EBDB26}" type="pres">
      <dgm:prSet presAssocID="{CEFD020D-88D5-48F8-845A-D0CA79134229}" presName="hierChild3" presStyleCnt="0"/>
      <dgm:spPr/>
    </dgm:pt>
    <dgm:pt modelId="{84B9F84D-2414-4192-BC63-184B0873788B}" type="pres">
      <dgm:prSet presAssocID="{FF73741C-1A02-4FEC-82DE-2C146C7FFEC5}" presName="Name17" presStyleLbl="parChTrans1D3" presStyleIdx="2" presStyleCnt="4"/>
      <dgm:spPr/>
      <dgm:t>
        <a:bodyPr/>
        <a:lstStyle/>
        <a:p>
          <a:endParaRPr lang="en-US"/>
        </a:p>
      </dgm:t>
    </dgm:pt>
    <dgm:pt modelId="{EBC566CE-2B32-46AE-A6C5-F16B0E019F17}" type="pres">
      <dgm:prSet presAssocID="{8C352B16-780F-450F-B538-6187F4F002FF}" presName="hierRoot3" presStyleCnt="0"/>
      <dgm:spPr/>
    </dgm:pt>
    <dgm:pt modelId="{F54133EC-CB22-4630-9D8D-2DA112155CFC}" type="pres">
      <dgm:prSet presAssocID="{8C352B16-780F-450F-B538-6187F4F002FF}" presName="composite3" presStyleCnt="0"/>
      <dgm:spPr/>
    </dgm:pt>
    <dgm:pt modelId="{2E6CC6C7-2EA3-428C-9495-6DA36714A0AD}" type="pres">
      <dgm:prSet presAssocID="{8C352B16-780F-450F-B538-6187F4F002FF}" presName="background3" presStyleLbl="node3" presStyleIdx="2" presStyleCnt="4"/>
      <dgm:spPr/>
    </dgm:pt>
    <dgm:pt modelId="{876A410B-8D04-4DA1-80BB-46360A1222E1}" type="pres">
      <dgm:prSet presAssocID="{8C352B16-780F-450F-B538-6187F4F002FF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EFB76D-D938-4E0C-9072-B26FD660E3C8}" type="pres">
      <dgm:prSet presAssocID="{8C352B16-780F-450F-B538-6187F4F002FF}" presName="hierChild4" presStyleCnt="0"/>
      <dgm:spPr/>
    </dgm:pt>
    <dgm:pt modelId="{0765D56F-A22E-481A-AA1C-AA7FBCD324A1}" type="pres">
      <dgm:prSet presAssocID="{DD106381-121D-4D02-8B6E-E9BFCC7DB73C}" presName="Name23" presStyleLbl="parChTrans1D4" presStyleIdx="2" presStyleCnt="6"/>
      <dgm:spPr/>
      <dgm:t>
        <a:bodyPr/>
        <a:lstStyle/>
        <a:p>
          <a:endParaRPr lang="en-US"/>
        </a:p>
      </dgm:t>
    </dgm:pt>
    <dgm:pt modelId="{AF30EB87-6E61-4F20-A494-34D1D7691B51}" type="pres">
      <dgm:prSet presAssocID="{76052C72-DA9E-4505-8B01-BA65A5530624}" presName="hierRoot4" presStyleCnt="0"/>
      <dgm:spPr/>
    </dgm:pt>
    <dgm:pt modelId="{286C6A13-FC37-4068-8254-EFF86C20FBD9}" type="pres">
      <dgm:prSet presAssocID="{76052C72-DA9E-4505-8B01-BA65A5530624}" presName="composite4" presStyleCnt="0"/>
      <dgm:spPr/>
    </dgm:pt>
    <dgm:pt modelId="{6B98099F-DCB9-4C96-83A7-0AD0732E79F3}" type="pres">
      <dgm:prSet presAssocID="{76052C72-DA9E-4505-8B01-BA65A5530624}" presName="background4" presStyleLbl="node4" presStyleIdx="2" presStyleCnt="6"/>
      <dgm:spPr/>
    </dgm:pt>
    <dgm:pt modelId="{BBE381E0-CB8B-4230-9FA1-DFF00CC6997D}" type="pres">
      <dgm:prSet presAssocID="{76052C72-DA9E-4505-8B01-BA65A5530624}" presName="text4" presStyleLbl="fgAcc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0D0D90-8AE5-49D1-A3B8-8179C31A1537}" type="pres">
      <dgm:prSet presAssocID="{76052C72-DA9E-4505-8B01-BA65A5530624}" presName="hierChild5" presStyleCnt="0"/>
      <dgm:spPr/>
    </dgm:pt>
    <dgm:pt modelId="{276BBDA6-E0B3-40CD-9BCF-941CB9CB6213}" type="pres">
      <dgm:prSet presAssocID="{49668A69-7317-431E-B357-818004ADFF78}" presName="Name23" presStyleLbl="parChTrans1D4" presStyleIdx="3" presStyleCnt="6"/>
      <dgm:spPr/>
      <dgm:t>
        <a:bodyPr/>
        <a:lstStyle/>
        <a:p>
          <a:endParaRPr lang="en-US"/>
        </a:p>
      </dgm:t>
    </dgm:pt>
    <dgm:pt modelId="{DBC16C2A-30BA-4A0D-8FC3-4F86D395D808}" type="pres">
      <dgm:prSet presAssocID="{C7EA9986-3994-49EA-BF81-ADB3C8352789}" presName="hierRoot4" presStyleCnt="0"/>
      <dgm:spPr/>
    </dgm:pt>
    <dgm:pt modelId="{D27DADD8-E07D-4FD9-905D-1200E47AC66A}" type="pres">
      <dgm:prSet presAssocID="{C7EA9986-3994-49EA-BF81-ADB3C8352789}" presName="composite4" presStyleCnt="0"/>
      <dgm:spPr/>
    </dgm:pt>
    <dgm:pt modelId="{54599FDF-E8D7-46D6-A606-305BD7BD816D}" type="pres">
      <dgm:prSet presAssocID="{C7EA9986-3994-49EA-BF81-ADB3C8352789}" presName="background4" presStyleLbl="node4" presStyleIdx="3" presStyleCnt="6"/>
      <dgm:spPr/>
    </dgm:pt>
    <dgm:pt modelId="{C2EB2EBF-E95F-4566-8A7A-983B75F92EE6}" type="pres">
      <dgm:prSet presAssocID="{C7EA9986-3994-49EA-BF81-ADB3C8352789}" presName="text4" presStyleLbl="fgAcc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DC836E-15FA-4A46-A013-11E09810685C}" type="pres">
      <dgm:prSet presAssocID="{C7EA9986-3994-49EA-BF81-ADB3C8352789}" presName="hierChild5" presStyleCnt="0"/>
      <dgm:spPr/>
    </dgm:pt>
    <dgm:pt modelId="{8DB2B1FC-8A7C-423D-9C7F-6BE84F13CB5B}" type="pres">
      <dgm:prSet presAssocID="{9F2F9B97-405E-4713-A02B-C0BEBB8A9DA9}" presName="Name17" presStyleLbl="parChTrans1D3" presStyleIdx="3" presStyleCnt="4"/>
      <dgm:spPr/>
      <dgm:t>
        <a:bodyPr/>
        <a:lstStyle/>
        <a:p>
          <a:endParaRPr lang="en-US"/>
        </a:p>
      </dgm:t>
    </dgm:pt>
    <dgm:pt modelId="{11148F86-8878-43AC-968D-EE0BE9C71B8C}" type="pres">
      <dgm:prSet presAssocID="{11DA1E39-F25C-4211-A87D-DAE8112BEF1F}" presName="hierRoot3" presStyleCnt="0"/>
      <dgm:spPr/>
    </dgm:pt>
    <dgm:pt modelId="{FB448E0B-A3B0-48FE-9D5F-67C7605F878A}" type="pres">
      <dgm:prSet presAssocID="{11DA1E39-F25C-4211-A87D-DAE8112BEF1F}" presName="composite3" presStyleCnt="0"/>
      <dgm:spPr/>
    </dgm:pt>
    <dgm:pt modelId="{57AB4DF6-4AD0-4886-BA3E-31C1A7888BB1}" type="pres">
      <dgm:prSet presAssocID="{11DA1E39-F25C-4211-A87D-DAE8112BEF1F}" presName="background3" presStyleLbl="node3" presStyleIdx="3" presStyleCnt="4"/>
      <dgm:spPr/>
    </dgm:pt>
    <dgm:pt modelId="{5508D1EF-769B-4227-A0BE-2E20943D947B}" type="pres">
      <dgm:prSet presAssocID="{11DA1E39-F25C-4211-A87D-DAE8112BEF1F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90D64D-3C6D-4557-AD71-7969EAA1835D}" type="pres">
      <dgm:prSet presAssocID="{11DA1E39-F25C-4211-A87D-DAE8112BEF1F}" presName="hierChild4" presStyleCnt="0"/>
      <dgm:spPr/>
    </dgm:pt>
    <dgm:pt modelId="{99F2537C-B7F3-42CC-B480-B5F0E45F41F4}" type="pres">
      <dgm:prSet presAssocID="{088A3098-1E9B-473D-B8E0-508F8F27AF77}" presName="Name23" presStyleLbl="parChTrans1D4" presStyleIdx="4" presStyleCnt="6"/>
      <dgm:spPr/>
      <dgm:t>
        <a:bodyPr/>
        <a:lstStyle/>
        <a:p>
          <a:endParaRPr lang="en-US"/>
        </a:p>
      </dgm:t>
    </dgm:pt>
    <dgm:pt modelId="{8113E145-5156-4BF2-B5D8-3F7B42ECCE42}" type="pres">
      <dgm:prSet presAssocID="{01B4053A-8CC0-46D8-AA41-EC79D57697FC}" presName="hierRoot4" presStyleCnt="0"/>
      <dgm:spPr/>
    </dgm:pt>
    <dgm:pt modelId="{644DB251-9838-4608-83CC-1F436C1CFD25}" type="pres">
      <dgm:prSet presAssocID="{01B4053A-8CC0-46D8-AA41-EC79D57697FC}" presName="composite4" presStyleCnt="0"/>
      <dgm:spPr/>
    </dgm:pt>
    <dgm:pt modelId="{C0FC18F7-35DC-460F-8FE9-C9164B6CF269}" type="pres">
      <dgm:prSet presAssocID="{01B4053A-8CC0-46D8-AA41-EC79D57697FC}" presName="background4" presStyleLbl="node4" presStyleIdx="4" presStyleCnt="6"/>
      <dgm:spPr/>
    </dgm:pt>
    <dgm:pt modelId="{5C0236D7-0553-495F-B168-8A22F2F64E5A}" type="pres">
      <dgm:prSet presAssocID="{01B4053A-8CC0-46D8-AA41-EC79D57697FC}" presName="text4" presStyleLbl="fgAcc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7DDF27-2A0B-40C9-88A4-1C2D5B3194B6}" type="pres">
      <dgm:prSet presAssocID="{01B4053A-8CC0-46D8-AA41-EC79D57697FC}" presName="hierChild5" presStyleCnt="0"/>
      <dgm:spPr/>
    </dgm:pt>
    <dgm:pt modelId="{309EA6DA-B90E-40B7-9C49-89B4D2AA3481}" type="pres">
      <dgm:prSet presAssocID="{C0F571FC-3648-43B2-BAEC-2284C9FBB355}" presName="Name23" presStyleLbl="parChTrans1D4" presStyleIdx="5" presStyleCnt="6"/>
      <dgm:spPr/>
      <dgm:t>
        <a:bodyPr/>
        <a:lstStyle/>
        <a:p>
          <a:endParaRPr lang="en-US"/>
        </a:p>
      </dgm:t>
    </dgm:pt>
    <dgm:pt modelId="{465D46AF-0D1B-4167-BAAB-E5099DF30DAF}" type="pres">
      <dgm:prSet presAssocID="{89F9CD8D-E67B-4BB3-959D-C2843C7B1F64}" presName="hierRoot4" presStyleCnt="0"/>
      <dgm:spPr/>
    </dgm:pt>
    <dgm:pt modelId="{6ACDD992-2952-4CF6-84D8-09E05F7CE404}" type="pres">
      <dgm:prSet presAssocID="{89F9CD8D-E67B-4BB3-959D-C2843C7B1F64}" presName="composite4" presStyleCnt="0"/>
      <dgm:spPr/>
    </dgm:pt>
    <dgm:pt modelId="{7EA563EF-8168-48BB-A524-72BC3EE107D1}" type="pres">
      <dgm:prSet presAssocID="{89F9CD8D-E67B-4BB3-959D-C2843C7B1F64}" presName="background4" presStyleLbl="node4" presStyleIdx="5" presStyleCnt="6"/>
      <dgm:spPr/>
    </dgm:pt>
    <dgm:pt modelId="{08B3AD21-51F9-432A-8124-442B62033025}" type="pres">
      <dgm:prSet presAssocID="{89F9CD8D-E67B-4BB3-959D-C2843C7B1F64}" presName="text4" presStyleLbl="fgAcc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1B26B2-866A-4562-8961-9F2F3995F5AC}" type="pres">
      <dgm:prSet presAssocID="{89F9CD8D-E67B-4BB3-959D-C2843C7B1F64}" presName="hierChild5" presStyleCnt="0"/>
      <dgm:spPr/>
    </dgm:pt>
  </dgm:ptLst>
  <dgm:cxnLst>
    <dgm:cxn modelId="{2C1221FD-6AB0-4F06-B207-3B231E43FB50}" type="presOf" srcId="{A1FA4A8A-B8B6-48C0-8225-6C35BBE875C4}" destId="{4D1060F5-861E-45CD-A219-52F492D39B98}" srcOrd="0" destOrd="0" presId="urn:microsoft.com/office/officeart/2005/8/layout/hierarchy1"/>
    <dgm:cxn modelId="{287219E8-BB6E-46C3-9EEE-7F13230A4D8F}" type="presOf" srcId="{D6CEC95B-2ABC-4565-A438-EE90DC4CF765}" destId="{97119A0A-4A2E-4D0D-BF8F-340A43C61314}" srcOrd="0" destOrd="0" presId="urn:microsoft.com/office/officeart/2005/8/layout/hierarchy1"/>
    <dgm:cxn modelId="{3D55BF2B-8E0F-4B0A-A08F-B158DA75C0B6}" type="presOf" srcId="{CEFD020D-88D5-48F8-845A-D0CA79134229}" destId="{FF3F6514-AF92-4117-ADE8-C09FC85561CF}" srcOrd="0" destOrd="0" presId="urn:microsoft.com/office/officeart/2005/8/layout/hierarchy1"/>
    <dgm:cxn modelId="{D8FF6D4D-3283-440E-AE8A-2424ED6EEA34}" type="presOf" srcId="{183BED9F-0592-4AE8-8128-E2D38B65AE21}" destId="{0034F560-9B6A-4776-96B2-8BA0FC69E22C}" srcOrd="0" destOrd="0" presId="urn:microsoft.com/office/officeart/2005/8/layout/hierarchy1"/>
    <dgm:cxn modelId="{4058FE2C-961B-4071-809F-1FE4254B7595}" srcId="{1CC302E9-3679-4895-86A2-E016FB809178}" destId="{7C6D9340-D94F-4206-BF79-DFBA0C8CF0ED}" srcOrd="0" destOrd="0" parTransId="{3322A169-ADA8-49CD-9393-807FAADF9CCF}" sibTransId="{C4CB0B1F-CA5B-45B7-B10A-64B258E2C83D}"/>
    <dgm:cxn modelId="{73C4F77C-1AC1-4FEB-9868-C0FBC1AAF515}" srcId="{CEFD020D-88D5-48F8-845A-D0CA79134229}" destId="{8C352B16-780F-450F-B538-6187F4F002FF}" srcOrd="0" destOrd="0" parTransId="{FF73741C-1A02-4FEC-82DE-2C146C7FFEC5}" sibTransId="{240032E7-30F9-441E-ABA4-89DAF9BEB859}"/>
    <dgm:cxn modelId="{8ED65146-F4BD-4EA3-B021-A55AA936E0B2}" srcId="{8C352B16-780F-450F-B538-6187F4F002FF}" destId="{76052C72-DA9E-4505-8B01-BA65A5530624}" srcOrd="0" destOrd="0" parTransId="{DD106381-121D-4D02-8B6E-E9BFCC7DB73C}" sibTransId="{75E93E0C-42BB-4D2B-AEC2-EF113B2E8F06}"/>
    <dgm:cxn modelId="{AB976AF2-5A12-4FCE-9596-F7617670F0E7}" type="presOf" srcId="{83703366-C78E-4CAC-8393-9330602BF752}" destId="{ACB620E9-1173-4DB0-A83E-DC52D0B03BBF}" srcOrd="0" destOrd="0" presId="urn:microsoft.com/office/officeart/2005/8/layout/hierarchy1"/>
    <dgm:cxn modelId="{C13114AF-0750-42DD-AF3A-BE114EE53E1F}" srcId="{CEFD020D-88D5-48F8-845A-D0CA79134229}" destId="{11DA1E39-F25C-4211-A87D-DAE8112BEF1F}" srcOrd="1" destOrd="0" parTransId="{9F2F9B97-405E-4713-A02B-C0BEBB8A9DA9}" sibTransId="{165B8F88-0ED1-4071-AE24-8ACC5C9285C9}"/>
    <dgm:cxn modelId="{12C31201-57EE-433F-AF3A-59ACA1561B83}" srcId="{F021AEE5-EA86-473A-A8A2-3AB8D7D17ECE}" destId="{CEFD020D-88D5-48F8-845A-D0CA79134229}" srcOrd="1" destOrd="0" parTransId="{F1E51E6B-B7C1-4D50-A096-A22E963606A6}" sibTransId="{0BE43B2D-CD6B-41AA-B989-6DEA3DD49184}"/>
    <dgm:cxn modelId="{746A7B86-48F4-4B37-BB33-6A0277CF5E9A}" type="presOf" srcId="{1CC302E9-3679-4895-86A2-E016FB809178}" destId="{56872BCB-4553-477A-8EB3-B6712085D884}" srcOrd="0" destOrd="0" presId="urn:microsoft.com/office/officeart/2005/8/layout/hierarchy1"/>
    <dgm:cxn modelId="{23869806-86FA-4BDD-9E98-478A685CBC4F}" srcId="{9A5FC18D-6500-4D28-8BEF-7EDEF35743EC}" destId="{F021AEE5-EA86-473A-A8A2-3AB8D7D17ECE}" srcOrd="0" destOrd="0" parTransId="{C79D4486-904C-42E6-AFA2-A12753F32EB8}" sibTransId="{8170F913-719E-4701-AD89-CED2BC9429AD}"/>
    <dgm:cxn modelId="{644F207D-A242-451C-89E8-A3A0B4D6DE5B}" type="presOf" srcId="{01B4053A-8CC0-46D8-AA41-EC79D57697FC}" destId="{5C0236D7-0553-495F-B168-8A22F2F64E5A}" srcOrd="0" destOrd="0" presId="urn:microsoft.com/office/officeart/2005/8/layout/hierarchy1"/>
    <dgm:cxn modelId="{AD7EF428-F5A1-4AC2-ADE1-87C47CDE521D}" srcId="{1CC302E9-3679-4895-86A2-E016FB809178}" destId="{183BED9F-0592-4AE8-8128-E2D38B65AE21}" srcOrd="1" destOrd="0" parTransId="{852F0B81-6F0B-4A2D-881F-AB00E2837876}" sibTransId="{54AE187A-7AB1-4B80-926C-B933AFA770CA}"/>
    <dgm:cxn modelId="{C1789B41-BF17-45AF-9B4B-E00448AA9F19}" type="presOf" srcId="{8C352B16-780F-450F-B538-6187F4F002FF}" destId="{876A410B-8D04-4DA1-80BB-46360A1222E1}" srcOrd="0" destOrd="0" presId="urn:microsoft.com/office/officeart/2005/8/layout/hierarchy1"/>
    <dgm:cxn modelId="{EF1FFFAD-65AC-407F-B1A4-0C982C3CF571}" type="presOf" srcId="{DD106381-121D-4D02-8B6E-E9BFCC7DB73C}" destId="{0765D56F-A22E-481A-AA1C-AA7FBCD324A1}" srcOrd="0" destOrd="0" presId="urn:microsoft.com/office/officeart/2005/8/layout/hierarchy1"/>
    <dgm:cxn modelId="{55A3B212-B5EF-421E-B094-72E90CD3582E}" type="presOf" srcId="{9F2F9B97-405E-4713-A02B-C0BEBB8A9DA9}" destId="{8DB2B1FC-8A7C-423D-9C7F-6BE84F13CB5B}" srcOrd="0" destOrd="0" presId="urn:microsoft.com/office/officeart/2005/8/layout/hierarchy1"/>
    <dgm:cxn modelId="{2F5F13E5-F35B-4121-B9B1-0DBB88C9C30D}" type="presOf" srcId="{852F0B81-6F0B-4A2D-881F-AB00E2837876}" destId="{267962E2-6234-4358-AD3F-3A9CCA1F2EDD}" srcOrd="0" destOrd="0" presId="urn:microsoft.com/office/officeart/2005/8/layout/hierarchy1"/>
    <dgm:cxn modelId="{736A7277-797C-45E2-BB39-8ECCF8E1088F}" srcId="{183BED9F-0592-4AE8-8128-E2D38B65AE21}" destId="{83703366-C78E-4CAC-8393-9330602BF752}" srcOrd="0" destOrd="0" parTransId="{BBD2C197-9F48-447C-A1C7-7DB07C9FB229}" sibTransId="{2E12CB60-BBAF-4B91-846A-A3084D400A77}"/>
    <dgm:cxn modelId="{0787BDDE-6B17-4519-8788-A0DE2D844A00}" type="presOf" srcId="{11DA1E39-F25C-4211-A87D-DAE8112BEF1F}" destId="{5508D1EF-769B-4227-A0BE-2E20943D947B}" srcOrd="0" destOrd="0" presId="urn:microsoft.com/office/officeart/2005/8/layout/hierarchy1"/>
    <dgm:cxn modelId="{BA484038-8742-4203-9987-1759A1D64B9E}" type="presOf" srcId="{BBD2C197-9F48-447C-A1C7-7DB07C9FB229}" destId="{6E9D1B4B-6CBF-4554-8217-867CFFA7D76C}" srcOrd="0" destOrd="0" presId="urn:microsoft.com/office/officeart/2005/8/layout/hierarchy1"/>
    <dgm:cxn modelId="{50FFEECF-735D-4C7C-904A-10CEF46EF83E}" type="presOf" srcId="{F1E51E6B-B7C1-4D50-A096-A22E963606A6}" destId="{711C76B9-B0C8-4685-BAF7-692525A0331F}" srcOrd="0" destOrd="0" presId="urn:microsoft.com/office/officeart/2005/8/layout/hierarchy1"/>
    <dgm:cxn modelId="{3AC33F47-7E6B-4470-9F41-90165EFF2EBE}" srcId="{11DA1E39-F25C-4211-A87D-DAE8112BEF1F}" destId="{89F9CD8D-E67B-4BB3-959D-C2843C7B1F64}" srcOrd="1" destOrd="0" parTransId="{C0F571FC-3648-43B2-BAEC-2284C9FBB355}" sibTransId="{7E13439D-0E63-4141-A993-0659A76243F3}"/>
    <dgm:cxn modelId="{FD264B9B-BF77-437E-BE0E-060EEFA0377D}" type="presOf" srcId="{FF73741C-1A02-4FEC-82DE-2C146C7FFEC5}" destId="{84B9F84D-2414-4192-BC63-184B0873788B}" srcOrd="0" destOrd="0" presId="urn:microsoft.com/office/officeart/2005/8/layout/hierarchy1"/>
    <dgm:cxn modelId="{38450A7A-CBC3-4CAF-A2F9-7C2226566C8C}" type="presOf" srcId="{9A5FC18D-6500-4D28-8BEF-7EDEF35743EC}" destId="{7936FB52-A5C1-4979-B1B1-8EC73DF9A26A}" srcOrd="0" destOrd="0" presId="urn:microsoft.com/office/officeart/2005/8/layout/hierarchy1"/>
    <dgm:cxn modelId="{F823BB24-878E-47C8-B38A-852ED3355CD0}" srcId="{7C6D9340-D94F-4206-BF79-DFBA0C8CF0ED}" destId="{A1FA4A8A-B8B6-48C0-8225-6C35BBE875C4}" srcOrd="0" destOrd="0" parTransId="{5BDB1FD3-77FC-4E1D-9F17-AADEA23D4206}" sibTransId="{B7033994-2B53-40CA-8019-6832083AC96D}"/>
    <dgm:cxn modelId="{C8E7A72F-FB8B-40E8-9AFF-85BADC16DE64}" type="presOf" srcId="{F021AEE5-EA86-473A-A8A2-3AB8D7D17ECE}" destId="{1EE0727C-5780-404B-BC80-27FFC23CC961}" srcOrd="0" destOrd="0" presId="urn:microsoft.com/office/officeart/2005/8/layout/hierarchy1"/>
    <dgm:cxn modelId="{A501FB5F-BAB9-4CC4-A2D8-A62F2C4BB024}" srcId="{11DA1E39-F25C-4211-A87D-DAE8112BEF1F}" destId="{01B4053A-8CC0-46D8-AA41-EC79D57697FC}" srcOrd="0" destOrd="0" parTransId="{088A3098-1E9B-473D-B8E0-508F8F27AF77}" sibTransId="{A57E87B0-8545-4CE5-A5CA-D836B47EE5A1}"/>
    <dgm:cxn modelId="{CD62F753-D451-4F73-8902-D6AFFB41EC79}" type="presOf" srcId="{C0F571FC-3648-43B2-BAEC-2284C9FBB355}" destId="{309EA6DA-B90E-40B7-9C49-89B4D2AA3481}" srcOrd="0" destOrd="0" presId="urn:microsoft.com/office/officeart/2005/8/layout/hierarchy1"/>
    <dgm:cxn modelId="{DD30DD0D-9414-4ADD-8F05-65DE076635BF}" type="presOf" srcId="{5BDB1FD3-77FC-4E1D-9F17-AADEA23D4206}" destId="{C0FD9DFE-CB54-4828-ADE1-DD009DD30631}" srcOrd="0" destOrd="0" presId="urn:microsoft.com/office/officeart/2005/8/layout/hierarchy1"/>
    <dgm:cxn modelId="{64820CF5-FC42-4D61-8768-717343A37DB2}" type="presOf" srcId="{088A3098-1E9B-473D-B8E0-508F8F27AF77}" destId="{99F2537C-B7F3-42CC-B480-B5F0E45F41F4}" srcOrd="0" destOrd="0" presId="urn:microsoft.com/office/officeart/2005/8/layout/hierarchy1"/>
    <dgm:cxn modelId="{BF365CDB-E2D3-4D2A-9BE1-B6720D97EB64}" type="presOf" srcId="{49668A69-7317-431E-B357-818004ADFF78}" destId="{276BBDA6-E0B3-40CD-9BCF-941CB9CB6213}" srcOrd="0" destOrd="0" presId="urn:microsoft.com/office/officeart/2005/8/layout/hierarchy1"/>
    <dgm:cxn modelId="{2D04C228-F290-4298-9DDD-57C7E75E7096}" type="presOf" srcId="{7C6D9340-D94F-4206-BF79-DFBA0C8CF0ED}" destId="{DB2D1647-7C98-4F23-BA18-539516033358}" srcOrd="0" destOrd="0" presId="urn:microsoft.com/office/officeart/2005/8/layout/hierarchy1"/>
    <dgm:cxn modelId="{35B48108-89B7-4065-B03E-34D99F1F4EAF}" srcId="{F021AEE5-EA86-473A-A8A2-3AB8D7D17ECE}" destId="{1CC302E9-3679-4895-86A2-E016FB809178}" srcOrd="0" destOrd="0" parTransId="{D6CEC95B-2ABC-4565-A438-EE90DC4CF765}" sibTransId="{143FE826-3716-426B-BE13-D07008AE8495}"/>
    <dgm:cxn modelId="{54E636DE-56BD-4A7E-ACAF-895FAAF0AAED}" type="presOf" srcId="{89F9CD8D-E67B-4BB3-959D-C2843C7B1F64}" destId="{08B3AD21-51F9-432A-8124-442B62033025}" srcOrd="0" destOrd="0" presId="urn:microsoft.com/office/officeart/2005/8/layout/hierarchy1"/>
    <dgm:cxn modelId="{CF013FBA-6314-43D8-9902-F88078634760}" type="presOf" srcId="{C7EA9986-3994-49EA-BF81-ADB3C8352789}" destId="{C2EB2EBF-E95F-4566-8A7A-983B75F92EE6}" srcOrd="0" destOrd="0" presId="urn:microsoft.com/office/officeart/2005/8/layout/hierarchy1"/>
    <dgm:cxn modelId="{B8CCA68A-726F-478B-8224-E8D66C6332C1}" type="presOf" srcId="{3322A169-ADA8-49CD-9393-807FAADF9CCF}" destId="{93A44A95-3CB2-42E8-9DFF-FA9F84A9BD28}" srcOrd="0" destOrd="0" presId="urn:microsoft.com/office/officeart/2005/8/layout/hierarchy1"/>
    <dgm:cxn modelId="{E6822F67-C713-4AF7-9049-64CBAF7F1D69}" srcId="{8C352B16-780F-450F-B538-6187F4F002FF}" destId="{C7EA9986-3994-49EA-BF81-ADB3C8352789}" srcOrd="1" destOrd="0" parTransId="{49668A69-7317-431E-B357-818004ADFF78}" sibTransId="{707E7D9C-85A7-4BB8-9033-475B3E1352E7}"/>
    <dgm:cxn modelId="{BAA9699D-A253-477C-8D1E-C6D16CCDE3CB}" type="presOf" srcId="{76052C72-DA9E-4505-8B01-BA65A5530624}" destId="{BBE381E0-CB8B-4230-9FA1-DFF00CC6997D}" srcOrd="0" destOrd="0" presId="urn:microsoft.com/office/officeart/2005/8/layout/hierarchy1"/>
    <dgm:cxn modelId="{E02A497F-8CA9-4A95-B4CF-695E8E8BE5AD}" type="presParOf" srcId="{7936FB52-A5C1-4979-B1B1-8EC73DF9A26A}" destId="{A217CA3B-94B7-469D-A41C-3F50FF982C76}" srcOrd="0" destOrd="0" presId="urn:microsoft.com/office/officeart/2005/8/layout/hierarchy1"/>
    <dgm:cxn modelId="{14E8403C-8F51-47A3-A4A5-A42C008E60BF}" type="presParOf" srcId="{A217CA3B-94B7-469D-A41C-3F50FF982C76}" destId="{89EE82BF-1380-484F-A383-A6D01BBB4312}" srcOrd="0" destOrd="0" presId="urn:microsoft.com/office/officeart/2005/8/layout/hierarchy1"/>
    <dgm:cxn modelId="{E81D1E16-3813-479A-A41B-F5BE772EE58F}" type="presParOf" srcId="{89EE82BF-1380-484F-A383-A6D01BBB4312}" destId="{2AB9A5D8-22BF-4F34-8C8E-21380320892A}" srcOrd="0" destOrd="0" presId="urn:microsoft.com/office/officeart/2005/8/layout/hierarchy1"/>
    <dgm:cxn modelId="{2FF27A28-D6E6-408F-A150-99398B44ED5A}" type="presParOf" srcId="{89EE82BF-1380-484F-A383-A6D01BBB4312}" destId="{1EE0727C-5780-404B-BC80-27FFC23CC961}" srcOrd="1" destOrd="0" presId="urn:microsoft.com/office/officeart/2005/8/layout/hierarchy1"/>
    <dgm:cxn modelId="{E975303B-4F9A-4320-B4D7-4F2197A58706}" type="presParOf" srcId="{A217CA3B-94B7-469D-A41C-3F50FF982C76}" destId="{F6F73C01-F138-4FA2-9712-794A10AFF876}" srcOrd="1" destOrd="0" presId="urn:microsoft.com/office/officeart/2005/8/layout/hierarchy1"/>
    <dgm:cxn modelId="{007F1960-C8D0-4250-A9F7-5520DCF93D9B}" type="presParOf" srcId="{F6F73C01-F138-4FA2-9712-794A10AFF876}" destId="{97119A0A-4A2E-4D0D-BF8F-340A43C61314}" srcOrd="0" destOrd="0" presId="urn:microsoft.com/office/officeart/2005/8/layout/hierarchy1"/>
    <dgm:cxn modelId="{87C89BB8-79A2-44C0-A32E-6FD61673EFEF}" type="presParOf" srcId="{F6F73C01-F138-4FA2-9712-794A10AFF876}" destId="{B8247344-48B0-4A78-801E-E14E429521F5}" srcOrd="1" destOrd="0" presId="urn:microsoft.com/office/officeart/2005/8/layout/hierarchy1"/>
    <dgm:cxn modelId="{8DB9F5C2-D185-45BF-BB4D-9E1492148867}" type="presParOf" srcId="{B8247344-48B0-4A78-801E-E14E429521F5}" destId="{B3EE5304-D073-4BEF-9DE1-731775E8018B}" srcOrd="0" destOrd="0" presId="urn:microsoft.com/office/officeart/2005/8/layout/hierarchy1"/>
    <dgm:cxn modelId="{0FF0D766-BF56-4870-9A8F-0949B1BA1C46}" type="presParOf" srcId="{B3EE5304-D073-4BEF-9DE1-731775E8018B}" destId="{0183F901-6AE2-42A0-A7AF-009720DDB895}" srcOrd="0" destOrd="0" presId="urn:microsoft.com/office/officeart/2005/8/layout/hierarchy1"/>
    <dgm:cxn modelId="{8ACB9D14-43ED-4C37-BEEF-20BA378BED54}" type="presParOf" srcId="{B3EE5304-D073-4BEF-9DE1-731775E8018B}" destId="{56872BCB-4553-477A-8EB3-B6712085D884}" srcOrd="1" destOrd="0" presId="urn:microsoft.com/office/officeart/2005/8/layout/hierarchy1"/>
    <dgm:cxn modelId="{C8098F36-1055-432D-834D-654CAB504069}" type="presParOf" srcId="{B8247344-48B0-4A78-801E-E14E429521F5}" destId="{5319B0CD-5071-4EA6-8CB3-481D14A3CF51}" srcOrd="1" destOrd="0" presId="urn:microsoft.com/office/officeart/2005/8/layout/hierarchy1"/>
    <dgm:cxn modelId="{1B8034EC-00FC-4F2A-B113-0986E5644E90}" type="presParOf" srcId="{5319B0CD-5071-4EA6-8CB3-481D14A3CF51}" destId="{93A44A95-3CB2-42E8-9DFF-FA9F84A9BD28}" srcOrd="0" destOrd="0" presId="urn:microsoft.com/office/officeart/2005/8/layout/hierarchy1"/>
    <dgm:cxn modelId="{EF4F587C-D49F-4433-8E49-C124A8A754B6}" type="presParOf" srcId="{5319B0CD-5071-4EA6-8CB3-481D14A3CF51}" destId="{85A737B0-B68E-4372-A19A-05F5AADE0D35}" srcOrd="1" destOrd="0" presId="urn:microsoft.com/office/officeart/2005/8/layout/hierarchy1"/>
    <dgm:cxn modelId="{92D5DCBF-6A32-47F1-AAD5-2EC49515FA68}" type="presParOf" srcId="{85A737B0-B68E-4372-A19A-05F5AADE0D35}" destId="{A5B8C9D5-7FB8-4BF3-9DB2-93D56C392EE3}" srcOrd="0" destOrd="0" presId="urn:microsoft.com/office/officeart/2005/8/layout/hierarchy1"/>
    <dgm:cxn modelId="{DF25EB2C-55DE-4F21-B666-1DFB9195A76A}" type="presParOf" srcId="{A5B8C9D5-7FB8-4BF3-9DB2-93D56C392EE3}" destId="{7D0B53A5-A28C-4C47-9495-ECF839490093}" srcOrd="0" destOrd="0" presId="urn:microsoft.com/office/officeart/2005/8/layout/hierarchy1"/>
    <dgm:cxn modelId="{195D10FD-FC2F-429D-9F7D-7AF260B9DB45}" type="presParOf" srcId="{A5B8C9D5-7FB8-4BF3-9DB2-93D56C392EE3}" destId="{DB2D1647-7C98-4F23-BA18-539516033358}" srcOrd="1" destOrd="0" presId="urn:microsoft.com/office/officeart/2005/8/layout/hierarchy1"/>
    <dgm:cxn modelId="{BD714F1C-263B-4246-BBD0-FC588A0CC40E}" type="presParOf" srcId="{85A737B0-B68E-4372-A19A-05F5AADE0D35}" destId="{4DA4F911-47F4-4AF0-97BF-FD3321D63C53}" srcOrd="1" destOrd="0" presId="urn:microsoft.com/office/officeart/2005/8/layout/hierarchy1"/>
    <dgm:cxn modelId="{908D255C-6E19-4121-96BC-37B151CC9355}" type="presParOf" srcId="{4DA4F911-47F4-4AF0-97BF-FD3321D63C53}" destId="{C0FD9DFE-CB54-4828-ADE1-DD009DD30631}" srcOrd="0" destOrd="0" presId="urn:microsoft.com/office/officeart/2005/8/layout/hierarchy1"/>
    <dgm:cxn modelId="{3D465BC2-BF8D-49A0-B1DE-70A6957AB651}" type="presParOf" srcId="{4DA4F911-47F4-4AF0-97BF-FD3321D63C53}" destId="{14B0A721-24B3-4BAB-BDC0-D49B63B23BCB}" srcOrd="1" destOrd="0" presId="urn:microsoft.com/office/officeart/2005/8/layout/hierarchy1"/>
    <dgm:cxn modelId="{AD811EC1-1603-4846-A32F-8AFC81FD3FF5}" type="presParOf" srcId="{14B0A721-24B3-4BAB-BDC0-D49B63B23BCB}" destId="{4640554A-93B0-4304-8884-844701BD99FF}" srcOrd="0" destOrd="0" presId="urn:microsoft.com/office/officeart/2005/8/layout/hierarchy1"/>
    <dgm:cxn modelId="{AB87553D-E7D7-4E11-BC3D-03180253186D}" type="presParOf" srcId="{4640554A-93B0-4304-8884-844701BD99FF}" destId="{13D8A2CE-F8D2-4BDC-910E-024E5FB22543}" srcOrd="0" destOrd="0" presId="urn:microsoft.com/office/officeart/2005/8/layout/hierarchy1"/>
    <dgm:cxn modelId="{F92E011B-B8EB-45C2-882E-9754079D3085}" type="presParOf" srcId="{4640554A-93B0-4304-8884-844701BD99FF}" destId="{4D1060F5-861E-45CD-A219-52F492D39B98}" srcOrd="1" destOrd="0" presId="urn:microsoft.com/office/officeart/2005/8/layout/hierarchy1"/>
    <dgm:cxn modelId="{D554609F-A971-409F-B7AC-F71CC35E03B0}" type="presParOf" srcId="{14B0A721-24B3-4BAB-BDC0-D49B63B23BCB}" destId="{504647A1-8E00-41C3-BD6B-4E93F143BA7A}" srcOrd="1" destOrd="0" presId="urn:microsoft.com/office/officeart/2005/8/layout/hierarchy1"/>
    <dgm:cxn modelId="{99964196-F1BB-491B-BCC4-6701D99FA9A4}" type="presParOf" srcId="{5319B0CD-5071-4EA6-8CB3-481D14A3CF51}" destId="{267962E2-6234-4358-AD3F-3A9CCA1F2EDD}" srcOrd="2" destOrd="0" presId="urn:microsoft.com/office/officeart/2005/8/layout/hierarchy1"/>
    <dgm:cxn modelId="{2A7A2AB9-6593-472B-A357-275FA8681848}" type="presParOf" srcId="{5319B0CD-5071-4EA6-8CB3-481D14A3CF51}" destId="{462D0C2F-0B47-4863-804A-094EF7AFEA08}" srcOrd="3" destOrd="0" presId="urn:microsoft.com/office/officeart/2005/8/layout/hierarchy1"/>
    <dgm:cxn modelId="{1D5B85ED-70F8-404D-AC87-9D42C94D7101}" type="presParOf" srcId="{462D0C2F-0B47-4863-804A-094EF7AFEA08}" destId="{7CC3FF8C-B1A9-4167-BDC7-9CBDA81EC8AC}" srcOrd="0" destOrd="0" presId="urn:microsoft.com/office/officeart/2005/8/layout/hierarchy1"/>
    <dgm:cxn modelId="{4C4BBE2B-00E5-408F-965F-2C4AB20AB6FC}" type="presParOf" srcId="{7CC3FF8C-B1A9-4167-BDC7-9CBDA81EC8AC}" destId="{66B2CA5B-4984-4F16-B685-57645D80FFE0}" srcOrd="0" destOrd="0" presId="urn:microsoft.com/office/officeart/2005/8/layout/hierarchy1"/>
    <dgm:cxn modelId="{119B7890-8F1E-45AC-A988-083AA393DE9A}" type="presParOf" srcId="{7CC3FF8C-B1A9-4167-BDC7-9CBDA81EC8AC}" destId="{0034F560-9B6A-4776-96B2-8BA0FC69E22C}" srcOrd="1" destOrd="0" presId="urn:microsoft.com/office/officeart/2005/8/layout/hierarchy1"/>
    <dgm:cxn modelId="{9B3512B3-8B7A-4191-9120-42A607FF992C}" type="presParOf" srcId="{462D0C2F-0B47-4863-804A-094EF7AFEA08}" destId="{F76B9504-6ED2-4E93-B9C3-0A58D85B74F6}" srcOrd="1" destOrd="0" presId="urn:microsoft.com/office/officeart/2005/8/layout/hierarchy1"/>
    <dgm:cxn modelId="{DB41D07D-3CE2-467E-B727-4CE2171DA164}" type="presParOf" srcId="{F76B9504-6ED2-4E93-B9C3-0A58D85B74F6}" destId="{6E9D1B4B-6CBF-4554-8217-867CFFA7D76C}" srcOrd="0" destOrd="0" presId="urn:microsoft.com/office/officeart/2005/8/layout/hierarchy1"/>
    <dgm:cxn modelId="{6628421B-6DB5-4042-BD9F-6045D244DC0C}" type="presParOf" srcId="{F76B9504-6ED2-4E93-B9C3-0A58D85B74F6}" destId="{2B346FAD-EA1C-4E6C-BB0B-9633C3A5065B}" srcOrd="1" destOrd="0" presId="urn:microsoft.com/office/officeart/2005/8/layout/hierarchy1"/>
    <dgm:cxn modelId="{6AA1129F-8EF3-4A19-9DF5-30BFC5EBBDA9}" type="presParOf" srcId="{2B346FAD-EA1C-4E6C-BB0B-9633C3A5065B}" destId="{A5C27C27-5C1B-4858-9BBF-E259D47202E2}" srcOrd="0" destOrd="0" presId="urn:microsoft.com/office/officeart/2005/8/layout/hierarchy1"/>
    <dgm:cxn modelId="{6CC05F20-2720-4FE3-B896-D001B2D916E6}" type="presParOf" srcId="{A5C27C27-5C1B-4858-9BBF-E259D47202E2}" destId="{99AEB69D-0FFB-4058-B0F0-992AF2132012}" srcOrd="0" destOrd="0" presId="urn:microsoft.com/office/officeart/2005/8/layout/hierarchy1"/>
    <dgm:cxn modelId="{36624D57-078A-4EDD-AACA-3E586FB3BC41}" type="presParOf" srcId="{A5C27C27-5C1B-4858-9BBF-E259D47202E2}" destId="{ACB620E9-1173-4DB0-A83E-DC52D0B03BBF}" srcOrd="1" destOrd="0" presId="urn:microsoft.com/office/officeart/2005/8/layout/hierarchy1"/>
    <dgm:cxn modelId="{E7E24E4D-61B9-4521-9052-2E9B955D57EA}" type="presParOf" srcId="{2B346FAD-EA1C-4E6C-BB0B-9633C3A5065B}" destId="{2E281CCF-7425-42C0-84CB-3C1733EFEA19}" srcOrd="1" destOrd="0" presId="urn:microsoft.com/office/officeart/2005/8/layout/hierarchy1"/>
    <dgm:cxn modelId="{7392FC1B-9040-4100-940C-D1CE0C5F13A2}" type="presParOf" srcId="{F6F73C01-F138-4FA2-9712-794A10AFF876}" destId="{711C76B9-B0C8-4685-BAF7-692525A0331F}" srcOrd="2" destOrd="0" presId="urn:microsoft.com/office/officeart/2005/8/layout/hierarchy1"/>
    <dgm:cxn modelId="{2F8BAEA8-7F4A-473C-A835-50F0832622E6}" type="presParOf" srcId="{F6F73C01-F138-4FA2-9712-794A10AFF876}" destId="{608553DF-714E-4A2B-8665-37E7162E5830}" srcOrd="3" destOrd="0" presId="urn:microsoft.com/office/officeart/2005/8/layout/hierarchy1"/>
    <dgm:cxn modelId="{6AC8746B-BBEB-449D-84FA-E77DBECA0F24}" type="presParOf" srcId="{608553DF-714E-4A2B-8665-37E7162E5830}" destId="{8D1493B7-AF01-48FC-A9C4-BD0EB84F1D40}" srcOrd="0" destOrd="0" presId="urn:microsoft.com/office/officeart/2005/8/layout/hierarchy1"/>
    <dgm:cxn modelId="{C069C64A-C29B-4532-A683-66F81BDA2847}" type="presParOf" srcId="{8D1493B7-AF01-48FC-A9C4-BD0EB84F1D40}" destId="{2AD1680B-D8F8-4FF4-9EBC-F344D28852EF}" srcOrd="0" destOrd="0" presId="urn:microsoft.com/office/officeart/2005/8/layout/hierarchy1"/>
    <dgm:cxn modelId="{7B9311DD-82D1-4143-89BF-B2121CD2A94E}" type="presParOf" srcId="{8D1493B7-AF01-48FC-A9C4-BD0EB84F1D40}" destId="{FF3F6514-AF92-4117-ADE8-C09FC85561CF}" srcOrd="1" destOrd="0" presId="urn:microsoft.com/office/officeart/2005/8/layout/hierarchy1"/>
    <dgm:cxn modelId="{A82E5B2D-36B5-465F-9499-7F6184D6721B}" type="presParOf" srcId="{608553DF-714E-4A2B-8665-37E7162E5830}" destId="{BD92A675-B31C-48C3-BBB3-17E5B3EBDB26}" srcOrd="1" destOrd="0" presId="urn:microsoft.com/office/officeart/2005/8/layout/hierarchy1"/>
    <dgm:cxn modelId="{E9F775BD-ECFB-4F39-8F33-2FF6FEEDDC10}" type="presParOf" srcId="{BD92A675-B31C-48C3-BBB3-17E5B3EBDB26}" destId="{84B9F84D-2414-4192-BC63-184B0873788B}" srcOrd="0" destOrd="0" presId="urn:microsoft.com/office/officeart/2005/8/layout/hierarchy1"/>
    <dgm:cxn modelId="{2065E10C-D6CE-4E13-A48F-8ABC6B8AB423}" type="presParOf" srcId="{BD92A675-B31C-48C3-BBB3-17E5B3EBDB26}" destId="{EBC566CE-2B32-46AE-A6C5-F16B0E019F17}" srcOrd="1" destOrd="0" presId="urn:microsoft.com/office/officeart/2005/8/layout/hierarchy1"/>
    <dgm:cxn modelId="{84466FA3-75D0-41B2-85C1-1FD76979C407}" type="presParOf" srcId="{EBC566CE-2B32-46AE-A6C5-F16B0E019F17}" destId="{F54133EC-CB22-4630-9D8D-2DA112155CFC}" srcOrd="0" destOrd="0" presId="urn:microsoft.com/office/officeart/2005/8/layout/hierarchy1"/>
    <dgm:cxn modelId="{D35532DD-F78B-4DB4-B530-03CE46E7DEC2}" type="presParOf" srcId="{F54133EC-CB22-4630-9D8D-2DA112155CFC}" destId="{2E6CC6C7-2EA3-428C-9495-6DA36714A0AD}" srcOrd="0" destOrd="0" presId="urn:microsoft.com/office/officeart/2005/8/layout/hierarchy1"/>
    <dgm:cxn modelId="{3BA197D8-18DF-4FF0-98C8-7C82BB88B00C}" type="presParOf" srcId="{F54133EC-CB22-4630-9D8D-2DA112155CFC}" destId="{876A410B-8D04-4DA1-80BB-46360A1222E1}" srcOrd="1" destOrd="0" presId="urn:microsoft.com/office/officeart/2005/8/layout/hierarchy1"/>
    <dgm:cxn modelId="{0C3380A3-2ECF-4246-AF4C-14F086C7CDAF}" type="presParOf" srcId="{EBC566CE-2B32-46AE-A6C5-F16B0E019F17}" destId="{B1EFB76D-D938-4E0C-9072-B26FD660E3C8}" srcOrd="1" destOrd="0" presId="urn:microsoft.com/office/officeart/2005/8/layout/hierarchy1"/>
    <dgm:cxn modelId="{A6C48845-8F57-43DE-B747-ED9AA333CA73}" type="presParOf" srcId="{B1EFB76D-D938-4E0C-9072-B26FD660E3C8}" destId="{0765D56F-A22E-481A-AA1C-AA7FBCD324A1}" srcOrd="0" destOrd="0" presId="urn:microsoft.com/office/officeart/2005/8/layout/hierarchy1"/>
    <dgm:cxn modelId="{951868AA-8A48-491C-AEA8-337A27F13849}" type="presParOf" srcId="{B1EFB76D-D938-4E0C-9072-B26FD660E3C8}" destId="{AF30EB87-6E61-4F20-A494-34D1D7691B51}" srcOrd="1" destOrd="0" presId="urn:microsoft.com/office/officeart/2005/8/layout/hierarchy1"/>
    <dgm:cxn modelId="{CFE15413-2792-4627-A97E-9891937D15C5}" type="presParOf" srcId="{AF30EB87-6E61-4F20-A494-34D1D7691B51}" destId="{286C6A13-FC37-4068-8254-EFF86C20FBD9}" srcOrd="0" destOrd="0" presId="urn:microsoft.com/office/officeart/2005/8/layout/hierarchy1"/>
    <dgm:cxn modelId="{0FF53C91-B6C5-41C6-8D45-B10B7574559F}" type="presParOf" srcId="{286C6A13-FC37-4068-8254-EFF86C20FBD9}" destId="{6B98099F-DCB9-4C96-83A7-0AD0732E79F3}" srcOrd="0" destOrd="0" presId="urn:microsoft.com/office/officeart/2005/8/layout/hierarchy1"/>
    <dgm:cxn modelId="{D8D9EA20-42FB-40A6-BC5A-8CCE9F1FAE76}" type="presParOf" srcId="{286C6A13-FC37-4068-8254-EFF86C20FBD9}" destId="{BBE381E0-CB8B-4230-9FA1-DFF00CC6997D}" srcOrd="1" destOrd="0" presId="urn:microsoft.com/office/officeart/2005/8/layout/hierarchy1"/>
    <dgm:cxn modelId="{1CE7B052-208D-44B3-ADA0-87DB0ACA23A2}" type="presParOf" srcId="{AF30EB87-6E61-4F20-A494-34D1D7691B51}" destId="{A80D0D90-8AE5-49D1-A3B8-8179C31A1537}" srcOrd="1" destOrd="0" presId="urn:microsoft.com/office/officeart/2005/8/layout/hierarchy1"/>
    <dgm:cxn modelId="{B72D7AF4-1D62-4538-94B3-23BF88D1E6C4}" type="presParOf" srcId="{B1EFB76D-D938-4E0C-9072-B26FD660E3C8}" destId="{276BBDA6-E0B3-40CD-9BCF-941CB9CB6213}" srcOrd="2" destOrd="0" presId="urn:microsoft.com/office/officeart/2005/8/layout/hierarchy1"/>
    <dgm:cxn modelId="{17BC2AE6-8413-4A5A-A31C-EFE37F6857B6}" type="presParOf" srcId="{B1EFB76D-D938-4E0C-9072-B26FD660E3C8}" destId="{DBC16C2A-30BA-4A0D-8FC3-4F86D395D808}" srcOrd="3" destOrd="0" presId="urn:microsoft.com/office/officeart/2005/8/layout/hierarchy1"/>
    <dgm:cxn modelId="{12B27288-FA04-4500-A85C-608AD3E688CF}" type="presParOf" srcId="{DBC16C2A-30BA-4A0D-8FC3-4F86D395D808}" destId="{D27DADD8-E07D-4FD9-905D-1200E47AC66A}" srcOrd="0" destOrd="0" presId="urn:microsoft.com/office/officeart/2005/8/layout/hierarchy1"/>
    <dgm:cxn modelId="{48722AB8-269A-48AC-B1DC-6C92D729D788}" type="presParOf" srcId="{D27DADD8-E07D-4FD9-905D-1200E47AC66A}" destId="{54599FDF-E8D7-46D6-A606-305BD7BD816D}" srcOrd="0" destOrd="0" presId="urn:microsoft.com/office/officeart/2005/8/layout/hierarchy1"/>
    <dgm:cxn modelId="{7AC911BD-D199-44B4-B652-B404093D7CD1}" type="presParOf" srcId="{D27DADD8-E07D-4FD9-905D-1200E47AC66A}" destId="{C2EB2EBF-E95F-4566-8A7A-983B75F92EE6}" srcOrd="1" destOrd="0" presId="urn:microsoft.com/office/officeart/2005/8/layout/hierarchy1"/>
    <dgm:cxn modelId="{471CB12C-6B29-4F2A-9909-B777D099C38B}" type="presParOf" srcId="{DBC16C2A-30BA-4A0D-8FC3-4F86D395D808}" destId="{E1DC836E-15FA-4A46-A013-11E09810685C}" srcOrd="1" destOrd="0" presId="urn:microsoft.com/office/officeart/2005/8/layout/hierarchy1"/>
    <dgm:cxn modelId="{5CE4F53C-CA9C-432C-8D2E-5E66A8D42820}" type="presParOf" srcId="{BD92A675-B31C-48C3-BBB3-17E5B3EBDB26}" destId="{8DB2B1FC-8A7C-423D-9C7F-6BE84F13CB5B}" srcOrd="2" destOrd="0" presId="urn:microsoft.com/office/officeart/2005/8/layout/hierarchy1"/>
    <dgm:cxn modelId="{19C120EB-6AC0-463D-B908-283712A96DC3}" type="presParOf" srcId="{BD92A675-B31C-48C3-BBB3-17E5B3EBDB26}" destId="{11148F86-8878-43AC-968D-EE0BE9C71B8C}" srcOrd="3" destOrd="0" presId="urn:microsoft.com/office/officeart/2005/8/layout/hierarchy1"/>
    <dgm:cxn modelId="{EDB08179-30A7-432B-B9DA-8B69750284BF}" type="presParOf" srcId="{11148F86-8878-43AC-968D-EE0BE9C71B8C}" destId="{FB448E0B-A3B0-48FE-9D5F-67C7605F878A}" srcOrd="0" destOrd="0" presId="urn:microsoft.com/office/officeart/2005/8/layout/hierarchy1"/>
    <dgm:cxn modelId="{773B4BDC-A897-491F-8850-3418A14BFEFB}" type="presParOf" srcId="{FB448E0B-A3B0-48FE-9D5F-67C7605F878A}" destId="{57AB4DF6-4AD0-4886-BA3E-31C1A7888BB1}" srcOrd="0" destOrd="0" presId="urn:microsoft.com/office/officeart/2005/8/layout/hierarchy1"/>
    <dgm:cxn modelId="{A779ADB7-8AF6-4015-AAB1-70416D7B7162}" type="presParOf" srcId="{FB448E0B-A3B0-48FE-9D5F-67C7605F878A}" destId="{5508D1EF-769B-4227-A0BE-2E20943D947B}" srcOrd="1" destOrd="0" presId="urn:microsoft.com/office/officeart/2005/8/layout/hierarchy1"/>
    <dgm:cxn modelId="{3502994D-8D51-4684-B231-5680DE429B2B}" type="presParOf" srcId="{11148F86-8878-43AC-968D-EE0BE9C71B8C}" destId="{B190D64D-3C6D-4557-AD71-7969EAA1835D}" srcOrd="1" destOrd="0" presId="urn:microsoft.com/office/officeart/2005/8/layout/hierarchy1"/>
    <dgm:cxn modelId="{D3E6EB8F-16C7-4DF5-BDFD-9494C1062A27}" type="presParOf" srcId="{B190D64D-3C6D-4557-AD71-7969EAA1835D}" destId="{99F2537C-B7F3-42CC-B480-B5F0E45F41F4}" srcOrd="0" destOrd="0" presId="urn:microsoft.com/office/officeart/2005/8/layout/hierarchy1"/>
    <dgm:cxn modelId="{4CC4A714-324B-4A1C-8D28-1CDBDE5E95FA}" type="presParOf" srcId="{B190D64D-3C6D-4557-AD71-7969EAA1835D}" destId="{8113E145-5156-4BF2-B5D8-3F7B42ECCE42}" srcOrd="1" destOrd="0" presId="urn:microsoft.com/office/officeart/2005/8/layout/hierarchy1"/>
    <dgm:cxn modelId="{F8F04DE9-A933-4E32-8A79-2499EC722176}" type="presParOf" srcId="{8113E145-5156-4BF2-B5D8-3F7B42ECCE42}" destId="{644DB251-9838-4608-83CC-1F436C1CFD25}" srcOrd="0" destOrd="0" presId="urn:microsoft.com/office/officeart/2005/8/layout/hierarchy1"/>
    <dgm:cxn modelId="{3F5D3EEB-4090-4E54-AF0D-A210B1E9E841}" type="presParOf" srcId="{644DB251-9838-4608-83CC-1F436C1CFD25}" destId="{C0FC18F7-35DC-460F-8FE9-C9164B6CF269}" srcOrd="0" destOrd="0" presId="urn:microsoft.com/office/officeart/2005/8/layout/hierarchy1"/>
    <dgm:cxn modelId="{BBB4814F-4A89-411B-9C09-3A3B297E9954}" type="presParOf" srcId="{644DB251-9838-4608-83CC-1F436C1CFD25}" destId="{5C0236D7-0553-495F-B168-8A22F2F64E5A}" srcOrd="1" destOrd="0" presId="urn:microsoft.com/office/officeart/2005/8/layout/hierarchy1"/>
    <dgm:cxn modelId="{55506C6B-D613-4635-AD72-8CE93A9EF940}" type="presParOf" srcId="{8113E145-5156-4BF2-B5D8-3F7B42ECCE42}" destId="{887DDF27-2A0B-40C9-88A4-1C2D5B3194B6}" srcOrd="1" destOrd="0" presId="urn:microsoft.com/office/officeart/2005/8/layout/hierarchy1"/>
    <dgm:cxn modelId="{8F8E8323-0EC6-4648-AD43-BA5E073B9D78}" type="presParOf" srcId="{B190D64D-3C6D-4557-AD71-7969EAA1835D}" destId="{309EA6DA-B90E-40B7-9C49-89B4D2AA3481}" srcOrd="2" destOrd="0" presId="urn:microsoft.com/office/officeart/2005/8/layout/hierarchy1"/>
    <dgm:cxn modelId="{EA6402EA-C79D-428E-9EE5-4BAA8EF1C315}" type="presParOf" srcId="{B190D64D-3C6D-4557-AD71-7969EAA1835D}" destId="{465D46AF-0D1B-4167-BAAB-E5099DF30DAF}" srcOrd="3" destOrd="0" presId="urn:microsoft.com/office/officeart/2005/8/layout/hierarchy1"/>
    <dgm:cxn modelId="{F5125D43-758E-4B7C-A9B7-341414E5F5DB}" type="presParOf" srcId="{465D46AF-0D1B-4167-BAAB-E5099DF30DAF}" destId="{6ACDD992-2952-4CF6-84D8-09E05F7CE404}" srcOrd="0" destOrd="0" presId="urn:microsoft.com/office/officeart/2005/8/layout/hierarchy1"/>
    <dgm:cxn modelId="{2651289F-8DD6-4A5B-B98E-168DD3E8ABAD}" type="presParOf" srcId="{6ACDD992-2952-4CF6-84D8-09E05F7CE404}" destId="{7EA563EF-8168-48BB-A524-72BC3EE107D1}" srcOrd="0" destOrd="0" presId="urn:microsoft.com/office/officeart/2005/8/layout/hierarchy1"/>
    <dgm:cxn modelId="{8F47FB82-D27A-40AD-AC0D-18A861044887}" type="presParOf" srcId="{6ACDD992-2952-4CF6-84D8-09E05F7CE404}" destId="{08B3AD21-51F9-432A-8124-442B62033025}" srcOrd="1" destOrd="0" presId="urn:microsoft.com/office/officeart/2005/8/layout/hierarchy1"/>
    <dgm:cxn modelId="{05C59290-9698-4F3E-BFA7-6F325FF8E262}" type="presParOf" srcId="{465D46AF-0D1B-4167-BAAB-E5099DF30DAF}" destId="{D81B26B2-866A-4562-8961-9F2F3995F5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EA6DA-B90E-40B7-9C49-89B4D2AA3481}">
      <dsp:nvSpPr>
        <dsp:cNvPr id="0" name=""/>
        <dsp:cNvSpPr/>
      </dsp:nvSpPr>
      <dsp:spPr>
        <a:xfrm>
          <a:off x="6466992" y="3009832"/>
          <a:ext cx="658578" cy="313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88"/>
              </a:lnTo>
              <a:lnTo>
                <a:pt x="658578" y="213588"/>
              </a:lnTo>
              <a:lnTo>
                <a:pt x="658578" y="313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2537C-B7F3-42CC-B480-B5F0E45F41F4}">
      <dsp:nvSpPr>
        <dsp:cNvPr id="0" name=""/>
        <dsp:cNvSpPr/>
      </dsp:nvSpPr>
      <dsp:spPr>
        <a:xfrm>
          <a:off x="5808414" y="3009832"/>
          <a:ext cx="658578" cy="313423"/>
        </a:xfrm>
        <a:custGeom>
          <a:avLst/>
          <a:gdLst/>
          <a:ahLst/>
          <a:cxnLst/>
          <a:rect l="0" t="0" r="0" b="0"/>
          <a:pathLst>
            <a:path>
              <a:moveTo>
                <a:pt x="658578" y="0"/>
              </a:moveTo>
              <a:lnTo>
                <a:pt x="658578" y="213588"/>
              </a:lnTo>
              <a:lnTo>
                <a:pt x="0" y="213588"/>
              </a:lnTo>
              <a:lnTo>
                <a:pt x="0" y="313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2B1FC-8A7C-423D-9C7F-6BE84F13CB5B}">
      <dsp:nvSpPr>
        <dsp:cNvPr id="0" name=""/>
        <dsp:cNvSpPr/>
      </dsp:nvSpPr>
      <dsp:spPr>
        <a:xfrm>
          <a:off x="5149836" y="2012086"/>
          <a:ext cx="1317156" cy="313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88"/>
              </a:lnTo>
              <a:lnTo>
                <a:pt x="1317156" y="213588"/>
              </a:lnTo>
              <a:lnTo>
                <a:pt x="1317156" y="313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BBDA6-E0B3-40CD-9BCF-941CB9CB6213}">
      <dsp:nvSpPr>
        <dsp:cNvPr id="0" name=""/>
        <dsp:cNvSpPr/>
      </dsp:nvSpPr>
      <dsp:spPr>
        <a:xfrm>
          <a:off x="3832679" y="3009832"/>
          <a:ext cx="658578" cy="313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88"/>
              </a:lnTo>
              <a:lnTo>
                <a:pt x="658578" y="213588"/>
              </a:lnTo>
              <a:lnTo>
                <a:pt x="658578" y="313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5D56F-A22E-481A-AA1C-AA7FBCD324A1}">
      <dsp:nvSpPr>
        <dsp:cNvPr id="0" name=""/>
        <dsp:cNvSpPr/>
      </dsp:nvSpPr>
      <dsp:spPr>
        <a:xfrm>
          <a:off x="3174100" y="3009832"/>
          <a:ext cx="658578" cy="313423"/>
        </a:xfrm>
        <a:custGeom>
          <a:avLst/>
          <a:gdLst/>
          <a:ahLst/>
          <a:cxnLst/>
          <a:rect l="0" t="0" r="0" b="0"/>
          <a:pathLst>
            <a:path>
              <a:moveTo>
                <a:pt x="658578" y="0"/>
              </a:moveTo>
              <a:lnTo>
                <a:pt x="658578" y="213588"/>
              </a:lnTo>
              <a:lnTo>
                <a:pt x="0" y="213588"/>
              </a:lnTo>
              <a:lnTo>
                <a:pt x="0" y="313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9F84D-2414-4192-BC63-184B0873788B}">
      <dsp:nvSpPr>
        <dsp:cNvPr id="0" name=""/>
        <dsp:cNvSpPr/>
      </dsp:nvSpPr>
      <dsp:spPr>
        <a:xfrm>
          <a:off x="3832679" y="2012086"/>
          <a:ext cx="1317156" cy="313423"/>
        </a:xfrm>
        <a:custGeom>
          <a:avLst/>
          <a:gdLst/>
          <a:ahLst/>
          <a:cxnLst/>
          <a:rect l="0" t="0" r="0" b="0"/>
          <a:pathLst>
            <a:path>
              <a:moveTo>
                <a:pt x="1317156" y="0"/>
              </a:moveTo>
              <a:lnTo>
                <a:pt x="1317156" y="213588"/>
              </a:lnTo>
              <a:lnTo>
                <a:pt x="0" y="213588"/>
              </a:lnTo>
              <a:lnTo>
                <a:pt x="0" y="313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C76B9-B0C8-4685-BAF7-692525A0331F}">
      <dsp:nvSpPr>
        <dsp:cNvPr id="0" name=""/>
        <dsp:cNvSpPr/>
      </dsp:nvSpPr>
      <dsp:spPr>
        <a:xfrm>
          <a:off x="3110353" y="1014339"/>
          <a:ext cx="2039482" cy="313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88"/>
              </a:lnTo>
              <a:lnTo>
                <a:pt x="2039482" y="213588"/>
              </a:lnTo>
              <a:lnTo>
                <a:pt x="2039482" y="313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D1B4B-6CBF-4554-8217-867CFFA7D76C}">
      <dsp:nvSpPr>
        <dsp:cNvPr id="0" name=""/>
        <dsp:cNvSpPr/>
      </dsp:nvSpPr>
      <dsp:spPr>
        <a:xfrm>
          <a:off x="1811224" y="3009832"/>
          <a:ext cx="91440" cy="313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962E2-6234-4358-AD3F-3A9CCA1F2EDD}">
      <dsp:nvSpPr>
        <dsp:cNvPr id="0" name=""/>
        <dsp:cNvSpPr/>
      </dsp:nvSpPr>
      <dsp:spPr>
        <a:xfrm>
          <a:off x="1198365" y="2012086"/>
          <a:ext cx="658578" cy="313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88"/>
              </a:lnTo>
              <a:lnTo>
                <a:pt x="658578" y="213588"/>
              </a:lnTo>
              <a:lnTo>
                <a:pt x="658578" y="313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D9DFE-CB54-4828-ADE1-DD009DD30631}">
      <dsp:nvSpPr>
        <dsp:cNvPr id="0" name=""/>
        <dsp:cNvSpPr/>
      </dsp:nvSpPr>
      <dsp:spPr>
        <a:xfrm>
          <a:off x="494067" y="3009832"/>
          <a:ext cx="91440" cy="313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44A95-3CB2-42E8-9DFF-FA9F84A9BD28}">
      <dsp:nvSpPr>
        <dsp:cNvPr id="0" name=""/>
        <dsp:cNvSpPr/>
      </dsp:nvSpPr>
      <dsp:spPr>
        <a:xfrm>
          <a:off x="539787" y="2012086"/>
          <a:ext cx="658578" cy="313423"/>
        </a:xfrm>
        <a:custGeom>
          <a:avLst/>
          <a:gdLst/>
          <a:ahLst/>
          <a:cxnLst/>
          <a:rect l="0" t="0" r="0" b="0"/>
          <a:pathLst>
            <a:path>
              <a:moveTo>
                <a:pt x="658578" y="0"/>
              </a:moveTo>
              <a:lnTo>
                <a:pt x="658578" y="213588"/>
              </a:lnTo>
              <a:lnTo>
                <a:pt x="0" y="213588"/>
              </a:lnTo>
              <a:lnTo>
                <a:pt x="0" y="313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19A0A-4A2E-4D0D-BF8F-340A43C61314}">
      <dsp:nvSpPr>
        <dsp:cNvPr id="0" name=""/>
        <dsp:cNvSpPr/>
      </dsp:nvSpPr>
      <dsp:spPr>
        <a:xfrm>
          <a:off x="1198365" y="1014339"/>
          <a:ext cx="1911988" cy="313423"/>
        </a:xfrm>
        <a:custGeom>
          <a:avLst/>
          <a:gdLst/>
          <a:ahLst/>
          <a:cxnLst/>
          <a:rect l="0" t="0" r="0" b="0"/>
          <a:pathLst>
            <a:path>
              <a:moveTo>
                <a:pt x="1911988" y="0"/>
              </a:moveTo>
              <a:lnTo>
                <a:pt x="1911988" y="213588"/>
              </a:lnTo>
              <a:lnTo>
                <a:pt x="0" y="213588"/>
              </a:lnTo>
              <a:lnTo>
                <a:pt x="0" y="313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9A5D8-22BF-4F34-8C8E-21380320892A}">
      <dsp:nvSpPr>
        <dsp:cNvPr id="0" name=""/>
        <dsp:cNvSpPr/>
      </dsp:nvSpPr>
      <dsp:spPr>
        <a:xfrm>
          <a:off x="2435320" y="330016"/>
          <a:ext cx="1350066" cy="68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727C-5780-404B-BC80-27FFC23CC961}">
      <dsp:nvSpPr>
        <dsp:cNvPr id="0" name=""/>
        <dsp:cNvSpPr/>
      </dsp:nvSpPr>
      <dsp:spPr>
        <a:xfrm>
          <a:off x="2555061" y="443771"/>
          <a:ext cx="1350066" cy="684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REINSURANCE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575104" y="463814"/>
        <a:ext cx="1309980" cy="644236"/>
      </dsp:txXfrm>
    </dsp:sp>
    <dsp:sp modelId="{0183F901-6AE2-42A0-A7AF-009720DDB895}">
      <dsp:nvSpPr>
        <dsp:cNvPr id="0" name=""/>
        <dsp:cNvSpPr/>
      </dsp:nvSpPr>
      <dsp:spPr>
        <a:xfrm>
          <a:off x="532034" y="1327763"/>
          <a:ext cx="1332662" cy="68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72BCB-4553-477A-8EB3-B6712085D884}">
      <dsp:nvSpPr>
        <dsp:cNvPr id="0" name=""/>
        <dsp:cNvSpPr/>
      </dsp:nvSpPr>
      <dsp:spPr>
        <a:xfrm>
          <a:off x="651776" y="1441517"/>
          <a:ext cx="1332662" cy="684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FACULTATIVE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71819" y="1461560"/>
        <a:ext cx="1292576" cy="644236"/>
      </dsp:txXfrm>
    </dsp:sp>
    <dsp:sp modelId="{7D0B53A5-A28C-4C47-9495-ECF839490093}">
      <dsp:nvSpPr>
        <dsp:cNvPr id="0" name=""/>
        <dsp:cNvSpPr/>
      </dsp:nvSpPr>
      <dsp:spPr>
        <a:xfrm>
          <a:off x="950" y="2325509"/>
          <a:ext cx="1077673" cy="68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D1647-7C98-4F23-BA18-539516033358}">
      <dsp:nvSpPr>
        <dsp:cNvPr id="0" name=""/>
        <dsp:cNvSpPr/>
      </dsp:nvSpPr>
      <dsp:spPr>
        <a:xfrm>
          <a:off x="120691" y="2439263"/>
          <a:ext cx="1077673" cy="684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PROP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40734" y="2459306"/>
        <a:ext cx="1037587" cy="644236"/>
      </dsp:txXfrm>
    </dsp:sp>
    <dsp:sp modelId="{13D8A2CE-F8D2-4BDC-910E-024E5FB22543}">
      <dsp:nvSpPr>
        <dsp:cNvPr id="0" name=""/>
        <dsp:cNvSpPr/>
      </dsp:nvSpPr>
      <dsp:spPr>
        <a:xfrm>
          <a:off x="950" y="3323255"/>
          <a:ext cx="1077673" cy="68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060F5-861E-45CD-A219-52F492D39B98}">
      <dsp:nvSpPr>
        <dsp:cNvPr id="0" name=""/>
        <dsp:cNvSpPr/>
      </dsp:nvSpPr>
      <dsp:spPr>
        <a:xfrm>
          <a:off x="120691" y="3437010"/>
          <a:ext cx="1077673" cy="684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QUOTA SHARE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40734" y="3457053"/>
        <a:ext cx="1037587" cy="644236"/>
      </dsp:txXfrm>
    </dsp:sp>
    <dsp:sp modelId="{66B2CA5B-4984-4F16-B685-57645D80FFE0}">
      <dsp:nvSpPr>
        <dsp:cNvPr id="0" name=""/>
        <dsp:cNvSpPr/>
      </dsp:nvSpPr>
      <dsp:spPr>
        <a:xfrm>
          <a:off x="1318107" y="2325509"/>
          <a:ext cx="1077673" cy="68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4F560-9B6A-4776-96B2-8BA0FC69E22C}">
      <dsp:nvSpPr>
        <dsp:cNvPr id="0" name=""/>
        <dsp:cNvSpPr/>
      </dsp:nvSpPr>
      <dsp:spPr>
        <a:xfrm>
          <a:off x="1437848" y="2439263"/>
          <a:ext cx="1077673" cy="684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NON- PROP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457891" y="2459306"/>
        <a:ext cx="1037587" cy="644236"/>
      </dsp:txXfrm>
    </dsp:sp>
    <dsp:sp modelId="{99AEB69D-0FFB-4058-B0F0-992AF2132012}">
      <dsp:nvSpPr>
        <dsp:cNvPr id="0" name=""/>
        <dsp:cNvSpPr/>
      </dsp:nvSpPr>
      <dsp:spPr>
        <a:xfrm>
          <a:off x="1318107" y="3323255"/>
          <a:ext cx="1077673" cy="68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620E9-1173-4DB0-A83E-DC52D0B03BBF}">
      <dsp:nvSpPr>
        <dsp:cNvPr id="0" name=""/>
        <dsp:cNvSpPr/>
      </dsp:nvSpPr>
      <dsp:spPr>
        <a:xfrm>
          <a:off x="1437848" y="3437010"/>
          <a:ext cx="1077673" cy="684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EXCESS OF LOSS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457891" y="3457053"/>
        <a:ext cx="1037587" cy="644236"/>
      </dsp:txXfrm>
    </dsp:sp>
    <dsp:sp modelId="{2AD1680B-D8F8-4FF4-9EBC-F344D28852EF}">
      <dsp:nvSpPr>
        <dsp:cNvPr id="0" name=""/>
        <dsp:cNvSpPr/>
      </dsp:nvSpPr>
      <dsp:spPr>
        <a:xfrm>
          <a:off x="4610999" y="1327763"/>
          <a:ext cx="1077673" cy="68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F6514-AF92-4117-ADE8-C09FC85561CF}">
      <dsp:nvSpPr>
        <dsp:cNvPr id="0" name=""/>
        <dsp:cNvSpPr/>
      </dsp:nvSpPr>
      <dsp:spPr>
        <a:xfrm>
          <a:off x="4730740" y="1441517"/>
          <a:ext cx="1077673" cy="684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TREATY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4750783" y="1461560"/>
        <a:ext cx="1037587" cy="644236"/>
      </dsp:txXfrm>
    </dsp:sp>
    <dsp:sp modelId="{2E6CC6C7-2EA3-428C-9495-6DA36714A0AD}">
      <dsp:nvSpPr>
        <dsp:cNvPr id="0" name=""/>
        <dsp:cNvSpPr/>
      </dsp:nvSpPr>
      <dsp:spPr>
        <a:xfrm>
          <a:off x="3293842" y="2325509"/>
          <a:ext cx="1077673" cy="68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A410B-8D04-4DA1-80BB-46360A1222E1}">
      <dsp:nvSpPr>
        <dsp:cNvPr id="0" name=""/>
        <dsp:cNvSpPr/>
      </dsp:nvSpPr>
      <dsp:spPr>
        <a:xfrm>
          <a:off x="3413583" y="2439263"/>
          <a:ext cx="1077673" cy="684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PROP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433626" y="2459306"/>
        <a:ext cx="1037587" cy="644236"/>
      </dsp:txXfrm>
    </dsp:sp>
    <dsp:sp modelId="{6B98099F-DCB9-4C96-83A7-0AD0732E79F3}">
      <dsp:nvSpPr>
        <dsp:cNvPr id="0" name=""/>
        <dsp:cNvSpPr/>
      </dsp:nvSpPr>
      <dsp:spPr>
        <a:xfrm>
          <a:off x="2635263" y="3323255"/>
          <a:ext cx="1077673" cy="68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381E0-CB8B-4230-9FA1-DFF00CC6997D}">
      <dsp:nvSpPr>
        <dsp:cNvPr id="0" name=""/>
        <dsp:cNvSpPr/>
      </dsp:nvSpPr>
      <dsp:spPr>
        <a:xfrm>
          <a:off x="2755005" y="3437010"/>
          <a:ext cx="1077673" cy="684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QUOTA SHARE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775048" y="3457053"/>
        <a:ext cx="1037587" cy="644236"/>
      </dsp:txXfrm>
    </dsp:sp>
    <dsp:sp modelId="{54599FDF-E8D7-46D6-A606-305BD7BD816D}">
      <dsp:nvSpPr>
        <dsp:cNvPr id="0" name=""/>
        <dsp:cNvSpPr/>
      </dsp:nvSpPr>
      <dsp:spPr>
        <a:xfrm>
          <a:off x="3952420" y="3323255"/>
          <a:ext cx="1077673" cy="68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B2EBF-E95F-4566-8A7A-983B75F92EE6}">
      <dsp:nvSpPr>
        <dsp:cNvPr id="0" name=""/>
        <dsp:cNvSpPr/>
      </dsp:nvSpPr>
      <dsp:spPr>
        <a:xfrm>
          <a:off x="4072162" y="3437010"/>
          <a:ext cx="1077673" cy="684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SURPLUS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4092205" y="3457053"/>
        <a:ext cx="1037587" cy="644236"/>
      </dsp:txXfrm>
    </dsp:sp>
    <dsp:sp modelId="{57AB4DF6-4AD0-4886-BA3E-31C1A7888BB1}">
      <dsp:nvSpPr>
        <dsp:cNvPr id="0" name=""/>
        <dsp:cNvSpPr/>
      </dsp:nvSpPr>
      <dsp:spPr>
        <a:xfrm>
          <a:off x="5928155" y="2325509"/>
          <a:ext cx="1077673" cy="68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8D1EF-769B-4227-A0BE-2E20943D947B}">
      <dsp:nvSpPr>
        <dsp:cNvPr id="0" name=""/>
        <dsp:cNvSpPr/>
      </dsp:nvSpPr>
      <dsp:spPr>
        <a:xfrm>
          <a:off x="6047897" y="2439263"/>
          <a:ext cx="1077673" cy="684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NON PROP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067940" y="2459306"/>
        <a:ext cx="1037587" cy="644236"/>
      </dsp:txXfrm>
    </dsp:sp>
    <dsp:sp modelId="{C0FC18F7-35DC-460F-8FE9-C9164B6CF269}">
      <dsp:nvSpPr>
        <dsp:cNvPr id="0" name=""/>
        <dsp:cNvSpPr/>
      </dsp:nvSpPr>
      <dsp:spPr>
        <a:xfrm>
          <a:off x="5269577" y="3323255"/>
          <a:ext cx="1077673" cy="68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236D7-0553-495F-B168-8A22F2F64E5A}">
      <dsp:nvSpPr>
        <dsp:cNvPr id="0" name=""/>
        <dsp:cNvSpPr/>
      </dsp:nvSpPr>
      <dsp:spPr>
        <a:xfrm>
          <a:off x="5389319" y="3437010"/>
          <a:ext cx="1077673" cy="684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EXCESS OF LOSS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5409362" y="3457053"/>
        <a:ext cx="1037587" cy="644236"/>
      </dsp:txXfrm>
    </dsp:sp>
    <dsp:sp modelId="{7EA563EF-8168-48BB-A524-72BC3EE107D1}">
      <dsp:nvSpPr>
        <dsp:cNvPr id="0" name=""/>
        <dsp:cNvSpPr/>
      </dsp:nvSpPr>
      <dsp:spPr>
        <a:xfrm>
          <a:off x="6586734" y="3323255"/>
          <a:ext cx="1077673" cy="68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3AD21-51F9-432A-8124-442B62033025}">
      <dsp:nvSpPr>
        <dsp:cNvPr id="0" name=""/>
        <dsp:cNvSpPr/>
      </dsp:nvSpPr>
      <dsp:spPr>
        <a:xfrm>
          <a:off x="6706475" y="3437010"/>
          <a:ext cx="1077673" cy="684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STOP LOSS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726518" y="3457053"/>
        <a:ext cx="1037587" cy="644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A274C-C9C6-4949-A8E9-450F7DE7AC13}" type="datetimeFigureOut">
              <a:rPr lang="en-GB" smtClean="0"/>
              <a:pPr/>
              <a:t>08/02/2017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B492F-E6BA-4409-9212-AB9CAE5B4C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47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9847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39694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59540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79387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99234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9081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8927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8774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842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404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313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221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768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14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19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952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933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405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443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91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212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053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104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981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503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582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118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564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492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431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4077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078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2203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2521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248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7259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1435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4797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4794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3819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19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6852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1285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50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74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3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549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67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40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Placeholder"/>
          <p:cNvSpPr>
            <a:spLocks noGrp="1"/>
          </p:cNvSpPr>
          <p:nvPr>
            <p:ph type="ctrTitle" hasCustomPrompt="1"/>
          </p:nvPr>
        </p:nvSpPr>
        <p:spPr bwMode="gray">
          <a:xfrm>
            <a:off x="633600" y="3790800"/>
            <a:ext cx="6631200" cy="1110797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&lt;Insert presentation title&gt;</a:t>
            </a:r>
            <a:endParaRPr lang="en-GB" noProof="0"/>
          </a:p>
        </p:txBody>
      </p:sp>
      <p:sp>
        <p:nvSpPr>
          <p:cNvPr id="3" name="SubTitlePlaceholder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3600" y="4942800"/>
            <a:ext cx="6627600" cy="792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&lt;Insert sub-title&gt;</a:t>
            </a:r>
            <a:endParaRPr lang="en-GB" noProof="0"/>
          </a:p>
        </p:txBody>
      </p:sp>
      <p:sp>
        <p:nvSpPr>
          <p:cNvPr id="7" name="AuthorName"/>
          <p:cNvSpPr>
            <a:spLocks noGrp="1"/>
          </p:cNvSpPr>
          <p:nvPr>
            <p:ph type="body" sz="quarter" idx="10" hasCustomPrompt="1"/>
          </p:nvPr>
        </p:nvSpPr>
        <p:spPr>
          <a:xfrm>
            <a:off x="631030" y="5947490"/>
            <a:ext cx="6627019" cy="36123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GB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0"/>
              </a:spcBef>
            </a:pPr>
            <a:r>
              <a:rPr lang="en-GB" noProof="0" dirty="0" smtClean="0"/>
              <a:t>&lt;Insert Author Name&gt;</a:t>
            </a:r>
            <a:endParaRPr lang="en-GB" noProof="0" dirty="0"/>
          </a:p>
        </p:txBody>
      </p:sp>
      <p:pic>
        <p:nvPicPr>
          <p:cNvPr id="4" name="TitleIma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r="1972"/>
          <a:stretch/>
        </p:blipFill>
        <p:spPr>
          <a:xfrm>
            <a:off x="0" y="0"/>
            <a:ext cx="9906047" cy="685800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1238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LogoWhit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49275"/>
            <a:ext cx="23034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 bwMode="gray"/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GB" noProof="0" dirty="0" smtClean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</a:t>
            </a:r>
          </a:p>
          <a:p>
            <a:pPr lvl="6"/>
            <a:r>
              <a:rPr lang="en-GB" noProof="0" dirty="0" smtClean="0"/>
              <a:t>Seven</a:t>
            </a:r>
          </a:p>
          <a:p>
            <a:pPr lvl="7"/>
            <a:r>
              <a:rPr lang="en-GB" noProof="0" dirty="0" smtClean="0"/>
              <a:t>Eight</a:t>
            </a:r>
          </a:p>
          <a:p>
            <a:pPr lvl="8"/>
            <a:r>
              <a:rPr lang="en-GB" noProof="0" dirty="0" smtClean="0"/>
              <a:t>Nine</a:t>
            </a:r>
            <a:endParaRPr lang="en-GB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 bwMode="gray">
          <a:xfrm>
            <a:off x="1274763" y="1714500"/>
            <a:ext cx="3829050" cy="445669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 smtClean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</a:t>
            </a:r>
          </a:p>
          <a:p>
            <a:pPr lvl="6"/>
            <a:r>
              <a:rPr lang="en-GB" noProof="0" dirty="0" smtClean="0"/>
              <a:t>Seven</a:t>
            </a:r>
          </a:p>
          <a:p>
            <a:pPr lvl="7"/>
            <a:r>
              <a:rPr lang="en-GB" noProof="0" dirty="0" smtClean="0"/>
              <a:t>Eight</a:t>
            </a:r>
          </a:p>
          <a:p>
            <a:pPr lvl="8"/>
            <a:r>
              <a:rPr lang="en-GB" noProof="0" dirty="0" smtClean="0"/>
              <a:t>Nine</a:t>
            </a:r>
            <a:endParaRPr lang="en-GB" noProof="0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7" hasCustomPrompt="1"/>
          </p:nvPr>
        </p:nvSpPr>
        <p:spPr bwMode="gray">
          <a:xfrm>
            <a:off x="5245100" y="1714500"/>
            <a:ext cx="3829050" cy="445669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 smtClean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</a:t>
            </a:r>
          </a:p>
          <a:p>
            <a:pPr lvl="6"/>
            <a:r>
              <a:rPr lang="en-GB" noProof="0" dirty="0" smtClean="0"/>
              <a:t>Seven</a:t>
            </a:r>
          </a:p>
          <a:p>
            <a:pPr lvl="7"/>
            <a:r>
              <a:rPr lang="en-GB" noProof="0" dirty="0" smtClean="0"/>
              <a:t>Eight</a:t>
            </a:r>
          </a:p>
          <a:p>
            <a:pPr lvl="8"/>
            <a:r>
              <a:rPr lang="en-GB" noProof="0" dirty="0" smtClean="0"/>
              <a:t>Nine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 bwMode="gray">
          <a:xfrm>
            <a:off x="433695" y="6550290"/>
            <a:ext cx="360000" cy="23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97814"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2pPr>
            <a:lvl3pPr marL="995627"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3pPr>
            <a:lvl4pPr marL="1493441"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4pPr>
            <a:lvl5pPr marL="1991254"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5pPr>
            <a:lvl6pPr marL="2489068" algn="l" defTabSz="995627" rtl="0" eaLnBrk="1" latinLnBrk="0" hangingPunct="1"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6pPr>
            <a:lvl7pPr marL="2986881" algn="l" defTabSz="995627" rtl="0" eaLnBrk="1" latinLnBrk="0" hangingPunct="1"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7pPr>
            <a:lvl8pPr marL="3484696" algn="l" defTabSz="995627" rtl="0" eaLnBrk="1" latinLnBrk="0" hangingPunct="1"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8pPr>
            <a:lvl9pPr marL="3982509" algn="l" defTabSz="995627" rtl="0" eaLnBrk="1" latinLnBrk="0" hangingPunct="1"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95627" fontAlgn="auto">
              <a:spcBef>
                <a:spcPts val="436"/>
              </a:spcBef>
              <a:spcAft>
                <a:spcPts val="0"/>
              </a:spcAft>
              <a:buFont typeface="Arial" pitchFamily="34" charset="0"/>
              <a:buNone/>
            </a:pPr>
            <a:fld id="{9BD6FA6A-A86D-4D06-AFF9-1E656D8048A1}" type="slidenum">
              <a:rPr lang="en-GB" smtClean="0">
                <a:solidFill>
                  <a:srgbClr val="32363F"/>
                </a:solidFill>
                <a:latin typeface="Arial"/>
                <a:cs typeface="+mn-cs"/>
              </a:rPr>
              <a:pPr defTabSz="995627" fontAlgn="auto">
                <a:spcBef>
                  <a:spcPts val="436"/>
                </a:spcBef>
                <a:spcAft>
                  <a:spcPts val="0"/>
                </a:spcAft>
                <a:buFont typeface="Arial" pitchFamily="34" charset="0"/>
                <a:buNone/>
              </a:pPr>
              <a:t>‹#›</a:t>
            </a:fld>
            <a:endParaRPr lang="en-GB" dirty="0">
              <a:solidFill>
                <a:srgbClr val="32363F"/>
              </a:solidFill>
              <a:latin typeface="Arial"/>
              <a:cs typeface="+mn-cs"/>
            </a:endParaRPr>
          </a:p>
        </p:txBody>
      </p:sp>
      <p:sp>
        <p:nvSpPr>
          <p:cNvPr id="7" name="FooterTextBox" hidden="1"/>
          <p:cNvSpPr txBox="1">
            <a:spLocks/>
          </p:cNvSpPr>
          <p:nvPr userDrawn="1"/>
        </p:nvSpPr>
        <p:spPr bwMode="gray">
          <a:xfrm>
            <a:off x="1384980" y="6541823"/>
            <a:ext cx="6480000" cy="23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97814"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2pPr>
            <a:lvl3pPr marL="995627"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3pPr>
            <a:lvl4pPr marL="1493441"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4pPr>
            <a:lvl5pPr marL="1991254"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5pPr>
            <a:lvl6pPr marL="2489068" algn="l" defTabSz="995627" rtl="0" eaLnBrk="1" latinLnBrk="0" hangingPunct="1"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6pPr>
            <a:lvl7pPr marL="2986881" algn="l" defTabSz="995627" rtl="0" eaLnBrk="1" latinLnBrk="0" hangingPunct="1"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7pPr>
            <a:lvl8pPr marL="3484696" algn="l" defTabSz="995627" rtl="0" eaLnBrk="1" latinLnBrk="0" hangingPunct="1"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8pPr>
            <a:lvl9pPr marL="3982509" algn="l" defTabSz="995627" rtl="0" eaLnBrk="1" latinLnBrk="0" hangingPunct="1"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95627" fontAlgn="auto">
              <a:spcBef>
                <a:spcPts val="436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GB" dirty="0" smtClean="0">
                <a:solidFill>
                  <a:srgbClr val="32363F"/>
                </a:solidFill>
                <a:latin typeface="Arial"/>
                <a:cs typeface="+mn-cs"/>
              </a:rPr>
              <a:t>Insert footer text by selecting ‘Footer’ on the Clyde</a:t>
            </a:r>
            <a:r>
              <a:rPr lang="en-GB" baseline="0" dirty="0" smtClean="0">
                <a:solidFill>
                  <a:srgbClr val="32363F"/>
                </a:solidFill>
                <a:latin typeface="Arial"/>
                <a:cs typeface="+mn-cs"/>
              </a:rPr>
              <a:t> &amp; Co Tools ribbon tab</a:t>
            </a:r>
            <a:endParaRPr lang="en-GB" dirty="0">
              <a:solidFill>
                <a:srgbClr val="32363F"/>
              </a:solidFill>
              <a:latin typeface="Arial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" t="-555" r="224" b="-742"/>
          <a:stretch>
            <a:fillRect/>
          </a:stretch>
        </p:blipFill>
        <p:spPr bwMode="gray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LogoFoote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6567488"/>
            <a:ext cx="919163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699" y="1189038"/>
            <a:ext cx="843901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3017" y="2290763"/>
            <a:ext cx="4187693" cy="3992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5810" y="2290763"/>
            <a:ext cx="4187692" cy="3992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9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gray">
          <a:xfrm>
            <a:off x="411163" y="395288"/>
            <a:ext cx="9494837" cy="1089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gray">
          <a:xfrm>
            <a:off x="433695" y="6550290"/>
            <a:ext cx="360000" cy="23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97814"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2pPr>
            <a:lvl3pPr marL="995627"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3pPr>
            <a:lvl4pPr marL="1493441"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4pPr>
            <a:lvl5pPr marL="1991254"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5pPr>
            <a:lvl6pPr marL="2489068" algn="l" defTabSz="995627" rtl="0" eaLnBrk="1" latinLnBrk="0" hangingPunct="1"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6pPr>
            <a:lvl7pPr marL="2986881" algn="l" defTabSz="995627" rtl="0" eaLnBrk="1" latinLnBrk="0" hangingPunct="1"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7pPr>
            <a:lvl8pPr marL="3484696" algn="l" defTabSz="995627" rtl="0" eaLnBrk="1" latinLnBrk="0" hangingPunct="1"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8pPr>
            <a:lvl9pPr marL="3982509" algn="l" defTabSz="995627" rtl="0" eaLnBrk="1" latinLnBrk="0" hangingPunct="1"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95627" fontAlgn="auto">
              <a:spcBef>
                <a:spcPts val="436"/>
              </a:spcBef>
              <a:spcAft>
                <a:spcPts val="0"/>
              </a:spcAft>
              <a:buFont typeface="Arial" pitchFamily="34" charset="0"/>
              <a:buNone/>
            </a:pPr>
            <a:fld id="{9BD6FA6A-A86D-4D06-AFF9-1E656D8048A1}" type="slidenum">
              <a:rPr lang="en-GB" smtClean="0">
                <a:solidFill>
                  <a:srgbClr val="32363F"/>
                </a:solidFill>
                <a:latin typeface="Arial"/>
                <a:cs typeface="+mn-cs"/>
              </a:rPr>
              <a:pPr defTabSz="995627" fontAlgn="auto">
                <a:spcBef>
                  <a:spcPts val="436"/>
                </a:spcBef>
                <a:spcAft>
                  <a:spcPts val="0"/>
                </a:spcAft>
                <a:buFont typeface="Arial" pitchFamily="34" charset="0"/>
                <a:buNone/>
              </a:pPr>
              <a:t>‹#›</a:t>
            </a:fld>
            <a:endParaRPr lang="en-GB" dirty="0">
              <a:solidFill>
                <a:srgbClr val="32363F"/>
              </a:solidFill>
              <a:latin typeface="Arial"/>
              <a:cs typeface="+mn-cs"/>
            </a:endParaRPr>
          </a:p>
        </p:txBody>
      </p:sp>
      <p:sp>
        <p:nvSpPr>
          <p:cNvPr id="14" name="FooterTextBox" hidden="1"/>
          <p:cNvSpPr txBox="1">
            <a:spLocks/>
          </p:cNvSpPr>
          <p:nvPr/>
        </p:nvSpPr>
        <p:spPr bwMode="gray">
          <a:xfrm>
            <a:off x="1384980" y="6541823"/>
            <a:ext cx="6480000" cy="23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97814"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2pPr>
            <a:lvl3pPr marL="995627"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3pPr>
            <a:lvl4pPr marL="1493441"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4pPr>
            <a:lvl5pPr marL="1991254"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5pPr>
            <a:lvl6pPr marL="2489068" algn="l" defTabSz="995627" rtl="0" eaLnBrk="1" latinLnBrk="0" hangingPunct="1"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6pPr>
            <a:lvl7pPr marL="2986881" algn="l" defTabSz="995627" rtl="0" eaLnBrk="1" latinLnBrk="0" hangingPunct="1"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7pPr>
            <a:lvl8pPr marL="3484696" algn="l" defTabSz="995627" rtl="0" eaLnBrk="1" latinLnBrk="0" hangingPunct="1"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8pPr>
            <a:lvl9pPr marL="3982509" algn="l" defTabSz="995627" rtl="0" eaLnBrk="1" latinLnBrk="0" hangingPunct="1">
              <a:defRPr sz="1100" kern="1200">
                <a:solidFill>
                  <a:srgbClr val="333333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95627" fontAlgn="auto">
              <a:spcBef>
                <a:spcPts val="436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GB" dirty="0" smtClean="0">
                <a:solidFill>
                  <a:srgbClr val="32363F"/>
                </a:solidFill>
                <a:latin typeface="Arial"/>
                <a:cs typeface="+mn-cs"/>
              </a:rPr>
              <a:t>Insert footer text by selecting ‘Footer’ on the Clyde</a:t>
            </a:r>
            <a:r>
              <a:rPr lang="en-GB" baseline="0" dirty="0" smtClean="0">
                <a:solidFill>
                  <a:srgbClr val="32363F"/>
                </a:solidFill>
                <a:latin typeface="Arial"/>
                <a:cs typeface="+mn-cs"/>
              </a:rPr>
              <a:t> &amp; Co Tools ribbon tab</a:t>
            </a:r>
            <a:endParaRPr lang="en-GB" dirty="0">
              <a:solidFill>
                <a:srgbClr val="32363F"/>
              </a:solidFill>
              <a:latin typeface="Arial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" t="-555" r="224" b="-742"/>
          <a:stretch>
            <a:fillRect/>
          </a:stretch>
        </p:blipFill>
        <p:spPr bwMode="gray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2013" y="550800"/>
            <a:ext cx="8214518" cy="86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274764" y="1714500"/>
            <a:ext cx="7785099" cy="4451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0" name="LogoFooter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6567488"/>
            <a:ext cx="919163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342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42" rtl="0" eaLnBrk="1" latinLnBrk="0" hangingPunct="1">
        <a:spcBef>
          <a:spcPts val="1200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42" rtl="0" eaLnBrk="1" latinLnBrk="0" hangingPunct="1">
        <a:spcBef>
          <a:spcPts val="4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342" rtl="0" eaLnBrk="1" latinLnBrk="0" hangingPunct="1">
        <a:spcBef>
          <a:spcPts val="400"/>
        </a:spcBef>
        <a:buClr>
          <a:schemeClr val="tx2"/>
        </a:buClr>
        <a:buFont typeface="Wingdings 2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342" rtl="0" eaLnBrk="1" latinLnBrk="0" hangingPunct="1">
        <a:spcBef>
          <a:spcPts val="4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342" rtl="0" eaLnBrk="1" latinLnBrk="0" hangingPunct="1">
        <a:spcBef>
          <a:spcPts val="4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914342" rtl="0" eaLnBrk="1" latinLnBrk="0" hangingPunct="1">
        <a:spcBef>
          <a:spcPts val="4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180000" algn="l" defTabSz="914342" rtl="0" eaLnBrk="1" latinLnBrk="0" hangingPunct="1">
        <a:spcBef>
          <a:spcPts val="4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914342" rtl="0" eaLnBrk="1" latinLnBrk="0" hangingPunct="1">
        <a:spcBef>
          <a:spcPts val="4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260000" indent="-180000" algn="l" defTabSz="914342" rtl="0" eaLnBrk="1" latinLnBrk="0" hangingPunct="1">
        <a:spcBef>
          <a:spcPts val="4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indent="0" algn="l" defTabSz="914342" rtl="0" eaLnBrk="1" latinLnBrk="0" hangingPunct="1">
        <a:spcBef>
          <a:spcPts val="4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342" rtl="0" eaLnBrk="1" latinLnBrk="0" hangingPunct="1">
        <a:spcBef>
          <a:spcPts val="400"/>
        </a:spcBef>
        <a:buClr>
          <a:schemeClr val="tx2"/>
        </a:buClr>
        <a:buFont typeface="Wingdings 2" pitchFamily="18" charset="2"/>
        <a:buChar char="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342" rtl="0" eaLnBrk="1" latinLnBrk="0" hangingPunct="1">
        <a:spcBef>
          <a:spcPts val="20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342" rtl="0" eaLnBrk="1" latinLnBrk="0" hangingPunct="1">
        <a:spcBef>
          <a:spcPts val="2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342" rtl="0" eaLnBrk="1" latinLnBrk="0" hangingPunct="1">
        <a:spcBef>
          <a:spcPts val="20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342" rtl="0" eaLnBrk="1" latinLnBrk="0" hangingPunct="1">
        <a:spcBef>
          <a:spcPts val="2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342" rtl="0" eaLnBrk="1" latinLnBrk="0" hangingPunct="1">
        <a:spcBef>
          <a:spcPts val="20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342" rtl="0" eaLnBrk="1" latinLnBrk="0" hangingPunct="1">
        <a:spcBef>
          <a:spcPts val="2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342" rtl="0" eaLnBrk="1" latinLnBrk="0" hangingPunct="1">
        <a:spcBef>
          <a:spcPts val="2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Insurance for Consenting Adults</a:t>
            </a:r>
            <a:endParaRPr lang="en-GB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 Introduction to Reinsurance </a:t>
            </a:r>
            <a:r>
              <a:rPr lang="en-GB" dirty="0"/>
              <a:t>for the Insurance Institute of </a:t>
            </a:r>
            <a:r>
              <a:rPr lang="en-GB" dirty="0" smtClean="0"/>
              <a:t>Leicester</a:t>
            </a:r>
          </a:p>
          <a:p>
            <a:r>
              <a:rPr lang="en-GB" dirty="0"/>
              <a:t>Mercure Grand </a:t>
            </a:r>
            <a:r>
              <a:rPr lang="en-GB" dirty="0" smtClean="0"/>
              <a:t>Hotel, 8 February 2017	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Ian Plumley, Partner, Clyde &amp; Co LLP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 algn="just"/>
            <a:r>
              <a:rPr lang="en-GB" dirty="0"/>
              <a:t>Oldest form of </a:t>
            </a:r>
            <a:r>
              <a:rPr lang="en-GB" dirty="0" smtClean="0"/>
              <a:t>reinsurance.</a:t>
            </a:r>
            <a:endParaRPr lang="en-GB" dirty="0"/>
          </a:p>
          <a:p>
            <a:pPr lvl="2" algn="just"/>
            <a:r>
              <a:rPr lang="en-GB" dirty="0" smtClean="0"/>
              <a:t>Direct insurer </a:t>
            </a:r>
            <a:r>
              <a:rPr lang="en-GB" dirty="0"/>
              <a:t>chooses freely which </a:t>
            </a:r>
            <a:r>
              <a:rPr lang="en-GB" dirty="0" smtClean="0"/>
              <a:t>individual </a:t>
            </a:r>
            <a:r>
              <a:rPr lang="en-GB" dirty="0"/>
              <a:t>risks he wants to offer to a </a:t>
            </a:r>
            <a:r>
              <a:rPr lang="en-GB" dirty="0" smtClean="0"/>
              <a:t>reinsurer.</a:t>
            </a:r>
            <a:r>
              <a:rPr lang="en-GB" dirty="0"/>
              <a:t> Ideally preserved for individual reinsurance of large or hazardous single risks, </a:t>
            </a:r>
            <a:r>
              <a:rPr lang="en-GB" dirty="0" smtClean="0"/>
              <a:t>ceded </a:t>
            </a:r>
            <a:r>
              <a:rPr lang="en-GB" dirty="0"/>
              <a:t>on original </a:t>
            </a:r>
            <a:r>
              <a:rPr lang="en-GB" dirty="0" smtClean="0"/>
              <a:t>terms.</a:t>
            </a:r>
            <a:endParaRPr lang="en-GB" dirty="0"/>
          </a:p>
          <a:p>
            <a:pPr lvl="2" algn="just"/>
            <a:r>
              <a:rPr lang="en-GB" dirty="0" smtClean="0"/>
              <a:t>Reinsurer is </a:t>
            </a:r>
            <a:r>
              <a:rPr lang="en-GB" dirty="0"/>
              <a:t>free either to accept or refuse any risk offered to </a:t>
            </a:r>
            <a:r>
              <a:rPr lang="en-GB" dirty="0" smtClean="0"/>
              <a:t>him. </a:t>
            </a:r>
            <a:endParaRPr lang="en-GB" dirty="0"/>
          </a:p>
          <a:p>
            <a:pPr lvl="2" algn="just"/>
            <a:r>
              <a:rPr lang="en-GB" dirty="0" smtClean="0"/>
              <a:t>Today</a:t>
            </a:r>
            <a:r>
              <a:rPr lang="en-GB" dirty="0"/>
              <a:t>, facultative reinsurance used mainly as a complement to treaty reinsurance, in which entire portfolios of risks are ceded. </a:t>
            </a:r>
          </a:p>
          <a:p>
            <a:pPr lvl="2" algn="just"/>
            <a:r>
              <a:rPr lang="en-GB" dirty="0"/>
              <a:t>A direct insurer will most often turn to facultative reinsurance in two cases: </a:t>
            </a:r>
            <a:endParaRPr lang="en-GB" dirty="0" smtClean="0"/>
          </a:p>
          <a:p>
            <a:pPr lvl="3" algn="just"/>
            <a:r>
              <a:rPr lang="en-GB" dirty="0" smtClean="0"/>
              <a:t>when </a:t>
            </a:r>
            <a:r>
              <a:rPr lang="en-GB" dirty="0"/>
              <a:t>he is left with a sum he still needs to reinsure after he has exhausted both </a:t>
            </a:r>
            <a:r>
              <a:rPr lang="en-GB" dirty="0" smtClean="0"/>
              <a:t>retention </a:t>
            </a:r>
            <a:r>
              <a:rPr lang="en-GB" dirty="0"/>
              <a:t>and </a:t>
            </a:r>
            <a:r>
              <a:rPr lang="en-GB" dirty="0" smtClean="0"/>
              <a:t>reinsurance </a:t>
            </a:r>
            <a:r>
              <a:rPr lang="en-GB" dirty="0"/>
              <a:t>capacity provided by </a:t>
            </a:r>
            <a:r>
              <a:rPr lang="en-GB" dirty="0" smtClean="0"/>
              <a:t>treaty; </a:t>
            </a:r>
            <a:r>
              <a:rPr lang="en-GB" dirty="0"/>
              <a:t>or </a:t>
            </a:r>
            <a:endParaRPr lang="en-GB" dirty="0" smtClean="0"/>
          </a:p>
          <a:p>
            <a:pPr lvl="3" algn="just"/>
            <a:r>
              <a:rPr lang="en-GB" dirty="0" smtClean="0"/>
              <a:t>when </a:t>
            </a:r>
            <a:r>
              <a:rPr lang="en-GB" dirty="0"/>
              <a:t>he has sold a policy containing risks that are excluded from his obligatory </a:t>
            </a:r>
            <a:r>
              <a:rPr lang="en-GB" dirty="0" smtClean="0"/>
              <a:t>reinsurance </a:t>
            </a:r>
            <a:r>
              <a:rPr lang="en-GB" dirty="0"/>
              <a:t>cover</a:t>
            </a:r>
            <a:r>
              <a:rPr lang="en-GB" dirty="0" smtClean="0"/>
              <a:t>.</a:t>
            </a:r>
          </a:p>
          <a:p>
            <a:pPr lvl="2" algn="just"/>
            <a:r>
              <a:rPr lang="en-GB" dirty="0"/>
              <a:t>Traditionally placed on proportional basis but </a:t>
            </a:r>
            <a:r>
              <a:rPr lang="en-GB" dirty="0" smtClean="0"/>
              <a:t>non-proportional </a:t>
            </a:r>
            <a:r>
              <a:rPr lang="en-GB" dirty="0"/>
              <a:t>now more </a:t>
            </a:r>
            <a:r>
              <a:rPr lang="en-GB" dirty="0" smtClean="0"/>
              <a:t>common.</a:t>
            </a:r>
            <a:endParaRPr lang="en-GB" dirty="0"/>
          </a:p>
          <a:p>
            <a:pPr lvl="3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Forms of Reinsurance</a:t>
            </a:r>
            <a:br>
              <a:rPr lang="en-GB" dirty="0" smtClean="0"/>
            </a:br>
            <a:r>
              <a:rPr lang="en-GB" dirty="0" smtClean="0"/>
              <a:t>Facultative </a:t>
            </a:r>
            <a:r>
              <a:rPr lang="en-GB" dirty="0"/>
              <a:t>Reinsurance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508626" y="5907920"/>
            <a:ext cx="4027488" cy="5314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lIns="126000" tIns="162000" rIns="126000" bIns="90000" anchor="b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b="1" kern="0" dirty="0" smtClean="0">
                <a:solidFill>
                  <a:srgbClr val="0A1054"/>
                </a:solidFill>
                <a:cs typeface="Arial" pitchFamily="34" charset="0"/>
              </a:rPr>
              <a:t>Reinsurance for individual risks</a:t>
            </a:r>
            <a:endParaRPr lang="en-GB" sz="1800" b="1" kern="0" dirty="0">
              <a:solidFill>
                <a:srgbClr val="0A1054"/>
              </a:solidFill>
              <a:cs typeface="Arial" pitchFamily="34" charset="0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4" t="90465" r="4031" b="5244"/>
          <a:stretch>
            <a:fillRect/>
          </a:stretch>
        </p:blipFill>
        <p:spPr bwMode="gray">
          <a:xfrm>
            <a:off x="9245600" y="6159500"/>
            <a:ext cx="2905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7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Forms of Reinsurance</a:t>
            </a:r>
            <a:br>
              <a:rPr lang="en-GB" dirty="0"/>
            </a:br>
            <a:r>
              <a:rPr lang="en-US" dirty="0" smtClean="0"/>
              <a:t>Benefits v Disadvantages of Fac R/I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449398"/>
              </p:ext>
            </p:extLst>
          </p:nvPr>
        </p:nvGraphicFramePr>
        <p:xfrm>
          <a:off x="1651000" y="1618364"/>
          <a:ext cx="6604000" cy="4668520"/>
        </p:xfrm>
        <a:graphic>
          <a:graphicData uri="http://schemas.openxmlformats.org/drawingml/2006/table">
            <a:tbl>
              <a:tblPr firstRow="1" bandRow="1">
                <a:tableStyleId>{CEF6447A-24EA-4742-A8FB-1DF080B5CEFA}</a:tableStyleId>
              </a:tblPr>
              <a:tblGrid>
                <a:gridCol w="3302000"/>
                <a:gridCol w="330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BENEFITS OF FAC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DISADVANTAGES OF FAC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Freedom on whether or not to offer risk to a reinsurer of choice.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Insurer can’t be certain of placement if there is no automatic over.  There can be delays in confirming</a:t>
                      </a:r>
                      <a:r>
                        <a:rPr lang="en-GB" baseline="0" dirty="0" smtClean="0"/>
                        <a:t> cover until placement is complete.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Opportunity for reinsurer and cedant to build a relationship and understand each other’s underwriting styles.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Reinsurer may acquire too much detail where if they</a:t>
                      </a:r>
                      <a:r>
                        <a:rPr lang="en-GB" baseline="0" dirty="0" smtClean="0"/>
                        <a:t> are a competitor, insurer may be uncomfortable.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Insurer may gain expertise on underwriting particular risks.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Labour intensive &amp; high administration costs - Errors (you may forget to place risk).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Protects treaty performance.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Reinsurer may take over</a:t>
                      </a:r>
                      <a:r>
                        <a:rPr lang="en-GB" baseline="0" dirty="0" smtClean="0"/>
                        <a:t> control of underwriting and claims processes.  Warranties, surveys, appointment of assessors etc.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Fac reinsurer may eventually get accepted</a:t>
                      </a:r>
                      <a:r>
                        <a:rPr lang="en-GB" baseline="0" dirty="0" smtClean="0"/>
                        <a:t> as a treaty security.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Reinsurer may</a:t>
                      </a:r>
                      <a:r>
                        <a:rPr lang="en-GB" baseline="0" dirty="0" smtClean="0"/>
                        <a:t> exercise influence on the insurer’s standard assessment of risk (e.g. Insurer rates Motor 3% but reinsurer rates it 10%).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69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 algn="just"/>
            <a:r>
              <a:rPr lang="en-GB" dirty="0"/>
              <a:t>Treaty reinsurance is obligatory in nature for both parties to </a:t>
            </a:r>
            <a:r>
              <a:rPr lang="en-GB" dirty="0" smtClean="0"/>
              <a:t>contract:</a:t>
            </a:r>
            <a:endParaRPr lang="en-GB" dirty="0"/>
          </a:p>
          <a:p>
            <a:pPr lvl="3" algn="just"/>
            <a:r>
              <a:rPr lang="en-GB" dirty="0" smtClean="0"/>
              <a:t>Direct </a:t>
            </a:r>
            <a:r>
              <a:rPr lang="en-GB" dirty="0"/>
              <a:t>insurer is obliged to cede to </a:t>
            </a:r>
            <a:r>
              <a:rPr lang="en-GB" dirty="0" smtClean="0"/>
              <a:t>reinsurer </a:t>
            </a:r>
            <a:r>
              <a:rPr lang="en-GB" dirty="0"/>
              <a:t>a </a:t>
            </a:r>
            <a:r>
              <a:rPr lang="en-GB" dirty="0" smtClean="0"/>
              <a:t>contractually </a:t>
            </a:r>
            <a:r>
              <a:rPr lang="en-GB" dirty="0"/>
              <a:t>agreed share of the risks defined in </a:t>
            </a:r>
            <a:r>
              <a:rPr lang="en-GB" dirty="0" smtClean="0"/>
              <a:t>reinsurance treaty; and</a:t>
            </a:r>
          </a:p>
          <a:p>
            <a:pPr lvl="3" algn="just"/>
            <a:r>
              <a:rPr lang="en-GB" dirty="0" smtClean="0"/>
              <a:t>Reinsurer is </a:t>
            </a:r>
            <a:r>
              <a:rPr lang="en-GB" dirty="0"/>
              <a:t>obliged to accept that </a:t>
            </a:r>
            <a:r>
              <a:rPr lang="en-GB" dirty="0" smtClean="0"/>
              <a:t>share.</a:t>
            </a:r>
            <a:endParaRPr lang="en-GB" dirty="0"/>
          </a:p>
          <a:p>
            <a:pPr lvl="2" algn="just"/>
            <a:r>
              <a:rPr lang="en-GB" dirty="0" smtClean="0"/>
              <a:t>Reinsurer </a:t>
            </a:r>
            <a:r>
              <a:rPr lang="en-GB" dirty="0"/>
              <a:t>cannot therefore refuse to provide insurance protection for an individual risk falling within </a:t>
            </a:r>
            <a:r>
              <a:rPr lang="en-GB" dirty="0" smtClean="0"/>
              <a:t>scope </a:t>
            </a:r>
            <a:r>
              <a:rPr lang="en-GB" dirty="0"/>
              <a:t>of </a:t>
            </a:r>
            <a:r>
              <a:rPr lang="en-GB" dirty="0" smtClean="0"/>
              <a:t>treaty</a:t>
            </a:r>
            <a:r>
              <a:rPr lang="en-GB" dirty="0"/>
              <a:t>, nor may </a:t>
            </a:r>
            <a:r>
              <a:rPr lang="en-GB" dirty="0" smtClean="0"/>
              <a:t>direct </a:t>
            </a:r>
            <a:r>
              <a:rPr lang="en-GB" dirty="0"/>
              <a:t>insurer decide not to cede such a risk to the reinsurer. </a:t>
            </a:r>
            <a:endParaRPr lang="en-GB" dirty="0" smtClean="0"/>
          </a:p>
          <a:p>
            <a:pPr lvl="2" algn="just"/>
            <a:r>
              <a:rPr lang="en-GB" dirty="0"/>
              <a:t>Limits, terms and conditions </a:t>
            </a:r>
            <a:r>
              <a:rPr lang="en-GB" dirty="0" smtClean="0"/>
              <a:t>are </a:t>
            </a:r>
            <a:r>
              <a:rPr lang="en-GB" dirty="0"/>
              <a:t>agreed in advance usually at </a:t>
            </a:r>
            <a:r>
              <a:rPr lang="en-GB" dirty="0" smtClean="0"/>
              <a:t>beginning </a:t>
            </a:r>
            <a:r>
              <a:rPr lang="en-GB" dirty="0"/>
              <a:t>of </a:t>
            </a:r>
            <a:r>
              <a:rPr lang="en-GB" dirty="0" smtClean="0"/>
              <a:t>year and are set for all cessions. </a:t>
            </a:r>
            <a:endParaRPr lang="en-GB" dirty="0"/>
          </a:p>
          <a:p>
            <a:pPr lvl="2" algn="just"/>
            <a:r>
              <a:rPr lang="en-GB" dirty="0" smtClean="0"/>
              <a:t>Insurers </a:t>
            </a:r>
            <a:r>
              <a:rPr lang="en-GB" dirty="0"/>
              <a:t>use treaty when:</a:t>
            </a:r>
          </a:p>
          <a:p>
            <a:pPr lvl="3" algn="just"/>
            <a:r>
              <a:rPr lang="en-GB" dirty="0"/>
              <a:t>Risks are homogenous or have similar </a:t>
            </a:r>
            <a:r>
              <a:rPr lang="en-GB" dirty="0" smtClean="0"/>
              <a:t>exposures</a:t>
            </a:r>
            <a:r>
              <a:rPr lang="en-GB" dirty="0"/>
              <a:t>.</a:t>
            </a:r>
          </a:p>
          <a:p>
            <a:pPr lvl="3" algn="just"/>
            <a:r>
              <a:rPr lang="en-GB" dirty="0"/>
              <a:t>There is a large </a:t>
            </a:r>
            <a:r>
              <a:rPr lang="en-GB" dirty="0" smtClean="0"/>
              <a:t>volume of </a:t>
            </a:r>
            <a:r>
              <a:rPr lang="en-GB" dirty="0"/>
              <a:t>such </a:t>
            </a:r>
            <a:r>
              <a:rPr lang="en-GB" dirty="0" smtClean="0"/>
              <a:t>risks.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Forms of Reinsurance</a:t>
            </a:r>
            <a:br>
              <a:rPr lang="en-GB" dirty="0"/>
            </a:br>
            <a:r>
              <a:rPr lang="en-GB" dirty="0"/>
              <a:t>Treaty reinsurance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508626" y="5630922"/>
            <a:ext cx="4027488" cy="8084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lIns="126000" tIns="162000" rIns="126000" bIns="90000" anchor="b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b="1" kern="0" dirty="0" smtClean="0">
                <a:solidFill>
                  <a:srgbClr val="0A1054"/>
                </a:solidFill>
                <a:cs typeface="Arial" pitchFamily="34" charset="0"/>
              </a:rPr>
              <a:t>Obligatory </a:t>
            </a:r>
            <a:r>
              <a:rPr lang="en-GB" sz="1800" b="1" kern="0" dirty="0">
                <a:solidFill>
                  <a:srgbClr val="0A1054"/>
                </a:solidFill>
                <a:cs typeface="Arial" pitchFamily="34" charset="0"/>
              </a:rPr>
              <a:t>reinsurance </a:t>
            </a:r>
            <a:r>
              <a:rPr lang="en-GB" sz="1800" b="1" kern="0" dirty="0" smtClean="0">
                <a:solidFill>
                  <a:srgbClr val="0A1054"/>
                </a:solidFill>
                <a:cs typeface="Arial" pitchFamily="34" charset="0"/>
              </a:rPr>
              <a:t>for </a:t>
            </a:r>
            <a:r>
              <a:rPr lang="en-GB" sz="1800" b="1" kern="0" dirty="0">
                <a:solidFill>
                  <a:srgbClr val="0A1054"/>
                </a:solidFill>
                <a:cs typeface="Arial" pitchFamily="34" charset="0"/>
              </a:rPr>
              <a:t>entire </a:t>
            </a:r>
            <a:r>
              <a:rPr lang="en-GB" sz="1800" b="1" kern="0" dirty="0" smtClean="0">
                <a:solidFill>
                  <a:srgbClr val="0A1054"/>
                </a:solidFill>
                <a:cs typeface="Arial" pitchFamily="34" charset="0"/>
              </a:rPr>
              <a:t>portfolios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0A1054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4" t="90465" r="4031" b="5244"/>
          <a:stretch>
            <a:fillRect/>
          </a:stretch>
        </p:blipFill>
        <p:spPr bwMode="gray">
          <a:xfrm>
            <a:off x="9245600" y="6159500"/>
            <a:ext cx="2905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7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0694779"/>
              </p:ext>
            </p:extLst>
          </p:nvPr>
        </p:nvGraphicFramePr>
        <p:xfrm>
          <a:off x="1274763" y="1714500"/>
          <a:ext cx="7785100" cy="3754120"/>
        </p:xfrm>
        <a:graphic>
          <a:graphicData uri="http://schemas.openxmlformats.org/drawingml/2006/table">
            <a:tbl>
              <a:tblPr firstRow="1" bandRow="1">
                <a:tableStyleId>{CEF6447A-24EA-4742-A8FB-1DF080B5CEFA}</a:tableStyleId>
              </a:tblPr>
              <a:tblGrid>
                <a:gridCol w="3892550"/>
                <a:gridCol w="389255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Facultative (Individual Risk)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Treaty (Book of Business)</a:t>
                      </a:r>
                      <a:endParaRPr lang="en-US" dirty="0"/>
                    </a:p>
                  </a:txBody>
                  <a:tcPr/>
                </a:tc>
              </a:tr>
              <a:tr h="2595880">
                <a:tc>
                  <a:txBody>
                    <a:bodyPr/>
                    <a:lstStyle/>
                    <a:p>
                      <a:pPr lvl="1"/>
                      <a:r>
                        <a:rPr lang="en-GB" dirty="0" smtClean="0"/>
                        <a:t>Individual risk review.</a:t>
                      </a:r>
                      <a:endParaRPr lang="en-US" dirty="0"/>
                    </a:p>
                    <a:p>
                      <a:pPr lvl="1"/>
                      <a:r>
                        <a:rPr lang="en-GB" i="0" dirty="0" smtClean="0"/>
                        <a:t>Right to accept or reject each risk on its own merit.</a:t>
                      </a:r>
                    </a:p>
                    <a:p>
                      <a:pPr lvl="1"/>
                      <a:r>
                        <a:rPr lang="en-GB" dirty="0" smtClean="0"/>
                        <a:t>A profit is expected by reinsurer in the short and long term, and depends primarily on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reinsurer’s risk selection process.</a:t>
                      </a:r>
                    </a:p>
                    <a:p>
                      <a:pPr lvl="1"/>
                      <a:r>
                        <a:rPr lang="en-GB" dirty="0" smtClean="0"/>
                        <a:t>Adapts to short-term ceding philosophy of insurer.</a:t>
                      </a:r>
                      <a:endParaRPr lang="en-US" dirty="0"/>
                    </a:p>
                    <a:p>
                      <a:pPr lvl="1"/>
                      <a:r>
                        <a:rPr lang="en-GB" dirty="0" smtClean="0"/>
                        <a:t>A facultative certificate is written to confirm each transaction.</a:t>
                      </a:r>
                      <a:endParaRPr lang="en-US" dirty="0"/>
                    </a:p>
                    <a:p>
                      <a:pPr lvl="1"/>
                      <a:r>
                        <a:rPr lang="en-GB" dirty="0" smtClean="0"/>
                        <a:t>Can reinsure a risk that is otherwise excluded from a treaty.</a:t>
                      </a:r>
                      <a:endParaRPr lang="en-US" dirty="0"/>
                    </a:p>
                    <a:p>
                      <a:pPr lvl="1"/>
                      <a:r>
                        <a:rPr lang="en-GB" dirty="0" smtClean="0"/>
                        <a:t>Can protect a treaty from adverse underwriting results.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dirty="0" smtClean="0"/>
                        <a:t>No individual risk acceptance by reinsurer.</a:t>
                      </a:r>
                    </a:p>
                    <a:p>
                      <a:pPr lvl="1"/>
                      <a:r>
                        <a:rPr lang="en-GB" dirty="0" smtClean="0"/>
                        <a:t>Obligatory acceptance by reinsurer of covered business.</a:t>
                      </a:r>
                      <a:endParaRPr lang="en-US" dirty="0"/>
                    </a:p>
                    <a:p>
                      <a:pPr lvl="1"/>
                      <a:r>
                        <a:rPr lang="en-GB" dirty="0" smtClean="0"/>
                        <a:t>A long-term relationship in which reinsurer’s profitability is expected, but measured and adjusted over an extended period of time.</a:t>
                      </a:r>
                      <a:endParaRPr lang="en-US" dirty="0"/>
                    </a:p>
                    <a:p>
                      <a:pPr lvl="1"/>
                      <a:r>
                        <a:rPr lang="en-GB" dirty="0" smtClean="0"/>
                        <a:t>Less costly than “per risk” reinsurance.</a:t>
                      </a:r>
                    </a:p>
                    <a:p>
                      <a:pPr lvl="1"/>
                      <a:r>
                        <a:rPr lang="en-US" dirty="0" smtClean="0"/>
                        <a:t>One treaty contract encompasses all subject risks.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Reinsurance</a:t>
            </a:r>
            <a:br>
              <a:rPr lang="en-US" dirty="0"/>
            </a:br>
            <a:r>
              <a:rPr lang="en-US" dirty="0"/>
              <a:t>Fac </a:t>
            </a:r>
            <a:r>
              <a:rPr lang="en-US" dirty="0" smtClean="0"/>
              <a:t>v Treaty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6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 algn="just"/>
            <a:r>
              <a:rPr lang="en-GB" dirty="0" smtClean="0"/>
              <a:t>Form </a:t>
            </a:r>
            <a:r>
              <a:rPr lang="en-GB" dirty="0"/>
              <a:t>of proportional </a:t>
            </a:r>
            <a:r>
              <a:rPr lang="en-GB" dirty="0" smtClean="0"/>
              <a:t>reinsurance which </a:t>
            </a:r>
            <a:r>
              <a:rPr lang="en-GB" dirty="0"/>
              <a:t>entitles </a:t>
            </a:r>
            <a:r>
              <a:rPr lang="en-GB" dirty="0" smtClean="0"/>
              <a:t>reinsured </a:t>
            </a:r>
            <a:r>
              <a:rPr lang="en-GB" dirty="0"/>
              <a:t>to decide what risks </a:t>
            </a:r>
            <a:r>
              <a:rPr lang="en-GB" dirty="0" smtClean="0"/>
              <a:t>(and amount) he </a:t>
            </a:r>
            <a:r>
              <a:rPr lang="en-GB" dirty="0"/>
              <a:t>wishes to cede </a:t>
            </a:r>
            <a:r>
              <a:rPr lang="en-GB" dirty="0" smtClean="0"/>
              <a:t>to reinsurers:</a:t>
            </a:r>
          </a:p>
          <a:p>
            <a:pPr lvl="3" algn="just"/>
            <a:r>
              <a:rPr lang="en-GB" dirty="0" smtClean="0"/>
              <a:t>Facultative </a:t>
            </a:r>
            <a:r>
              <a:rPr lang="en-GB" dirty="0"/>
              <a:t>means that </a:t>
            </a:r>
            <a:r>
              <a:rPr lang="en-GB" dirty="0" smtClean="0"/>
              <a:t>reinsured </a:t>
            </a:r>
            <a:r>
              <a:rPr lang="en-GB" dirty="0"/>
              <a:t>has </a:t>
            </a:r>
            <a:r>
              <a:rPr lang="en-GB" dirty="0" smtClean="0"/>
              <a:t>option </a:t>
            </a:r>
            <a:r>
              <a:rPr lang="en-GB" dirty="0"/>
              <a:t>to cede on </a:t>
            </a:r>
            <a:r>
              <a:rPr lang="en-GB" dirty="0" smtClean="0"/>
              <a:t>risk </a:t>
            </a:r>
            <a:r>
              <a:rPr lang="en-GB" dirty="0"/>
              <a:t>by risk </a:t>
            </a:r>
            <a:r>
              <a:rPr lang="en-GB" dirty="0" smtClean="0"/>
              <a:t>basis.</a:t>
            </a:r>
          </a:p>
          <a:p>
            <a:pPr lvl="3" algn="just"/>
            <a:r>
              <a:rPr lang="en-GB" dirty="0" smtClean="0"/>
              <a:t>Obligatory means </a:t>
            </a:r>
            <a:r>
              <a:rPr lang="en-GB" dirty="0"/>
              <a:t>that </a:t>
            </a:r>
            <a:r>
              <a:rPr lang="en-GB" dirty="0" smtClean="0"/>
              <a:t>reinsurer </a:t>
            </a:r>
            <a:r>
              <a:rPr lang="en-GB" dirty="0"/>
              <a:t>is obliged to accept each cession or </a:t>
            </a:r>
            <a:r>
              <a:rPr lang="en-GB" dirty="0" smtClean="0"/>
              <a:t>risk.</a:t>
            </a:r>
          </a:p>
          <a:p>
            <a:pPr lvl="2" algn="just"/>
            <a:r>
              <a:rPr lang="en-GB" dirty="0" smtClean="0"/>
              <a:t>Usual </a:t>
            </a:r>
            <a:r>
              <a:rPr lang="en-GB" dirty="0"/>
              <a:t>for </a:t>
            </a:r>
            <a:r>
              <a:rPr lang="en-GB" dirty="0" smtClean="0"/>
              <a:t>reinsurer </a:t>
            </a:r>
            <a:r>
              <a:rPr lang="en-GB" dirty="0"/>
              <a:t>to </a:t>
            </a:r>
            <a:r>
              <a:rPr lang="en-GB" dirty="0" smtClean="0"/>
              <a:t>require reinsured </a:t>
            </a:r>
            <a:r>
              <a:rPr lang="en-GB" dirty="0"/>
              <a:t>to retain a minimum retention </a:t>
            </a:r>
            <a:r>
              <a:rPr lang="en-GB" dirty="0" smtClean="0"/>
              <a:t>to </a:t>
            </a:r>
            <a:r>
              <a:rPr lang="en-GB" dirty="0"/>
              <a:t>ensure that </a:t>
            </a:r>
            <a:r>
              <a:rPr lang="en-GB" dirty="0" smtClean="0"/>
              <a:t>reinsured </a:t>
            </a:r>
            <a:r>
              <a:rPr lang="en-GB" dirty="0"/>
              <a:t>maintains </a:t>
            </a:r>
            <a:r>
              <a:rPr lang="en-GB" dirty="0" smtClean="0"/>
              <a:t>interest </a:t>
            </a:r>
            <a:r>
              <a:rPr lang="en-GB" dirty="0"/>
              <a:t>at </a:t>
            </a:r>
            <a:r>
              <a:rPr lang="en-GB" dirty="0" smtClean="0"/>
              <a:t>risk </a:t>
            </a:r>
            <a:r>
              <a:rPr lang="en-GB" dirty="0"/>
              <a:t>at all </a:t>
            </a:r>
            <a:r>
              <a:rPr lang="en-GB" dirty="0" smtClean="0"/>
              <a:t>times (prevents anti-selection).</a:t>
            </a:r>
          </a:p>
          <a:p>
            <a:pPr lvl="2" algn="just"/>
            <a:r>
              <a:rPr lang="en-GB" dirty="0" smtClean="0"/>
              <a:t>Example:</a:t>
            </a:r>
          </a:p>
          <a:p>
            <a:pPr lvl="3" algn="just"/>
            <a:r>
              <a:rPr lang="en-GB" dirty="0" smtClean="0"/>
              <a:t>Insurer </a:t>
            </a:r>
            <a:r>
              <a:rPr lang="en-GB" dirty="0"/>
              <a:t>insures </a:t>
            </a:r>
            <a:r>
              <a:rPr lang="en-GB" dirty="0" smtClean="0"/>
              <a:t>an Airbus A380. 100</a:t>
            </a:r>
            <a:r>
              <a:rPr lang="en-GB" dirty="0"/>
              <a:t>% exposure under </a:t>
            </a:r>
            <a:r>
              <a:rPr lang="en-GB" dirty="0" smtClean="0"/>
              <a:t>policy </a:t>
            </a:r>
            <a:r>
              <a:rPr lang="en-GB" dirty="0"/>
              <a:t>is </a:t>
            </a:r>
            <a:r>
              <a:rPr lang="en-GB" dirty="0" smtClean="0"/>
              <a:t>£100million</a:t>
            </a:r>
            <a:r>
              <a:rPr lang="en-GB" dirty="0"/>
              <a:t>.  </a:t>
            </a:r>
            <a:endParaRPr lang="en-GB" dirty="0" smtClean="0"/>
          </a:p>
          <a:p>
            <a:pPr lvl="3" algn="just"/>
            <a:r>
              <a:rPr lang="en-GB" dirty="0" smtClean="0"/>
              <a:t>Insurer </a:t>
            </a:r>
            <a:r>
              <a:rPr lang="en-GB" dirty="0"/>
              <a:t>writes 1</a:t>
            </a:r>
            <a:r>
              <a:rPr lang="en-GB" dirty="0" smtClean="0"/>
              <a:t>% </a:t>
            </a:r>
            <a:r>
              <a:rPr lang="en-GB" dirty="0"/>
              <a:t>but wants to limit its liability to </a:t>
            </a:r>
            <a:r>
              <a:rPr lang="en-GB" dirty="0" smtClean="0"/>
              <a:t>£500,000</a:t>
            </a:r>
            <a:r>
              <a:rPr lang="en-GB" dirty="0"/>
              <a:t>. </a:t>
            </a:r>
            <a:r>
              <a:rPr lang="en-GB" dirty="0" smtClean="0"/>
              <a:t>Insurer therefore buys </a:t>
            </a:r>
            <a:r>
              <a:rPr lang="en-GB" dirty="0"/>
              <a:t>a 50% facultative proportional reinsurance.  </a:t>
            </a:r>
            <a:endParaRPr lang="en-GB" dirty="0" smtClean="0"/>
          </a:p>
          <a:p>
            <a:pPr lvl="3" algn="just"/>
            <a:r>
              <a:rPr lang="en-GB" dirty="0" smtClean="0"/>
              <a:t>Aircraft is </a:t>
            </a:r>
            <a:r>
              <a:rPr lang="en-GB" dirty="0"/>
              <a:t>damaged </a:t>
            </a:r>
            <a:r>
              <a:rPr lang="en-GB" dirty="0" smtClean="0"/>
              <a:t>with loss </a:t>
            </a:r>
            <a:r>
              <a:rPr lang="en-GB" dirty="0"/>
              <a:t>of </a:t>
            </a:r>
            <a:r>
              <a:rPr lang="en-GB" dirty="0" smtClean="0"/>
              <a:t>£20million.</a:t>
            </a:r>
          </a:p>
          <a:p>
            <a:pPr lvl="3" algn="just"/>
            <a:r>
              <a:rPr lang="en-GB" dirty="0" smtClean="0"/>
              <a:t>Insurer will </a:t>
            </a:r>
            <a:r>
              <a:rPr lang="en-GB" dirty="0"/>
              <a:t>have an exposure of </a:t>
            </a:r>
            <a:r>
              <a:rPr lang="en-GB" dirty="0" smtClean="0"/>
              <a:t>£200,000</a:t>
            </a:r>
            <a:r>
              <a:rPr lang="en-GB" dirty="0"/>
              <a:t>, of which </a:t>
            </a:r>
            <a:r>
              <a:rPr lang="en-GB" dirty="0" smtClean="0"/>
              <a:t>£100,000 </a:t>
            </a:r>
            <a:r>
              <a:rPr lang="en-GB" dirty="0"/>
              <a:t>will be covered by </a:t>
            </a:r>
            <a:r>
              <a:rPr lang="en-GB" dirty="0" smtClean="0"/>
              <a:t>fac oblig reinsurance.</a:t>
            </a:r>
            <a:endParaRPr lang="en-GB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Forms of Reinsurance</a:t>
            </a:r>
            <a:br>
              <a:rPr lang="en-GB" dirty="0"/>
            </a:br>
            <a:r>
              <a:rPr lang="en-GB" dirty="0"/>
              <a:t>Facultative </a:t>
            </a:r>
            <a:r>
              <a:rPr lang="en-GB" dirty="0" smtClean="0"/>
              <a:t>Obligatory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8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en-GB" dirty="0" smtClean="0"/>
              <a:t>Facultative </a:t>
            </a:r>
            <a:r>
              <a:rPr lang="en-GB" dirty="0"/>
              <a:t>and treaty reinsurance </a:t>
            </a:r>
            <a:r>
              <a:rPr lang="en-GB" dirty="0" smtClean="0"/>
              <a:t>can </a:t>
            </a:r>
            <a:r>
              <a:rPr lang="en-GB" dirty="0"/>
              <a:t>be </a:t>
            </a:r>
            <a:r>
              <a:rPr lang="en-GB" dirty="0" smtClean="0"/>
              <a:t>placed/underwritten </a:t>
            </a:r>
            <a:r>
              <a:rPr lang="en-GB" dirty="0"/>
              <a:t>on </a:t>
            </a:r>
            <a:r>
              <a:rPr lang="en-GB" dirty="0" smtClean="0"/>
              <a:t>either:</a:t>
            </a:r>
          </a:p>
          <a:p>
            <a:pPr lvl="3"/>
            <a:r>
              <a:rPr lang="en-GB" dirty="0" smtClean="0"/>
              <a:t>Proportional/Pro Rata basis; or </a:t>
            </a:r>
          </a:p>
          <a:p>
            <a:pPr lvl="3"/>
            <a:r>
              <a:rPr lang="en-GB" dirty="0" smtClean="0"/>
              <a:t>Non-Proportional basis.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Placing of Reinsurance</a:t>
            </a:r>
            <a:br>
              <a:rPr lang="en-GB" dirty="0" smtClean="0"/>
            </a:br>
            <a:r>
              <a:rPr lang="en-GB" dirty="0" smtClean="0"/>
              <a:t>Proportional v Non-Proportional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6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 algn="just"/>
            <a:r>
              <a:rPr lang="en-GB" dirty="0" smtClean="0"/>
              <a:t>Describes reinsurance in which: </a:t>
            </a:r>
          </a:p>
          <a:p>
            <a:pPr lvl="3" algn="just"/>
            <a:r>
              <a:rPr lang="en-GB" altLang="en-US" dirty="0" smtClean="0"/>
              <a:t>reinsurer accepts </a:t>
            </a:r>
            <a:r>
              <a:rPr lang="en-GB" altLang="en-US" dirty="0"/>
              <a:t>a pre-determined fixed portion of </a:t>
            </a:r>
            <a:r>
              <a:rPr lang="en-GB" altLang="en-US" dirty="0" smtClean="0"/>
              <a:t>business </a:t>
            </a:r>
            <a:r>
              <a:rPr lang="en-GB" altLang="en-US" dirty="0"/>
              <a:t>accepted by </a:t>
            </a:r>
            <a:r>
              <a:rPr lang="en-GB" altLang="en-US" dirty="0" smtClean="0"/>
              <a:t>ceding company;</a:t>
            </a:r>
          </a:p>
          <a:p>
            <a:pPr lvl="3" algn="just"/>
            <a:r>
              <a:rPr lang="en-GB" altLang="en-US" dirty="0" smtClean="0"/>
              <a:t>intention (generally) is </a:t>
            </a:r>
            <a:r>
              <a:rPr lang="en-GB" altLang="en-US" dirty="0"/>
              <a:t>that reinsurers follow and share in </a:t>
            </a:r>
            <a:r>
              <a:rPr lang="en-GB" altLang="en-US" dirty="0" smtClean="0"/>
              <a:t>fortunes </a:t>
            </a:r>
            <a:r>
              <a:rPr lang="en-GB" altLang="en-US" dirty="0"/>
              <a:t>of </a:t>
            </a:r>
            <a:r>
              <a:rPr lang="en-GB" altLang="en-US" dirty="0" smtClean="0"/>
              <a:t>reinsured </a:t>
            </a:r>
            <a:r>
              <a:rPr lang="en-GB" altLang="en-US" dirty="0"/>
              <a:t>on substantially similar terms to </a:t>
            </a:r>
            <a:r>
              <a:rPr lang="en-GB" altLang="en-US" dirty="0" smtClean="0"/>
              <a:t>ceding reinsured.</a:t>
            </a:r>
            <a:endParaRPr lang="en-GB" altLang="en-US" dirty="0"/>
          </a:p>
          <a:p>
            <a:pPr lvl="2" algn="just"/>
            <a:r>
              <a:rPr lang="en-GB" dirty="0" smtClean="0"/>
              <a:t>Along </a:t>
            </a:r>
            <a:r>
              <a:rPr lang="en-GB" dirty="0"/>
              <a:t>with sharing proportionally in premium and losses, </a:t>
            </a:r>
            <a:r>
              <a:rPr lang="en-GB" dirty="0" smtClean="0"/>
              <a:t>reinsurer typically </a:t>
            </a:r>
            <a:r>
              <a:rPr lang="en-GB" dirty="0"/>
              <a:t>pays a ceding commission to </a:t>
            </a:r>
            <a:r>
              <a:rPr lang="en-GB" dirty="0" smtClean="0"/>
              <a:t>ceding </a:t>
            </a:r>
            <a:r>
              <a:rPr lang="en-GB" dirty="0"/>
              <a:t>company to reimburse </a:t>
            </a:r>
            <a:r>
              <a:rPr lang="en-GB" dirty="0" smtClean="0"/>
              <a:t>for expenses </a:t>
            </a:r>
            <a:r>
              <a:rPr lang="en-GB" dirty="0"/>
              <a:t>associated with issuing </a:t>
            </a:r>
            <a:r>
              <a:rPr lang="en-GB" dirty="0" smtClean="0"/>
              <a:t>underlying </a:t>
            </a:r>
            <a:r>
              <a:rPr lang="en-GB" dirty="0"/>
              <a:t>policy.</a:t>
            </a:r>
          </a:p>
          <a:p>
            <a:pPr lvl="2" algn="just"/>
            <a:r>
              <a:rPr lang="en-GB" dirty="0" smtClean="0"/>
              <a:t>Advantages:</a:t>
            </a:r>
            <a:endParaRPr lang="en-GB" dirty="0"/>
          </a:p>
          <a:p>
            <a:pPr lvl="3" algn="just"/>
            <a:r>
              <a:rPr lang="en-GB" dirty="0" smtClean="0"/>
              <a:t>Easy </a:t>
            </a:r>
            <a:r>
              <a:rPr lang="en-GB" dirty="0"/>
              <a:t>to administer.</a:t>
            </a:r>
          </a:p>
          <a:p>
            <a:pPr lvl="3" algn="just"/>
            <a:r>
              <a:rPr lang="en-GB" dirty="0" smtClean="0"/>
              <a:t>Good </a:t>
            </a:r>
            <a:r>
              <a:rPr lang="en-GB" dirty="0"/>
              <a:t>protection against frequency/severity potential.</a:t>
            </a:r>
          </a:p>
          <a:p>
            <a:pPr lvl="3" algn="just"/>
            <a:r>
              <a:rPr lang="en-GB" dirty="0" smtClean="0"/>
              <a:t>Protection </a:t>
            </a:r>
            <a:r>
              <a:rPr lang="en-GB" dirty="0"/>
              <a:t>of net retention on first-dollar basis.</a:t>
            </a:r>
          </a:p>
          <a:p>
            <a:pPr lvl="3" algn="just"/>
            <a:r>
              <a:rPr lang="en-GB" dirty="0" smtClean="0"/>
              <a:t>Permits </a:t>
            </a:r>
            <a:r>
              <a:rPr lang="en-GB" dirty="0"/>
              <a:t>recovery on smaller losses</a:t>
            </a:r>
            <a:r>
              <a:rPr lang="en-GB" dirty="0" smtClean="0"/>
              <a:t>.</a:t>
            </a:r>
          </a:p>
          <a:p>
            <a:pPr lvl="2" algn="just"/>
            <a:r>
              <a:rPr lang="en-GB" dirty="0"/>
              <a:t>Two main types in use are Quota Share and Surplus</a:t>
            </a:r>
            <a:r>
              <a:rPr lang="en-GB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of Reinsurance</a:t>
            </a:r>
            <a:br>
              <a:rPr lang="en-US" dirty="0"/>
            </a:br>
            <a:r>
              <a:rPr lang="en-US" dirty="0"/>
              <a:t>Proportional </a:t>
            </a:r>
            <a:r>
              <a:rPr lang="en-US" dirty="0" smtClean="0"/>
              <a:t>(aka </a:t>
            </a:r>
            <a:r>
              <a:rPr lang="en-GB" dirty="0" smtClean="0"/>
              <a:t>pro rata) reinsurance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7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 algn="just"/>
            <a:r>
              <a:rPr lang="en-GB" dirty="0"/>
              <a:t>Risk, premiums, and losses are allocated between cedant and reinsurer in </a:t>
            </a:r>
            <a:r>
              <a:rPr lang="en-GB" dirty="0" smtClean="0"/>
              <a:t>same </a:t>
            </a:r>
            <a:r>
              <a:rPr lang="en-GB" dirty="0"/>
              <a:t>fixed share.</a:t>
            </a:r>
          </a:p>
          <a:p>
            <a:pPr lvl="2" algn="just"/>
            <a:r>
              <a:rPr lang="en-GB" dirty="0" smtClean="0"/>
              <a:t>Reinsurer </a:t>
            </a:r>
            <a:r>
              <a:rPr lang="en-GB" dirty="0"/>
              <a:t>participates in every risk and </a:t>
            </a:r>
            <a:r>
              <a:rPr lang="en-GB" dirty="0" smtClean="0"/>
              <a:t>loss.</a:t>
            </a:r>
            <a:endParaRPr lang="en-GB" dirty="0"/>
          </a:p>
          <a:p>
            <a:pPr lvl="2" algn="just"/>
            <a:r>
              <a:rPr lang="en-GB" dirty="0" smtClean="0"/>
              <a:t>A quota </a:t>
            </a:r>
            <a:r>
              <a:rPr lang="en-GB" dirty="0"/>
              <a:t>share is usually named by the amount ceded </a:t>
            </a:r>
            <a:r>
              <a:rPr lang="en-GB" dirty="0" smtClean="0"/>
              <a:t>(i.e. </a:t>
            </a:r>
            <a:r>
              <a:rPr lang="en-GB" dirty="0"/>
              <a:t>a 60% quota share means 60% has been ceded and 40% </a:t>
            </a:r>
            <a:r>
              <a:rPr lang="en-GB" dirty="0" smtClean="0"/>
              <a:t>retained).</a:t>
            </a:r>
            <a:endParaRPr lang="en-GB" dirty="0"/>
          </a:p>
          <a:p>
            <a:pPr lvl="2" algn="just"/>
            <a:r>
              <a:rPr lang="en-GB" dirty="0"/>
              <a:t>Mostly used when </a:t>
            </a:r>
            <a:r>
              <a:rPr lang="en-GB" dirty="0" smtClean="0"/>
              <a:t>sums insured </a:t>
            </a:r>
            <a:r>
              <a:rPr lang="en-GB" dirty="0"/>
              <a:t>in a portfolio are relatively uniform </a:t>
            </a:r>
            <a:r>
              <a:rPr lang="en-GB" dirty="0" smtClean="0"/>
              <a:t>(e.g. motor </a:t>
            </a:r>
            <a:r>
              <a:rPr lang="en-GB" dirty="0"/>
              <a:t>or </a:t>
            </a:r>
            <a:r>
              <a:rPr lang="en-GB" dirty="0" smtClean="0"/>
              <a:t>household).</a:t>
            </a:r>
            <a:endParaRPr lang="en-GB" dirty="0"/>
          </a:p>
          <a:p>
            <a:pPr lvl="2" algn="just"/>
            <a:r>
              <a:rPr lang="en-GB" dirty="0"/>
              <a:t>Quota shares carry </a:t>
            </a:r>
            <a:r>
              <a:rPr lang="en-GB" dirty="0" smtClean="0"/>
              <a:t>highest </a:t>
            </a:r>
            <a:r>
              <a:rPr lang="en-GB" dirty="0"/>
              <a:t>ceding </a:t>
            </a:r>
            <a:r>
              <a:rPr lang="en-GB" dirty="0" smtClean="0"/>
              <a:t>commissions.</a:t>
            </a:r>
            <a:endParaRPr lang="en-GB" dirty="0"/>
          </a:p>
          <a:p>
            <a:pPr lvl="2" algn="just"/>
            <a:r>
              <a:rPr lang="en-GB" dirty="0"/>
              <a:t>More ideal when fronting, entering new lines or </a:t>
            </a:r>
            <a:r>
              <a:rPr lang="en-GB" dirty="0" smtClean="0"/>
              <a:t>territory.</a:t>
            </a:r>
            <a:endParaRPr lang="en-GB" dirty="0"/>
          </a:p>
          <a:p>
            <a:pPr lvl="2" algn="just"/>
            <a:r>
              <a:rPr lang="en-GB" dirty="0"/>
              <a:t>Most ideal for reciprocal </a:t>
            </a:r>
            <a:r>
              <a:rPr lang="en-GB" dirty="0" smtClean="0"/>
              <a:t>business.</a:t>
            </a:r>
            <a:endParaRPr lang="en-GB" dirty="0"/>
          </a:p>
          <a:p>
            <a:pPr lvl="2" algn="just"/>
            <a:r>
              <a:rPr lang="en-GB" dirty="0"/>
              <a:t>Ideal example of follow the fortunes.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of Reinsurance</a:t>
            </a:r>
            <a:br>
              <a:rPr lang="en-US" dirty="0"/>
            </a:br>
            <a:r>
              <a:rPr lang="en-US" dirty="0"/>
              <a:t>Quota Share</a:t>
            </a:r>
          </a:p>
        </p:txBody>
      </p:sp>
    </p:spTree>
    <p:extLst>
      <p:ext uri="{BB962C8B-B14F-4D97-AF65-F5344CB8AC3E}">
        <p14:creationId xmlns:p14="http://schemas.microsoft.com/office/powerpoint/2010/main" val="120793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807443" y="240132"/>
            <a:ext cx="8439018" cy="1143000"/>
          </a:xfrm>
        </p:spPr>
        <p:txBody>
          <a:bodyPr/>
          <a:lstStyle/>
          <a:p>
            <a:r>
              <a:rPr lang="en-GB" altLang="en-US" dirty="0"/>
              <a:t>Placing of Reinsurance</a:t>
            </a:r>
            <a:br>
              <a:rPr lang="en-GB" altLang="en-US" dirty="0"/>
            </a:br>
            <a:r>
              <a:rPr lang="en-GB" altLang="en-US" dirty="0"/>
              <a:t>Quota </a:t>
            </a:r>
            <a:r>
              <a:rPr lang="en-GB" altLang="en-US" dirty="0" smtClean="0"/>
              <a:t>Share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53017" y="2290763"/>
            <a:ext cx="4089919" cy="3992562"/>
          </a:xfrm>
        </p:spPr>
        <p:txBody>
          <a:bodyPr/>
          <a:lstStyle/>
          <a:p>
            <a:r>
              <a:rPr lang="en-GB" altLang="en-US" dirty="0" smtClean="0"/>
              <a:t>Quota share is </a:t>
            </a:r>
            <a:r>
              <a:rPr lang="en-GB" altLang="en-US" dirty="0"/>
              <a:t>probably </a:t>
            </a:r>
            <a:r>
              <a:rPr lang="en-GB" altLang="en-US" dirty="0" smtClean="0"/>
              <a:t>most </a:t>
            </a:r>
            <a:r>
              <a:rPr lang="en-GB" altLang="en-US" dirty="0"/>
              <a:t>common type of proportional reinsurance.  Under a quota </a:t>
            </a:r>
            <a:r>
              <a:rPr lang="en-GB" altLang="en-US" dirty="0" smtClean="0"/>
              <a:t>share, reinsurer </a:t>
            </a:r>
            <a:r>
              <a:rPr lang="en-GB" altLang="en-US" dirty="0"/>
              <a:t>accepts a fixed proportion of all original risks within </a:t>
            </a:r>
            <a:r>
              <a:rPr lang="en-GB" altLang="en-US" dirty="0" smtClean="0"/>
              <a:t>particular </a:t>
            </a:r>
            <a:r>
              <a:rPr lang="en-GB" altLang="en-US" dirty="0"/>
              <a:t>portfolio or class. 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altLang="en-US" dirty="0" smtClean="0"/>
              <a:t>80% Quota Share Treaty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GB" altLang="en-US" sz="1400" dirty="0" smtClean="0"/>
              <a:t>£400,000 any one risk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sz="1800" dirty="0" smtClean="0"/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6285839" y="2520950"/>
            <a:ext cx="2951163" cy="3295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38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5357152" y="2520950"/>
            <a:ext cx="949325" cy="33147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38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198" name="Line 12"/>
          <p:cNvSpPr>
            <a:spLocks noChangeShapeType="1"/>
          </p:cNvSpPr>
          <p:nvPr/>
        </p:nvSpPr>
        <p:spPr bwMode="auto">
          <a:xfrm>
            <a:off x="5026952" y="2597150"/>
            <a:ext cx="0" cy="3257550"/>
          </a:xfrm>
          <a:prstGeom prst="line">
            <a:avLst/>
          </a:prstGeom>
          <a:noFill/>
          <a:ln w="76200">
            <a:solidFill>
              <a:schemeClr val="tx2"/>
            </a:solidFill>
            <a:prstDash val="dash"/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5380568" y="4879975"/>
            <a:ext cx="902492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20%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7217305" y="4899025"/>
            <a:ext cx="902492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80%</a:t>
            </a: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5831814" y="2613025"/>
            <a:ext cx="1684757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£400,000</a:t>
            </a:r>
          </a:p>
        </p:txBody>
      </p:sp>
    </p:spTree>
    <p:extLst>
      <p:ext uri="{BB962C8B-B14F-4D97-AF65-F5344CB8AC3E}">
        <p14:creationId xmlns:p14="http://schemas.microsoft.com/office/powerpoint/2010/main" val="30632880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 algn="just"/>
            <a:r>
              <a:rPr lang="en-GB" dirty="0" smtClean="0"/>
              <a:t>Distinguishing characteristic is that when an underlying policy’s total amount of insurance exceeds a stipulated dollar amount or line, reinsurer assumes surplus share of the amount of insurance (difference between primary insurer’s line and total amount of insurance).</a:t>
            </a:r>
          </a:p>
          <a:p>
            <a:pPr lvl="2" algn="just"/>
            <a:r>
              <a:rPr lang="en-GB" dirty="0" smtClean="0"/>
              <a:t>Insurer and reinsurer share policy premiums and loses proportionately.</a:t>
            </a:r>
          </a:p>
          <a:p>
            <a:pPr lvl="2" algn="just"/>
            <a:r>
              <a:rPr lang="en-GB" dirty="0" smtClean="0"/>
              <a:t>Primary insurer’s share of policy premiums and losses is proportion that line bears to total amount of insurance.</a:t>
            </a:r>
          </a:p>
          <a:p>
            <a:pPr lvl="2" algn="just"/>
            <a:r>
              <a:rPr lang="en-GB" dirty="0" smtClean="0"/>
              <a:t>Reinsurer’s share of premiums and losses is proportion that amount ceded bears to total.</a:t>
            </a:r>
            <a:endParaRPr lang="en-GB" dirty="0"/>
          </a:p>
          <a:p>
            <a:pPr lvl="2" algn="just"/>
            <a:r>
              <a:rPr lang="en-GB" dirty="0" smtClean="0"/>
              <a:t>Typically used with property insurance and ideal when </a:t>
            </a:r>
            <a:r>
              <a:rPr lang="en-GB" dirty="0"/>
              <a:t>portfolio contains a mixture of large, medium and small size </a:t>
            </a:r>
            <a:r>
              <a:rPr lang="en-GB" dirty="0" smtClean="0"/>
              <a:t>risks.</a:t>
            </a:r>
            <a:endParaRPr lang="en-GB" dirty="0"/>
          </a:p>
          <a:p>
            <a:pPr lvl="2" algn="just"/>
            <a:r>
              <a:rPr lang="en-GB" dirty="0"/>
              <a:t>Cedant retains more premium than under Quota </a:t>
            </a:r>
            <a:r>
              <a:rPr lang="en-GB" dirty="0" smtClean="0"/>
              <a:t>Share.</a:t>
            </a:r>
            <a:endParaRPr lang="en-GB" dirty="0"/>
          </a:p>
          <a:p>
            <a:pPr lvl="2" algn="just"/>
            <a:r>
              <a:rPr lang="en-GB" dirty="0" smtClean="0"/>
              <a:t>Risk of </a:t>
            </a:r>
            <a:r>
              <a:rPr lang="en-GB" dirty="0"/>
              <a:t>unbalanced treaty is </a:t>
            </a:r>
            <a:r>
              <a:rPr lang="en-GB" dirty="0" smtClean="0"/>
              <a:t>high.</a:t>
            </a:r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of Reinsurance</a:t>
            </a:r>
            <a:br>
              <a:rPr lang="en-US" dirty="0"/>
            </a:br>
            <a:r>
              <a:rPr lang="en-US" dirty="0"/>
              <a:t>Surplus</a:t>
            </a:r>
          </a:p>
        </p:txBody>
      </p:sp>
    </p:spTree>
    <p:extLst>
      <p:ext uri="{BB962C8B-B14F-4D97-AF65-F5344CB8AC3E}">
        <p14:creationId xmlns:p14="http://schemas.microsoft.com/office/powerpoint/2010/main" val="34057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en-GB" dirty="0" smtClean="0"/>
              <a:t>What </a:t>
            </a:r>
            <a:r>
              <a:rPr lang="en-GB" dirty="0"/>
              <a:t>reinsurance is and why it is </a:t>
            </a:r>
            <a:r>
              <a:rPr lang="en-GB" dirty="0" smtClean="0"/>
              <a:t>needed.</a:t>
            </a:r>
            <a:endParaRPr lang="en-GB" dirty="0"/>
          </a:p>
          <a:p>
            <a:pPr lvl="2"/>
            <a:r>
              <a:rPr lang="en-GB" dirty="0" smtClean="0"/>
              <a:t>The </a:t>
            </a:r>
            <a:r>
              <a:rPr lang="en-GB" dirty="0"/>
              <a:t>different kinds of reinsurance available and how they </a:t>
            </a:r>
            <a:r>
              <a:rPr lang="en-GB" dirty="0" smtClean="0"/>
              <a:t>work:</a:t>
            </a:r>
          </a:p>
          <a:p>
            <a:pPr lvl="3"/>
            <a:r>
              <a:rPr lang="en-GB" dirty="0" smtClean="0"/>
              <a:t>Facultative v Obligatory;</a:t>
            </a:r>
          </a:p>
          <a:p>
            <a:pPr lvl="3"/>
            <a:r>
              <a:rPr lang="en-GB" dirty="0" smtClean="0"/>
              <a:t>Proportional v Non-Proportional; and</a:t>
            </a:r>
          </a:p>
          <a:p>
            <a:pPr lvl="3"/>
            <a:r>
              <a:rPr lang="en-GB" dirty="0" smtClean="0"/>
              <a:t>Application to a simple loss example.</a:t>
            </a:r>
            <a:endParaRPr lang="en-GB" dirty="0"/>
          </a:p>
          <a:p>
            <a:pPr lvl="2"/>
            <a:r>
              <a:rPr lang="en-GB" dirty="0" smtClean="0"/>
              <a:t>Considerations when buying and selling reinsurance.</a:t>
            </a:r>
          </a:p>
          <a:p>
            <a:pPr lvl="2"/>
            <a:r>
              <a:rPr lang="en-GB" dirty="0" smtClean="0"/>
              <a:t>An </a:t>
            </a:r>
            <a:r>
              <a:rPr lang="en-GB" dirty="0"/>
              <a:t>overview of the reinsurance market and who offers </a:t>
            </a:r>
            <a:r>
              <a:rPr lang="en-GB" dirty="0" smtClean="0"/>
              <a:t>reinsurance.</a:t>
            </a:r>
          </a:p>
          <a:p>
            <a:pPr lvl="2"/>
            <a:r>
              <a:rPr lang="en-GB" dirty="0" smtClean="0"/>
              <a:t>Questions.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Agenda/Learning Objectives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792824" y="231506"/>
            <a:ext cx="8439018" cy="1143000"/>
          </a:xfrm>
        </p:spPr>
        <p:txBody>
          <a:bodyPr/>
          <a:lstStyle/>
          <a:p>
            <a:r>
              <a:rPr lang="en-GB" altLang="en-US" dirty="0"/>
              <a:t>Placing of Reinsurance</a:t>
            </a:r>
            <a:br>
              <a:rPr lang="en-GB" altLang="en-US" dirty="0"/>
            </a:br>
            <a:r>
              <a:rPr lang="en-GB" altLang="en-US" dirty="0" smtClean="0"/>
              <a:t>Surplus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96516" y="2414588"/>
            <a:ext cx="4187692" cy="3078162"/>
          </a:xfrm>
        </p:spPr>
        <p:txBody>
          <a:bodyPr/>
          <a:lstStyle/>
          <a:p>
            <a:r>
              <a:rPr lang="en-GB" altLang="en-US" dirty="0" smtClean="0"/>
              <a:t>Surplus reinsurance </a:t>
            </a:r>
            <a:r>
              <a:rPr lang="en-GB" altLang="en-US" dirty="0"/>
              <a:t>is a further type of proportional reinsurance.  In surplus </a:t>
            </a:r>
            <a:r>
              <a:rPr lang="en-GB" altLang="en-US" dirty="0" smtClean="0"/>
              <a:t>reinsurance, reinsurers</a:t>
            </a:r>
            <a:r>
              <a:rPr lang="en-GB" altLang="en-US" dirty="0"/>
              <a:t>’ share is fixed by reference to </a:t>
            </a:r>
            <a:r>
              <a:rPr lang="en-GB" altLang="en-US" dirty="0" smtClean="0"/>
              <a:t>ceding </a:t>
            </a:r>
            <a:r>
              <a:rPr lang="en-GB" altLang="en-US" dirty="0"/>
              <a:t>company’s </a:t>
            </a:r>
            <a:r>
              <a:rPr lang="en-GB" altLang="en-US" dirty="0" smtClean="0"/>
              <a:t>retention</a:t>
            </a:r>
            <a:r>
              <a:rPr lang="en-GB" altLang="en-US" dirty="0"/>
              <a:t>. </a:t>
            </a:r>
            <a:endParaRPr lang="en-GB" altLang="en-US" dirty="0" smtClean="0"/>
          </a:p>
          <a:p>
            <a:r>
              <a:rPr lang="en-GB" altLang="en-US" dirty="0" smtClean="0"/>
              <a:t>3 </a:t>
            </a:r>
            <a:r>
              <a:rPr lang="en-GB" altLang="en-US" dirty="0"/>
              <a:t>line surplus treaty</a:t>
            </a:r>
          </a:p>
          <a:p>
            <a:r>
              <a:rPr lang="en-GB" altLang="en-US" b="0" dirty="0"/>
              <a:t>Each line - £100,000 any one </a:t>
            </a:r>
            <a:r>
              <a:rPr lang="en-GB" altLang="en-US" b="0" dirty="0" smtClean="0"/>
              <a:t>risk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b="0" dirty="0" smtClean="0"/>
              <a:t>If line is £100k, and amount ceded is £300k, insurer receives 25% or premium and 25% of losses, while reinsurer would receive 75% of premium and 75% of losses</a:t>
            </a:r>
            <a:endParaRPr lang="en-GB" altLang="en-US" sz="1400" dirty="0" smtClean="0"/>
          </a:p>
          <a:p>
            <a:endParaRPr lang="en-GB" altLang="en-US" sz="1800" dirty="0" smtClean="0"/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5111221" y="2508250"/>
            <a:ext cx="859896" cy="2870200"/>
          </a:xfrm>
          <a:prstGeom prst="cube">
            <a:avLst>
              <a:gd name="adj" fmla="val 24995"/>
            </a:avLst>
          </a:prstGeom>
          <a:solidFill>
            <a:schemeClr val="accent1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£100k</a:t>
            </a: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6225646" y="2546350"/>
            <a:ext cx="818621" cy="281305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£100k</a:t>
            </a:r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7340071" y="2527300"/>
            <a:ext cx="797983" cy="285115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£100k</a:t>
            </a:r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>
            <a:off x="8454496" y="2489200"/>
            <a:ext cx="777346" cy="288925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£100k</a:t>
            </a:r>
            <a:endParaRPr lang="en-GB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0895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 algn="just"/>
            <a:r>
              <a:rPr lang="en-GB" dirty="0" smtClean="0"/>
              <a:t>Quota Share </a:t>
            </a:r>
            <a:r>
              <a:rPr lang="en-GB" dirty="0"/>
              <a:t>generally has higher </a:t>
            </a:r>
            <a:r>
              <a:rPr lang="en-GB" dirty="0" smtClean="0"/>
              <a:t>commissions.</a:t>
            </a:r>
            <a:endParaRPr lang="en-GB" dirty="0"/>
          </a:p>
          <a:p>
            <a:pPr lvl="2" algn="just"/>
            <a:r>
              <a:rPr lang="en-GB" dirty="0"/>
              <a:t>More premium is usually ceded under Quota </a:t>
            </a:r>
            <a:r>
              <a:rPr lang="en-GB" dirty="0" smtClean="0"/>
              <a:t>Share.</a:t>
            </a:r>
          </a:p>
          <a:p>
            <a:pPr lvl="2" algn="just"/>
            <a:r>
              <a:rPr lang="en-GB" dirty="0" smtClean="0"/>
              <a:t>You </a:t>
            </a:r>
            <a:r>
              <a:rPr lang="en-GB" dirty="0"/>
              <a:t>cannot vary </a:t>
            </a:r>
            <a:r>
              <a:rPr lang="en-GB" dirty="0" smtClean="0"/>
              <a:t>percentage retention on </a:t>
            </a:r>
            <a:r>
              <a:rPr lang="en-GB" dirty="0"/>
              <a:t>a Quota </a:t>
            </a:r>
            <a:r>
              <a:rPr lang="en-GB" dirty="0" smtClean="0"/>
              <a:t>Share.</a:t>
            </a:r>
          </a:p>
          <a:p>
            <a:pPr lvl="2" algn="just"/>
            <a:r>
              <a:rPr lang="en-GB" dirty="0" smtClean="0"/>
              <a:t>Reinsurer </a:t>
            </a:r>
            <a:r>
              <a:rPr lang="en-GB" dirty="0"/>
              <a:t>&amp; cedant’s fortunes are similar under Quota Share </a:t>
            </a:r>
            <a:r>
              <a:rPr lang="en-GB" dirty="0" smtClean="0"/>
              <a:t>but </a:t>
            </a:r>
            <a:r>
              <a:rPr lang="en-GB" dirty="0"/>
              <a:t>may be different under Surplus </a:t>
            </a:r>
            <a:r>
              <a:rPr lang="en-GB" dirty="0" smtClean="0"/>
              <a:t>(i.e. </a:t>
            </a:r>
            <a:r>
              <a:rPr lang="en-GB" dirty="0"/>
              <a:t>one can make profit while the other makes a </a:t>
            </a:r>
            <a:r>
              <a:rPr lang="en-GB" dirty="0" smtClean="0"/>
              <a:t>loss).</a:t>
            </a:r>
            <a:endParaRPr lang="en-GB" dirty="0"/>
          </a:p>
          <a:p>
            <a:pPr lvl="2" algn="just"/>
            <a:r>
              <a:rPr lang="en-GB" dirty="0"/>
              <a:t>Surplus treaty has better </a:t>
            </a:r>
            <a:r>
              <a:rPr lang="en-GB" dirty="0" smtClean="0"/>
              <a:t>cat protection.</a:t>
            </a:r>
            <a:endParaRPr lang="en-GB" dirty="0"/>
          </a:p>
          <a:p>
            <a:pPr lvl="2" algn="just"/>
            <a:r>
              <a:rPr lang="en-GB" dirty="0"/>
              <a:t>With surplus, </a:t>
            </a:r>
            <a:r>
              <a:rPr lang="en-GB" dirty="0" smtClean="0"/>
              <a:t>insurer </a:t>
            </a:r>
            <a:r>
              <a:rPr lang="en-GB" dirty="0"/>
              <a:t>either stands or falls by </a:t>
            </a:r>
            <a:r>
              <a:rPr lang="en-GB" dirty="0" smtClean="0"/>
              <a:t>retention </a:t>
            </a:r>
            <a:r>
              <a:rPr lang="en-GB" dirty="0"/>
              <a:t>level </a:t>
            </a:r>
            <a:r>
              <a:rPr lang="en-GB" dirty="0" smtClean="0"/>
              <a:t>chosen.</a:t>
            </a:r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of Reinsurance</a:t>
            </a:r>
            <a:br>
              <a:rPr lang="en-US" dirty="0"/>
            </a:br>
            <a:r>
              <a:rPr lang="en-US" dirty="0"/>
              <a:t>Comparison of </a:t>
            </a:r>
            <a:r>
              <a:rPr lang="en-US" dirty="0" smtClean="0"/>
              <a:t>Quota Share </a:t>
            </a:r>
            <a:r>
              <a:rPr lang="en-US" dirty="0"/>
              <a:t>&amp; Surplus</a:t>
            </a:r>
          </a:p>
        </p:txBody>
      </p:sp>
    </p:spTree>
    <p:extLst>
      <p:ext uri="{BB962C8B-B14F-4D97-AF65-F5344CB8AC3E}">
        <p14:creationId xmlns:p14="http://schemas.microsoft.com/office/powerpoint/2010/main" val="36604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 algn="just"/>
            <a:r>
              <a:rPr lang="en-GB" dirty="0" smtClean="0"/>
              <a:t>Reinsurance </a:t>
            </a:r>
            <a:r>
              <a:rPr lang="en-GB" dirty="0"/>
              <a:t>transaction that, subject to a specified limit</a:t>
            </a:r>
            <a:r>
              <a:rPr lang="en-GB" dirty="0" smtClean="0"/>
              <a:t>, indemnifies </a:t>
            </a:r>
            <a:r>
              <a:rPr lang="en-GB" dirty="0"/>
              <a:t>a ceding company against </a:t>
            </a:r>
            <a:r>
              <a:rPr lang="en-GB" dirty="0" smtClean="0"/>
              <a:t>amount </a:t>
            </a:r>
            <a:r>
              <a:rPr lang="en-GB" dirty="0"/>
              <a:t>of loss in excess of </a:t>
            </a:r>
            <a:r>
              <a:rPr lang="en-GB" dirty="0" smtClean="0"/>
              <a:t>a specified </a:t>
            </a:r>
            <a:r>
              <a:rPr lang="en-GB" dirty="0"/>
              <a:t>retention. </a:t>
            </a:r>
            <a:endParaRPr lang="en-GB" dirty="0" smtClean="0"/>
          </a:p>
          <a:p>
            <a:pPr lvl="2" algn="just"/>
            <a:r>
              <a:rPr lang="en-GB" dirty="0" smtClean="0"/>
              <a:t>In </a:t>
            </a:r>
            <a:r>
              <a:rPr lang="en-GB" dirty="0"/>
              <a:t>excess of loss reinsurance, premiums are typically negotiated as </a:t>
            </a:r>
            <a:r>
              <a:rPr lang="en-GB" dirty="0" smtClean="0"/>
              <a:t>a percentage </a:t>
            </a:r>
            <a:r>
              <a:rPr lang="en-GB" dirty="0"/>
              <a:t>of </a:t>
            </a:r>
            <a:r>
              <a:rPr lang="en-GB" dirty="0" smtClean="0"/>
              <a:t>primary </a:t>
            </a:r>
            <a:r>
              <a:rPr lang="en-GB" dirty="0"/>
              <a:t>insurer’s premium </a:t>
            </a:r>
            <a:r>
              <a:rPr lang="en-GB" dirty="0" smtClean="0"/>
              <a:t>charge and are not </a:t>
            </a:r>
            <a:r>
              <a:rPr lang="en-GB" dirty="0"/>
              <a:t>proportionally related to risk carried</a:t>
            </a:r>
            <a:r>
              <a:rPr lang="en-GB" dirty="0" smtClean="0"/>
              <a:t>. </a:t>
            </a:r>
          </a:p>
          <a:p>
            <a:pPr lvl="2" algn="just"/>
            <a:r>
              <a:rPr lang="en-GB" dirty="0" smtClean="0"/>
              <a:t>Premiums </a:t>
            </a:r>
            <a:r>
              <a:rPr lang="en-GB" dirty="0"/>
              <a:t>usually paid in advance as Minimum and/or Deposit Premium. There is no cession per risk rather the premium is for the whole portfolio.</a:t>
            </a:r>
          </a:p>
          <a:p>
            <a:pPr lvl="2" algn="just"/>
            <a:r>
              <a:rPr lang="en-GB" dirty="0"/>
              <a:t>Distribution of Liabilities is based on losses rather than sum </a:t>
            </a:r>
            <a:r>
              <a:rPr lang="en-GB" dirty="0" smtClean="0"/>
              <a:t>insured and losses only </a:t>
            </a:r>
            <a:r>
              <a:rPr lang="en-GB" dirty="0"/>
              <a:t>get paid once they exceed the excess point/deductible.</a:t>
            </a:r>
          </a:p>
          <a:p>
            <a:pPr lvl="2" algn="just"/>
            <a:r>
              <a:rPr lang="en-GB" dirty="0" smtClean="0"/>
              <a:t>Advantages:</a:t>
            </a:r>
            <a:endParaRPr lang="en-GB" dirty="0"/>
          </a:p>
          <a:p>
            <a:pPr lvl="3" algn="just"/>
            <a:r>
              <a:rPr lang="en-GB" dirty="0" smtClean="0"/>
              <a:t>Good </a:t>
            </a:r>
            <a:r>
              <a:rPr lang="en-GB" dirty="0"/>
              <a:t>protection against frequency or severity potential, depending </a:t>
            </a:r>
            <a:r>
              <a:rPr lang="en-GB" dirty="0" smtClean="0"/>
              <a:t>upon retention </a:t>
            </a:r>
            <a:r>
              <a:rPr lang="en-GB" dirty="0"/>
              <a:t>level.</a:t>
            </a:r>
          </a:p>
          <a:p>
            <a:pPr lvl="3" algn="just"/>
            <a:r>
              <a:rPr lang="en-GB" dirty="0" smtClean="0"/>
              <a:t>Allows </a:t>
            </a:r>
            <a:r>
              <a:rPr lang="en-GB" dirty="0"/>
              <a:t>a greater net premium retention.</a:t>
            </a:r>
          </a:p>
          <a:p>
            <a:pPr lvl="3" algn="just"/>
            <a:r>
              <a:rPr lang="en-GB" dirty="0" smtClean="0"/>
              <a:t>More </a:t>
            </a:r>
            <a:r>
              <a:rPr lang="en-GB" dirty="0"/>
              <a:t>economical in terms of reinsurance premium and cost </a:t>
            </a:r>
            <a:r>
              <a:rPr lang="en-GB" dirty="0" smtClean="0"/>
              <a:t>of administration.</a:t>
            </a:r>
          </a:p>
          <a:p>
            <a:pPr lvl="3" algn="just"/>
            <a:endParaRPr lang="en-GB" dirty="0"/>
          </a:p>
          <a:p>
            <a:pPr lvl="2"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Placing of Reinsurance</a:t>
            </a:r>
            <a:br>
              <a:rPr lang="en-GB" dirty="0"/>
            </a:br>
            <a:r>
              <a:rPr lang="en-US" dirty="0" smtClean="0"/>
              <a:t>Non Proportional (Excess of Loss)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7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846997" y="335023"/>
            <a:ext cx="8439018" cy="1143000"/>
          </a:xfrm>
        </p:spPr>
        <p:txBody>
          <a:bodyPr/>
          <a:lstStyle/>
          <a:p>
            <a:r>
              <a:rPr lang="en-GB" dirty="0"/>
              <a:t>Placing of Reinsurance</a:t>
            </a:r>
            <a:br>
              <a:rPr lang="en-GB" dirty="0"/>
            </a:br>
            <a:r>
              <a:rPr lang="en-GB" altLang="en-US" dirty="0" smtClean="0"/>
              <a:t>Excess of Loss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GB" altLang="en-US" dirty="0" smtClean="0"/>
              <a:t>£100,000 xs £300,000 any one loss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dirty="0" smtClean="0"/>
              <a:t>£100,000 xs £200,000 any one loss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dirty="0" smtClean="0"/>
              <a:t>£100,000 xs £100,000 any one loss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dirty="0" smtClean="0"/>
              <a:t>Deductible - £100,000 any one loss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1800" dirty="0" smtClean="0"/>
          </a:p>
        </p:txBody>
      </p:sp>
      <p:sp>
        <p:nvSpPr>
          <p:cNvPr id="11268" name="AutoShape 14"/>
          <p:cNvSpPr>
            <a:spLocks noChangeArrowheads="1"/>
          </p:cNvSpPr>
          <p:nvPr/>
        </p:nvSpPr>
        <p:spPr bwMode="auto">
          <a:xfrm>
            <a:off x="5066506" y="5218113"/>
            <a:ext cx="2552171" cy="908050"/>
          </a:xfrm>
          <a:prstGeom prst="cube">
            <a:avLst>
              <a:gd name="adj" fmla="val 24995"/>
            </a:avLst>
          </a:prstGeom>
          <a:solidFill>
            <a:schemeClr val="accent1"/>
          </a:solidFill>
          <a:ln w="254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38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5582444" y="4246563"/>
            <a:ext cx="2552171" cy="79375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254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£100,000</a:t>
            </a:r>
          </a:p>
        </p:txBody>
      </p:sp>
      <p:sp>
        <p:nvSpPr>
          <p:cNvPr id="11270" name="AutoShape 16"/>
          <p:cNvSpPr>
            <a:spLocks noChangeArrowheads="1"/>
          </p:cNvSpPr>
          <p:nvPr/>
        </p:nvSpPr>
        <p:spPr bwMode="auto">
          <a:xfrm>
            <a:off x="6098381" y="3255963"/>
            <a:ext cx="2552171" cy="774700"/>
          </a:xfrm>
          <a:prstGeom prst="cube">
            <a:avLst>
              <a:gd name="adj" fmla="val 24995"/>
            </a:avLst>
          </a:prstGeom>
          <a:solidFill>
            <a:schemeClr val="accent3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38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271" name="AutoShape 17"/>
          <p:cNvSpPr>
            <a:spLocks noChangeArrowheads="1"/>
          </p:cNvSpPr>
          <p:nvPr/>
        </p:nvSpPr>
        <p:spPr bwMode="auto">
          <a:xfrm>
            <a:off x="6552406" y="2208213"/>
            <a:ext cx="2510896" cy="869950"/>
          </a:xfrm>
          <a:prstGeom prst="cube">
            <a:avLst>
              <a:gd name="adj" fmla="val 24995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38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181192" y="5487989"/>
            <a:ext cx="1684757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£100,000</a:t>
            </a: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357530" y="3449638"/>
            <a:ext cx="1684757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£100,000</a:t>
            </a: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6749642" y="2497139"/>
            <a:ext cx="1684757" cy="52065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£100,000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847327" y="2757466"/>
            <a:ext cx="0" cy="2800350"/>
          </a:xfrm>
          <a:prstGeom prst="line">
            <a:avLst/>
          </a:prstGeom>
          <a:noFill/>
          <a:ln w="76200">
            <a:solidFill>
              <a:schemeClr val="tx2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0739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en-GB" dirty="0"/>
              <a:t>Excess of loss can be used to protect the </a:t>
            </a:r>
            <a:r>
              <a:rPr lang="en-GB" dirty="0" smtClean="0"/>
              <a:t>following:</a:t>
            </a:r>
            <a:endParaRPr lang="en-GB" dirty="0"/>
          </a:p>
          <a:p>
            <a:pPr lvl="3"/>
            <a:r>
              <a:rPr lang="en-GB" dirty="0"/>
              <a:t>Risk </a:t>
            </a:r>
            <a:r>
              <a:rPr lang="en-GB" dirty="0" smtClean="0"/>
              <a:t>Exposure;</a:t>
            </a:r>
            <a:endParaRPr lang="en-GB" dirty="0"/>
          </a:p>
          <a:p>
            <a:pPr lvl="3"/>
            <a:r>
              <a:rPr lang="en-GB" dirty="0" smtClean="0"/>
              <a:t>Estimated Maximum Loss </a:t>
            </a:r>
            <a:r>
              <a:rPr lang="en-GB" dirty="0"/>
              <a:t>error </a:t>
            </a:r>
            <a:r>
              <a:rPr lang="en-GB" dirty="0" smtClean="0"/>
              <a:t>exposure;</a:t>
            </a:r>
            <a:endParaRPr lang="en-GB" dirty="0"/>
          </a:p>
          <a:p>
            <a:pPr lvl="3"/>
            <a:r>
              <a:rPr lang="en-GB" dirty="0"/>
              <a:t>Catastrophe </a:t>
            </a:r>
            <a:r>
              <a:rPr lang="en-GB" dirty="0" smtClean="0"/>
              <a:t>Exposure; and</a:t>
            </a:r>
            <a:endParaRPr lang="en-GB" dirty="0"/>
          </a:p>
          <a:p>
            <a:pPr lvl="3"/>
            <a:r>
              <a:rPr lang="en-GB" dirty="0"/>
              <a:t>Clash </a:t>
            </a:r>
            <a:r>
              <a:rPr lang="en-GB" dirty="0" smtClean="0"/>
              <a:t>Exposure - </a:t>
            </a:r>
            <a:r>
              <a:rPr lang="en-GB" dirty="0"/>
              <a:t>Accumulation of different risk classes in one </a:t>
            </a:r>
            <a:r>
              <a:rPr lang="en-GB" dirty="0" smtClean="0"/>
              <a:t>event.</a:t>
            </a:r>
            <a:endParaRPr lang="en-GB" dirty="0"/>
          </a:p>
          <a:p>
            <a:pPr lvl="2"/>
            <a:r>
              <a:rPr lang="en-GB" dirty="0"/>
              <a:t>One program may offer all this </a:t>
            </a:r>
            <a:r>
              <a:rPr lang="en-GB" dirty="0" smtClean="0"/>
              <a:t>protection.</a:t>
            </a:r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Placing of </a:t>
            </a:r>
            <a:r>
              <a:rPr lang="en-GB" dirty="0" smtClean="0"/>
              <a:t>Reinsurance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Excess of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7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 algn="just"/>
            <a:r>
              <a:rPr lang="en-GB" dirty="0"/>
              <a:t>Stop Loss operates on pre agreed </a:t>
            </a:r>
            <a:r>
              <a:rPr lang="en-GB" dirty="0" smtClean="0"/>
              <a:t>percentage while </a:t>
            </a:r>
            <a:r>
              <a:rPr lang="en-GB" dirty="0"/>
              <a:t>Aggregate XL cover is expressed as fixed limits.</a:t>
            </a:r>
          </a:p>
          <a:p>
            <a:pPr lvl="2" algn="just"/>
            <a:r>
              <a:rPr lang="en-GB" dirty="0"/>
              <a:t>They are used to protect  losses in a particular class or an aggregation of an event. </a:t>
            </a:r>
            <a:r>
              <a:rPr lang="en-GB" dirty="0" smtClean="0"/>
              <a:t>Insurer’s loss </a:t>
            </a:r>
            <a:r>
              <a:rPr lang="en-GB" dirty="0"/>
              <a:t>ratio is limited to a particular level and reinsurer will kick in up to </a:t>
            </a:r>
            <a:r>
              <a:rPr lang="en-GB" dirty="0" smtClean="0"/>
              <a:t>agreed </a:t>
            </a:r>
            <a:r>
              <a:rPr lang="en-GB" dirty="0"/>
              <a:t>limit.</a:t>
            </a:r>
          </a:p>
          <a:p>
            <a:pPr lvl="2" algn="just"/>
            <a:r>
              <a:rPr lang="en-GB" dirty="0"/>
              <a:t>Most suitable in businesses where losses can have unpredictable spikes </a:t>
            </a:r>
            <a:r>
              <a:rPr lang="en-GB" dirty="0" smtClean="0"/>
              <a:t>e.g. </a:t>
            </a:r>
            <a:r>
              <a:rPr lang="en-GB" dirty="0"/>
              <a:t>in weather related covers like Hail insurance.</a:t>
            </a:r>
          </a:p>
          <a:p>
            <a:pPr lvl="2" algn="just"/>
            <a:r>
              <a:rPr lang="en-GB" dirty="0"/>
              <a:t>Losses are only recoverable when the aggregate exceeds the </a:t>
            </a:r>
            <a:r>
              <a:rPr lang="en-GB" dirty="0" smtClean="0"/>
              <a:t>deductible.</a:t>
            </a:r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of Reinsurance</a:t>
            </a:r>
            <a:br>
              <a:rPr lang="en-US" dirty="0"/>
            </a:br>
            <a:r>
              <a:rPr lang="en-US" dirty="0"/>
              <a:t>Stop Loss &amp; Aggregate XL</a:t>
            </a:r>
          </a:p>
        </p:txBody>
      </p:sp>
    </p:spTree>
    <p:extLst>
      <p:ext uri="{BB962C8B-B14F-4D97-AF65-F5344CB8AC3E}">
        <p14:creationId xmlns:p14="http://schemas.microsoft.com/office/powerpoint/2010/main" val="319435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of Loss Example</a:t>
            </a:r>
            <a:br>
              <a:rPr lang="en-GB" dirty="0" smtClean="0"/>
            </a:br>
            <a:r>
              <a:rPr lang="en-GB" dirty="0" smtClean="0"/>
              <a:t>The Reinsured Property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en-GB" sz="3000" dirty="0" smtClean="0"/>
              <a:t>Commercial Property with an (re)insured value of £400,000…</a:t>
            </a:r>
            <a:endParaRPr lang="en-GB" sz="30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2219484"/>
            <a:ext cx="3829050" cy="344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6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of Loss Example</a:t>
            </a:r>
            <a:br>
              <a:rPr lang="en-GB" dirty="0" smtClean="0"/>
            </a:br>
            <a:r>
              <a:rPr lang="en-GB" dirty="0" smtClean="0"/>
              <a:t>The Loss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en-GB" sz="3000" dirty="0" smtClean="0"/>
              <a:t>…is badly damaged by fire causing total losses of £250,000</a:t>
            </a:r>
            <a:endParaRPr lang="en-GB" sz="3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2220786"/>
            <a:ext cx="3829050" cy="34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6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807443" y="240132"/>
            <a:ext cx="8439018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Application of loss example</a:t>
            </a:r>
            <a:br>
              <a:rPr lang="en-GB" altLang="en-US" dirty="0" smtClean="0"/>
            </a:br>
            <a:r>
              <a:rPr lang="en-GB" altLang="en-US" dirty="0" smtClean="0"/>
              <a:t>Under a Quota Share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53017" y="2290763"/>
            <a:ext cx="4089919" cy="3992562"/>
          </a:xfrm>
        </p:spPr>
        <p:txBody>
          <a:bodyPr/>
          <a:lstStyle/>
          <a:p>
            <a:r>
              <a:rPr lang="en-GB" altLang="en-US" dirty="0" smtClean="0"/>
              <a:t>Building worth £400,000</a:t>
            </a:r>
            <a:endParaRPr lang="en-GB" altLang="en-US" dirty="0"/>
          </a:p>
          <a:p>
            <a:r>
              <a:rPr lang="en-GB" altLang="en-US" dirty="0"/>
              <a:t>Loss </a:t>
            </a:r>
            <a:r>
              <a:rPr lang="en-GB" altLang="en-US" dirty="0" smtClean="0"/>
              <a:t>of £250,000</a:t>
            </a:r>
            <a:endParaRPr lang="en-GB" altLang="en-US" dirty="0"/>
          </a:p>
          <a:p>
            <a:r>
              <a:rPr lang="en-GB" altLang="en-US" dirty="0"/>
              <a:t>Quota Share reinsurance</a:t>
            </a:r>
          </a:p>
          <a:p>
            <a:pPr lvl="2"/>
            <a:r>
              <a:rPr lang="en-GB" altLang="en-US" dirty="0" smtClean="0"/>
              <a:t>£50,000 retained by </a:t>
            </a:r>
            <a:r>
              <a:rPr lang="en-GB" altLang="en-US" dirty="0"/>
              <a:t>reinsured</a:t>
            </a:r>
          </a:p>
          <a:p>
            <a:pPr lvl="2"/>
            <a:r>
              <a:rPr lang="en-GB" altLang="en-US" dirty="0" smtClean="0"/>
              <a:t>£200,000 paid </a:t>
            </a:r>
            <a:r>
              <a:rPr lang="en-GB" altLang="en-US" dirty="0"/>
              <a:t>by reinsurers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sz="1800" dirty="0" smtClean="0"/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6285839" y="2520950"/>
            <a:ext cx="2951163" cy="3295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38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5357152" y="2520950"/>
            <a:ext cx="949325" cy="33147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38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198" name="Line 12"/>
          <p:cNvSpPr>
            <a:spLocks noChangeShapeType="1"/>
          </p:cNvSpPr>
          <p:nvPr/>
        </p:nvSpPr>
        <p:spPr bwMode="auto">
          <a:xfrm>
            <a:off x="5026952" y="2597150"/>
            <a:ext cx="0" cy="3257550"/>
          </a:xfrm>
          <a:prstGeom prst="line">
            <a:avLst/>
          </a:prstGeom>
          <a:noFill/>
          <a:ln w="76200">
            <a:solidFill>
              <a:schemeClr val="tx2"/>
            </a:solidFill>
            <a:prstDash val="dash"/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5380568" y="4879975"/>
            <a:ext cx="902492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20%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7217305" y="4899025"/>
            <a:ext cx="902492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80%</a:t>
            </a: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5831814" y="2613025"/>
            <a:ext cx="1684757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£400,000</a:t>
            </a:r>
          </a:p>
        </p:txBody>
      </p:sp>
    </p:spTree>
    <p:extLst>
      <p:ext uri="{BB962C8B-B14F-4D97-AF65-F5344CB8AC3E}">
        <p14:creationId xmlns:p14="http://schemas.microsoft.com/office/powerpoint/2010/main" val="21614404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792824" y="231506"/>
            <a:ext cx="8439018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Application of loss example</a:t>
            </a:r>
            <a:br>
              <a:rPr lang="en-GB" altLang="en-US" dirty="0" smtClean="0"/>
            </a:br>
            <a:r>
              <a:rPr lang="en-GB" altLang="en-US" dirty="0" smtClean="0"/>
              <a:t>Under Surplus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57530" y="1940135"/>
            <a:ext cx="3943929" cy="30781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altLang="en-US" sz="1800" dirty="0" smtClean="0"/>
          </a:p>
          <a:p>
            <a:r>
              <a:rPr lang="en-GB" altLang="en-US" dirty="0" smtClean="0"/>
              <a:t>Building worth £400,000</a:t>
            </a:r>
            <a:endParaRPr lang="en-GB" altLang="en-US" dirty="0"/>
          </a:p>
          <a:p>
            <a:r>
              <a:rPr lang="en-GB" altLang="en-US" dirty="0"/>
              <a:t>Loss </a:t>
            </a:r>
            <a:r>
              <a:rPr lang="en-GB" altLang="en-US" dirty="0" smtClean="0"/>
              <a:t>of £250,000</a:t>
            </a:r>
            <a:endParaRPr lang="en-GB" altLang="en-US" dirty="0"/>
          </a:p>
          <a:p>
            <a:r>
              <a:rPr lang="en-GB" altLang="en-US" dirty="0"/>
              <a:t>Surplus </a:t>
            </a:r>
            <a:r>
              <a:rPr lang="en-GB" altLang="en-US" dirty="0" smtClean="0"/>
              <a:t>reinsurance (remember reinsurer’s share of loses is </a:t>
            </a:r>
            <a:r>
              <a:rPr lang="en-GB" altLang="en-US" dirty="0" smtClean="0"/>
              <a:t>in proportion </a:t>
            </a:r>
            <a:r>
              <a:rPr lang="en-GB" altLang="en-US" dirty="0" smtClean="0"/>
              <a:t>that </a:t>
            </a:r>
            <a:r>
              <a:rPr lang="en-GB" altLang="en-US" dirty="0" smtClean="0"/>
              <a:t>the amount </a:t>
            </a:r>
            <a:r>
              <a:rPr lang="en-GB" altLang="en-US" dirty="0" smtClean="0"/>
              <a:t>ceded bears </a:t>
            </a:r>
            <a:r>
              <a:rPr lang="en-GB" altLang="en-US" dirty="0" smtClean="0"/>
              <a:t>to the </a:t>
            </a:r>
            <a:r>
              <a:rPr lang="en-GB" altLang="en-US" dirty="0" smtClean="0"/>
              <a:t>total </a:t>
            </a:r>
            <a:r>
              <a:rPr lang="en-GB" altLang="en-US" dirty="0" smtClean="0"/>
              <a:t>(i.e. 25</a:t>
            </a:r>
            <a:r>
              <a:rPr lang="en-GB" altLang="en-US" dirty="0" smtClean="0"/>
              <a:t>% per line))</a:t>
            </a:r>
          </a:p>
          <a:p>
            <a:pPr lvl="2"/>
            <a:r>
              <a:rPr lang="en-GB" altLang="en-US" dirty="0" smtClean="0"/>
              <a:t>Reinsured retains £62,500</a:t>
            </a:r>
            <a:endParaRPr lang="en-GB" altLang="en-US" dirty="0"/>
          </a:p>
          <a:p>
            <a:pPr lvl="2"/>
            <a:r>
              <a:rPr lang="en-GB" altLang="en-US" dirty="0"/>
              <a:t>Each line bears </a:t>
            </a:r>
            <a:r>
              <a:rPr lang="en-GB" altLang="en-US" dirty="0" smtClean="0"/>
              <a:t>£62,500</a:t>
            </a:r>
          </a:p>
          <a:p>
            <a:pPr lvl="2"/>
            <a:r>
              <a:rPr lang="en-GB" altLang="en-US" dirty="0" smtClean="0"/>
              <a:t>Reinsurers bear £187,500 in total</a:t>
            </a:r>
            <a:endParaRPr lang="en-GB" altLang="en-US" dirty="0"/>
          </a:p>
          <a:p>
            <a:pPr eaLnBrk="1" hangingPunct="1">
              <a:buFont typeface="Wingdings" pitchFamily="2" charset="2"/>
              <a:buNone/>
            </a:pPr>
            <a:endParaRPr lang="en-GB" altLang="en-US" sz="1800" dirty="0" smtClean="0"/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5111221" y="2508250"/>
            <a:ext cx="859896" cy="2870200"/>
          </a:xfrm>
          <a:prstGeom prst="cube">
            <a:avLst>
              <a:gd name="adj" fmla="val 24995"/>
            </a:avLst>
          </a:prstGeom>
          <a:solidFill>
            <a:schemeClr val="accent1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£100k</a:t>
            </a: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6225646" y="2546350"/>
            <a:ext cx="818621" cy="281305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£100k</a:t>
            </a:r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7340071" y="2527300"/>
            <a:ext cx="797983" cy="285115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£100k</a:t>
            </a:r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>
            <a:off x="8454496" y="2489200"/>
            <a:ext cx="777346" cy="288925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£100k</a:t>
            </a:r>
            <a:endParaRPr lang="en-GB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0720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4763"/>
            <a:ext cx="9906000" cy="6862763"/>
            <a:chOff x="0" y="-3"/>
            <a:chExt cx="6240" cy="432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"/>
              <a:ext cx="6240" cy="4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532" y="346"/>
              <a:ext cx="5443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pPr algn="l">
                <a:lnSpc>
                  <a:spcPct val="90000"/>
                </a:lnSpc>
              </a:pPr>
              <a:r>
                <a:rPr lang="en-GB" sz="3000" dirty="0" smtClean="0">
                  <a:solidFill>
                    <a:schemeClr val="bg1"/>
                  </a:solidFill>
                </a:rPr>
                <a:t>Introduction to Reinsurance</a:t>
              </a:r>
              <a:endParaRPr lang="en-GB" sz="3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846997" y="335023"/>
            <a:ext cx="8439018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Application of loss example</a:t>
            </a:r>
            <a:br>
              <a:rPr lang="en-GB" altLang="en-US" dirty="0" smtClean="0"/>
            </a:br>
            <a:r>
              <a:rPr lang="en-GB" altLang="en-US" dirty="0" smtClean="0"/>
              <a:t>Under Excess of Loss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dirty="0" smtClean="0"/>
              <a:t>Building worth £400,000</a:t>
            </a:r>
            <a:endParaRPr lang="en-GB" altLang="en-US" dirty="0"/>
          </a:p>
          <a:p>
            <a:r>
              <a:rPr lang="en-GB" altLang="en-US" dirty="0"/>
              <a:t>Loss </a:t>
            </a:r>
            <a:r>
              <a:rPr lang="en-GB" altLang="en-US" dirty="0" smtClean="0"/>
              <a:t>of £250,000</a:t>
            </a:r>
            <a:endParaRPr lang="en-GB" altLang="en-US" dirty="0"/>
          </a:p>
          <a:p>
            <a:r>
              <a:rPr lang="en-GB" altLang="en-US" dirty="0"/>
              <a:t>Excess of loss </a:t>
            </a:r>
            <a:r>
              <a:rPr lang="en-GB" altLang="en-US" dirty="0" smtClean="0"/>
              <a:t>reinsurance</a:t>
            </a:r>
            <a:endParaRPr lang="en-GB" altLang="en-US" dirty="0"/>
          </a:p>
          <a:p>
            <a:pPr lvl="2"/>
            <a:r>
              <a:rPr lang="en-GB" altLang="en-US" dirty="0" smtClean="0"/>
              <a:t>£100,000  retained by </a:t>
            </a:r>
            <a:r>
              <a:rPr lang="en-GB" altLang="en-US" dirty="0"/>
              <a:t>reinsured</a:t>
            </a:r>
          </a:p>
          <a:p>
            <a:pPr lvl="2"/>
            <a:r>
              <a:rPr lang="en-GB" altLang="en-US" dirty="0" smtClean="0"/>
              <a:t>£100,000 paid by </a:t>
            </a:r>
            <a:r>
              <a:rPr lang="en-GB" altLang="en-US" dirty="0"/>
              <a:t>first layer</a:t>
            </a:r>
          </a:p>
          <a:p>
            <a:pPr lvl="2"/>
            <a:r>
              <a:rPr lang="en-GB" altLang="en-US" dirty="0" smtClean="0"/>
              <a:t>£50,000 paid by </a:t>
            </a:r>
            <a:r>
              <a:rPr lang="en-GB" altLang="en-US" dirty="0"/>
              <a:t>second layer</a:t>
            </a:r>
          </a:p>
          <a:p>
            <a:pPr lvl="2"/>
            <a:r>
              <a:rPr lang="en-GB" altLang="en-US" dirty="0" smtClean="0"/>
              <a:t>£0 paid by </a:t>
            </a:r>
            <a:r>
              <a:rPr lang="en-GB" altLang="en-US" dirty="0"/>
              <a:t>third layer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GB" altLang="en-US" sz="1800" dirty="0" smtClean="0"/>
          </a:p>
        </p:txBody>
      </p:sp>
      <p:sp>
        <p:nvSpPr>
          <p:cNvPr id="11268" name="AutoShape 14"/>
          <p:cNvSpPr>
            <a:spLocks noChangeArrowheads="1"/>
          </p:cNvSpPr>
          <p:nvPr/>
        </p:nvSpPr>
        <p:spPr bwMode="auto">
          <a:xfrm>
            <a:off x="5066506" y="5218113"/>
            <a:ext cx="2552171" cy="908050"/>
          </a:xfrm>
          <a:prstGeom prst="cube">
            <a:avLst>
              <a:gd name="adj" fmla="val 24995"/>
            </a:avLst>
          </a:prstGeom>
          <a:solidFill>
            <a:schemeClr val="accent1"/>
          </a:solidFill>
          <a:ln w="254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38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5582444" y="4246563"/>
            <a:ext cx="2552171" cy="79375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254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£100,000</a:t>
            </a:r>
          </a:p>
        </p:txBody>
      </p:sp>
      <p:sp>
        <p:nvSpPr>
          <p:cNvPr id="11270" name="AutoShape 16"/>
          <p:cNvSpPr>
            <a:spLocks noChangeArrowheads="1"/>
          </p:cNvSpPr>
          <p:nvPr/>
        </p:nvSpPr>
        <p:spPr bwMode="auto">
          <a:xfrm>
            <a:off x="6098381" y="3255963"/>
            <a:ext cx="2552171" cy="774700"/>
          </a:xfrm>
          <a:prstGeom prst="cube">
            <a:avLst>
              <a:gd name="adj" fmla="val 24995"/>
            </a:avLst>
          </a:prstGeom>
          <a:solidFill>
            <a:schemeClr val="accent3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38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271" name="AutoShape 17"/>
          <p:cNvSpPr>
            <a:spLocks noChangeArrowheads="1"/>
          </p:cNvSpPr>
          <p:nvPr/>
        </p:nvSpPr>
        <p:spPr bwMode="auto">
          <a:xfrm>
            <a:off x="6552406" y="2208213"/>
            <a:ext cx="2510896" cy="869950"/>
          </a:xfrm>
          <a:prstGeom prst="cube">
            <a:avLst>
              <a:gd name="adj" fmla="val 24995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38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181192" y="5487989"/>
            <a:ext cx="1684757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£100,000</a:t>
            </a: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357530" y="3449638"/>
            <a:ext cx="1684757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£100,000</a:t>
            </a: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6749642" y="2497139"/>
            <a:ext cx="1684757" cy="52065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£100,000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847327" y="2757466"/>
            <a:ext cx="0" cy="2800350"/>
          </a:xfrm>
          <a:prstGeom prst="line">
            <a:avLst/>
          </a:prstGeom>
          <a:noFill/>
          <a:ln w="76200">
            <a:solidFill>
              <a:schemeClr val="tx2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0556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0" cy="4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532" y="346"/>
              <a:ext cx="5443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pPr algn="l">
                <a:lnSpc>
                  <a:spcPct val="90000"/>
                </a:lnSpc>
              </a:pPr>
              <a:r>
                <a:rPr lang="en-GB" sz="3000" dirty="0" smtClean="0">
                  <a:solidFill>
                    <a:schemeClr val="bg1"/>
                  </a:solidFill>
                </a:rPr>
                <a:t>Buying and selling reinsurance</a:t>
              </a:r>
              <a:endParaRPr lang="en-GB" sz="3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4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 algn="just"/>
            <a:r>
              <a:rPr lang="en-GB" dirty="0"/>
              <a:t>Capacity </a:t>
            </a:r>
            <a:r>
              <a:rPr lang="en-GB" dirty="0" smtClean="0"/>
              <a:t>required - </a:t>
            </a:r>
            <a:r>
              <a:rPr lang="en-GB" dirty="0"/>
              <a:t>Do you really need </a:t>
            </a:r>
            <a:r>
              <a:rPr lang="en-GB" dirty="0" smtClean="0"/>
              <a:t>it? Is there </a:t>
            </a:r>
            <a:r>
              <a:rPr lang="en-GB" dirty="0"/>
              <a:t>automatic reinsurance capacity for your </a:t>
            </a:r>
            <a:r>
              <a:rPr lang="en-GB" dirty="0" smtClean="0"/>
              <a:t>risks? </a:t>
            </a:r>
            <a:r>
              <a:rPr lang="en-GB" dirty="0"/>
              <a:t>A treaty should at least cover the majority of risks written.</a:t>
            </a:r>
          </a:p>
          <a:p>
            <a:pPr lvl="2" algn="just"/>
            <a:r>
              <a:rPr lang="en-GB" dirty="0" smtClean="0"/>
              <a:t>Retention - </a:t>
            </a:r>
            <a:r>
              <a:rPr lang="en-GB" dirty="0"/>
              <a:t>your capital and risk appetite can determine this. Market norms can be a guide. No retention at all poses moral </a:t>
            </a:r>
            <a:r>
              <a:rPr lang="en-GB" dirty="0" smtClean="0"/>
              <a:t>hazard.</a:t>
            </a:r>
            <a:endParaRPr lang="en-GB" dirty="0"/>
          </a:p>
          <a:p>
            <a:pPr lvl="2" algn="just"/>
            <a:r>
              <a:rPr lang="en-GB" dirty="0"/>
              <a:t>Reinsurance </a:t>
            </a:r>
            <a:r>
              <a:rPr lang="en-GB" dirty="0" smtClean="0"/>
              <a:t>costs - </a:t>
            </a:r>
            <a:r>
              <a:rPr lang="en-GB" dirty="0"/>
              <a:t>For XL you pay upfront, for prop you may cede more </a:t>
            </a:r>
            <a:r>
              <a:rPr lang="en-GB" dirty="0" smtClean="0"/>
              <a:t>premiums.</a:t>
            </a:r>
            <a:endParaRPr lang="en-GB" dirty="0"/>
          </a:p>
          <a:p>
            <a:pPr lvl="2" algn="just"/>
            <a:r>
              <a:rPr lang="en-GB" dirty="0"/>
              <a:t>How claims will be shared.</a:t>
            </a:r>
          </a:p>
          <a:p>
            <a:pPr lvl="2" algn="just"/>
            <a:r>
              <a:rPr lang="en-GB" dirty="0"/>
              <a:t>Exposure to </a:t>
            </a:r>
            <a:r>
              <a:rPr lang="en-GB" dirty="0" smtClean="0"/>
              <a:t>accumulations.</a:t>
            </a:r>
            <a:endParaRPr lang="en-GB" dirty="0"/>
          </a:p>
          <a:p>
            <a:pPr lvl="2" algn="just"/>
            <a:r>
              <a:rPr lang="en-GB" dirty="0"/>
              <a:t>Loss </a:t>
            </a:r>
            <a:r>
              <a:rPr lang="en-GB" dirty="0" smtClean="0"/>
              <a:t>experience.</a:t>
            </a:r>
            <a:endParaRPr lang="en-GB" dirty="0"/>
          </a:p>
          <a:p>
            <a:pPr lvl="2" algn="just"/>
            <a:r>
              <a:rPr lang="en-GB" dirty="0"/>
              <a:t>Cost of operating </a:t>
            </a:r>
            <a:r>
              <a:rPr lang="en-GB" dirty="0" smtClean="0"/>
              <a:t>reinsurance program.</a:t>
            </a:r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when buying reinsurance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 algn="just"/>
            <a:r>
              <a:rPr lang="en-GB" dirty="0"/>
              <a:t>You want to determine whether you buy fac, prop or non prop treaty or a combination of all. Look at:</a:t>
            </a:r>
          </a:p>
          <a:p>
            <a:pPr lvl="3" algn="just"/>
            <a:r>
              <a:rPr lang="en-GB" dirty="0"/>
              <a:t>Nature of the </a:t>
            </a:r>
            <a:r>
              <a:rPr lang="en-GB" dirty="0" smtClean="0"/>
              <a:t>portfolio.</a:t>
            </a:r>
            <a:endParaRPr lang="en-GB" dirty="0"/>
          </a:p>
          <a:p>
            <a:pPr lvl="3" algn="just"/>
            <a:r>
              <a:rPr lang="en-GB" dirty="0" smtClean="0"/>
              <a:t>Volume - </a:t>
            </a:r>
            <a:r>
              <a:rPr lang="en-GB" dirty="0"/>
              <a:t>Do you have sufficient numbers to have a </a:t>
            </a:r>
            <a:r>
              <a:rPr lang="en-GB" dirty="0" smtClean="0"/>
              <a:t>treaty?</a:t>
            </a:r>
            <a:endParaRPr lang="en-GB" dirty="0"/>
          </a:p>
          <a:p>
            <a:pPr lvl="3" algn="just"/>
            <a:r>
              <a:rPr lang="en-GB" dirty="0" smtClean="0"/>
              <a:t>Mix - </a:t>
            </a:r>
            <a:r>
              <a:rPr lang="en-GB" dirty="0"/>
              <a:t>Is there homogeneous exposure in your </a:t>
            </a:r>
            <a:r>
              <a:rPr lang="en-GB" dirty="0" smtClean="0"/>
              <a:t>book? It </a:t>
            </a:r>
            <a:r>
              <a:rPr lang="en-GB" dirty="0"/>
              <a:t>may all be motor but 50% could be excluded risks in your </a:t>
            </a:r>
            <a:r>
              <a:rPr lang="en-GB" dirty="0" smtClean="0"/>
              <a:t>treaty.</a:t>
            </a:r>
            <a:endParaRPr lang="en-GB" dirty="0"/>
          </a:p>
          <a:p>
            <a:pPr lvl="3" algn="just"/>
            <a:r>
              <a:rPr lang="en-GB" dirty="0" smtClean="0"/>
              <a:t>Size - </a:t>
            </a:r>
            <a:r>
              <a:rPr lang="en-GB" dirty="0"/>
              <a:t>Can you chose XL or quota </a:t>
            </a:r>
            <a:r>
              <a:rPr lang="en-GB" dirty="0" smtClean="0"/>
              <a:t>share?  </a:t>
            </a:r>
            <a:r>
              <a:rPr lang="en-GB" dirty="0"/>
              <a:t>Are the sums insured within same range or vary </a:t>
            </a:r>
            <a:r>
              <a:rPr lang="en-GB" dirty="0" smtClean="0"/>
              <a:t>significantly?</a:t>
            </a:r>
            <a:endParaRPr lang="en-GB" dirty="0"/>
          </a:p>
          <a:p>
            <a:pPr lvl="3" algn="just"/>
            <a:r>
              <a:rPr lang="en-GB" dirty="0"/>
              <a:t>Are there policies with unlimited </a:t>
            </a:r>
            <a:r>
              <a:rPr lang="en-GB" dirty="0" smtClean="0"/>
              <a:t>Liability?</a:t>
            </a:r>
            <a:endParaRPr lang="en-GB" dirty="0"/>
          </a:p>
          <a:p>
            <a:pPr lvl="3" algn="just"/>
            <a:r>
              <a:rPr lang="en-GB" dirty="0"/>
              <a:t>Is portfolio subject to wide fluctuations in its annual </a:t>
            </a:r>
            <a:r>
              <a:rPr lang="en-GB" dirty="0" smtClean="0"/>
              <a:t>results?</a:t>
            </a:r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when structuring a reinsurance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7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 algn="just"/>
            <a:r>
              <a:rPr lang="en-GB" dirty="0"/>
              <a:t>Reinsurers will require </a:t>
            </a:r>
            <a:r>
              <a:rPr lang="en-GB" dirty="0" smtClean="0"/>
              <a:t>following </a:t>
            </a:r>
            <a:r>
              <a:rPr lang="en-GB" dirty="0"/>
              <a:t>information to make a judgment on required cover as well as to price </a:t>
            </a:r>
            <a:r>
              <a:rPr lang="en-GB" dirty="0" smtClean="0"/>
              <a:t>it:</a:t>
            </a:r>
            <a:endParaRPr lang="en-GB" dirty="0"/>
          </a:p>
          <a:p>
            <a:pPr lvl="3" algn="just"/>
            <a:r>
              <a:rPr lang="en-GB" sz="1600" dirty="0"/>
              <a:t>Risk </a:t>
            </a:r>
            <a:r>
              <a:rPr lang="en-GB" sz="1600" dirty="0" smtClean="0"/>
              <a:t>profiles.</a:t>
            </a:r>
            <a:endParaRPr lang="en-GB" sz="1600" dirty="0"/>
          </a:p>
          <a:p>
            <a:pPr lvl="3" algn="just"/>
            <a:r>
              <a:rPr lang="en-GB" sz="1600" dirty="0" smtClean="0"/>
              <a:t>Five </a:t>
            </a:r>
            <a:r>
              <a:rPr lang="en-GB" sz="1600" smtClean="0"/>
              <a:t>year </a:t>
            </a:r>
            <a:r>
              <a:rPr lang="en-GB" sz="1600" smtClean="0"/>
              <a:t>loss </a:t>
            </a:r>
            <a:r>
              <a:rPr lang="en-GB" sz="1600" dirty="0" smtClean="0"/>
              <a:t>statistics.</a:t>
            </a:r>
            <a:endParaRPr lang="en-GB" sz="1600" dirty="0"/>
          </a:p>
          <a:p>
            <a:pPr lvl="3" algn="just"/>
            <a:r>
              <a:rPr lang="en-GB" sz="1600" dirty="0"/>
              <a:t>Required capacity/ Cat </a:t>
            </a:r>
            <a:r>
              <a:rPr lang="en-GB" sz="1600" dirty="0" smtClean="0"/>
              <a:t>Limits.</a:t>
            </a:r>
            <a:endParaRPr lang="en-GB" sz="1600" dirty="0"/>
          </a:p>
          <a:p>
            <a:pPr lvl="3" algn="just"/>
            <a:r>
              <a:rPr lang="en-GB" sz="1600" dirty="0"/>
              <a:t>Estimated </a:t>
            </a:r>
            <a:r>
              <a:rPr lang="en-GB" sz="1600" dirty="0" smtClean="0"/>
              <a:t>Income.</a:t>
            </a:r>
            <a:endParaRPr lang="en-GB" sz="1600" dirty="0"/>
          </a:p>
          <a:p>
            <a:pPr lvl="3" algn="just"/>
            <a:r>
              <a:rPr lang="en-GB" sz="1600" dirty="0"/>
              <a:t>Desired retention level </a:t>
            </a:r>
            <a:r>
              <a:rPr lang="en-GB" sz="1600" dirty="0" smtClean="0"/>
              <a:t>by cedant.</a:t>
            </a:r>
            <a:endParaRPr lang="en-GB" sz="1600" dirty="0"/>
          </a:p>
          <a:p>
            <a:pPr lvl="3" algn="just"/>
            <a:r>
              <a:rPr lang="en-GB" sz="1600" dirty="0"/>
              <a:t>Classes of business </a:t>
            </a:r>
            <a:r>
              <a:rPr lang="en-GB" sz="1600" dirty="0" smtClean="0"/>
              <a:t>covered.</a:t>
            </a:r>
            <a:endParaRPr lang="en-GB" sz="1600" dirty="0"/>
          </a:p>
          <a:p>
            <a:pPr lvl="3" algn="just"/>
            <a:r>
              <a:rPr lang="en-GB" sz="1600" dirty="0"/>
              <a:t>Potential accumulation for </a:t>
            </a:r>
            <a:r>
              <a:rPr lang="en-GB" sz="1600" dirty="0" smtClean="0"/>
              <a:t>Reinsurer - </a:t>
            </a:r>
            <a:r>
              <a:rPr lang="en-GB" sz="1600" dirty="0"/>
              <a:t>Fac </a:t>
            </a:r>
            <a:r>
              <a:rPr lang="en-GB" sz="1600" dirty="0" smtClean="0"/>
              <a:t>Inwards.</a:t>
            </a:r>
            <a:endParaRPr lang="en-GB" sz="1600" dirty="0"/>
          </a:p>
          <a:p>
            <a:pPr lvl="2" algn="just">
              <a:buClr>
                <a:srgbClr val="0A1054"/>
              </a:buClr>
            </a:pPr>
            <a:r>
              <a:rPr lang="en-GB" dirty="0">
                <a:solidFill>
                  <a:srgbClr val="32363F"/>
                </a:solidFill>
              </a:rPr>
              <a:t>Reinsurer will also make a judgment on:</a:t>
            </a:r>
          </a:p>
          <a:p>
            <a:pPr lvl="3" algn="just">
              <a:buClr>
                <a:srgbClr val="0A1054"/>
              </a:buClr>
            </a:pPr>
            <a:r>
              <a:rPr lang="en-GB" sz="1600" dirty="0">
                <a:solidFill>
                  <a:srgbClr val="32363F"/>
                </a:solidFill>
              </a:rPr>
              <a:t>Standard of Management </a:t>
            </a:r>
            <a:r>
              <a:rPr lang="en-GB" sz="1600" dirty="0" smtClean="0">
                <a:solidFill>
                  <a:srgbClr val="32363F"/>
                </a:solidFill>
              </a:rPr>
              <a:t>style.</a:t>
            </a:r>
            <a:endParaRPr lang="en-GB" sz="1600" dirty="0">
              <a:solidFill>
                <a:srgbClr val="32363F"/>
              </a:solidFill>
            </a:endParaRPr>
          </a:p>
          <a:p>
            <a:pPr lvl="3" algn="just">
              <a:buClr>
                <a:srgbClr val="0A1054"/>
              </a:buClr>
            </a:pPr>
            <a:r>
              <a:rPr lang="en-GB" sz="1600" dirty="0">
                <a:solidFill>
                  <a:srgbClr val="32363F"/>
                </a:solidFill>
              </a:rPr>
              <a:t>Experience of </a:t>
            </a:r>
            <a:r>
              <a:rPr lang="en-GB" sz="1600" dirty="0" smtClean="0">
                <a:solidFill>
                  <a:srgbClr val="32363F"/>
                </a:solidFill>
              </a:rPr>
              <a:t>underwriters.</a:t>
            </a:r>
            <a:endParaRPr lang="en-GB" sz="1600" dirty="0">
              <a:solidFill>
                <a:srgbClr val="32363F"/>
              </a:solidFill>
            </a:endParaRPr>
          </a:p>
          <a:p>
            <a:pPr lvl="3" algn="just">
              <a:buClr>
                <a:srgbClr val="0A1054"/>
              </a:buClr>
            </a:pPr>
            <a:r>
              <a:rPr lang="en-GB" sz="1600" dirty="0">
                <a:solidFill>
                  <a:srgbClr val="32363F"/>
                </a:solidFill>
              </a:rPr>
              <a:t>Geographical distribution of business </a:t>
            </a:r>
            <a:r>
              <a:rPr lang="en-GB" sz="1600" dirty="0" smtClean="0">
                <a:solidFill>
                  <a:srgbClr val="32363F"/>
                </a:solidFill>
              </a:rPr>
              <a:t>written.</a:t>
            </a:r>
            <a:endParaRPr lang="en-GB" sz="1600" dirty="0">
              <a:solidFill>
                <a:srgbClr val="32363F"/>
              </a:solidFill>
            </a:endParaRPr>
          </a:p>
          <a:p>
            <a:pPr lvl="3" algn="just">
              <a:buClr>
                <a:srgbClr val="0A1054"/>
              </a:buClr>
            </a:pPr>
            <a:r>
              <a:rPr lang="en-GB" sz="1600" dirty="0">
                <a:solidFill>
                  <a:srgbClr val="32363F"/>
                </a:solidFill>
              </a:rPr>
              <a:t>Financial standing of </a:t>
            </a:r>
            <a:r>
              <a:rPr lang="en-GB" sz="1600" dirty="0" smtClean="0">
                <a:solidFill>
                  <a:srgbClr val="32363F"/>
                </a:solidFill>
              </a:rPr>
              <a:t>cedant.</a:t>
            </a:r>
            <a:endParaRPr lang="en-GB" sz="1600" dirty="0">
              <a:solidFill>
                <a:srgbClr val="32363F"/>
              </a:solidFill>
            </a:endParaRPr>
          </a:p>
          <a:p>
            <a:pPr lvl="3" algn="just">
              <a:buClr>
                <a:srgbClr val="0A1054"/>
              </a:buClr>
            </a:pPr>
            <a:r>
              <a:rPr lang="en-GB" sz="1600" dirty="0">
                <a:solidFill>
                  <a:srgbClr val="32363F"/>
                </a:solidFill>
              </a:rPr>
              <a:t>Past underwriting </a:t>
            </a:r>
            <a:r>
              <a:rPr lang="en-GB" sz="1600" dirty="0" smtClean="0">
                <a:solidFill>
                  <a:srgbClr val="32363F"/>
                </a:solidFill>
              </a:rPr>
              <a:t>results.</a:t>
            </a:r>
            <a:endParaRPr lang="en-GB" sz="1600" dirty="0">
              <a:solidFill>
                <a:srgbClr val="32363F"/>
              </a:solidFill>
            </a:endParaRPr>
          </a:p>
          <a:p>
            <a:pPr lvl="3" algn="just">
              <a:buClr>
                <a:srgbClr val="0A1054"/>
              </a:buClr>
            </a:pPr>
            <a:r>
              <a:rPr lang="en-GB" sz="1600" dirty="0">
                <a:solidFill>
                  <a:srgbClr val="32363F"/>
                </a:solidFill>
              </a:rPr>
              <a:t>Exclusions, terms and conditions on </a:t>
            </a:r>
            <a:r>
              <a:rPr lang="en-GB" sz="1600" dirty="0" smtClean="0">
                <a:solidFill>
                  <a:srgbClr val="32363F"/>
                </a:solidFill>
              </a:rPr>
              <a:t>required </a:t>
            </a:r>
            <a:r>
              <a:rPr lang="en-GB" sz="1600" dirty="0">
                <a:solidFill>
                  <a:srgbClr val="32363F"/>
                </a:solidFill>
              </a:rPr>
              <a:t>treaty.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when underwriting reinsurance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54" b="8124"/>
            <a:stretch>
              <a:fillRect/>
            </a:stretch>
          </p:blipFill>
          <p:spPr bwMode="auto">
            <a:xfrm>
              <a:off x="0" y="0"/>
              <a:ext cx="624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532" y="346"/>
              <a:ext cx="5443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pPr algn="l">
                <a:lnSpc>
                  <a:spcPct val="90000"/>
                </a:lnSpc>
              </a:pPr>
              <a:r>
                <a:rPr lang="en-GB" sz="3000" dirty="0" smtClean="0">
                  <a:solidFill>
                    <a:schemeClr val="bg1"/>
                  </a:solidFill>
                </a:rPr>
                <a:t>The reinsurance market</a:t>
              </a:r>
              <a:endParaRPr lang="en-GB" sz="3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8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26" y="1534584"/>
            <a:ext cx="7660813" cy="48662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25 Global Non-Life Reinsurance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2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Reinsurance (S&amp;P infographic)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8" t="35177" r="16206" b="4644"/>
          <a:stretch/>
        </p:blipFill>
        <p:spPr bwMode="auto">
          <a:xfrm>
            <a:off x="906115" y="1570008"/>
            <a:ext cx="8401787" cy="481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9338098"/>
              </p:ext>
            </p:extLst>
          </p:nvPr>
        </p:nvGraphicFramePr>
        <p:xfrm>
          <a:off x="1274763" y="1714500"/>
          <a:ext cx="7785099" cy="4638040"/>
        </p:xfrm>
        <a:graphic>
          <a:graphicData uri="http://schemas.openxmlformats.org/drawingml/2006/table">
            <a:tbl>
              <a:tblPr firstRow="1" bandRow="1">
                <a:tableStyleId>{CEF6447A-24EA-4742-A8FB-1DF080B5CEFA}</a:tableStyleId>
              </a:tblPr>
              <a:tblGrid>
                <a:gridCol w="2595033"/>
                <a:gridCol w="2595033"/>
                <a:gridCol w="25950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driver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baseline="0" dirty="0" smtClean="0">
                          <a:latin typeface="AkkuratPro-Light"/>
                        </a:rPr>
                        <a:t>Pricing continues to decline although declines have slowed.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Loosening of terms and conditions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Neutral to 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Large reinsurers pushed back on wider T&amp;Cs, with some loosening experienced.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M&amp;A 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M&amp;A wave of 2015 appears to have stalled.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ILS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Neutral to 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Influx of ILS capacity due to low prices in trad market.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Cedant demand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Drop in reinsurance demand plateaued</a:t>
                      </a:r>
                      <a:r>
                        <a:rPr lang="en-GB" baseline="0" dirty="0" smtClean="0"/>
                        <a:t> - </a:t>
                      </a:r>
                      <a:r>
                        <a:rPr lang="en-GB" dirty="0" smtClean="0"/>
                        <a:t>no increase in sight.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 investment returns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Lower for longer a</a:t>
                      </a:r>
                      <a:r>
                        <a:rPr lang="en-GB" baseline="0" dirty="0" smtClean="0"/>
                        <a:t> reality - </a:t>
                      </a:r>
                      <a:r>
                        <a:rPr lang="en-GB" dirty="0" smtClean="0"/>
                        <a:t>rates remain paltry.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Organic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Opportunities for organic growth limited.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Drivers </a:t>
            </a:r>
            <a:r>
              <a:rPr lang="en-GB" dirty="0" smtClean="0"/>
              <a:t>of Business </a:t>
            </a:r>
            <a:r>
              <a:rPr lang="en-GB" dirty="0"/>
              <a:t>Conditions </a:t>
            </a:r>
            <a:r>
              <a:rPr lang="en-GB" dirty="0" smtClean="0"/>
              <a:t>for Global </a:t>
            </a:r>
            <a:r>
              <a:rPr lang="en-GB" dirty="0"/>
              <a:t>Reinsurers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4763"/>
            <a:ext cx="9906000" cy="6862763"/>
            <a:chOff x="0" y="-3"/>
            <a:chExt cx="6240" cy="432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"/>
              <a:ext cx="6240" cy="4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532" y="346"/>
              <a:ext cx="5443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pPr algn="l">
                <a:lnSpc>
                  <a:spcPct val="90000"/>
                </a:lnSpc>
              </a:pPr>
              <a:r>
                <a:rPr lang="en-GB" sz="3000" dirty="0" smtClean="0">
                  <a:solidFill>
                    <a:schemeClr val="bg1"/>
                  </a:solidFill>
                </a:rPr>
                <a:t>Any Questions?</a:t>
              </a:r>
              <a:endParaRPr lang="en-GB" sz="3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Reinsurance?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1274763" y="1714500"/>
            <a:ext cx="3829050" cy="2831621"/>
          </a:xfrm>
        </p:spPr>
        <p:txBody>
          <a:bodyPr/>
          <a:lstStyle/>
          <a:p>
            <a:pPr marL="0" lvl="2" indent="0" algn="ctr">
              <a:buNone/>
            </a:pPr>
            <a:r>
              <a:rPr lang="en-GB" dirty="0" smtClean="0"/>
              <a:t>“</a:t>
            </a:r>
            <a:r>
              <a:rPr lang="en-GB" i="1" dirty="0" smtClean="0"/>
              <a:t>…the </a:t>
            </a:r>
            <a:r>
              <a:rPr lang="en-GB" i="1" dirty="0"/>
              <a:t>transfer of part of the hazards or risks that a direct insurer assumes by way of insurance contract or legal provision on behalf of an insured, to a second insurance carrier, the reinsurer, who has no direct contractual relationship with the insured.</a:t>
            </a:r>
            <a:r>
              <a:rPr lang="en-GB" dirty="0"/>
              <a:t>” </a:t>
            </a:r>
            <a:endParaRPr lang="en-GB" dirty="0" smtClean="0"/>
          </a:p>
          <a:p>
            <a:pPr marL="0" lvl="2" indent="0" algn="ctr">
              <a:buNone/>
            </a:pPr>
            <a:r>
              <a:rPr lang="en-GB" dirty="0" smtClean="0"/>
              <a:t>(</a:t>
            </a:r>
            <a:r>
              <a:rPr lang="en-GB" dirty="0"/>
              <a:t>M Grossmann, </a:t>
            </a:r>
            <a:r>
              <a:rPr lang="en-GB" i="1" dirty="0"/>
              <a:t>Reinsurance - An introduction</a:t>
            </a:r>
            <a:r>
              <a:rPr lang="en-GB" dirty="0"/>
              <a:t>)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7"/>
          </p:nvPr>
        </p:nvSpPr>
        <p:spPr>
          <a:xfrm>
            <a:off x="5245100" y="1714500"/>
            <a:ext cx="3829050" cy="2710851"/>
          </a:xfrm>
          <a:prstGeom prst="rect">
            <a:avLst/>
          </a:prstGeom>
        </p:spPr>
        <p:txBody>
          <a:bodyPr anchor="ctr"/>
          <a:lstStyle/>
          <a:p>
            <a:pPr marL="0" lvl="2" indent="0" algn="ctr">
              <a:buNone/>
            </a:pPr>
            <a:r>
              <a:rPr lang="en-GB" dirty="0"/>
              <a:t>“</a:t>
            </a:r>
            <a:r>
              <a:rPr lang="en-GB" i="1" dirty="0"/>
              <a:t>The business of insuring an insurance company or underwriter against suffering too great a loss from their insurance operations</a:t>
            </a:r>
            <a:r>
              <a:rPr lang="en-GB" i="1" dirty="0" smtClean="0"/>
              <a:t>.</a:t>
            </a:r>
            <a:r>
              <a:rPr lang="en-GB" dirty="0" smtClean="0"/>
              <a:t>”</a:t>
            </a:r>
          </a:p>
          <a:p>
            <a:pPr marL="0" lvl="2" indent="0" algn="ctr">
              <a:buNone/>
            </a:pPr>
            <a:r>
              <a:rPr lang="en-GB" dirty="0" smtClean="0"/>
              <a:t>(</a:t>
            </a:r>
            <a:r>
              <a:rPr lang="en-GB" dirty="0"/>
              <a:t>Robert &amp; Stephen Kiln,  </a:t>
            </a:r>
            <a:r>
              <a:rPr lang="en-GB" i="1" dirty="0"/>
              <a:t>Reinsurance in Practice</a:t>
            </a:r>
            <a:r>
              <a:rPr lang="en-GB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8083" y="4727275"/>
            <a:ext cx="7884543" cy="1590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GB" sz="1800" dirty="0" smtClean="0"/>
              <a:t>Slightly less long-windedly:</a:t>
            </a:r>
          </a:p>
          <a:p>
            <a:pPr lvl="1" algn="just"/>
            <a:r>
              <a:rPr lang="en-GB" sz="1800" dirty="0" smtClean="0"/>
              <a:t>The backbone </a:t>
            </a:r>
            <a:r>
              <a:rPr lang="en-GB" sz="1800" dirty="0"/>
              <a:t>of the insurance </a:t>
            </a:r>
            <a:r>
              <a:rPr lang="en-GB" sz="1800" dirty="0" smtClean="0"/>
              <a:t>industry (</a:t>
            </a:r>
            <a:r>
              <a:rPr lang="en-GB" sz="1800" dirty="0"/>
              <a:t>premium being the lifeblood</a:t>
            </a:r>
            <a:r>
              <a:rPr lang="en-GB" sz="1800" dirty="0" smtClean="0"/>
              <a:t>).</a:t>
            </a:r>
            <a:endParaRPr lang="en-GB" sz="1800" dirty="0"/>
          </a:p>
          <a:p>
            <a:pPr lvl="1" algn="just"/>
            <a:r>
              <a:rPr lang="en-GB" sz="1800" dirty="0" smtClean="0"/>
              <a:t>A contract </a:t>
            </a:r>
            <a:r>
              <a:rPr lang="en-GB" sz="1800" dirty="0"/>
              <a:t>between two insurers: the insurance of insurance!</a:t>
            </a:r>
          </a:p>
          <a:p>
            <a:pPr lvl="1" algn="just"/>
            <a:r>
              <a:rPr lang="en-GB" sz="1800" dirty="0" smtClean="0"/>
              <a:t>“</a:t>
            </a:r>
            <a:r>
              <a:rPr lang="en-GB" sz="1800" i="1" dirty="0" smtClean="0"/>
              <a:t>Insurance between </a:t>
            </a:r>
            <a:r>
              <a:rPr lang="en-GB" sz="1800" i="1" dirty="0"/>
              <a:t>consenting adults</a:t>
            </a:r>
            <a:r>
              <a:rPr lang="en-GB" sz="1800" dirty="0" smtClean="0"/>
              <a:t>” (© Rob Merkin).</a:t>
            </a:r>
            <a:endParaRPr lang="en-GB" sz="1800" dirty="0"/>
          </a:p>
          <a:p>
            <a:pPr lvl="1" algn="just"/>
            <a:r>
              <a:rPr lang="en-GB" sz="1800" dirty="0" smtClean="0"/>
              <a:t>Ultimately</a:t>
            </a:r>
            <a:r>
              <a:rPr lang="en-GB" sz="1800" dirty="0"/>
              <a:t>, a means by which risk is spread across the financial system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6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Speaker</a:t>
            </a:r>
            <a:endParaRPr lang="en-GB" dirty="0"/>
          </a:p>
        </p:txBody>
      </p:sp>
      <p:sp>
        <p:nvSpPr>
          <p:cNvPr id="5" name="Content Placeholder 3"/>
          <p:cNvSpPr>
            <a:spLocks/>
          </p:cNvSpPr>
          <p:nvPr/>
        </p:nvSpPr>
        <p:spPr bwMode="auto">
          <a:xfrm>
            <a:off x="2586038" y="1700213"/>
            <a:ext cx="253206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dirty="0" smtClean="0">
                <a:solidFill>
                  <a:schemeClr val="tx2"/>
                </a:solidFill>
              </a:rPr>
              <a:t>Ian Plumley</a:t>
            </a:r>
            <a:endParaRPr lang="en-GB" sz="1400" dirty="0">
              <a:solidFill>
                <a:schemeClr val="tx2"/>
              </a:solidFill>
            </a:endParaRPr>
          </a:p>
          <a:p>
            <a:pPr indent="-360000">
              <a:spcBef>
                <a:spcPct val="50000"/>
              </a:spcBef>
            </a:pPr>
            <a:r>
              <a:rPr lang="en-GB" dirty="0" smtClean="0"/>
              <a:t>Partner</a:t>
            </a:r>
            <a:endParaRPr lang="en-GB" dirty="0"/>
          </a:p>
        </p:txBody>
      </p:sp>
      <p:sp>
        <p:nvSpPr>
          <p:cNvPr id="6" name="Content Placeholder 3"/>
          <p:cNvSpPr>
            <a:spLocks/>
          </p:cNvSpPr>
          <p:nvPr/>
        </p:nvSpPr>
        <p:spPr bwMode="auto">
          <a:xfrm>
            <a:off x="2586038" y="2500372"/>
            <a:ext cx="2532062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indent="-180000"/>
            <a:r>
              <a:rPr lang="en-GB" sz="1200" dirty="0"/>
              <a:t>T: </a:t>
            </a:r>
            <a:r>
              <a:rPr lang="en-GB" sz="1200" dirty="0" smtClean="0"/>
              <a:t>+44 (0)20 7876 6184</a:t>
            </a:r>
            <a:endParaRPr lang="en-GB" sz="1200" dirty="0"/>
          </a:p>
          <a:p>
            <a:pPr indent="-180000"/>
            <a:r>
              <a:rPr lang="en-GB" sz="1200" dirty="0"/>
              <a:t>E: </a:t>
            </a:r>
            <a:r>
              <a:rPr lang="en-GB" sz="1200" dirty="0" smtClean="0"/>
              <a:t>ian.plumley@clydeco.com</a:t>
            </a:r>
            <a:endParaRPr lang="en-GB" sz="12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81113" y="1700213"/>
            <a:ext cx="1220787" cy="1220787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2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266" tIns="38266" rIns="38266" bIns="38266" anchor="ctr"/>
          <a:lstStyle/>
          <a:p>
            <a:pPr algn="ctr" defTabSz="973138"/>
            <a:r>
              <a:rPr lang="en-US" sz="1200" dirty="0">
                <a:ea typeface="ヒラギノ角ゴ ProN W3"/>
                <a:cs typeface="ヒラギノ角ゴ ProN W3"/>
                <a:sym typeface="Arial Unicode MS" pitchFamily="34" charset="-128"/>
              </a:rPr>
              <a:t>Insert photograph here and delete this box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5240338" y="1700213"/>
            <a:ext cx="3814762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indent="-358412" algn="just">
              <a:spcBef>
                <a:spcPct val="30000"/>
              </a:spcBef>
            </a:pPr>
            <a:r>
              <a:rPr lang="en-GB" sz="1200" dirty="0"/>
              <a:t>Ian is a litigation partner with extensive commercial, insurance and reinsurance experience, specialising in complex international coverage, defence and subrogation disputes in England &amp; Wales, Bermuda, the US, the Caribbean and Europe. </a:t>
            </a:r>
            <a:endParaRPr lang="en-GB" sz="1200" dirty="0" smtClean="0"/>
          </a:p>
          <a:p>
            <a:pPr indent="-358412" algn="just">
              <a:spcBef>
                <a:spcPct val="30000"/>
              </a:spcBef>
            </a:pPr>
            <a:r>
              <a:rPr lang="en-GB" sz="1200" dirty="0"/>
              <a:t>Ian’s practice is varied and, specialising in complex international coverage, defence and subrogation disputes, he has assisted blue-chip corporates, insurers, reinsurers, intermediaries and business recovery specialists in a range of arbitration and litigation in England &amp; Wales, Bermuda, the US, the Caribbean and Europe. He also regularly assists clients in drafting and reviewing policy wordings.</a:t>
            </a:r>
          </a:p>
          <a:p>
            <a:pPr indent="-358412" algn="just">
              <a:spcBef>
                <a:spcPct val="30000"/>
              </a:spcBef>
            </a:pPr>
            <a:r>
              <a:rPr lang="en-GB" sz="1200" dirty="0" smtClean="0"/>
              <a:t>In </a:t>
            </a:r>
            <a:r>
              <a:rPr lang="en-GB" sz="1200" dirty="0"/>
              <a:t>addition to his experience in all classes of reinsurance business, Ian advises on product liability &amp; recall, US excess casualty (including disputes on the ‘Bermuda Form’), property, construction &amp; engineering, industrials &amp; power, specialty, and professional liability business across business sectors including, in particular, automotive, pharmaceutical, medical devices, food production, utilities and heavy industrials.</a:t>
            </a:r>
          </a:p>
          <a:p>
            <a:pPr indent="-358412" algn="just">
              <a:spcBef>
                <a:spcPct val="30000"/>
              </a:spcBef>
            </a:pPr>
            <a:r>
              <a:rPr lang="en-GB" sz="1200" dirty="0" smtClean="0"/>
              <a:t>A </a:t>
            </a:r>
            <a:r>
              <a:rPr lang="en-GB" sz="1200" dirty="0"/>
              <a:t>co-author of “Reinsurance Practice and the Law” (</a:t>
            </a:r>
            <a:r>
              <a:rPr lang="en-GB" sz="1200" dirty="0" err="1"/>
              <a:t>Informa</a:t>
            </a:r>
            <a:r>
              <a:rPr lang="en-GB" sz="1200" dirty="0"/>
              <a:t>) and a contributor to </a:t>
            </a:r>
            <a:r>
              <a:rPr lang="en-GB" sz="1200" dirty="0" err="1"/>
              <a:t>Tottel’s</a:t>
            </a:r>
            <a:r>
              <a:rPr lang="en-GB" sz="1200" dirty="0"/>
              <a:t> Insurance Handbook, Ian has also written numerous articles for </a:t>
            </a:r>
            <a:r>
              <a:rPr lang="en-GB" sz="1200" dirty="0" smtClean="0"/>
              <a:t>market publications.</a:t>
            </a:r>
            <a:endParaRPr lang="en-GB" sz="1200" dirty="0"/>
          </a:p>
          <a:p>
            <a:pPr indent="-358412">
              <a:spcBef>
                <a:spcPct val="30000"/>
              </a:spcBef>
            </a:pPr>
            <a:endParaRPr lang="en-GB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3"/>
          <a:stretch/>
        </p:blipFill>
        <p:spPr bwMode="auto">
          <a:xfrm>
            <a:off x="873889" y="1700213"/>
            <a:ext cx="1697217" cy="124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5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423863" y="4181475"/>
            <a:ext cx="9112250" cy="22717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" t="-555" r="224" b="-742"/>
          <a:stretch>
            <a:fillRect/>
          </a:stretch>
        </p:blipFill>
        <p:spPr bwMode="gray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77858"/>
              </p:ext>
            </p:extLst>
          </p:nvPr>
        </p:nvGraphicFramePr>
        <p:xfrm>
          <a:off x="415925" y="4240213"/>
          <a:ext cx="9120188" cy="1058400"/>
        </p:xfrm>
        <a:graphic>
          <a:graphicData uri="http://schemas.openxmlformats.org/drawingml/2006/table">
            <a:tbl>
              <a:tblPr/>
              <a:tblGrid>
                <a:gridCol w="2280047"/>
                <a:gridCol w="2280047"/>
                <a:gridCol w="2280047"/>
                <a:gridCol w="2280047"/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6000" marR="126000" marT="14400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6000" marR="126000" marT="14400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6000" marR="126000" marT="14400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6000" marR="126000" marT="14400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Partners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6000" marR="126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Legal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professionals </a:t>
                      </a:r>
                    </a:p>
                  </a:txBody>
                  <a:tcPr marL="126000" marR="126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staff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6000" marR="126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Offices and associated offices in 18 countries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6000" marR="126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LogoCol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49275"/>
            <a:ext cx="23034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sclaimer"/>
          <p:cNvSpPr>
            <a:spLocks noChangeArrowheads="1"/>
          </p:cNvSpPr>
          <p:nvPr/>
        </p:nvSpPr>
        <p:spPr bwMode="auto">
          <a:xfrm>
            <a:off x="554038" y="5939294"/>
            <a:ext cx="85026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7B8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32363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latin typeface="Arial" pitchFamily="34" charset="0"/>
                <a:cs typeface="Arial" pitchFamily="34" charset="0"/>
              </a:rPr>
              <a:t>Clyde &amp; Co LLP accepts no responsibility for loss occasioned to any person acting or refraining from acting as a result of material contained in this summary. No part of this summary may be used, reproduced, stored in a retrieval system or transmitted in any form or by any means, electronic, mechanical, photocopying, reading or otherwise without the prior permission of Clyde &amp; Co LLP. © Clyde &amp; Co LLP 2017</a:t>
            </a:r>
            <a:endParaRPr lang="en-US" sz="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en-GB" dirty="0" smtClean="0"/>
              <a:t>Two main reasons why a direct insurer needs reinsurance:</a:t>
            </a:r>
          </a:p>
          <a:p>
            <a:pPr lvl="3"/>
            <a:r>
              <a:rPr lang="en-GB" dirty="0" smtClean="0"/>
              <a:t>To limit annual fluctuation in loss it must bear for its own account; and </a:t>
            </a:r>
          </a:p>
          <a:p>
            <a:pPr lvl="3"/>
            <a:r>
              <a:rPr lang="en-GB" dirty="0" smtClean="0"/>
              <a:t>To be protected in case of catastrophe.</a:t>
            </a:r>
          </a:p>
          <a:p>
            <a:pPr lvl="2"/>
            <a:r>
              <a:rPr lang="en-GB" dirty="0" smtClean="0"/>
              <a:t>However</a:t>
            </a:r>
            <a:r>
              <a:rPr lang="en-GB" dirty="0"/>
              <a:t>, broader function </a:t>
            </a:r>
            <a:r>
              <a:rPr lang="en-GB" dirty="0" smtClean="0"/>
              <a:t>(from reinsured’s perspective) is </a:t>
            </a:r>
            <a:r>
              <a:rPr lang="en-GB" dirty="0"/>
              <a:t>as follows:</a:t>
            </a:r>
            <a:endParaRPr lang="en-US" dirty="0"/>
          </a:p>
          <a:p>
            <a:pPr lvl="3" algn="just"/>
            <a:r>
              <a:rPr lang="en-US" b="1" dirty="0"/>
              <a:t>Capacity Relief: </a:t>
            </a:r>
            <a:r>
              <a:rPr lang="en-GB" dirty="0"/>
              <a:t>Allows </a:t>
            </a:r>
            <a:r>
              <a:rPr lang="en-GB" dirty="0" smtClean="0"/>
              <a:t>underwriting of larger </a:t>
            </a:r>
            <a:r>
              <a:rPr lang="en-GB" dirty="0"/>
              <a:t>amounts of insurance.</a:t>
            </a:r>
          </a:p>
          <a:p>
            <a:pPr lvl="3" algn="just"/>
            <a:r>
              <a:rPr lang="en-US" b="1" dirty="0"/>
              <a:t>Catastrophe Protection: </a:t>
            </a:r>
            <a:r>
              <a:rPr lang="en-GB" dirty="0"/>
              <a:t>Protects </a:t>
            </a:r>
            <a:r>
              <a:rPr lang="en-GB" dirty="0" smtClean="0"/>
              <a:t>against a large single, </a:t>
            </a:r>
            <a:r>
              <a:rPr lang="en-GB" dirty="0"/>
              <a:t>catastrophic loss or multiple </a:t>
            </a:r>
            <a:r>
              <a:rPr lang="en-US" dirty="0"/>
              <a:t>large losses.</a:t>
            </a:r>
          </a:p>
          <a:p>
            <a:pPr lvl="3" algn="just"/>
            <a:r>
              <a:rPr lang="en-US" b="1" dirty="0"/>
              <a:t>Stabilisation:</a:t>
            </a:r>
            <a:r>
              <a:rPr lang="en-US" dirty="0"/>
              <a:t> </a:t>
            </a:r>
            <a:r>
              <a:rPr lang="en-GB" dirty="0"/>
              <a:t>Helps smooth </a:t>
            </a:r>
            <a:r>
              <a:rPr lang="en-GB" dirty="0" smtClean="0"/>
              <a:t>overall </a:t>
            </a:r>
            <a:r>
              <a:rPr lang="en-GB" dirty="0"/>
              <a:t>operating </a:t>
            </a:r>
            <a:r>
              <a:rPr lang="en-GB" dirty="0" smtClean="0"/>
              <a:t>results.</a:t>
            </a:r>
            <a:endParaRPr lang="en-GB" dirty="0"/>
          </a:p>
          <a:p>
            <a:pPr lvl="3" algn="just"/>
            <a:r>
              <a:rPr lang="en-US" b="1" dirty="0"/>
              <a:t>Surplus Relief:</a:t>
            </a:r>
            <a:r>
              <a:rPr lang="en-US" dirty="0"/>
              <a:t> </a:t>
            </a:r>
            <a:r>
              <a:rPr lang="en-GB" dirty="0"/>
              <a:t>Eases strain on </a:t>
            </a:r>
            <a:r>
              <a:rPr lang="en-GB" dirty="0" smtClean="0"/>
              <a:t>surplus </a:t>
            </a:r>
            <a:r>
              <a:rPr lang="en-GB" dirty="0"/>
              <a:t>during rapid premium growth.</a:t>
            </a:r>
          </a:p>
          <a:p>
            <a:pPr lvl="3" algn="just"/>
            <a:r>
              <a:rPr lang="en-US" b="1" dirty="0"/>
              <a:t>Market Withdrawal: </a:t>
            </a:r>
            <a:r>
              <a:rPr lang="en-GB" dirty="0"/>
              <a:t>Provides a means </a:t>
            </a:r>
            <a:r>
              <a:rPr lang="en-GB" dirty="0" smtClean="0"/>
              <a:t>to </a:t>
            </a:r>
            <a:r>
              <a:rPr lang="en-GB" dirty="0"/>
              <a:t>withdraw from </a:t>
            </a:r>
            <a:r>
              <a:rPr lang="en-GB" dirty="0" smtClean="0"/>
              <a:t>line </a:t>
            </a:r>
            <a:r>
              <a:rPr lang="en-GB" dirty="0"/>
              <a:t>of business or geographic area or production source.</a:t>
            </a:r>
          </a:p>
          <a:p>
            <a:pPr lvl="3" algn="just"/>
            <a:r>
              <a:rPr lang="en-US" b="1" dirty="0"/>
              <a:t>Market Entrance: </a:t>
            </a:r>
            <a:r>
              <a:rPr lang="en-GB" dirty="0" smtClean="0"/>
              <a:t>Spreads </a:t>
            </a:r>
            <a:r>
              <a:rPr lang="en-GB" dirty="0"/>
              <a:t>risk on new lines of business until premium volume </a:t>
            </a:r>
            <a:r>
              <a:rPr lang="en-GB" dirty="0" smtClean="0"/>
              <a:t>matures; add </a:t>
            </a:r>
            <a:r>
              <a:rPr lang="en-GB" dirty="0"/>
              <a:t>confidence when </a:t>
            </a:r>
            <a:r>
              <a:rPr lang="en-US" dirty="0" smtClean="0"/>
              <a:t>coverage areas</a:t>
            </a:r>
            <a:r>
              <a:rPr lang="en-GB" dirty="0" smtClean="0"/>
              <a:t> </a:t>
            </a:r>
            <a:r>
              <a:rPr lang="en-US" dirty="0" smtClean="0"/>
              <a:t>unfamiliar.</a:t>
            </a:r>
            <a:endParaRPr lang="en-US" dirty="0"/>
          </a:p>
          <a:p>
            <a:pPr lvl="3" algn="just"/>
            <a:r>
              <a:rPr lang="en-US" b="1" dirty="0"/>
              <a:t>Expertise/Experience:</a:t>
            </a:r>
            <a:r>
              <a:rPr lang="en-US" dirty="0"/>
              <a:t> </a:t>
            </a:r>
            <a:r>
              <a:rPr lang="en-GB" dirty="0" smtClean="0"/>
              <a:t>Source of u/w </a:t>
            </a:r>
            <a:r>
              <a:rPr lang="en-GB" dirty="0"/>
              <a:t>information when developing </a:t>
            </a:r>
            <a:r>
              <a:rPr lang="en-GB" dirty="0" smtClean="0"/>
              <a:t>new products </a:t>
            </a:r>
            <a:r>
              <a:rPr lang="en-GB" dirty="0"/>
              <a:t>and/or entering </a:t>
            </a:r>
            <a:r>
              <a:rPr lang="en-GB" dirty="0" smtClean="0"/>
              <a:t>new </a:t>
            </a:r>
            <a:r>
              <a:rPr lang="en-GB" dirty="0"/>
              <a:t>line of insurance or </a:t>
            </a:r>
            <a:r>
              <a:rPr lang="en-GB" dirty="0" smtClean="0"/>
              <a:t>new </a:t>
            </a:r>
            <a:r>
              <a:rPr lang="en-US" dirty="0"/>
              <a:t>market.</a:t>
            </a:r>
          </a:p>
          <a:p>
            <a:pPr marL="0" lvl="2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there a need for reinsurance?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9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 terminology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281113" y="3201210"/>
            <a:ext cx="7775575" cy="1345299"/>
            <a:chOff x="1281113" y="1700213"/>
            <a:chExt cx="7775575" cy="1345299"/>
          </a:xfrm>
        </p:grpSpPr>
        <p:sp>
          <p:nvSpPr>
            <p:cNvPr id="25" name="TextBox 24"/>
            <p:cNvSpPr txBox="1"/>
            <p:nvPr/>
          </p:nvSpPr>
          <p:spPr>
            <a:xfrm>
              <a:off x="4494363" y="2306848"/>
              <a:ext cx="131680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00" b="1" dirty="0" smtClean="0"/>
                <a:t>Insurance of Insurance = Reinsurance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09108" y="2305050"/>
              <a:ext cx="127905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00" b="1" dirty="0" smtClean="0"/>
                <a:t>Contract of Insurance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17527" y="2305050"/>
              <a:ext cx="189360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00" b="1" dirty="0" smtClean="0"/>
                <a:t>Reinsurance of Reinsurance = retrocession</a:t>
              </a:r>
              <a:endParaRPr lang="en-GB" sz="1600" b="1" dirty="0"/>
            </a:p>
          </p:txBody>
        </p:sp>
        <p:grpSp>
          <p:nvGrpSpPr>
            <p:cNvPr id="29" name="Group 4"/>
            <p:cNvGrpSpPr>
              <a:grpSpLocks/>
            </p:cNvGrpSpPr>
            <p:nvPr/>
          </p:nvGrpSpPr>
          <p:grpSpPr bwMode="auto">
            <a:xfrm>
              <a:off x="1281113" y="1700213"/>
              <a:ext cx="7775575" cy="533400"/>
              <a:chOff x="807" y="1071"/>
              <a:chExt cx="5168" cy="336"/>
            </a:xfrm>
          </p:grpSpPr>
          <p:sp>
            <p:nvSpPr>
              <p:cNvPr id="30" name="AutoShape 5"/>
              <p:cNvSpPr>
                <a:spLocks noChangeArrowheads="1"/>
              </p:cNvSpPr>
              <p:nvPr/>
            </p:nvSpPr>
            <p:spPr bwMode="gray">
              <a:xfrm>
                <a:off x="2067" y="1071"/>
                <a:ext cx="1390" cy="336"/>
              </a:xfrm>
              <a:prstGeom prst="chevron">
                <a:avLst>
                  <a:gd name="adj" fmla="val 48647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8401" tIns="78401" rIns="0" bIns="78401" anchor="ctr"/>
              <a:lstStyle/>
              <a:p>
                <a:pPr algn="ctr" defTabSz="995363"/>
                <a:r>
                  <a:rPr lang="en-GB" sz="1800" b="1" dirty="0" smtClean="0">
                    <a:solidFill>
                      <a:schemeClr val="bg1"/>
                    </a:solidFill>
                  </a:rPr>
                  <a:t>Insurer / Cedant</a:t>
                </a:r>
                <a:endParaRPr lang="en-GB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AutoShape 6"/>
              <p:cNvSpPr>
                <a:spLocks noChangeArrowheads="1"/>
              </p:cNvSpPr>
              <p:nvPr/>
            </p:nvSpPr>
            <p:spPr bwMode="gray">
              <a:xfrm>
                <a:off x="807" y="1071"/>
                <a:ext cx="1390" cy="336"/>
              </a:xfrm>
              <a:prstGeom prst="homePlate">
                <a:avLst>
                  <a:gd name="adj" fmla="val 49911"/>
                </a:avLst>
              </a:pr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8401" tIns="78401" rIns="0" bIns="78401" anchor="ctr"/>
              <a:lstStyle/>
              <a:p>
                <a:pPr algn="ctr" defTabSz="995363"/>
                <a:r>
                  <a:rPr lang="en-GB" sz="1800" b="1" dirty="0" smtClean="0">
                    <a:solidFill>
                      <a:schemeClr val="bg1"/>
                    </a:solidFill>
                  </a:rPr>
                  <a:t>Insured</a:t>
                </a:r>
                <a:endParaRPr lang="en-GB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AutoShape 8"/>
              <p:cNvSpPr>
                <a:spLocks noChangeArrowheads="1"/>
              </p:cNvSpPr>
              <p:nvPr/>
            </p:nvSpPr>
            <p:spPr bwMode="gray">
              <a:xfrm>
                <a:off x="4585" y="1071"/>
                <a:ext cx="1390" cy="336"/>
              </a:xfrm>
              <a:prstGeom prst="chevron">
                <a:avLst>
                  <a:gd name="adj" fmla="val 48647"/>
                </a:avLst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8401" tIns="78401" rIns="0" bIns="78401" anchor="ctr"/>
              <a:lstStyle/>
              <a:p>
                <a:pPr algn="ctr" defTabSz="995363"/>
                <a:r>
                  <a:rPr lang="en-GB" b="1" dirty="0" smtClean="0">
                    <a:solidFill>
                      <a:schemeClr val="tx2"/>
                    </a:solidFill>
                  </a:rPr>
                  <a:t>Retrocessionaire</a:t>
                </a:r>
                <a:endParaRPr lang="en-GB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AutoShape 7"/>
              <p:cNvSpPr>
                <a:spLocks noChangeArrowheads="1"/>
              </p:cNvSpPr>
              <p:nvPr/>
            </p:nvSpPr>
            <p:spPr bwMode="gray">
              <a:xfrm>
                <a:off x="3327" y="1071"/>
                <a:ext cx="1389" cy="336"/>
              </a:xfrm>
              <a:prstGeom prst="chevron">
                <a:avLst>
                  <a:gd name="adj" fmla="val 48612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8401" tIns="78401" rIns="0" bIns="78401" anchor="ctr"/>
              <a:lstStyle/>
              <a:p>
                <a:pPr algn="ctr" defTabSz="995363"/>
                <a:r>
                  <a:rPr lang="en-GB" sz="1800" b="1" dirty="0" smtClean="0">
                    <a:solidFill>
                      <a:schemeClr val="bg1"/>
                    </a:solidFill>
                  </a:rPr>
                  <a:t>Reinsurer / Retrocedant</a:t>
                </a:r>
                <a:endParaRPr lang="en-GB" sz="18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57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906000" cy="6886575"/>
            <a:chOff x="0" y="0"/>
            <a:chExt cx="6240" cy="4338"/>
          </a:xfrm>
        </p:grpSpPr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0" cy="4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532" y="346"/>
              <a:ext cx="5443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pPr>
                <a:lnSpc>
                  <a:spcPct val="90000"/>
                </a:lnSpc>
              </a:pPr>
              <a:r>
                <a:rPr lang="en-GB" sz="3000" dirty="0" smtClean="0">
                  <a:solidFill>
                    <a:schemeClr val="bg1"/>
                  </a:solidFill>
                </a:rPr>
                <a:t>Different kinds </a:t>
              </a:r>
              <a:r>
                <a:rPr lang="en-GB" sz="3000" dirty="0">
                  <a:solidFill>
                    <a:schemeClr val="bg1"/>
                  </a:solidFill>
                </a:rPr>
                <a:t>of reinsurance </a:t>
              </a:r>
              <a:r>
                <a:rPr lang="en-GB" sz="3000" dirty="0" smtClean="0">
                  <a:solidFill>
                    <a:schemeClr val="bg1"/>
                  </a:solidFill>
                </a:rPr>
                <a:t>and </a:t>
              </a:r>
              <a:r>
                <a:rPr lang="en-GB" sz="3000" dirty="0">
                  <a:solidFill>
                    <a:schemeClr val="bg1"/>
                  </a:solidFill>
                </a:rPr>
                <a:t>how they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7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Reinsurance Family Tree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1274763" y="1714500"/>
          <a:ext cx="7785100" cy="445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39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GB" dirty="0" smtClean="0"/>
              <a:t>Three forms of </a:t>
            </a:r>
            <a:r>
              <a:rPr lang="en-GB" dirty="0"/>
              <a:t>reinsurance arrangements:</a:t>
            </a:r>
          </a:p>
          <a:p>
            <a:pPr lvl="2"/>
            <a:r>
              <a:rPr lang="en-GB" dirty="0" smtClean="0"/>
              <a:t>Facultative Reinsurance;</a:t>
            </a:r>
            <a:endParaRPr lang="en-GB" dirty="0"/>
          </a:p>
          <a:p>
            <a:pPr lvl="2"/>
            <a:r>
              <a:rPr lang="en-GB" dirty="0"/>
              <a:t>Treaty </a:t>
            </a:r>
            <a:r>
              <a:rPr lang="en-GB" dirty="0" smtClean="0"/>
              <a:t>Reinsurance; and</a:t>
            </a:r>
            <a:endParaRPr lang="en-GB" dirty="0"/>
          </a:p>
          <a:p>
            <a:pPr lvl="2"/>
            <a:r>
              <a:rPr lang="en-GB" dirty="0"/>
              <a:t>Facultative </a:t>
            </a:r>
            <a:r>
              <a:rPr lang="en-GB" dirty="0" smtClean="0"/>
              <a:t>Obligatory.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forms of reinsurance: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ydeCo A4 Template">
  <a:themeElements>
    <a:clrScheme name="ClydeCoBlue">
      <a:dk1>
        <a:srgbClr val="32363F"/>
      </a:dk1>
      <a:lt1>
        <a:srgbClr val="FFFFFF"/>
      </a:lt1>
      <a:dk2>
        <a:srgbClr val="0A1054"/>
      </a:dk2>
      <a:lt2>
        <a:srgbClr val="DDDAE6"/>
      </a:lt2>
      <a:accent1>
        <a:srgbClr val="9E97B8"/>
      </a:accent1>
      <a:accent2>
        <a:srgbClr val="534D84"/>
      </a:accent2>
      <a:accent3>
        <a:srgbClr val="0A1054"/>
      </a:accent3>
      <a:accent4>
        <a:srgbClr val="1B5F6A"/>
      </a:accent4>
      <a:accent5>
        <a:srgbClr val="830055"/>
      </a:accent5>
      <a:accent6>
        <a:srgbClr val="E37222"/>
      </a:accent6>
      <a:hlink>
        <a:srgbClr val="1B5F6A"/>
      </a:hlink>
      <a:folHlink>
        <a:srgbClr val="83005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Blue">
      <a:srgbClr val="0A1054"/>
    </a:custClr>
    <a:custClr name="Blue Tint">
      <a:srgbClr val="9E97B8"/>
    </a:custClr>
    <a:custClr name="Turquoise">
      <a:srgbClr val="1B5F6A"/>
    </a:custClr>
    <a:custClr name="Turquoise Tint">
      <a:srgbClr val="99B8BD"/>
    </a:custClr>
    <a:custClr name="Fuschia">
      <a:srgbClr val="830055"/>
    </a:custClr>
    <a:custClr name="Fuschia Tint">
      <a:srgbClr val="CD99BB"/>
    </a:custClr>
    <a:custClr name="Purple">
      <a:srgbClr val="4B1D53"/>
    </a:custClr>
    <a:custClr name="Purple Tint">
      <a:srgbClr val="9B809F"/>
    </a:custClr>
    <a:custClr name="Green">
      <a:srgbClr val="253C2E"/>
    </a:custClr>
    <a:custClr name="Green Tint">
      <a:srgbClr val="8D9D8F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3031</Words>
  <Application>Microsoft Office PowerPoint</Application>
  <PresentationFormat>A4 Paper (210x297 mm)</PresentationFormat>
  <Paragraphs>333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ClydeCo A4 Template</vt:lpstr>
      <vt:lpstr>Insurance for Consenting Adults</vt:lpstr>
      <vt:lpstr>Agenda/Learning Objectives</vt:lpstr>
      <vt:lpstr>PowerPoint Presentation</vt:lpstr>
      <vt:lpstr>What is Reinsurance?</vt:lpstr>
      <vt:lpstr>Why is there a need for reinsurance?</vt:lpstr>
      <vt:lpstr>Some basic terminology</vt:lpstr>
      <vt:lpstr>PowerPoint Presentation</vt:lpstr>
      <vt:lpstr>The Reinsurance Family Tree</vt:lpstr>
      <vt:lpstr>Basic forms of reinsurance: Introduction</vt:lpstr>
      <vt:lpstr>Forms of Reinsurance Facultative Reinsurance</vt:lpstr>
      <vt:lpstr>Forms of Reinsurance Benefits v Disadvantages of Fac R/I</vt:lpstr>
      <vt:lpstr>Forms of Reinsurance Treaty reinsurance</vt:lpstr>
      <vt:lpstr>Forms of Reinsurance Fac v Treaty</vt:lpstr>
      <vt:lpstr>Forms of Reinsurance Facultative Obligatory</vt:lpstr>
      <vt:lpstr>Placing of Reinsurance Proportional v Non-Proportional</vt:lpstr>
      <vt:lpstr>Placing of Reinsurance Proportional (aka pro rata) reinsurance </vt:lpstr>
      <vt:lpstr>Placing of Reinsurance Quota Share</vt:lpstr>
      <vt:lpstr>Placing of Reinsurance Quota Share</vt:lpstr>
      <vt:lpstr>Placing of Reinsurance Surplus</vt:lpstr>
      <vt:lpstr>Placing of Reinsurance Surplus</vt:lpstr>
      <vt:lpstr>Placing of Reinsurance Comparison of Quota Share &amp; Surplus</vt:lpstr>
      <vt:lpstr>Placing of Reinsurance Non Proportional (Excess of Loss)</vt:lpstr>
      <vt:lpstr>Placing of Reinsurance Excess of Loss</vt:lpstr>
      <vt:lpstr>Placing of Reinsurance Excess of Loss</vt:lpstr>
      <vt:lpstr>Placing of Reinsurance Stop Loss &amp; Aggregate XL</vt:lpstr>
      <vt:lpstr>Application of Loss Example The Reinsured Property</vt:lpstr>
      <vt:lpstr>Application of Loss Example The Loss</vt:lpstr>
      <vt:lpstr>Application of loss example Under a Quota Share</vt:lpstr>
      <vt:lpstr>Application of loss example Under Surplus</vt:lpstr>
      <vt:lpstr>Application of loss example Under Excess of Loss</vt:lpstr>
      <vt:lpstr>PowerPoint Presentation</vt:lpstr>
      <vt:lpstr>Considerations when buying reinsurance</vt:lpstr>
      <vt:lpstr>Considerations when structuring a reinsurance program</vt:lpstr>
      <vt:lpstr>Considerations when underwriting reinsurance</vt:lpstr>
      <vt:lpstr>PowerPoint Presentation</vt:lpstr>
      <vt:lpstr>Top 25 Global Non-Life Reinsurance Groups</vt:lpstr>
      <vt:lpstr>Global Reinsurance (S&amp;P infographic)</vt:lpstr>
      <vt:lpstr>Drivers of Business Conditions for Global Reinsurers</vt:lpstr>
      <vt:lpstr>PowerPoint Presentation</vt:lpstr>
      <vt:lpstr>Speaker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Insurance for Consenting Adults</dc:title>
  <cp:lastModifiedBy>Mal</cp:lastModifiedBy>
  <cp:revision>2</cp:revision>
  <dcterms:modified xsi:type="dcterms:W3CDTF">2017-02-08T12:01:39Z</dcterms:modified>
</cp:coreProperties>
</file>