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399" r:id="rId2"/>
    <p:sldId id="422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8" r:id="rId18"/>
    <p:sldId id="437" r:id="rId19"/>
  </p:sldIdLst>
  <p:sldSz cx="9144000" cy="6858000" type="screen4x3"/>
  <p:notesSz cx="7077075" cy="9382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W. Waites" initials="kww" lastIdx="15" clrIdx="0"/>
  <p:cmAuthor id="7" name="Waites, Karen W." initials="WKW" lastIdx="10" clrIdx="7"/>
  <p:cmAuthor id="1" name="Brad Krauss" initials="BK" lastIdx="8" clrIdx="1"/>
  <p:cmAuthor id="8" name="Benjamen McCain S." initials="" lastIdx="0" clrIdx="8"/>
  <p:cmAuthor id="2" name="SedgwickUser" initials="S" lastIdx="12" clrIdx="2"/>
  <p:cmAuthor id="3" name="Chadwick, Amy" initials="CA" lastIdx="1" clrIdx="3"/>
  <p:cmAuthor id="4" name="Kim Norris" initials="KN" lastIdx="5" clrIdx="4"/>
  <p:cmAuthor id="5" name="Brad Krauss" initials="B.K." lastIdx="1" clrIdx="5"/>
  <p:cmAuthor id="6" name="Masters, Ross" initials="MR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B03"/>
    <a:srgbClr val="29598D"/>
    <a:srgbClr val="17375E"/>
    <a:srgbClr val="5F6062"/>
    <a:srgbClr val="009DDE"/>
    <a:srgbClr val="0070C0"/>
    <a:srgbClr val="D9D9D9"/>
    <a:srgbClr val="3366FF"/>
    <a:srgbClr val="000000"/>
    <a:srgbClr val="2D7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7" autoAdjust="0"/>
    <p:restoredTop sz="94671" autoAdjust="0"/>
  </p:normalViewPr>
  <p:slideViewPr>
    <p:cSldViewPr snapToGrid="0">
      <p:cViewPr>
        <p:scale>
          <a:sx n="103" d="100"/>
          <a:sy n="103" d="100"/>
        </p:scale>
        <p:origin x="-125" y="5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4680" y="-112"/>
      </p:cViewPr>
      <p:guideLst>
        <p:guide orient="horz" pos="2955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106"/>
          </a:xfrm>
          <a:prstGeom prst="rect">
            <a:avLst/>
          </a:prstGeom>
        </p:spPr>
        <p:txBody>
          <a:bodyPr vert="horz" lIns="94045" tIns="47022" rIns="94045" bIns="470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1"/>
            <a:ext cx="3066733" cy="469106"/>
          </a:xfrm>
          <a:prstGeom prst="rect">
            <a:avLst/>
          </a:prstGeom>
        </p:spPr>
        <p:txBody>
          <a:bodyPr vert="horz" lIns="94045" tIns="47022" rIns="94045" bIns="47022" rtlCol="0"/>
          <a:lstStyle>
            <a:lvl1pPr algn="r">
              <a:defRPr sz="1200"/>
            </a:lvl1pPr>
          </a:lstStyle>
          <a:p>
            <a:fld id="{C45AAE50-8E19-4C06-AC41-2A3F02EF1B8B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1391"/>
            <a:ext cx="3066733" cy="469106"/>
          </a:xfrm>
          <a:prstGeom prst="rect">
            <a:avLst/>
          </a:prstGeom>
        </p:spPr>
        <p:txBody>
          <a:bodyPr vert="horz" lIns="94045" tIns="47022" rIns="94045" bIns="470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911391"/>
            <a:ext cx="3066733" cy="469106"/>
          </a:xfrm>
          <a:prstGeom prst="rect">
            <a:avLst/>
          </a:prstGeom>
        </p:spPr>
        <p:txBody>
          <a:bodyPr vert="horz" lIns="94045" tIns="47022" rIns="94045" bIns="47022" rtlCol="0" anchor="b"/>
          <a:lstStyle>
            <a:lvl1pPr algn="r">
              <a:defRPr sz="1200"/>
            </a:lvl1pPr>
          </a:lstStyle>
          <a:p>
            <a:fld id="{4D7A0EBF-5A8F-407E-B65D-E8EBDBACE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87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106"/>
          </a:xfrm>
          <a:prstGeom prst="rect">
            <a:avLst/>
          </a:prstGeom>
        </p:spPr>
        <p:txBody>
          <a:bodyPr vert="horz" lIns="94045" tIns="47022" rIns="94045" bIns="470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1"/>
            <a:ext cx="3066733" cy="469106"/>
          </a:xfrm>
          <a:prstGeom prst="rect">
            <a:avLst/>
          </a:prstGeom>
        </p:spPr>
        <p:txBody>
          <a:bodyPr vert="horz" lIns="94045" tIns="47022" rIns="94045" bIns="47022" rtlCol="0"/>
          <a:lstStyle>
            <a:lvl1pPr algn="r">
              <a:defRPr sz="1200"/>
            </a:lvl1pPr>
          </a:lstStyle>
          <a:p>
            <a:fld id="{8E78B45C-6EDF-4A04-BC64-8962C2CCD13E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703263"/>
            <a:ext cx="4689475" cy="351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5" tIns="47022" rIns="94045" bIns="470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6511"/>
            <a:ext cx="5661660" cy="4221956"/>
          </a:xfrm>
          <a:prstGeom prst="rect">
            <a:avLst/>
          </a:prstGeom>
        </p:spPr>
        <p:txBody>
          <a:bodyPr vert="horz" lIns="94045" tIns="47022" rIns="94045" bIns="470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1391"/>
            <a:ext cx="3066733" cy="469106"/>
          </a:xfrm>
          <a:prstGeom prst="rect">
            <a:avLst/>
          </a:prstGeom>
        </p:spPr>
        <p:txBody>
          <a:bodyPr vert="horz" lIns="94045" tIns="47022" rIns="94045" bIns="470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911391"/>
            <a:ext cx="3066733" cy="469106"/>
          </a:xfrm>
          <a:prstGeom prst="rect">
            <a:avLst/>
          </a:prstGeom>
        </p:spPr>
        <p:txBody>
          <a:bodyPr vert="horz" lIns="94045" tIns="47022" rIns="94045" bIns="47022" rtlCol="0" anchor="b"/>
          <a:lstStyle>
            <a:lvl1pPr algn="r">
              <a:defRPr sz="1200"/>
            </a:lvl1pPr>
          </a:lstStyle>
          <a:p>
            <a:fld id="{881DDDEE-992B-4132-92A3-B61FCF7195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1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320" y="1952056"/>
            <a:ext cx="7145840" cy="1450856"/>
          </a:xfrm>
          <a:prstGeom prst="rect">
            <a:avLst/>
          </a:prstGeom>
        </p:spPr>
        <p:txBody>
          <a:bodyPr anchor="t"/>
          <a:lstStyle>
            <a:lvl1pPr algn="l">
              <a:defRPr sz="32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sedgwick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84" y="5823451"/>
            <a:ext cx="623519" cy="61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87776" y="6589640"/>
            <a:ext cx="4826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A0A4BEF-8C68-4C7E-BC4F-FFEC64399D31}" type="slidenum">
              <a:rPr lang="en-US" sz="800" b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pPr algn="r" eaLnBrk="1" hangingPunct="1">
                <a:defRPr/>
              </a:pPr>
              <a:t>‹#›</a:t>
            </a:fld>
            <a:endParaRPr lang="en-US" sz="1000" b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45931" y="1465085"/>
            <a:ext cx="8144807" cy="4648870"/>
          </a:xfrm>
          <a:prstGeom prst="rect">
            <a:avLst/>
          </a:prstGeom>
        </p:spPr>
        <p:txBody>
          <a:bodyPr wrap="square"/>
          <a:lstStyle>
            <a:lvl1pPr marL="169863" indent="-169863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 b="1"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defRPr>
            </a:lvl1pPr>
            <a:lvl2pPr marL="396875" indent="-168275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1800" b="0">
                <a:solidFill>
                  <a:srgbClr val="000000"/>
                </a:solidFill>
                <a:latin typeface="Calibri" pitchFamily="34" charset="0"/>
                <a:cs typeface="Tahoma" pitchFamily="34" charset="0"/>
              </a:defRPr>
            </a:lvl2pPr>
            <a:lvl3pPr marL="633413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600" b="0">
                <a:solidFill>
                  <a:srgbClr val="5F6062"/>
                </a:solidFill>
                <a:latin typeface="Calibri" pitchFamily="34" charset="0"/>
                <a:cs typeface="Tahoma" pitchFamily="34" charset="0"/>
              </a:defRPr>
            </a:lvl3pPr>
            <a:lvl4pPr marL="917575" indent="-228600">
              <a:spcBef>
                <a:spcPts val="0"/>
              </a:spcBef>
              <a:spcAft>
                <a:spcPts val="600"/>
              </a:spcAft>
              <a:buClr>
                <a:srgbClr val="5F6062"/>
              </a:buClr>
              <a:defRPr sz="1400" b="0">
                <a:solidFill>
                  <a:srgbClr val="5F6062"/>
                </a:solidFill>
                <a:latin typeface="Calibri" pitchFamily="34" charset="0"/>
                <a:cs typeface="Tahoma" pitchFamily="34" charset="0"/>
              </a:defRPr>
            </a:lvl4pPr>
            <a:lvl5pPr marL="1146175" indent="-2286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0">
                <a:solidFill>
                  <a:srgbClr val="5F6062"/>
                </a:solidFill>
                <a:latin typeface="Calibri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64272" y="497569"/>
            <a:ext cx="6737728" cy="661920"/>
          </a:xfrm>
          <a:prstGeom prst="rect">
            <a:avLst/>
          </a:prstGeom>
          <a:ln>
            <a:noFill/>
          </a:ln>
        </p:spPr>
        <p:txBody>
          <a:bodyPr bIns="0" anchor="ctr">
            <a:noAutofit/>
          </a:bodyPr>
          <a:lstStyle>
            <a:lvl1pPr algn="r">
              <a:defRPr sz="1800" b="0" spc="3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sedgwick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71" y="5935011"/>
            <a:ext cx="431925" cy="4282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iclaim-2016ppt-templa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479" cy="6867144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87776" y="6589640"/>
            <a:ext cx="4826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A0A4BEF-8C68-4C7E-BC4F-FFEC64399D31}" type="slidenum">
              <a:rPr lang="en-US" sz="800" b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pPr algn="r" eaLnBrk="1" hangingPunct="1">
                <a:defRPr/>
              </a:pPr>
              <a:t>‹#›</a:t>
            </a:fld>
            <a:endParaRPr lang="en-US" sz="1000" b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64272" y="497569"/>
            <a:ext cx="6737728" cy="661920"/>
          </a:xfrm>
          <a:prstGeom prst="rect">
            <a:avLst/>
          </a:prstGeom>
          <a:ln>
            <a:noFill/>
          </a:ln>
        </p:spPr>
        <p:txBody>
          <a:bodyPr bIns="0" anchor="ctr">
            <a:noAutofit/>
          </a:bodyPr>
          <a:lstStyle>
            <a:lvl1pPr algn="r">
              <a:defRPr sz="1800" b="0" spc="3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sedgwick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71" y="5935011"/>
            <a:ext cx="431925" cy="4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2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4800600" cy="1447800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953000"/>
            <a:ext cx="4800600" cy="8905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36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updated ppt background 2 theme Nov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FF8901"/>
              </a:buClr>
              <a:defRPr sz="2800" b="0" i="0">
                <a:latin typeface="Helvetica"/>
                <a:cs typeface="Helvetica"/>
              </a:defRPr>
            </a:lvl1pPr>
            <a:lvl2pPr>
              <a:buClr>
                <a:srgbClr val="FF8901"/>
              </a:buCl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2pPr>
            <a:lvl3pPr marL="1143000" indent="-228600">
              <a:buClr>
                <a:srgbClr val="FF8901"/>
              </a:buClr>
              <a:buFont typeface="Arial" pitchFamily="34" charset="0"/>
              <a:buChar char="•"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3pPr>
            <a:lvl4pPr marL="1600200" indent="-228600">
              <a:buClr>
                <a:srgbClr val="FF8901"/>
              </a:buClr>
              <a:buFont typeface="Arial" pitchFamily="34" charset="0"/>
              <a:buChar char="•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4pPr>
            <a:lvl5pPr marL="2057400" indent="-228600">
              <a:buClr>
                <a:srgbClr val="FF8901"/>
              </a:buClr>
              <a:buFont typeface="Arial" pitchFamily="34" charset="0"/>
              <a:buChar char="•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637008"/>
            <a:ext cx="8229600" cy="429791"/>
          </a:xfrm>
          <a:prstGeom prst="rect">
            <a:avLst/>
          </a:prstGeom>
        </p:spPr>
        <p:txBody>
          <a:bodyPr vert="horz"/>
          <a:lstStyle>
            <a:lvl1pPr algn="l">
              <a:defRPr sz="2000" b="0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pdated ppt background 2 theme Nov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10600" y="6094413"/>
            <a:ext cx="381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fld id="{67E5F248-57FC-F742-A7FC-EDB855B95D0E}" type="slidenum">
              <a:rPr lang="en-US" sz="900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en-US" sz="900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657262"/>
            <a:ext cx="6172200" cy="381000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bg1"/>
                </a:solidFill>
                <a:latin typeface="KievitOT-Book"/>
                <a:cs typeface="KievitOT-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FF8901"/>
              </a:buClr>
              <a:defRPr sz="2800">
                <a:latin typeface="KievitOT-Book"/>
                <a:cs typeface="KievitOT-Book"/>
              </a:defRPr>
            </a:lvl1pPr>
            <a:lvl2pPr>
              <a:buClr>
                <a:srgbClr val="FF890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KievitOT-Book"/>
                <a:cs typeface="KievitOT-Book"/>
              </a:defRPr>
            </a:lvl2pPr>
            <a:lvl3pPr marL="1143000" indent="-228600">
              <a:buClr>
                <a:srgbClr val="FF8901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KievitOT-Book"/>
                <a:cs typeface="KievitOT-Book"/>
              </a:defRPr>
            </a:lvl3pPr>
            <a:lvl4pPr marL="1600200" indent="-228600">
              <a:buClr>
                <a:srgbClr val="FF8901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KievitOT-Book"/>
                <a:cs typeface="KievitOT-Book"/>
              </a:defRPr>
            </a:lvl4pPr>
            <a:lvl5pPr marL="2057400" indent="-228600">
              <a:buClr>
                <a:srgbClr val="FF8901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KievitOT-Book"/>
                <a:cs typeface="KievitOT-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92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533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Font typeface="Arial" pitchFamily="34" charset="0"/>
              <a:buNone/>
              <a:defRPr sz="1800" b="0">
                <a:solidFill>
                  <a:srgbClr val="009DDC"/>
                </a:solidFill>
                <a:effectLst/>
                <a:latin typeface="+mn-lt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1000" y="1295400"/>
            <a:ext cx="8382000" cy="4495800"/>
          </a:xfrm>
          <a:prstGeom prst="rect">
            <a:avLst/>
          </a:prstGeom>
        </p:spPr>
        <p:txBody>
          <a:bodyPr/>
          <a:lstStyle>
            <a:lvl1pPr>
              <a:buClr>
                <a:srgbClr val="009DDC"/>
              </a:buClr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Tahoma" pitchFamily="34" charset="0"/>
              </a:defRPr>
            </a:lvl1pPr>
            <a:lvl2pPr>
              <a:buClr>
                <a:srgbClr val="009DD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2pPr>
            <a:lvl3pPr marL="1143000" indent="-228600">
              <a:buClr>
                <a:srgbClr val="009DDC"/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3pPr>
            <a:lvl4pPr marL="1600200" indent="-228600">
              <a:buClr>
                <a:srgbClr val="009DDC"/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4pPr>
            <a:lvl5pPr marL="2057400" indent="-228600">
              <a:buClr>
                <a:srgbClr val="009DDC"/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56952" y="1606176"/>
            <a:ext cx="8030095" cy="4818530"/>
          </a:xfrm>
          <a:prstGeom prst="rect">
            <a:avLst/>
          </a:prstGeom>
        </p:spPr>
        <p:txBody>
          <a:bodyPr/>
          <a:lstStyle>
            <a:lvl1pPr>
              <a:buClr>
                <a:srgbClr val="009DDC"/>
              </a:buClr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Tahoma" pitchFamily="34" charset="0"/>
              </a:defRPr>
            </a:lvl1pPr>
            <a:lvl2pPr>
              <a:buClr>
                <a:srgbClr val="009DDC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defRPr>
            </a:lvl2pPr>
            <a:lvl3pPr marL="1143000" indent="-228600">
              <a:buClr>
                <a:srgbClr val="009DDC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defRPr>
            </a:lvl3pPr>
            <a:lvl4pPr marL="1600200" indent="-228600">
              <a:buClr>
                <a:srgbClr val="009DDC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defRPr>
            </a:lvl4pPr>
            <a:lvl5pPr marL="2057400" indent="-228600">
              <a:buClr>
                <a:srgbClr val="009DDC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0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7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n-US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shadow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3" y="3851283"/>
            <a:ext cx="7924800" cy="228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66813" y="3851283"/>
            <a:ext cx="7924800" cy="0"/>
          </a:xfrm>
          <a:prstGeom prst="line">
            <a:avLst/>
          </a:prstGeom>
          <a:ln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>
          <a:xfrm>
            <a:off x="570630" y="3298815"/>
            <a:ext cx="7901214" cy="471046"/>
          </a:xfrm>
          <a:prstGeom prst="rect">
            <a:avLst/>
          </a:prstGeom>
        </p:spPr>
        <p:txBody>
          <a:bodyPr wrap="square" anchor="b"/>
          <a:lstStyle>
            <a:lvl1pPr marL="169863" indent="-169863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9DDE"/>
              </a:buClr>
              <a:buFont typeface="Arial" pitchFamily="34" charset="0"/>
              <a:buChar char="•"/>
              <a:defRPr lang="en-US" sz="2000" b="0" kern="120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ahoma" pitchFamily="34" charset="0"/>
              </a:defRPr>
            </a:lvl1pPr>
            <a:lvl2pPr marL="396875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Font typeface="Arial" pitchFamily="34" charset="0"/>
              <a:buChar char="•"/>
              <a:defRPr lang="en-US" sz="1800" b="0" kern="1200">
                <a:solidFill>
                  <a:srgbClr val="000000"/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633413" indent="-2286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9DDE"/>
              </a:buClr>
              <a:buFont typeface="Wingdings" pitchFamily="2" charset="2"/>
              <a:buChar char="§"/>
              <a:defRPr lang="en-US" sz="1600" b="0" kern="1200">
                <a:solidFill>
                  <a:srgbClr val="5F6062"/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917575" indent="-2286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5F6062"/>
              </a:buClr>
              <a:buFont typeface="Arial" pitchFamily="34" charset="0"/>
              <a:buChar char="–"/>
              <a:defRPr lang="en-US" sz="1400" b="0" kern="1200">
                <a:solidFill>
                  <a:srgbClr val="5F6062"/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1146175" indent="-2286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9DDE"/>
              </a:buClr>
              <a:buFont typeface="Arial" pitchFamily="34" charset="0"/>
              <a:buChar char="»"/>
              <a:defRPr lang="en-US" sz="1400" b="0" kern="1200">
                <a:solidFill>
                  <a:srgbClr val="5F6062"/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pc="300" dirty="0" smtClean="0">
                <a:solidFill>
                  <a:srgbClr val="FF6600"/>
                </a:solidFill>
              </a:rPr>
              <a:t>INSURANCE INSTITUTE OF SHEFFIELD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pc="300" dirty="0" smtClean="0">
                <a:solidFill>
                  <a:srgbClr val="FF6600"/>
                </a:solidFill>
              </a:rPr>
              <a:t>MONDAY 16 JANUARY 2017</a:t>
            </a:r>
            <a:endParaRPr lang="en-US" spc="300" dirty="0" smtClean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613" y="2159000"/>
            <a:ext cx="5412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alibri"/>
                <a:cs typeface="Calibri"/>
              </a:rPr>
              <a:t>INDEMNITY PERIODS</a:t>
            </a:r>
            <a:endParaRPr lang="en-US" sz="4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4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44550" y="116363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COMPETENCE OF MANAGEMENT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4550" y="2370138"/>
            <a:ext cx="583088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LIKE DRIVING – OVERESTIMATE ABILITY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HAVEN’T EXPERIENCED REALITY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STAFF RELATIONSHIPS – EXPECT A LOT FROM THEM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KEY PERSONNEL ARE ATTRACTIVE TO COMPETITORS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endParaRPr lang="en-GB" altLang="en-US" sz="1600" dirty="0">
              <a:solidFill>
                <a:srgbClr val="000000"/>
              </a:solidFill>
              <a:latin typeface="Humnst777 BT"/>
            </a:endParaRPr>
          </a:p>
        </p:txBody>
      </p:sp>
      <p:pic>
        <p:nvPicPr>
          <p:cNvPr id="6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222375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44550" y="116363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12 MONTHS – MORE OR LESS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4550" y="2370138"/>
            <a:ext cx="58308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SERVICES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MANUFACTURING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RETAIL/LEISURE</a:t>
            </a:r>
          </a:p>
        </p:txBody>
      </p:sp>
      <p:pic>
        <p:nvPicPr>
          <p:cNvPr id="6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222375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03275" y="116363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SERVICES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03275" y="2065338"/>
            <a:ext cx="58308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ONE FIXED OFFICE  - A THING OF THE PAST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DIFFERENT WORST CASE SCENARIOS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FLEET OF FOOT BY NATURE, USP BUILT ON IT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HOMEWORKERS, DISPERSION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BACK UP ICT/CLOUD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GP NEEDED TO INTANGIBLE SERVICES?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KEEP GP FOR TANGIBLE SERVICES EG DENTIST OR ESTATE AGENT</a:t>
            </a:r>
          </a:p>
        </p:txBody>
      </p:sp>
      <p:pic>
        <p:nvPicPr>
          <p:cNvPr id="6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22375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44550" y="116363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MANUFACTURING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4550" y="2102283"/>
            <a:ext cx="5830888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RANGE OF BUSINESSES, HEAVY INDUSTRY TO LOW VALUE SUB ASSEMBLY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SUBCONTRACT OUT/OVERTIME – BUT ENOUGH FLEX OR CAPACITY, CONCURRENT SEASONALITY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MAINTAIN THE FACADE OF BAU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CAPEX, FINES, OBSOLESENCE, LEAD TIMES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ONGOING PARTIAL LOSS OFTEN OVERLOOKED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CUSTOMER DEFECTION, MUCH LONGER TO RECOVER</a:t>
            </a:r>
          </a:p>
        </p:txBody>
      </p:sp>
      <p:pic>
        <p:nvPicPr>
          <p:cNvPr id="6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222375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03275" y="116363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RETAIL/LEISURE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03275" y="2370138"/>
            <a:ext cx="58308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IT’S BAD TO MOVE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EXTREME COMPETITION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INERTIA/RELUCTANCE TO RETURN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LICENSING OF PREMISES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FERRARIS AND NANDOS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ONE SIZE DOES NOT FIT ALL</a:t>
            </a:r>
          </a:p>
        </p:txBody>
      </p:sp>
      <p:pic>
        <p:nvPicPr>
          <p:cNvPr id="6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22375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74700" y="120375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SUPPLY CHAINS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74700" y="2370138"/>
            <a:ext cx="58308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REMEMBER: WE ARE ALL CLIENTS AND CUSTOMERS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CONTRACT PENALTIES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SOLE EXPOSURE CLIENTS APPRECIATE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MORE DIVERSE CONCERNS</a:t>
            </a:r>
          </a:p>
        </p:txBody>
      </p:sp>
      <p:pic>
        <p:nvPicPr>
          <p:cNvPr id="6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222375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44550" y="116363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SOCIAL MEDIA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4550" y="2370138"/>
            <a:ext cx="5830888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TAKE CONTROL, OR SOMEONE ELSE WILL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SILENCE: THE BEST POLICY SOMETIMES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INCREDIBLY FAST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FACTS DISPEL MYTHS BUT MYTHS CAN KILL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BE HONEST AND REALISTIC</a:t>
            </a:r>
          </a:p>
        </p:txBody>
      </p:sp>
      <p:pic>
        <p:nvPicPr>
          <p:cNvPr id="6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222375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44550" y="116363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 smtClean="0">
                <a:latin typeface="Humnst777 BT"/>
              </a:rPr>
              <a:t>REMEMBER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4550" y="2370138"/>
            <a:ext cx="5830888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 smtClean="0">
                <a:solidFill>
                  <a:srgbClr val="000000"/>
                </a:solidFill>
                <a:latin typeface="Humnst777 BT"/>
              </a:rPr>
              <a:t>TOTAL LOSS IS NOT THE WORST CASE</a:t>
            </a:r>
            <a:endParaRPr lang="en-GB" altLang="en-US" sz="1600" b="1" dirty="0">
              <a:solidFill>
                <a:srgbClr val="000000"/>
              </a:solidFill>
              <a:latin typeface="Humnst777 B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 smtClean="0">
                <a:solidFill>
                  <a:srgbClr val="000000"/>
                </a:solidFill>
                <a:latin typeface="Humnst777 BT"/>
              </a:rPr>
              <a:t>ONGOING PARTIAL LOSS</a:t>
            </a:r>
            <a:endParaRPr lang="en-GB" altLang="en-US" sz="1600" b="1" dirty="0">
              <a:solidFill>
                <a:srgbClr val="000000"/>
              </a:solidFill>
              <a:latin typeface="Humnst777 B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 smtClean="0">
                <a:solidFill>
                  <a:srgbClr val="000000"/>
                </a:solidFill>
                <a:latin typeface="Humnst777 BT"/>
              </a:rPr>
              <a:t>DISCONNECT BETWEEN PRE LOSS OPTIMISM AND REALITY</a:t>
            </a:r>
            <a:endParaRPr lang="en-GB" altLang="en-US" sz="1600" b="1" dirty="0">
              <a:solidFill>
                <a:srgbClr val="000000"/>
              </a:solidFill>
              <a:latin typeface="Humnst777 B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smtClean="0">
                <a:solidFill>
                  <a:srgbClr val="000000"/>
                </a:solidFill>
                <a:latin typeface="Humnst777 BT"/>
              </a:rPr>
              <a:t>COMPLIANCE</a:t>
            </a:r>
            <a:endParaRPr lang="en-GB" altLang="en-US" sz="1600" b="1" dirty="0">
              <a:solidFill>
                <a:srgbClr val="000000"/>
              </a:solidFill>
              <a:latin typeface="Humnst777 BT"/>
            </a:endParaRPr>
          </a:p>
        </p:txBody>
      </p:sp>
      <p:pic>
        <p:nvPicPr>
          <p:cNvPr id="6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222375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7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44550" y="110013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YOUR TURN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4550" y="2014538"/>
            <a:ext cx="5830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4800" dirty="0">
                <a:solidFill>
                  <a:srgbClr val="000000"/>
                </a:solidFill>
                <a:latin typeface="Humnst777 BT"/>
              </a:rPr>
              <a:t>???</a:t>
            </a:r>
          </a:p>
        </p:txBody>
      </p:sp>
      <p:pic>
        <p:nvPicPr>
          <p:cNvPr id="6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158875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44550" y="1299442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INTRODUCTION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71550" y="2153517"/>
            <a:ext cx="583088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endParaRPr lang="en-GB" altLang="en-US" sz="1600" b="1" dirty="0">
              <a:solidFill>
                <a:srgbClr val="000000"/>
              </a:solidFill>
              <a:latin typeface="Humnst777 B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AIM OF THE POLICY</a:t>
            </a:r>
          </a:p>
          <a:p>
            <a:pPr>
              <a:lnSpc>
                <a:spcPct val="150000"/>
              </a:lnSpc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MD PROVIDES COVER FOR PHYSICAL ASSETS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PROVIDES COVER FOR FINANCIAL HEALTH </a:t>
            </a:r>
          </a:p>
        </p:txBody>
      </p:sp>
      <p:pic>
        <p:nvPicPr>
          <p:cNvPr id="8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358179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44550" y="1271444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YOUR POSITION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71550" y="2125519"/>
            <a:ext cx="58308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endParaRPr lang="en-GB" altLang="en-US" sz="1600" b="1" dirty="0">
              <a:solidFill>
                <a:srgbClr val="000000"/>
              </a:solidFill>
              <a:latin typeface="Humnst777 B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YOUR AIM – GET IT RIGHT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YOU ARE SELLING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YOU ARE THE EXPERT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YOU ARE EXPOSED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YOUR FRIENDSHIP OR YOUR MONEY</a:t>
            </a:r>
          </a:p>
        </p:txBody>
      </p:sp>
      <p:pic>
        <p:nvPicPr>
          <p:cNvPr id="8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330181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2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44550" y="1097829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FIXING COVER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4550" y="2304329"/>
            <a:ext cx="58308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MACHINERY – WHAT DID YOU PAY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WHEN, WHERE, BREXIT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TANGIBLE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BI – HOW LONG TO GET YOUR BUSINESS BACK TO NORMAL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CAFÉ DE LECQ</a:t>
            </a:r>
          </a:p>
        </p:txBody>
      </p:sp>
      <p:pic>
        <p:nvPicPr>
          <p:cNvPr id="8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156566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6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44550" y="116363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WHY WORK HARDER?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4550" y="2370138"/>
            <a:ext cx="5830888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DECLARATION LINKED – AVOIDS AVERAGE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BUT GET IT RIGHT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LOSS OF REVENUE INSTEAD OF GP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RETAIL ASIDE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ADDITIONAL INCREASED COST OF WORKING</a:t>
            </a:r>
            <a:r>
              <a:rPr lang="en-GB" altLang="en-US" sz="1600" dirty="0">
                <a:solidFill>
                  <a:srgbClr val="000000"/>
                </a:solidFill>
                <a:latin typeface="Humnst777 BT"/>
              </a:rPr>
              <a:t> </a:t>
            </a:r>
          </a:p>
        </p:txBody>
      </p:sp>
      <p:pic>
        <p:nvPicPr>
          <p:cNvPr id="8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222375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03275" y="1291792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JARGON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03275" y="2498292"/>
            <a:ext cx="58308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PERIOD OF INTERRUPTION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MAXIMUM INDEMNITY PERIOD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HOW LONG WILL IT TAKE YOU TO FULLY RECOVER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HOW LONG DO YOU WANT TO BE PROTECTED FOR</a:t>
            </a:r>
          </a:p>
        </p:txBody>
      </p:sp>
      <p:pic>
        <p:nvPicPr>
          <p:cNvPr id="11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50529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3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44550" y="1158876"/>
            <a:ext cx="5761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PERIOD OF INTERRUPTION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4550" y="2365376"/>
            <a:ext cx="58308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RESULTS SHALL BE AFFECTED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LIKE MARRIAGE – FOR BETTER OR WORSE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CAN BE DIFFICULT TO AGREE START IF SUBS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LONGER OUT OF THE GAME, THE LONGER DISPROPORTIONATELY TO GET BACK IN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FAR BETTER IF ICW LEAD – MONEY THE SOLUTION</a:t>
            </a:r>
          </a:p>
        </p:txBody>
      </p:sp>
      <p:pic>
        <p:nvPicPr>
          <p:cNvPr id="6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217613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4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44550" y="1167823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CLICHES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4550" y="2374323"/>
            <a:ext cx="583088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IN A WORST CASE SCENARIO, IF THIS PLACE BURNT TO THE GROUND I COULD REBUILD IN A YEAR</a:t>
            </a:r>
          </a:p>
          <a:p>
            <a:pPr>
              <a:lnSpc>
                <a:spcPct val="150000"/>
              </a:lnSpc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12 MONTHS IS TOO SHORT</a:t>
            </a:r>
          </a:p>
          <a:p>
            <a:pPr>
              <a:lnSpc>
                <a:spcPct val="150000"/>
              </a:lnSpc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THERE ARE PLENTY OF OTHER PLACES ROUND HERE</a:t>
            </a:r>
          </a:p>
          <a:p>
            <a:pPr>
              <a:lnSpc>
                <a:spcPct val="150000"/>
              </a:lnSpc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I COULD EASILY REPLACE THAT SECONDHAND</a:t>
            </a:r>
          </a:p>
        </p:txBody>
      </p:sp>
      <p:pic>
        <p:nvPicPr>
          <p:cNvPr id="6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226560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6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44550" y="116363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Humnst777 BT"/>
              </a:rPr>
              <a:t>WORST CASE SCENARIO</a:t>
            </a:r>
            <a:endParaRPr lang="en-US" altLang="en-US" sz="2400" b="1" dirty="0">
              <a:latin typeface="Humnst777 B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4550" y="2370138"/>
            <a:ext cx="5830888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TOTAL LOSS IS NOT WORST CASE SCENARIO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SIGNIFICANT PARTIAL LOSS 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MACHINERY: SITE ISSUES, LEAD TIMES, SPARES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BUILDINGS: PLANNING, NEIGHBOURS, LISTED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r>
              <a:rPr lang="en-GB" altLang="en-US" sz="1600" b="1" dirty="0">
                <a:solidFill>
                  <a:srgbClr val="000000"/>
                </a:solidFill>
                <a:latin typeface="Humnst777 BT"/>
              </a:rPr>
              <a:t>PRACTICALITIES – LANDLORDS, GREEN, FLOOD</a:t>
            </a:r>
          </a:p>
        </p:txBody>
      </p:sp>
      <p:pic>
        <p:nvPicPr>
          <p:cNvPr id="6" name="Picture 14" descr="chev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222375"/>
            <a:ext cx="323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467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SedgwickCMS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Sedgwick CMS  2009 Capabilities Overview</dc:title>
  <dc:creator>Benjamen McCain</dc:creator>
  <cp:lastModifiedBy>%username%</cp:lastModifiedBy>
  <cp:revision>408</cp:revision>
  <cp:lastPrinted>2016-04-27T18:47:59Z</cp:lastPrinted>
  <dcterms:created xsi:type="dcterms:W3CDTF">2010-01-29T22:33:59Z</dcterms:created>
  <dcterms:modified xsi:type="dcterms:W3CDTF">2017-01-17T08:03:47Z</dcterms:modified>
</cp:coreProperties>
</file>