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6" r:id="rId4"/>
    <p:sldId id="264" r:id="rId5"/>
    <p:sldId id="288" r:id="rId6"/>
    <p:sldId id="274" r:id="rId7"/>
    <p:sldId id="275" r:id="rId8"/>
    <p:sldId id="276" r:id="rId9"/>
    <p:sldId id="277" r:id="rId10"/>
    <p:sldId id="278" r:id="rId11"/>
    <p:sldId id="280" r:id="rId12"/>
    <p:sldId id="281" r:id="rId13"/>
    <p:sldId id="282" r:id="rId14"/>
    <p:sldId id="260" r:id="rId15"/>
    <p:sldId id="289" r:id="rId16"/>
    <p:sldId id="267" r:id="rId17"/>
    <p:sldId id="283" r:id="rId18"/>
    <p:sldId id="261" r:id="rId19"/>
    <p:sldId id="284" r:id="rId20"/>
    <p:sldId id="273" r:id="rId21"/>
    <p:sldId id="265" r:id="rId22"/>
  </p:sldIdLst>
  <p:sldSz cx="12192000" cy="8459788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3" autoAdjust="0"/>
    <p:restoredTop sz="94660"/>
  </p:normalViewPr>
  <p:slideViewPr>
    <p:cSldViewPr snapToGrid="0">
      <p:cViewPr varScale="1">
        <p:scale>
          <a:sx n="97" d="100"/>
          <a:sy n="97" d="100"/>
        </p:scale>
        <p:origin x="864" y="102"/>
      </p:cViewPr>
      <p:guideLst>
        <p:guide orient="horz" pos="26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409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080B8-7A7E-4ED0-9BD0-9F4AE306C49A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B4EC9-F294-4459-89A0-A7B44B833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070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F24DC-B2F5-D748-88B6-F978887F627D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5838" y="1241425"/>
            <a:ext cx="48260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65020-D831-F34B-9622-5569CD475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9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68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06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82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2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0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84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47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1241425"/>
            <a:ext cx="48260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No, this isn’t Mission </a:t>
            </a:r>
            <a:r>
              <a:rPr lang="en-US" dirty="0" err="1"/>
              <a:t>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5020-D831-F34B-9622-5569CD475C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62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28021"/>
            <a:ext cx="10363200" cy="181337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793879"/>
            <a:ext cx="8534400" cy="21619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0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7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38787"/>
            <a:ext cx="2743200" cy="721823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38787"/>
            <a:ext cx="8026400" cy="721823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1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5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436200"/>
            <a:ext cx="10363200" cy="16802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585622"/>
            <a:ext cx="10363200" cy="185057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45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73953"/>
            <a:ext cx="5384800" cy="55830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73953"/>
            <a:ext cx="5384800" cy="55830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13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893661"/>
            <a:ext cx="5386917" cy="7891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682850"/>
            <a:ext cx="5386917" cy="48741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1" y="1893661"/>
            <a:ext cx="5389033" cy="7891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1" y="2682850"/>
            <a:ext cx="5389033" cy="48741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7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43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1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36825"/>
            <a:ext cx="4011084" cy="14334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336829"/>
            <a:ext cx="6815667" cy="72201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770291"/>
            <a:ext cx="4011084" cy="57867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83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921854"/>
            <a:ext cx="7315200" cy="6991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755898"/>
            <a:ext cx="7315200" cy="50758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6620959"/>
            <a:ext cx="7315200" cy="99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7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784"/>
            <a:ext cx="10972800" cy="1409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73953"/>
            <a:ext cx="10972800" cy="5583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7840972"/>
            <a:ext cx="2844800" cy="450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4A4B-AA7B-4A80-9CA8-CD4C3840C7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7840972"/>
            <a:ext cx="3860800" cy="450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7840972"/>
            <a:ext cx="2844800" cy="450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46B0-DBE8-4F9F-B14E-A670A0314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71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fc@legalstudio.co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30966"/>
            <a:ext cx="9144000" cy="1655762"/>
          </a:xfrm>
        </p:spPr>
        <p:txBody>
          <a:bodyPr>
            <a:normAutofit/>
          </a:bodyPr>
          <a:lstStyle/>
          <a:p>
            <a:endParaRPr lang="en-GB" b="1" dirty="0"/>
          </a:p>
          <a:p>
            <a:r>
              <a:rPr lang="en-GB" b="1" dirty="0">
                <a:solidFill>
                  <a:schemeClr val="bg1"/>
                </a:solidFill>
              </a:rPr>
              <a:t>Defending Regulatory Investigations and Prosecutions</a:t>
            </a:r>
            <a:endParaRPr lang="en-GB" dirty="0">
              <a:solidFill>
                <a:schemeClr val="bg1"/>
              </a:solidFill>
            </a:endParaRPr>
          </a:p>
          <a:p>
            <a:endParaRPr lang="en-GB" sz="4800" b="1" dirty="0">
              <a:solidFill>
                <a:srgbClr val="008080"/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894"/>
            <a:ext cx="12192000" cy="3701142"/>
          </a:xfrm>
          <a:prstGeom prst="rect">
            <a:avLst/>
          </a:prstGeom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309005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Evidence Gathering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4943"/>
            <a:ext cx="10972800" cy="6096000"/>
          </a:xfrm>
        </p:spPr>
        <p:txBody>
          <a:bodyPr>
            <a:noAutofit/>
          </a:bodyPr>
          <a:lstStyle/>
          <a:p>
            <a:pPr lvl="0" algn="ctr"/>
            <a:r>
              <a:rPr lang="en-GB" dirty="0">
                <a:solidFill>
                  <a:schemeClr val="bg1"/>
                </a:solidFill>
              </a:rPr>
              <a:t>Get ahead of the Regulator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Identify Sources of Evidence early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Material control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IT issues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Catalogue and Store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Limit access to Investigation team only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Consider all evidence types: documentary, electronic, witnesses, physical, photographic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Experts</a:t>
            </a:r>
          </a:p>
          <a:p>
            <a:pPr algn="ctr"/>
            <a:endParaRPr lang="en-GB" sz="36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79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Publicity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48748"/>
            <a:ext cx="10972800" cy="6048233"/>
          </a:xfrm>
        </p:spPr>
        <p:txBody>
          <a:bodyPr>
            <a:no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Confidentiality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Employees duties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Media management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Reputational Damage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Turning a bad story into a good one</a:t>
            </a:r>
          </a:p>
          <a:p>
            <a:pPr marL="0" indent="0" algn="ctr">
              <a:buNone/>
            </a:pPr>
            <a:endParaRPr lang="en-GB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34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Regulator’s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48749"/>
            <a:ext cx="10972800" cy="6471020"/>
          </a:xfrm>
        </p:spPr>
        <p:txBody>
          <a:bodyPr>
            <a:no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What can they actually do?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Variety of powers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Are they acting lawfully?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Is the manner of the exercise of those powers lawful?</a:t>
            </a:r>
          </a:p>
          <a:p>
            <a:pPr marL="0" indent="0" algn="ctr">
              <a:buNone/>
            </a:pPr>
            <a:endParaRPr lang="en-GB" sz="28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Interviews and Requests for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8465"/>
            <a:ext cx="10972800" cy="6056670"/>
          </a:xfrm>
        </p:spPr>
        <p:txBody>
          <a:bodyPr>
            <a:no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Legal input critical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Vital to get strategy right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Identify the powers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Identify the </a:t>
            </a:r>
            <a:r>
              <a:rPr lang="en-GB" dirty="0" err="1">
                <a:solidFill>
                  <a:schemeClr val="bg1"/>
                </a:solidFill>
              </a:rPr>
              <a:t>respondee</a:t>
            </a:r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Prepare carefully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Obtain as much information as possible in advance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Base the response on clear evidence of your position</a:t>
            </a:r>
          </a:p>
          <a:p>
            <a:pPr marL="0" indent="0" algn="ctr">
              <a:buNone/>
            </a:pPr>
            <a:endParaRPr lang="en-GB" sz="3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19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Defend Actively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6695767"/>
          </a:xfrm>
        </p:spPr>
        <p:txBody>
          <a:bodyPr>
            <a:no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Keep hunting for information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Review the defence strategy regularly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Put pressure on the Regulator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Make representations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Look for the Regulator’s weak points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Always look to keep the case out of court</a:t>
            </a:r>
          </a:p>
          <a:p>
            <a:pPr marL="0" indent="0">
              <a:buNone/>
            </a:pPr>
            <a:endParaRPr lang="en-GB" sz="2400" dirty="0">
              <a:latin typeface="Trebuchet MS" panose="020B0603020202020204" pitchFamily="34" charset="0"/>
            </a:endParaRPr>
          </a:p>
          <a:p>
            <a:endParaRPr lang="en-GB" sz="2400" dirty="0">
              <a:latin typeface="Trebuchet MS" panose="020B0603020202020204" pitchFamily="34" charset="0"/>
            </a:endParaRPr>
          </a:p>
          <a:p>
            <a:endParaRPr lang="en-GB" sz="2400" dirty="0">
              <a:latin typeface="Trebuchet MS" panose="020B0603020202020204" pitchFamily="34" charset="0"/>
            </a:endParaRPr>
          </a:p>
          <a:p>
            <a:endParaRPr lang="en-GB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27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Factual Defences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2826"/>
            <a:ext cx="10972800" cy="6528619"/>
          </a:xfrm>
        </p:spPr>
        <p:txBody>
          <a:bodyPr>
            <a:norm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Identity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Wrong legislation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Facts don’t give rise to an offence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Legal elements aren’t made out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Do they have powers to investigate/prosecute you, both individually and corporately?</a:t>
            </a:r>
          </a:p>
          <a:p>
            <a:pPr marL="0" indent="0">
              <a:buNone/>
            </a:pPr>
            <a:endParaRPr lang="en-GB" sz="2400" dirty="0">
              <a:latin typeface="Trebuchet MS" panose="020B0603020202020204" pitchFamily="34" charset="0"/>
            </a:endParaRPr>
          </a:p>
          <a:p>
            <a:endParaRPr lang="en-GB" sz="2400" dirty="0">
              <a:latin typeface="Trebuchet MS" panose="020B0603020202020204" pitchFamily="34" charset="0"/>
            </a:endParaRPr>
          </a:p>
          <a:p>
            <a:endParaRPr lang="en-GB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78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1"/>
                </a:solidFill>
              </a:rPr>
            </a:br>
            <a:r>
              <a:rPr lang="en-GB" sz="4900" b="1" dirty="0">
                <a:solidFill>
                  <a:schemeClr val="bg1"/>
                </a:solidFill>
              </a:rPr>
              <a:t>Putting the Spotlight back on the Regulator</a:t>
            </a:r>
            <a:br>
              <a:rPr lang="en-GB" dirty="0"/>
            </a:br>
            <a:endParaRPr lang="en-GB" b="1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endParaRPr lang="en-GB" dirty="0">
              <a:solidFill>
                <a:schemeClr val="bg1"/>
              </a:solidFill>
            </a:endParaRP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Their approach to regulation, investigation and prosecution.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Codes, Government Guidance, Enforcement Policies.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Previous dealings with the client.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Are they acting in good faith, proportionately?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Are they acting in line with their own guidance?</a:t>
            </a: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endParaRPr lang="en-GB" sz="2000" dirty="0">
              <a:latin typeface="Trebuchet MS" panose="020B0603020202020204" pitchFamily="34" charset="0"/>
            </a:endParaRPr>
          </a:p>
          <a:p>
            <a:endParaRPr lang="en-GB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988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1"/>
                </a:solidFill>
              </a:rPr>
            </a:br>
            <a:r>
              <a:rPr lang="en-GB" sz="4900" b="1" dirty="0">
                <a:solidFill>
                  <a:schemeClr val="bg1"/>
                </a:solidFill>
              </a:rPr>
              <a:t>Are Employees at Fault?</a:t>
            </a:r>
            <a:br>
              <a:rPr lang="en-GB" dirty="0"/>
            </a:br>
            <a:endParaRPr lang="en-GB" b="1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Duty of Care to Employees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May need separate representation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Can be individually prosecuted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Do their actions afford a defence?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Think strategically about how to deal with them</a:t>
            </a: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endParaRPr lang="en-GB" sz="2000" dirty="0">
              <a:latin typeface="Trebuchet MS" panose="020B0603020202020204" pitchFamily="34" charset="0"/>
            </a:endParaRPr>
          </a:p>
          <a:p>
            <a:endParaRPr lang="en-GB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80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Which Court?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Preparation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Pleas?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Aggravating and Mitigating Factors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Financial information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Newton Hearings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Ongoing negotiation</a:t>
            </a: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02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Sentencing and 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Powers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Beware of allegations of commercial advantage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Preparation- submissions and bundles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 Make certain the basis of the conviction/plea is agreed.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Fines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Imprisonment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Other orders e.g. directors disqualification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Costs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 Huge increases in penalties for regulatory offences</a:t>
            </a: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2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8783"/>
            <a:ext cx="10972800" cy="7300881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  <a:t>Introduction</a:t>
            </a:r>
            <a:b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b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  <a:t>Who am I?</a:t>
            </a:r>
            <a:b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b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Whistlestop</a:t>
            </a:r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  <a:t> Tour</a:t>
            </a:r>
          </a:p>
        </p:txBody>
      </p:sp>
    </p:spTree>
    <p:extLst>
      <p:ext uri="{BB962C8B-B14F-4D97-AF65-F5344CB8AC3E}">
        <p14:creationId xmlns:p14="http://schemas.microsoft.com/office/powerpoint/2010/main" val="3393223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8783"/>
            <a:ext cx="10972800" cy="7635177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Questions?</a:t>
            </a:r>
            <a:br>
              <a:rPr lang="en-GB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GB" b="1" dirty="0">
              <a:solidFill>
                <a:srgbClr val="00808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511303"/>
            <a:ext cx="10972800" cy="4571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GB" sz="2000" b="1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4000" b="1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68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Legal Studio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>
                <a:solidFill>
                  <a:srgbClr val="FFFFFF"/>
                </a:solidFill>
                <a:latin typeface="Trebuchet MS" panose="020B0603020202020204" pitchFamily="34" charset="0"/>
              </a:rPr>
              <a:t>Edmund Conybeare</a:t>
            </a: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dirty="0"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r>
              <a:rPr lang="en-GB" sz="2000" dirty="0">
                <a:solidFill>
                  <a:srgbClr val="FFFFFF"/>
                </a:solidFill>
                <a:latin typeface="Trebuchet MS" panose="020B0603020202020204" pitchFamily="34" charset="0"/>
              </a:rPr>
              <a:t>Web: </a:t>
            </a:r>
            <a:r>
              <a:rPr lang="en-GB" sz="2000" dirty="0" err="1">
                <a:solidFill>
                  <a:srgbClr val="FFFFFF"/>
                </a:solidFill>
                <a:latin typeface="Trebuchet MS" panose="020B0603020202020204" pitchFamily="34" charset="0"/>
              </a:rPr>
              <a:t>www.legalstudio.co.uk</a:t>
            </a:r>
            <a:endParaRPr lang="en-GB" sz="2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r>
              <a:rPr lang="en-GB" sz="2000" dirty="0">
                <a:solidFill>
                  <a:srgbClr val="FFFFFF"/>
                </a:solidFill>
                <a:latin typeface="Trebuchet MS" panose="020B0603020202020204" pitchFamily="34" charset="0"/>
              </a:rPr>
              <a:t>Email: </a:t>
            </a:r>
            <a:r>
              <a:rPr lang="en-GB" sz="2000" dirty="0">
                <a:latin typeface="Trebuchet MS" panose="020B0603020202020204" pitchFamily="34" charset="0"/>
                <a:hlinkClick r:id="rId2"/>
              </a:rPr>
              <a:t>efc@legalstudio.co.uk</a:t>
            </a:r>
            <a:endParaRPr lang="en-GB" sz="2000" dirty="0"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r>
              <a:rPr lang="en-GB" sz="2000" dirty="0">
                <a:solidFill>
                  <a:srgbClr val="FFFFFF"/>
                </a:solidFill>
                <a:latin typeface="Trebuchet MS" panose="020B0603020202020204" pitchFamily="34" charset="0"/>
              </a:rPr>
              <a:t>Mobile: 07793 463571</a:t>
            </a:r>
          </a:p>
          <a:p>
            <a:pPr marL="0" indent="0" algn="ctr">
              <a:buNone/>
            </a:pPr>
            <a:endParaRPr lang="en-GB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399" y="2490807"/>
            <a:ext cx="1957198" cy="1957198"/>
          </a:xfrm>
          <a:prstGeom prst="rect">
            <a:avLst/>
          </a:prstGeom>
        </p:spPr>
      </p:pic>
      <p:pic>
        <p:nvPicPr>
          <p:cNvPr id="4" name="Picture 3" descr="LS-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268" y="685714"/>
            <a:ext cx="4299461" cy="106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3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8531"/>
            <a:ext cx="10515600" cy="5804591"/>
          </a:xfrm>
        </p:spPr>
        <p:txBody>
          <a:bodyPr>
            <a:no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HSE 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Local Authorities 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Environment Agency 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Civil Aviation Authority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Driver and Vehicle Standards Agency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Forestry Commission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Maritime and Coastguard Agency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OFCOM…… </a:t>
            </a:r>
            <a:r>
              <a:rPr lang="en-US" sz="3000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etc</a:t>
            </a:r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etc</a:t>
            </a:r>
            <a:r>
              <a:rPr lang="en-US" sz="30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</a:p>
          <a:p>
            <a:pPr marL="0" indent="0" algn="ctr">
              <a:buNone/>
            </a:pPr>
            <a:endParaRPr lang="en-GB" sz="3000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2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</a:rPr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335"/>
            <a:ext cx="10515600" cy="6371304"/>
          </a:xfrm>
        </p:spPr>
        <p:txBody>
          <a:bodyPr>
            <a:noAutofit/>
          </a:bodyPr>
          <a:lstStyle/>
          <a:p>
            <a:pPr algn="ctr"/>
            <a:endParaRPr lang="en-GB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</a:rPr>
              <a:t>In 2014-2015 Health and Safety Executive</a:t>
            </a:r>
          </a:p>
          <a:p>
            <a:r>
              <a:rPr lang="en-GB" dirty="0">
                <a:solidFill>
                  <a:schemeClr val="bg1"/>
                </a:solidFill>
              </a:rPr>
              <a:t>Prosecuted 650 cases, with at least one conviction achieved in 606 cases, conviction rate 93%.</a:t>
            </a:r>
          </a:p>
          <a:p>
            <a:r>
              <a:rPr lang="en-GB" dirty="0">
                <a:solidFill>
                  <a:schemeClr val="bg1"/>
                </a:solidFill>
              </a:rPr>
              <a:t>Prosecuted 1058 offences, resulting in 905 convictions, a conviction rate of 86%.</a:t>
            </a:r>
          </a:p>
          <a:p>
            <a:r>
              <a:rPr lang="en-GB" dirty="0">
                <a:solidFill>
                  <a:schemeClr val="bg1"/>
                </a:solidFill>
              </a:rPr>
              <a:t>Prosecutions led to fines totalling £16.5 million, and average of £18,198 per offence (this is rising sharply due to the new Sentencing Guidelines in force from February 2016).</a:t>
            </a:r>
          </a:p>
          <a:p>
            <a:pPr marL="0" indent="0">
              <a:buNone/>
            </a:pPr>
            <a:endParaRPr lang="en-GB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9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7793"/>
            <a:ext cx="10515600" cy="6331975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6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Get a Lawyer!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6787"/>
            <a:ext cx="10972800" cy="5496232"/>
          </a:xfrm>
        </p:spPr>
        <p:txBody>
          <a:bodyPr>
            <a:no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Privilege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Legal Knowledge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Conflicts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Incident Report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Competence and choice of lawyer</a:t>
            </a:r>
          </a:p>
          <a:p>
            <a:pPr marL="0" indent="0">
              <a:buNone/>
            </a:pPr>
            <a:endParaRPr lang="en-GB" sz="28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3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8129"/>
            <a:ext cx="10972800" cy="5791200"/>
          </a:xfrm>
        </p:spPr>
        <p:txBody>
          <a:bodyPr>
            <a:no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Insurance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Financial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People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Time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Overall effect on the business and continuity</a:t>
            </a:r>
          </a:p>
          <a:p>
            <a:endParaRPr lang="en-GB" sz="4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19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58297"/>
            <a:ext cx="10972800" cy="6390968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Will vary according to type of investigation/enforcement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Legal Input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Business Owner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IT input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Someone with actual knowledge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No-one under individual investigation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Develop a joint plan</a:t>
            </a:r>
          </a:p>
          <a:p>
            <a:pPr marL="0" indent="0" algn="ctr">
              <a:buNone/>
            </a:pPr>
            <a:endParaRPr lang="en-GB" sz="4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305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latin typeface="Trebuchet MS" panose="020B0603020202020204" pitchFamily="34" charset="0"/>
              </a:rPr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2095"/>
            <a:ext cx="10972800" cy="5581195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Single point of contact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Hierarchy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IT issues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Confidentiality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Briefings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Legal Advice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Particular care over external communications</a:t>
            </a:r>
          </a:p>
          <a:p>
            <a:pPr marL="0" indent="0" algn="ctr">
              <a:buNone/>
            </a:pPr>
            <a:endParaRPr lang="en-GB" sz="40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4000" u="sng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GB" sz="40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63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12312</TotalTime>
  <Words>579</Words>
  <Application>Microsoft Office PowerPoint</Application>
  <PresentationFormat>Custom</PresentationFormat>
  <Paragraphs>169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Trebuchet MS</vt:lpstr>
      <vt:lpstr>Office Theme</vt:lpstr>
      <vt:lpstr>PowerPoint Presentation</vt:lpstr>
      <vt:lpstr>Introduction  Who am I?  Whistlestop Tour</vt:lpstr>
      <vt:lpstr>Sources</vt:lpstr>
      <vt:lpstr>Statistics</vt:lpstr>
      <vt:lpstr>PowerPoint Presentation</vt:lpstr>
      <vt:lpstr>Get a Lawyer!</vt:lpstr>
      <vt:lpstr>Resources</vt:lpstr>
      <vt:lpstr>Team</vt:lpstr>
      <vt:lpstr>Communications</vt:lpstr>
      <vt:lpstr>Evidence Gathering</vt:lpstr>
      <vt:lpstr>Publicity</vt:lpstr>
      <vt:lpstr>Regulator’s Powers</vt:lpstr>
      <vt:lpstr>Interviews and Requests for Information</vt:lpstr>
      <vt:lpstr>Defend Actively</vt:lpstr>
      <vt:lpstr>Factual Defences</vt:lpstr>
      <vt:lpstr> Putting the Spotlight back on the Regulator </vt:lpstr>
      <vt:lpstr> Are Employees at Fault? </vt:lpstr>
      <vt:lpstr>Court</vt:lpstr>
      <vt:lpstr>Sentencing and Penalties</vt:lpstr>
      <vt:lpstr>Questions? </vt:lpstr>
      <vt:lpstr>Legal Studio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Abs Smith</dc:creator>
  <cp:lastModifiedBy>Cathryn Sutherland</cp:lastModifiedBy>
  <cp:revision>227</cp:revision>
  <cp:lastPrinted>2016-11-29T10:06:06Z</cp:lastPrinted>
  <dcterms:created xsi:type="dcterms:W3CDTF">2016-01-03T13:05:01Z</dcterms:created>
  <dcterms:modified xsi:type="dcterms:W3CDTF">2016-11-29T10:10:54Z</dcterms:modified>
</cp:coreProperties>
</file>