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4"/>
  </p:notesMasterIdLst>
  <p:handoutMasterIdLst>
    <p:handoutMasterId r:id="rId25"/>
  </p:handoutMasterIdLst>
  <p:sldIdLst>
    <p:sldId id="453" r:id="rId2"/>
    <p:sldId id="474" r:id="rId3"/>
    <p:sldId id="444" r:id="rId4"/>
    <p:sldId id="445" r:id="rId5"/>
    <p:sldId id="446" r:id="rId6"/>
    <p:sldId id="415" r:id="rId7"/>
    <p:sldId id="455" r:id="rId8"/>
    <p:sldId id="454" r:id="rId9"/>
    <p:sldId id="456" r:id="rId10"/>
    <p:sldId id="452" r:id="rId11"/>
    <p:sldId id="475" r:id="rId12"/>
    <p:sldId id="457" r:id="rId13"/>
    <p:sldId id="458" r:id="rId14"/>
    <p:sldId id="459" r:id="rId15"/>
    <p:sldId id="461" r:id="rId16"/>
    <p:sldId id="462" r:id="rId17"/>
    <p:sldId id="463" r:id="rId18"/>
    <p:sldId id="464" r:id="rId19"/>
    <p:sldId id="467" r:id="rId20"/>
    <p:sldId id="468" r:id="rId21"/>
    <p:sldId id="470" r:id="rId22"/>
    <p:sldId id="471"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258">
          <p15:clr>
            <a:srgbClr val="A4A3A4"/>
          </p15:clr>
        </p15:guide>
        <p15:guide id="3" pos="5502">
          <p15:clr>
            <a:srgbClr val="A4A3A4"/>
          </p15:clr>
        </p15:guide>
        <p15:guide id="4" pos="2880">
          <p15:clr>
            <a:srgbClr val="A4A3A4"/>
          </p15:clr>
        </p15:guide>
        <p15:guide id="5" orient="horz" pos="216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85CC7"/>
    <a:srgbClr val="6F5091"/>
    <a:srgbClr val="332A44"/>
    <a:srgbClr val="F3CA33"/>
    <a:srgbClr val="000A68"/>
    <a:srgbClr val="F4364C"/>
    <a:srgbClr val="00BB7E"/>
    <a:srgbClr val="F1B434"/>
    <a:srgbClr val="00B0B9"/>
    <a:srgbClr val="5B73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9284" autoAdjust="0"/>
  </p:normalViewPr>
  <p:slideViewPr>
    <p:cSldViewPr snapToGrid="0" snapToObjects="1">
      <p:cViewPr varScale="1">
        <p:scale>
          <a:sx n="91" d="100"/>
          <a:sy n="91" d="100"/>
        </p:scale>
        <p:origin x="-942" y="-114"/>
      </p:cViewPr>
      <p:guideLst>
        <p:guide orient="horz" pos="2160"/>
        <p:guide pos="258"/>
        <p:guide pos="5502"/>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76" d="100"/>
          <a:sy n="76" d="100"/>
        </p:scale>
        <p:origin x="1332"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doughnutChart>
        <c:varyColors val="1"/>
        <c:ser>
          <c:idx val="0"/>
          <c:order val="0"/>
          <c:tx>
            <c:strRef>
              <c:f>Sheet1!$B$1</c:f>
              <c:strCache>
                <c:ptCount val="1"/>
                <c:pt idx="0">
                  <c:v>Sales</c:v>
                </c:pt>
              </c:strCache>
            </c:strRef>
          </c:tx>
          <c:dPt>
            <c:idx val="0"/>
            <c:spPr>
              <a:solidFill>
                <a:srgbClr val="00B0B9"/>
              </a:solidFill>
            </c:spPr>
            <c:extLst xmlns:c16r2="http://schemas.microsoft.com/office/drawing/2015/06/chart">
              <c:ext xmlns:c16="http://schemas.microsoft.com/office/drawing/2014/chart" uri="{C3380CC4-5D6E-409C-BE32-E72D297353CC}">
                <c16:uniqueId val="{00000001-5C92-495E-BEAB-B4B2CFC038BD}"/>
              </c:ext>
            </c:extLst>
          </c:dPt>
          <c:dPt>
            <c:idx val="1"/>
            <c:spPr>
              <a:solidFill>
                <a:srgbClr val="6F5091"/>
              </a:solidFill>
            </c:spPr>
            <c:extLst xmlns:c16r2="http://schemas.microsoft.com/office/drawing/2015/06/chart">
              <c:ext xmlns:c16="http://schemas.microsoft.com/office/drawing/2014/chart" uri="{C3380CC4-5D6E-409C-BE32-E72D297353CC}">
                <c16:uniqueId val="{00000003-5C92-495E-BEAB-B4B2CFC038BD}"/>
              </c:ext>
            </c:extLst>
          </c:dPt>
          <c:cat>
            <c:strRef>
              <c:f>Sheet1!$A$2:$A$3</c:f>
              <c:strCache>
                <c:ptCount val="2"/>
                <c:pt idx="0">
                  <c:v>5.2m properties at risk of flooding</c:v>
                </c:pt>
                <c:pt idx="1">
                  <c:v>23.8 properties not susceptable to flooding</c:v>
                </c:pt>
              </c:strCache>
            </c:strRef>
          </c:cat>
          <c:val>
            <c:numRef>
              <c:f>Sheet1!$B$2:$B$3</c:f>
              <c:numCache>
                <c:formatCode>General</c:formatCode>
                <c:ptCount val="2"/>
                <c:pt idx="0">
                  <c:v>5.2</c:v>
                </c:pt>
                <c:pt idx="1">
                  <c:v>23.8</c:v>
                </c:pt>
              </c:numCache>
            </c:numRef>
          </c:val>
          <c:extLst xmlns:c16r2="http://schemas.microsoft.com/office/drawing/2015/06/chart">
            <c:ext xmlns:c16="http://schemas.microsoft.com/office/drawing/2014/chart" uri="{C3380CC4-5D6E-409C-BE32-E72D297353CC}">
              <c16:uniqueId val="{00000004-5C92-495E-BEAB-B4B2CFC038BD}"/>
            </c:ext>
          </c:extLst>
        </c:ser>
        <c:dLbls/>
        <c:firstSliceAng val="0"/>
        <c:holeSize val="50"/>
      </c:doughnutChart>
    </c:plotArea>
    <c:legend>
      <c:legendPos val="b"/>
      <c:legendEntry>
        <c:idx val="0"/>
        <c:txPr>
          <a:bodyPr/>
          <a:lstStyle/>
          <a:p>
            <a:pPr>
              <a:defRPr sz="1600">
                <a:solidFill>
                  <a:schemeClr val="tx1"/>
                </a:solidFill>
                <a:latin typeface="Calibri Light" panose="020F0302020204030204" pitchFamily="34" charset="0"/>
              </a:defRPr>
            </a:pPr>
            <a:endParaRPr lang="en-US"/>
          </a:p>
        </c:txPr>
      </c:legendEntry>
      <c:legendEntry>
        <c:idx val="1"/>
        <c:txPr>
          <a:bodyPr/>
          <a:lstStyle/>
          <a:p>
            <a:pPr>
              <a:defRPr sz="1600">
                <a:solidFill>
                  <a:srgbClr val="6F5091"/>
                </a:solidFill>
                <a:latin typeface="Calibri Light" panose="020F0302020204030204" pitchFamily="34" charset="0"/>
              </a:defRPr>
            </a:pPr>
            <a:endParaRPr lang="en-US"/>
          </a:p>
        </c:txPr>
      </c:legendEntry>
      <c:layout>
        <c:manualLayout>
          <c:xMode val="edge"/>
          <c:yMode val="edge"/>
          <c:x val="3.3955580714190713E-2"/>
          <c:y val="0.84269389763779623"/>
          <c:w val="0.94810728778897202"/>
          <c:h val="0.13855610236220503"/>
        </c:manualLayout>
      </c:layout>
      <c:txPr>
        <a:bodyPr/>
        <a:lstStyle/>
        <a:p>
          <a:pPr>
            <a:defRPr sz="1600"/>
          </a:pPr>
          <a:endParaRPr lang="en-US"/>
        </a:p>
      </c:txPr>
    </c:legend>
    <c:plotVisOnly val="1"/>
    <c:dispBlanksAs val="zero"/>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476204F-06BA-B440-A9F6-DC70643CE50D}" type="datetimeFigureOut">
              <a:rPr lang="en-GB"/>
              <a:pPr/>
              <a:t>07/11/2016</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D3C13A9-1E4A-D248-BD14-1327E6A5BCB1}" type="slidenum">
              <a:rPr/>
              <a:pPr/>
              <a:t>‹#›</a:t>
            </a:fld>
            <a:endParaRPr lang="en-GB" dirty="0"/>
          </a:p>
        </p:txBody>
      </p:sp>
    </p:spTree>
    <p:extLst>
      <p:ext uri="{BB962C8B-B14F-4D97-AF65-F5344CB8AC3E}">
        <p14:creationId xmlns:p14="http://schemas.microsoft.com/office/powerpoint/2010/main" xmlns="" val="3690439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E5E91A2-5CF8-5245-AD41-E98F5974FB7B}" type="datetimeFigureOut">
              <a:rPr lang="en-US"/>
              <a:pPr/>
              <a:t>11/7/2016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58C144F-E1BC-E74F-953B-3602BC73E3CD}" type="slidenum">
              <a:rPr/>
              <a:pPr/>
              <a:t>‹#›</a:t>
            </a:fld>
            <a:endParaRPr lang="en-GB" dirty="0"/>
          </a:p>
        </p:txBody>
      </p:sp>
    </p:spTree>
    <p:extLst>
      <p:ext uri="{BB962C8B-B14F-4D97-AF65-F5344CB8AC3E}">
        <p14:creationId xmlns:p14="http://schemas.microsoft.com/office/powerpoint/2010/main" xmlns="" val="29142721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49899" y="9428715"/>
            <a:ext cx="2946189" cy="496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1" hangingPunct="1"/>
            <a:fld id="{C2BB19F2-BD7A-475D-86FF-4CB0D7D46482}" type="slidenum">
              <a:rPr lang="en-GB" sz="1200">
                <a:latin typeface="Arial" pitchFamily="34" charset="0"/>
                <a:cs typeface="Arial" pitchFamily="34" charset="0"/>
              </a:rPr>
              <a:pPr algn="r" eaLnBrk="1" hangingPunct="1"/>
              <a:t>4</a:t>
            </a:fld>
            <a:endParaRPr lang="en-GB" sz="1200" dirty="0">
              <a:latin typeface="Arial" pitchFamily="34" charset="0"/>
              <a:cs typeface="Arial" pitchFamily="34" charset="0"/>
            </a:endParaRPr>
          </a:p>
        </p:txBody>
      </p:sp>
      <p:sp>
        <p:nvSpPr>
          <p:cNvPr id="29699" name="Rectangle 7"/>
          <p:cNvSpPr txBox="1">
            <a:spLocks noGrp="1" noChangeArrowheads="1"/>
          </p:cNvSpPr>
          <p:nvPr/>
        </p:nvSpPr>
        <p:spPr bwMode="auto">
          <a:xfrm>
            <a:off x="3849899" y="9428715"/>
            <a:ext cx="2946189" cy="496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1" hangingPunct="1"/>
            <a:fld id="{095327DF-0A00-42A0-BAF3-782912AB7D8F}" type="slidenum">
              <a:rPr lang="en-GB" sz="1200">
                <a:ea typeface="ヒラギノ明朝 Pro W3"/>
                <a:cs typeface="ヒラギノ明朝 Pro W3"/>
                <a:sym typeface="Times" pitchFamily="18" charset="0"/>
              </a:rPr>
              <a:pPr algn="r" eaLnBrk="1" hangingPunct="1"/>
              <a:t>4</a:t>
            </a:fld>
            <a:endParaRPr lang="en-GB" sz="1200" dirty="0">
              <a:ea typeface="ヒラギノ明朝 Pro W3"/>
              <a:cs typeface="ヒラギノ明朝 Pro W3"/>
              <a:sym typeface="Times" pitchFamily="18" charset="0"/>
            </a:endParaRPr>
          </a:p>
        </p:txBody>
      </p:sp>
      <p:sp>
        <p:nvSpPr>
          <p:cNvPr id="29700" name="Rectangle 2"/>
          <p:cNvSpPr>
            <a:spLocks noGrp="1" noRot="1" noChangeAspect="1" noChangeArrowheads="1" noTextEdit="1"/>
          </p:cNvSpPr>
          <p:nvPr>
            <p:ph type="sldImg"/>
          </p:nvPr>
        </p:nvSpPr>
        <p:spPr>
          <a:xfrm>
            <a:off x="917575" y="744538"/>
            <a:ext cx="4962525" cy="3722687"/>
          </a:xfrm>
          <a:ln/>
        </p:spPr>
      </p:sp>
      <p:sp>
        <p:nvSpPr>
          <p:cNvPr id="29701" name="Rectangle 3"/>
          <p:cNvSpPr>
            <a:spLocks noGrp="1" noChangeArrowheads="1"/>
          </p:cNvSpPr>
          <p:nvPr>
            <p:ph type="body" idx="1"/>
          </p:nvPr>
        </p:nvSpPr>
        <p:spPr>
          <a:xfrm>
            <a:off x="679768" y="4716744"/>
            <a:ext cx="5438140" cy="446539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endParaRPr lang="en-US" sz="1100" b="1" dirty="0" smtClean="0">
              <a:latin typeface="Arial" pitchFamily="34" charset="0"/>
              <a:cs typeface="Arial" pitchFamily="34" charset="0"/>
            </a:endParaRPr>
          </a:p>
        </p:txBody>
      </p:sp>
    </p:spTree>
    <p:extLst>
      <p:ext uri="{BB962C8B-B14F-4D97-AF65-F5344CB8AC3E}">
        <p14:creationId xmlns:p14="http://schemas.microsoft.com/office/powerpoint/2010/main" xmlns="" val="2433342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49899" y="9428715"/>
            <a:ext cx="2946189" cy="496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1" hangingPunct="1"/>
            <a:fld id="{C2BB19F2-BD7A-475D-86FF-4CB0D7D46482}" type="slidenum">
              <a:rPr lang="en-GB" sz="1200">
                <a:latin typeface="Arial" pitchFamily="34" charset="0"/>
                <a:cs typeface="Arial" pitchFamily="34" charset="0"/>
              </a:rPr>
              <a:pPr algn="r" eaLnBrk="1" hangingPunct="1"/>
              <a:t>5</a:t>
            </a:fld>
            <a:endParaRPr lang="en-GB" sz="1200" dirty="0">
              <a:latin typeface="Arial" pitchFamily="34" charset="0"/>
              <a:cs typeface="Arial" pitchFamily="34" charset="0"/>
            </a:endParaRPr>
          </a:p>
        </p:txBody>
      </p:sp>
      <p:sp>
        <p:nvSpPr>
          <p:cNvPr id="29699" name="Rectangle 7"/>
          <p:cNvSpPr txBox="1">
            <a:spLocks noGrp="1" noChangeArrowheads="1"/>
          </p:cNvSpPr>
          <p:nvPr/>
        </p:nvSpPr>
        <p:spPr bwMode="auto">
          <a:xfrm>
            <a:off x="3849899" y="9428715"/>
            <a:ext cx="2946189" cy="496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eaLnBrk="1" hangingPunct="1"/>
            <a:fld id="{095327DF-0A00-42A0-BAF3-782912AB7D8F}" type="slidenum">
              <a:rPr lang="en-GB" sz="1200">
                <a:ea typeface="ヒラギノ明朝 Pro W3"/>
                <a:cs typeface="ヒラギノ明朝 Pro W3"/>
                <a:sym typeface="Times" pitchFamily="18" charset="0"/>
              </a:rPr>
              <a:pPr algn="r" eaLnBrk="1" hangingPunct="1"/>
              <a:t>5</a:t>
            </a:fld>
            <a:endParaRPr lang="en-GB" sz="1200" dirty="0">
              <a:ea typeface="ヒラギノ明朝 Pro W3"/>
              <a:cs typeface="ヒラギノ明朝 Pro W3"/>
              <a:sym typeface="Times" pitchFamily="18" charset="0"/>
            </a:endParaRPr>
          </a:p>
        </p:txBody>
      </p:sp>
      <p:sp>
        <p:nvSpPr>
          <p:cNvPr id="29700" name="Rectangle 2"/>
          <p:cNvSpPr>
            <a:spLocks noGrp="1" noRot="1" noChangeAspect="1" noChangeArrowheads="1" noTextEdit="1"/>
          </p:cNvSpPr>
          <p:nvPr>
            <p:ph type="sldImg"/>
          </p:nvPr>
        </p:nvSpPr>
        <p:spPr>
          <a:xfrm>
            <a:off x="917575" y="744538"/>
            <a:ext cx="4962525" cy="3722687"/>
          </a:xfrm>
          <a:ln/>
        </p:spPr>
      </p:sp>
      <p:sp>
        <p:nvSpPr>
          <p:cNvPr id="29701" name="Rectangle 3"/>
          <p:cNvSpPr>
            <a:spLocks noGrp="1" noChangeArrowheads="1"/>
          </p:cNvSpPr>
          <p:nvPr>
            <p:ph type="body" idx="1"/>
          </p:nvPr>
        </p:nvSpPr>
        <p:spPr>
          <a:xfrm>
            <a:off x="679768" y="4716744"/>
            <a:ext cx="5438140" cy="446539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eaLnBrk="1" hangingPunct="1"/>
            <a:endParaRPr lang="en-US" sz="1100" b="1" dirty="0" smtClean="0">
              <a:latin typeface="Arial" pitchFamily="34" charset="0"/>
              <a:cs typeface="Arial" pitchFamily="34" charset="0"/>
            </a:endParaRPr>
          </a:p>
        </p:txBody>
      </p:sp>
    </p:spTree>
    <p:extLst>
      <p:ext uri="{BB962C8B-B14F-4D97-AF65-F5344CB8AC3E}">
        <p14:creationId xmlns:p14="http://schemas.microsoft.com/office/powerpoint/2010/main" xmlns="" val="3970644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E72B93F8-6956-46D5-BDEA-9F4C0B35A483}" type="slidenum">
              <a:rPr lang="en-GB" smtClean="0"/>
              <a:pPr>
                <a:defRPr/>
              </a:pPr>
              <a:t>8</a:t>
            </a:fld>
            <a:endParaRPr lang="en-GB" dirty="0"/>
          </a:p>
        </p:txBody>
      </p:sp>
    </p:spTree>
    <p:extLst>
      <p:ext uri="{BB962C8B-B14F-4D97-AF65-F5344CB8AC3E}">
        <p14:creationId xmlns:p14="http://schemas.microsoft.com/office/powerpoint/2010/main" xmlns="" val="365337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v1">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09600" y="231727"/>
            <a:ext cx="1062000" cy="365125"/>
          </a:xfrm>
        </p:spPr>
        <p:txBody>
          <a:bodyPr/>
          <a:lstStyle>
            <a:lvl1pPr>
              <a:defRPr sz="800">
                <a:solidFill>
                  <a:schemeClr val="bg1"/>
                </a:solidFill>
                <a:latin typeface="+mn-lt"/>
              </a:defRPr>
            </a:lvl1pPr>
          </a:lstStyle>
          <a:p>
            <a:fld id="{B4F99057-6493-44FD-8D9E-B524985DF3E7}" type="datetime1">
              <a:rPr lang="en-GB" smtClean="0"/>
              <a:pPr/>
              <a:t>07/11/2016</a:t>
            </a:fld>
            <a:endParaRPr lang="en-US" dirty="0"/>
          </a:p>
        </p:txBody>
      </p:sp>
      <p:sp>
        <p:nvSpPr>
          <p:cNvPr id="10" name="Text Placeholder 9"/>
          <p:cNvSpPr>
            <a:spLocks noGrp="1"/>
          </p:cNvSpPr>
          <p:nvPr>
            <p:ph type="body" sz="quarter" idx="11" hasCustomPrompt="1"/>
          </p:nvPr>
        </p:nvSpPr>
        <p:spPr>
          <a:xfrm>
            <a:off x="309603" y="1802588"/>
            <a:ext cx="5606142" cy="2051844"/>
          </a:xfrm>
        </p:spPr>
        <p:txBody>
          <a:bodyPr>
            <a:spAutoFit/>
          </a:bodyPr>
          <a:lstStyle>
            <a:lvl1pPr marL="0" indent="0">
              <a:lnSpc>
                <a:spcPct val="84000"/>
              </a:lnSpc>
              <a:spcBef>
                <a:spcPts val="0"/>
              </a:spcBef>
              <a:buFontTx/>
              <a:buNone/>
              <a:defRPr sz="5000">
                <a:solidFill>
                  <a:srgbClr val="FFFFFF"/>
                </a:solidFill>
              </a:defRPr>
            </a:lvl1pPr>
            <a:lvl2pPr marL="0" marR="0" indent="0" algn="l" defTabSz="457200" rtl="0" eaLnBrk="1" fontAlgn="auto" latinLnBrk="0" hangingPunct="1">
              <a:lnSpc>
                <a:spcPct val="84000"/>
              </a:lnSpc>
              <a:spcBef>
                <a:spcPts val="0"/>
              </a:spcBef>
              <a:spcAft>
                <a:spcPts val="0"/>
              </a:spcAft>
              <a:buClrTx/>
              <a:buSzTx/>
              <a:buFontTx/>
              <a:buNone/>
              <a:tabLst/>
              <a:defRPr sz="5000">
                <a:solidFill>
                  <a:schemeClr val="bg2"/>
                </a:solidFill>
              </a:defRPr>
            </a:lvl2pPr>
            <a:lvl3pPr marL="0" indent="0">
              <a:lnSpc>
                <a:spcPct val="84000"/>
              </a:lnSpc>
              <a:spcBef>
                <a:spcPts val="0"/>
              </a:spcBef>
              <a:buFontTx/>
              <a:buNone/>
              <a:defRPr sz="5000">
                <a:solidFill>
                  <a:srgbClr val="FFFFFF"/>
                </a:solidFill>
              </a:defRPr>
            </a:lvl3pPr>
            <a:lvl4pPr marL="0" indent="0">
              <a:lnSpc>
                <a:spcPct val="84000"/>
              </a:lnSpc>
              <a:spcBef>
                <a:spcPts val="0"/>
              </a:spcBef>
              <a:buFontTx/>
              <a:buNone/>
              <a:defRPr sz="5000">
                <a:solidFill>
                  <a:srgbClr val="FFFFFF"/>
                </a:solidFill>
              </a:defRPr>
            </a:lvl4pPr>
            <a:lvl5pPr marL="0" indent="0">
              <a:lnSpc>
                <a:spcPct val="84000"/>
              </a:lnSpc>
              <a:spcBef>
                <a:spcPts val="0"/>
              </a:spcBef>
              <a:buFontTx/>
              <a:buNone/>
              <a:defRPr sz="5000">
                <a:solidFill>
                  <a:srgbClr val="FFFFFF"/>
                </a:solidFill>
              </a:defRPr>
            </a:lvl5pPr>
          </a:lstStyle>
          <a:p>
            <a:pPr lvl="0"/>
            <a:r>
              <a:rPr lang="en-GB"/>
              <a:t>&lt;Presentation title&gt;</a:t>
            </a:r>
          </a:p>
          <a:p>
            <a:pPr marL="0" marR="0" lvl="1" indent="0" algn="l" defTabSz="457200" rtl="0" eaLnBrk="1" fontAlgn="auto" latinLnBrk="0" hangingPunct="1">
              <a:lnSpc>
                <a:spcPct val="84000"/>
              </a:lnSpc>
              <a:spcBef>
                <a:spcPts val="0"/>
              </a:spcBef>
              <a:spcAft>
                <a:spcPts val="0"/>
              </a:spcAft>
              <a:buClrTx/>
              <a:buSzTx/>
              <a:buFontTx/>
              <a:buNone/>
              <a:tabLst/>
              <a:defRPr/>
            </a:pPr>
            <a:r>
              <a:rPr lang="en-GB"/>
              <a:t>&lt;Subheading second level style&gt;</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4294967295"/>
          </p:nvPr>
        </p:nvSpPr>
        <p:spPr>
          <a:xfrm>
            <a:off x="6692900" y="6370638"/>
            <a:ext cx="2133600" cy="365125"/>
          </a:xfrm>
          <a:prstGeom prst="rect">
            <a:avLst/>
          </a:prstGeom>
        </p:spPr>
        <p:txBody>
          <a:bodyPr/>
          <a:lstStyle>
            <a:lvl1pPr>
              <a:defRPr/>
            </a:lvl1pPr>
          </a:lstStyle>
          <a:p>
            <a:pPr>
              <a:defRPr/>
            </a:pPr>
            <a:fld id="{A96F7632-5779-4112-82DC-3086E49283DD}" type="slidenum">
              <a:rPr lang="en-GB" sz="1200" smtClean="0"/>
              <a:pPr>
                <a:defRPr/>
              </a:pPr>
              <a:t>‹#›</a:t>
            </a:fld>
            <a:endParaRPr lang="en-GB" sz="1200" dirty="0"/>
          </a:p>
        </p:txBody>
      </p:sp>
    </p:spTree>
    <p:extLst>
      <p:ext uri="{BB962C8B-B14F-4D97-AF65-F5344CB8AC3E}">
        <p14:creationId xmlns:p14="http://schemas.microsoft.com/office/powerpoint/2010/main" xmlns="" val="19364758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D671467-5FE2-4BCC-B452-9E647C297B26}" type="datetimeFigureOut">
              <a:rPr lang="en-GB" smtClean="0"/>
              <a:pPr/>
              <a:t>07/11/2016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5B5DFE8-7FDD-454C-9BA8-5AF00DB99323}" type="slidenum">
              <a:rPr lang="en-GB" smtClean="0"/>
              <a:pPr/>
              <a:t>‹#›</a:t>
            </a:fld>
            <a:endParaRPr lang="en-GB" dirty="0"/>
          </a:p>
        </p:txBody>
      </p:sp>
    </p:spTree>
    <p:extLst>
      <p:ext uri="{BB962C8B-B14F-4D97-AF65-F5344CB8AC3E}">
        <p14:creationId xmlns:p14="http://schemas.microsoft.com/office/powerpoint/2010/main" xmlns="" val="185398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v2">
    <p:bg>
      <p:bgPr>
        <a:solidFill>
          <a:schemeClr val="accent1"/>
        </a:solidFill>
        <a:effectLst/>
      </p:bgPr>
    </p:bg>
    <p:spTree>
      <p:nvGrpSpPr>
        <p:cNvPr id="1" name=""/>
        <p:cNvGrpSpPr/>
        <p:nvPr/>
      </p:nvGrpSpPr>
      <p:grpSpPr>
        <a:xfrm>
          <a:off x="0" y="0"/>
          <a:ext cx="0" cy="0"/>
          <a:chOff x="0" y="0"/>
          <a:chExt cx="0" cy="0"/>
        </a:xfrm>
      </p:grpSpPr>
      <p:pic>
        <p:nvPicPr>
          <p:cNvPr id="7" name="Picture 6" descr="iStock_000020010840XLarge_CROP.jpg"/>
          <p:cNvPicPr>
            <a:picLocks noChangeAspect="1"/>
          </p:cNvPicPr>
          <p:nvPr userDrawn="1"/>
        </p:nvPicPr>
        <p:blipFill>
          <a:blip r:embed="rId2"/>
          <a:stretch>
            <a:fillRect/>
          </a:stretch>
        </p:blipFill>
        <p:spPr>
          <a:xfrm>
            <a:off x="0" y="0"/>
            <a:ext cx="9144000" cy="6858000"/>
          </a:xfrm>
          <a:prstGeom prst="rect">
            <a:avLst/>
          </a:prstGeom>
        </p:spPr>
      </p:pic>
      <p:sp>
        <p:nvSpPr>
          <p:cNvPr id="9" name="Rectangle 8"/>
          <p:cNvSpPr/>
          <p:nvPr userDrawn="1"/>
        </p:nvSpPr>
        <p:spPr>
          <a:xfrm>
            <a:off x="0" y="0"/>
            <a:ext cx="9144000" cy="6858000"/>
          </a:xfrm>
          <a:prstGeom prst="rect">
            <a:avLst/>
          </a:prstGeom>
          <a:solidFill>
            <a:schemeClr val="tx1">
              <a:alpha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a:xfrm>
            <a:off x="309600" y="231727"/>
            <a:ext cx="1062000" cy="365125"/>
          </a:xfrm>
        </p:spPr>
        <p:txBody>
          <a:bodyPr/>
          <a:lstStyle>
            <a:lvl1pPr>
              <a:defRPr sz="800">
                <a:solidFill>
                  <a:schemeClr val="bg1"/>
                </a:solidFill>
                <a:latin typeface="+mn-lt"/>
              </a:defRPr>
            </a:lvl1pPr>
          </a:lstStyle>
          <a:p>
            <a:fld id="{CBD04418-F14B-4C87-AE3E-E1863D111563}" type="datetime1">
              <a:rPr lang="en-GB" smtClean="0"/>
              <a:pPr/>
              <a:t>07/11/2016</a:t>
            </a:fld>
            <a:endParaRPr lang="en-US" dirty="0"/>
          </a:p>
        </p:txBody>
      </p:sp>
      <p:sp>
        <p:nvSpPr>
          <p:cNvPr id="10" name="Text Placeholder 9"/>
          <p:cNvSpPr>
            <a:spLocks noGrp="1"/>
          </p:cNvSpPr>
          <p:nvPr>
            <p:ph type="body" sz="quarter" idx="11" hasCustomPrompt="1"/>
          </p:nvPr>
        </p:nvSpPr>
        <p:spPr>
          <a:xfrm>
            <a:off x="309603" y="1802588"/>
            <a:ext cx="5606142" cy="2051844"/>
          </a:xfrm>
        </p:spPr>
        <p:txBody>
          <a:bodyPr>
            <a:spAutoFit/>
          </a:bodyPr>
          <a:lstStyle>
            <a:lvl1pPr marL="0" indent="0">
              <a:lnSpc>
                <a:spcPct val="84000"/>
              </a:lnSpc>
              <a:spcBef>
                <a:spcPts val="0"/>
              </a:spcBef>
              <a:buFontTx/>
              <a:buNone/>
              <a:defRPr sz="5000">
                <a:solidFill>
                  <a:srgbClr val="FFFFFF"/>
                </a:solidFill>
              </a:defRPr>
            </a:lvl1pPr>
            <a:lvl2pPr marL="0" marR="0" indent="0" algn="l" defTabSz="457200" rtl="0" eaLnBrk="1" fontAlgn="auto" latinLnBrk="0" hangingPunct="1">
              <a:lnSpc>
                <a:spcPct val="84000"/>
              </a:lnSpc>
              <a:spcBef>
                <a:spcPts val="0"/>
              </a:spcBef>
              <a:spcAft>
                <a:spcPts val="0"/>
              </a:spcAft>
              <a:buClrTx/>
              <a:buSzTx/>
              <a:buFontTx/>
              <a:buNone/>
              <a:tabLst/>
              <a:defRPr sz="5000">
                <a:solidFill>
                  <a:schemeClr val="bg2"/>
                </a:solidFill>
              </a:defRPr>
            </a:lvl2pPr>
            <a:lvl3pPr marL="0" indent="0">
              <a:lnSpc>
                <a:spcPct val="84000"/>
              </a:lnSpc>
              <a:spcBef>
                <a:spcPts val="0"/>
              </a:spcBef>
              <a:buFontTx/>
              <a:buNone/>
              <a:defRPr sz="5000">
                <a:solidFill>
                  <a:srgbClr val="FFFFFF"/>
                </a:solidFill>
              </a:defRPr>
            </a:lvl3pPr>
            <a:lvl4pPr marL="0" indent="0">
              <a:lnSpc>
                <a:spcPct val="84000"/>
              </a:lnSpc>
              <a:spcBef>
                <a:spcPts val="0"/>
              </a:spcBef>
              <a:buFontTx/>
              <a:buNone/>
              <a:defRPr sz="5000">
                <a:solidFill>
                  <a:srgbClr val="FFFFFF"/>
                </a:solidFill>
              </a:defRPr>
            </a:lvl4pPr>
            <a:lvl5pPr marL="0" indent="0">
              <a:lnSpc>
                <a:spcPct val="84000"/>
              </a:lnSpc>
              <a:spcBef>
                <a:spcPts val="0"/>
              </a:spcBef>
              <a:buFontTx/>
              <a:buNone/>
              <a:defRPr sz="5000">
                <a:solidFill>
                  <a:srgbClr val="FFFFFF"/>
                </a:solidFill>
              </a:defRPr>
            </a:lvl5pPr>
          </a:lstStyle>
          <a:p>
            <a:pPr lvl="0"/>
            <a:r>
              <a:rPr lang="en-GB"/>
              <a:t>&lt;Presentation title&gt;</a:t>
            </a:r>
          </a:p>
          <a:p>
            <a:pPr marL="0" marR="0" lvl="1" indent="0" algn="l" defTabSz="457200" rtl="0" eaLnBrk="1" fontAlgn="auto" latinLnBrk="0" hangingPunct="1">
              <a:lnSpc>
                <a:spcPct val="84000"/>
              </a:lnSpc>
              <a:spcBef>
                <a:spcPts val="0"/>
              </a:spcBef>
              <a:spcAft>
                <a:spcPts val="0"/>
              </a:spcAft>
              <a:buClrTx/>
              <a:buSzTx/>
              <a:buFontTx/>
              <a:buNone/>
              <a:tabLst/>
              <a:defRPr/>
            </a:pPr>
            <a:r>
              <a:rPr lang="en-GB"/>
              <a:t>&lt;Subheading second level style&gt;</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8B62D4-2EB0-416D-9B55-A9827B6B3865}" type="datetime1">
              <a:rPr lang="en-GB" smtClean="0"/>
              <a:pPr/>
              <a:t>07/11/2016</a:t>
            </a:fld>
            <a:endParaRPr lang="en-GB" dirty="0"/>
          </a:p>
        </p:txBody>
      </p:sp>
      <p:sp>
        <p:nvSpPr>
          <p:cNvPr id="8" name="Text Placeholder 7"/>
          <p:cNvSpPr>
            <a:spLocks noGrp="1"/>
          </p:cNvSpPr>
          <p:nvPr>
            <p:ph type="body" sz="quarter" idx="13" hasCustomPrompt="1"/>
          </p:nvPr>
        </p:nvSpPr>
        <p:spPr>
          <a:xfrm>
            <a:off x="309709" y="598711"/>
            <a:ext cx="8516391" cy="1001490"/>
          </a:xfrm>
        </p:spPr>
        <p:txBody>
          <a:bodyPr>
            <a:noAutofit/>
          </a:bodyPr>
          <a:lstStyle>
            <a:lvl1pPr marL="0" indent="0">
              <a:lnSpc>
                <a:spcPct val="85000"/>
              </a:lnSpc>
              <a:spcBef>
                <a:spcPts val="0"/>
              </a:spcBef>
              <a:buFontTx/>
              <a:buNone/>
              <a:defRPr sz="3500"/>
            </a:lvl1pPr>
            <a:lvl2pPr marL="0" indent="0">
              <a:lnSpc>
                <a:spcPct val="85000"/>
              </a:lnSpc>
              <a:spcBef>
                <a:spcPts val="0"/>
              </a:spcBef>
              <a:buFontTx/>
              <a:buNone/>
              <a:defRPr sz="3500">
                <a:solidFill>
                  <a:srgbClr val="00B0AD"/>
                </a:solidFill>
              </a:defRPr>
            </a:lvl2pPr>
            <a:lvl3pPr marL="0" indent="0">
              <a:lnSpc>
                <a:spcPct val="85000"/>
              </a:lnSpc>
              <a:spcBef>
                <a:spcPts val="0"/>
              </a:spcBef>
              <a:buFontTx/>
              <a:buNone/>
              <a:defRPr sz="3500"/>
            </a:lvl3pPr>
            <a:lvl4pPr marL="0" indent="0">
              <a:lnSpc>
                <a:spcPct val="85000"/>
              </a:lnSpc>
              <a:spcBef>
                <a:spcPts val="0"/>
              </a:spcBef>
              <a:buFontTx/>
              <a:buNone/>
              <a:defRPr sz="3500"/>
            </a:lvl4pPr>
            <a:lvl5pPr marL="0" indent="0">
              <a:lnSpc>
                <a:spcPct val="85000"/>
              </a:lnSpc>
              <a:spcBef>
                <a:spcPts val="0"/>
              </a:spcBef>
              <a:buFontTx/>
              <a:buNone/>
              <a:defRPr sz="3500"/>
            </a:lvl5pPr>
          </a:lstStyle>
          <a:p>
            <a:pPr lvl="0"/>
            <a:r>
              <a:rPr lang="en-GB"/>
              <a:t>&lt;Heading&gt;</a:t>
            </a:r>
          </a:p>
          <a:p>
            <a:pPr lvl="1"/>
            <a:r>
              <a:rPr lang="en-GB"/>
              <a:t>&lt;Subheading second level&gt;</a:t>
            </a:r>
          </a:p>
        </p:txBody>
      </p:sp>
      <p:pic>
        <p:nvPicPr>
          <p:cNvPr id="7" name="Picture 6" descr="\\abinet.local\dfs\Company\Flood Re\Programme\Logos\CMYK\FR_Logo_CMYK.jpg"/>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00009" y="6280492"/>
            <a:ext cx="1903314" cy="365126"/>
          </a:xfrm>
          <a:prstGeom prst="rect">
            <a:avLst/>
          </a:prstGeom>
          <a:noFill/>
          <a:ln>
            <a:noFill/>
          </a:ln>
        </p:spPr>
      </p:pic>
      <p:sp>
        <p:nvSpPr>
          <p:cNvPr id="11" name="Slide Number Placeholder 2"/>
          <p:cNvSpPr>
            <a:spLocks noGrp="1"/>
          </p:cNvSpPr>
          <p:nvPr>
            <p:ph type="sldNum" sz="quarter" idx="4294967295"/>
          </p:nvPr>
        </p:nvSpPr>
        <p:spPr>
          <a:xfrm>
            <a:off x="6692900" y="6370638"/>
            <a:ext cx="2133600" cy="365125"/>
          </a:xfrm>
          <a:prstGeom prst="rect">
            <a:avLst/>
          </a:prstGeom>
        </p:spPr>
        <p:txBody>
          <a:bodyPr/>
          <a:lstStyle>
            <a:lvl1pPr>
              <a:defRPr/>
            </a:lvl1pPr>
          </a:lstStyle>
          <a:p>
            <a:pPr>
              <a:defRPr/>
            </a:pPr>
            <a:fld id="{A96F7632-5779-4112-82DC-3086E49283DD}" type="slidenum">
              <a:rPr lang="en-GB" sz="1200" smtClean="0"/>
              <a:pPr>
                <a:defRPr/>
              </a:pPr>
              <a:t>‹#›</a:t>
            </a:fld>
            <a:endParaRPr lang="en-GB" sz="1200"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601" y="1802588"/>
            <a:ext cx="7772400" cy="759182"/>
          </a:xfrm>
        </p:spPr>
        <p:txBody>
          <a:bodyPr anchor="t">
            <a:spAutoFit/>
          </a:bodyPr>
          <a:lstStyle>
            <a:lvl1pPr algn="l">
              <a:defRPr sz="5000" b="0" cap="none">
                <a:solidFill>
                  <a:schemeClr val="bg1"/>
                </a:solidFill>
              </a:defRPr>
            </a:lvl1pPr>
          </a:lstStyle>
          <a:p>
            <a:r>
              <a:rPr lang="en-US" smtClean="0"/>
              <a:t>Click to edit Master title style</a:t>
            </a:r>
            <a:endParaRPr lang="en-GB"/>
          </a:p>
        </p:txBody>
      </p:sp>
      <p:sp>
        <p:nvSpPr>
          <p:cNvPr id="4" name="Date Placeholder 3"/>
          <p:cNvSpPr>
            <a:spLocks noGrp="1"/>
          </p:cNvSpPr>
          <p:nvPr>
            <p:ph type="dt" sz="half" idx="10"/>
          </p:nvPr>
        </p:nvSpPr>
        <p:spPr>
          <a:xfrm>
            <a:off x="309599" y="231727"/>
            <a:ext cx="718141" cy="365125"/>
          </a:xfrm>
        </p:spPr>
        <p:txBody>
          <a:bodyPr rIns="0"/>
          <a:lstStyle>
            <a:lvl1pPr>
              <a:defRPr sz="800">
                <a:solidFill>
                  <a:srgbClr val="FFFFFF"/>
                </a:solidFill>
              </a:defRPr>
            </a:lvl1pPr>
          </a:lstStyle>
          <a:p>
            <a:fld id="{1E05CCD5-AF3E-46CB-A471-ADE5E3698236}" type="datetime1">
              <a:rPr lang="en-GB" smtClean="0"/>
              <a:pPr/>
              <a:t>07/11/2016</a:t>
            </a:fld>
            <a:endParaRPr lang="en-GB" dirty="0"/>
          </a:p>
        </p:txBody>
      </p:sp>
      <p:sp>
        <p:nvSpPr>
          <p:cNvPr id="5" name="Footer Placeholder 4"/>
          <p:cNvSpPr>
            <a:spLocks noGrp="1"/>
          </p:cNvSpPr>
          <p:nvPr>
            <p:ph type="ftr" sz="quarter" idx="11"/>
          </p:nvPr>
        </p:nvSpPr>
        <p:spPr>
          <a:xfrm>
            <a:off x="1027740" y="231727"/>
            <a:ext cx="3544259" cy="365125"/>
          </a:xfrm>
        </p:spPr>
        <p:txBody>
          <a:bodyPr lIns="0"/>
          <a:lstStyle>
            <a:lvl1pPr algn="l">
              <a:defRPr>
                <a:solidFill>
                  <a:srgbClr val="FFFFFF"/>
                </a:solidFill>
              </a:defRPr>
            </a:lvl1pPr>
          </a:lstStyle>
          <a:p>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v1">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4572000" y="0"/>
            <a:ext cx="4572000" cy="6858000"/>
          </a:xfrm>
        </p:spPr>
        <p:txBody>
          <a:bodyPr/>
          <a:lstStyle/>
          <a:p>
            <a:r>
              <a:rPr lang="en-US" dirty="0" smtClean="0"/>
              <a:t>Click icon to add picture</a:t>
            </a:r>
            <a:endParaRPr lang="en-GB" dirty="0"/>
          </a:p>
        </p:txBody>
      </p:sp>
      <p:sp>
        <p:nvSpPr>
          <p:cNvPr id="5" name="Date Placeholder 4"/>
          <p:cNvSpPr>
            <a:spLocks noGrp="1"/>
          </p:cNvSpPr>
          <p:nvPr>
            <p:ph type="dt" sz="half" idx="10"/>
          </p:nvPr>
        </p:nvSpPr>
        <p:spPr/>
        <p:txBody>
          <a:bodyPr/>
          <a:lstStyle/>
          <a:p>
            <a:fld id="{0A593D6D-D6A5-4CC0-A48D-63E51F311D23}" type="datetime1">
              <a:rPr lang="en-GB" smtClean="0"/>
              <a:pPr/>
              <a:t>07/11/2016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A6D33AD-4FFB-AF4B-BCA5-73427BDB6FE2}" type="slidenum">
              <a:rPr/>
              <a:pPr/>
              <a:t>‹#›</a:t>
            </a:fld>
            <a:endParaRPr lang="en-GB" dirty="0"/>
          </a:p>
        </p:txBody>
      </p:sp>
      <p:sp>
        <p:nvSpPr>
          <p:cNvPr id="8" name="Text Placeholder 7"/>
          <p:cNvSpPr>
            <a:spLocks noGrp="1"/>
          </p:cNvSpPr>
          <p:nvPr>
            <p:ph type="body" sz="quarter" idx="13" hasCustomPrompt="1"/>
          </p:nvPr>
        </p:nvSpPr>
        <p:spPr>
          <a:xfrm>
            <a:off x="309707" y="598711"/>
            <a:ext cx="4114809" cy="1001490"/>
          </a:xfrm>
        </p:spPr>
        <p:txBody>
          <a:bodyPr>
            <a:noAutofit/>
          </a:bodyPr>
          <a:lstStyle>
            <a:lvl1pPr marL="0" indent="0">
              <a:lnSpc>
                <a:spcPct val="85000"/>
              </a:lnSpc>
              <a:spcBef>
                <a:spcPts val="0"/>
              </a:spcBef>
              <a:buFontTx/>
              <a:buNone/>
              <a:defRPr sz="3500"/>
            </a:lvl1pPr>
            <a:lvl2pPr marL="0" indent="0">
              <a:lnSpc>
                <a:spcPct val="85000"/>
              </a:lnSpc>
              <a:spcBef>
                <a:spcPts val="0"/>
              </a:spcBef>
              <a:buFontTx/>
              <a:buNone/>
              <a:defRPr sz="3500">
                <a:solidFill>
                  <a:srgbClr val="00B0AD"/>
                </a:solidFill>
              </a:defRPr>
            </a:lvl2pPr>
            <a:lvl3pPr marL="0" indent="0">
              <a:lnSpc>
                <a:spcPct val="85000"/>
              </a:lnSpc>
              <a:spcBef>
                <a:spcPts val="0"/>
              </a:spcBef>
              <a:buFontTx/>
              <a:buNone/>
              <a:defRPr sz="3500"/>
            </a:lvl3pPr>
            <a:lvl4pPr marL="0" indent="0">
              <a:lnSpc>
                <a:spcPct val="85000"/>
              </a:lnSpc>
              <a:spcBef>
                <a:spcPts val="0"/>
              </a:spcBef>
              <a:buFontTx/>
              <a:buNone/>
              <a:defRPr sz="3500"/>
            </a:lvl4pPr>
            <a:lvl5pPr marL="0" indent="0">
              <a:lnSpc>
                <a:spcPct val="85000"/>
              </a:lnSpc>
              <a:spcBef>
                <a:spcPts val="0"/>
              </a:spcBef>
              <a:buFontTx/>
              <a:buNone/>
              <a:defRPr sz="3500"/>
            </a:lvl5pPr>
          </a:lstStyle>
          <a:p>
            <a:pPr lvl="0"/>
            <a:r>
              <a:rPr lang="en-GB"/>
              <a:t>&lt;Heading&gt;</a:t>
            </a:r>
          </a:p>
          <a:p>
            <a:pPr lvl="1"/>
            <a:r>
              <a:rPr lang="en-GB"/>
              <a:t>&lt;Subheading&gt;</a:t>
            </a:r>
          </a:p>
        </p:txBody>
      </p:sp>
      <p:sp>
        <p:nvSpPr>
          <p:cNvPr id="10" name="Content Placeholder 2"/>
          <p:cNvSpPr>
            <a:spLocks noGrp="1"/>
          </p:cNvSpPr>
          <p:nvPr>
            <p:ph idx="1"/>
          </p:nvPr>
        </p:nvSpPr>
        <p:spPr>
          <a:xfrm>
            <a:off x="309710" y="1814003"/>
            <a:ext cx="411480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v2">
    <p:spTree>
      <p:nvGrpSpPr>
        <p:cNvPr id="1" name=""/>
        <p:cNvGrpSpPr/>
        <p:nvPr/>
      </p:nvGrpSpPr>
      <p:grpSpPr>
        <a:xfrm>
          <a:off x="0" y="0"/>
          <a:ext cx="0" cy="0"/>
          <a:chOff x="0" y="0"/>
          <a:chExt cx="0" cy="0"/>
        </a:xfrm>
      </p:grpSpPr>
      <p:sp>
        <p:nvSpPr>
          <p:cNvPr id="10" name="Picture Placeholder 11"/>
          <p:cNvSpPr>
            <a:spLocks noGrp="1"/>
          </p:cNvSpPr>
          <p:nvPr>
            <p:ph type="pic" sz="quarter" idx="14"/>
          </p:nvPr>
        </p:nvSpPr>
        <p:spPr>
          <a:xfrm>
            <a:off x="4572000" y="0"/>
            <a:ext cx="4572000" cy="3438000"/>
          </a:xfrm>
        </p:spPr>
        <p:txBody>
          <a:bodyPr/>
          <a:lstStyle/>
          <a:p>
            <a:r>
              <a:rPr lang="en-US" dirty="0" smtClean="0"/>
              <a:t>Click icon to add picture</a:t>
            </a:r>
            <a:endParaRPr lang="en-GB" dirty="0"/>
          </a:p>
        </p:txBody>
      </p:sp>
      <p:sp>
        <p:nvSpPr>
          <p:cNvPr id="11" name="Text Placeholder 7"/>
          <p:cNvSpPr>
            <a:spLocks noGrp="1"/>
          </p:cNvSpPr>
          <p:nvPr>
            <p:ph type="body" sz="quarter" idx="13" hasCustomPrompt="1"/>
          </p:nvPr>
        </p:nvSpPr>
        <p:spPr>
          <a:xfrm>
            <a:off x="309707" y="598711"/>
            <a:ext cx="4114809" cy="1001490"/>
          </a:xfrm>
        </p:spPr>
        <p:txBody>
          <a:bodyPr>
            <a:noAutofit/>
          </a:bodyPr>
          <a:lstStyle>
            <a:lvl1pPr marL="0" indent="0">
              <a:lnSpc>
                <a:spcPct val="85000"/>
              </a:lnSpc>
              <a:spcBef>
                <a:spcPts val="0"/>
              </a:spcBef>
              <a:buFontTx/>
              <a:buNone/>
              <a:defRPr sz="3500"/>
            </a:lvl1pPr>
            <a:lvl2pPr marL="0" indent="0">
              <a:lnSpc>
                <a:spcPct val="85000"/>
              </a:lnSpc>
              <a:spcBef>
                <a:spcPts val="0"/>
              </a:spcBef>
              <a:buFontTx/>
              <a:buNone/>
              <a:defRPr sz="3500">
                <a:solidFill>
                  <a:srgbClr val="00B0AD"/>
                </a:solidFill>
              </a:defRPr>
            </a:lvl2pPr>
            <a:lvl3pPr marL="0" indent="0">
              <a:lnSpc>
                <a:spcPct val="85000"/>
              </a:lnSpc>
              <a:spcBef>
                <a:spcPts val="0"/>
              </a:spcBef>
              <a:buFontTx/>
              <a:buNone/>
              <a:defRPr sz="3500"/>
            </a:lvl3pPr>
            <a:lvl4pPr marL="0" indent="0">
              <a:lnSpc>
                <a:spcPct val="85000"/>
              </a:lnSpc>
              <a:spcBef>
                <a:spcPts val="0"/>
              </a:spcBef>
              <a:buFontTx/>
              <a:buNone/>
              <a:defRPr sz="3500"/>
            </a:lvl4pPr>
            <a:lvl5pPr marL="0" indent="0">
              <a:lnSpc>
                <a:spcPct val="85000"/>
              </a:lnSpc>
              <a:spcBef>
                <a:spcPts val="0"/>
              </a:spcBef>
              <a:buFontTx/>
              <a:buNone/>
              <a:defRPr sz="3500"/>
            </a:lvl5pPr>
          </a:lstStyle>
          <a:p>
            <a:pPr lvl="0"/>
            <a:r>
              <a:rPr lang="en-GB"/>
              <a:t>&lt;Heading&gt;</a:t>
            </a:r>
          </a:p>
          <a:p>
            <a:pPr lvl="1"/>
            <a:r>
              <a:rPr lang="en-GB"/>
              <a:t>&lt;Subheading&gt;</a:t>
            </a:r>
          </a:p>
        </p:txBody>
      </p:sp>
      <p:sp>
        <p:nvSpPr>
          <p:cNvPr id="12" name="Content Placeholder 2"/>
          <p:cNvSpPr>
            <a:spLocks noGrp="1"/>
          </p:cNvSpPr>
          <p:nvPr>
            <p:ph idx="1"/>
          </p:nvPr>
        </p:nvSpPr>
        <p:spPr>
          <a:xfrm>
            <a:off x="309710" y="1814003"/>
            <a:ext cx="4114808"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1190988-8A46-458E-A500-90CF75170AF2}" type="datetime1">
              <a:rPr lang="en-GB" smtClean="0"/>
              <a:pPr/>
              <a:t>07/11/2016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A6D33AD-4FFB-AF4B-BCA5-73427BDB6FE2}" type="slidenum">
              <a:rPr/>
              <a:pPr/>
              <a:t>‹#›</a:t>
            </a:fld>
            <a:endParaRPr lang="en-GB" dirty="0"/>
          </a:p>
        </p:txBody>
      </p:sp>
      <p:sp>
        <p:nvSpPr>
          <p:cNvPr id="13" name="Picture Placeholder 11"/>
          <p:cNvSpPr>
            <a:spLocks noGrp="1"/>
          </p:cNvSpPr>
          <p:nvPr>
            <p:ph type="pic" sz="quarter" idx="15"/>
          </p:nvPr>
        </p:nvSpPr>
        <p:spPr>
          <a:xfrm>
            <a:off x="4572000" y="3438000"/>
            <a:ext cx="2286000" cy="3420000"/>
          </a:xfrm>
        </p:spPr>
        <p:txBody>
          <a:bodyPr/>
          <a:lstStyle/>
          <a:p>
            <a:r>
              <a:rPr lang="en-US" dirty="0" smtClean="0"/>
              <a:t>Click icon to add picture</a:t>
            </a:r>
            <a:endParaRPr lang="en-GB" dirty="0"/>
          </a:p>
        </p:txBody>
      </p:sp>
      <p:sp>
        <p:nvSpPr>
          <p:cNvPr id="14" name="Picture Placeholder 11"/>
          <p:cNvSpPr>
            <a:spLocks noGrp="1"/>
          </p:cNvSpPr>
          <p:nvPr>
            <p:ph type="pic" sz="quarter" idx="16"/>
          </p:nvPr>
        </p:nvSpPr>
        <p:spPr>
          <a:xfrm>
            <a:off x="6858000" y="3438000"/>
            <a:ext cx="2286000" cy="3420000"/>
          </a:xfrm>
        </p:spPr>
        <p:txBody>
          <a:bodyPr/>
          <a:lstStyle/>
          <a:p>
            <a:r>
              <a:rPr lang="en-US" dirty="0" smtClean="0"/>
              <a:t>Click icon to add picture</a:t>
            </a:r>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7"/>
          <p:cNvSpPr>
            <a:spLocks noGrp="1"/>
          </p:cNvSpPr>
          <p:nvPr>
            <p:ph type="body" sz="quarter" idx="13" hasCustomPrompt="1"/>
          </p:nvPr>
        </p:nvSpPr>
        <p:spPr>
          <a:xfrm>
            <a:off x="309709" y="598711"/>
            <a:ext cx="8516391" cy="1001490"/>
          </a:xfrm>
        </p:spPr>
        <p:txBody>
          <a:bodyPr>
            <a:noAutofit/>
          </a:bodyPr>
          <a:lstStyle>
            <a:lvl1pPr marL="0" indent="0">
              <a:lnSpc>
                <a:spcPct val="85000"/>
              </a:lnSpc>
              <a:spcBef>
                <a:spcPts val="0"/>
              </a:spcBef>
              <a:buFontTx/>
              <a:buNone/>
              <a:defRPr sz="3500"/>
            </a:lvl1pPr>
            <a:lvl2pPr marL="0" indent="0">
              <a:lnSpc>
                <a:spcPct val="85000"/>
              </a:lnSpc>
              <a:spcBef>
                <a:spcPts val="0"/>
              </a:spcBef>
              <a:buFontTx/>
              <a:buNone/>
              <a:defRPr sz="3500">
                <a:solidFill>
                  <a:srgbClr val="00B0AD"/>
                </a:solidFill>
              </a:defRPr>
            </a:lvl2pPr>
            <a:lvl3pPr marL="0" indent="0">
              <a:lnSpc>
                <a:spcPct val="85000"/>
              </a:lnSpc>
              <a:spcBef>
                <a:spcPts val="0"/>
              </a:spcBef>
              <a:buFontTx/>
              <a:buNone/>
              <a:defRPr sz="3500"/>
            </a:lvl3pPr>
            <a:lvl4pPr marL="0" indent="0">
              <a:lnSpc>
                <a:spcPct val="85000"/>
              </a:lnSpc>
              <a:spcBef>
                <a:spcPts val="0"/>
              </a:spcBef>
              <a:buFontTx/>
              <a:buNone/>
              <a:defRPr sz="3500"/>
            </a:lvl4pPr>
            <a:lvl5pPr marL="0" indent="0">
              <a:lnSpc>
                <a:spcPct val="85000"/>
              </a:lnSpc>
              <a:spcBef>
                <a:spcPts val="0"/>
              </a:spcBef>
              <a:buFontTx/>
              <a:buNone/>
              <a:defRPr sz="3500"/>
            </a:lvl5pPr>
          </a:lstStyle>
          <a:p>
            <a:pPr lvl="0"/>
            <a:r>
              <a:rPr lang="en-GB"/>
              <a:t>&lt;Heading&gt;</a:t>
            </a:r>
          </a:p>
          <a:p>
            <a:pPr lvl="1"/>
            <a:r>
              <a:rPr lang="en-GB"/>
              <a:t>&lt;Subheading second level&gt;</a:t>
            </a:r>
          </a:p>
        </p:txBody>
      </p:sp>
      <p:sp>
        <p:nvSpPr>
          <p:cNvPr id="7" name="Date Placeholder 2"/>
          <p:cNvSpPr>
            <a:spLocks noGrp="1"/>
          </p:cNvSpPr>
          <p:nvPr>
            <p:ph type="dt" sz="half" idx="10"/>
          </p:nvPr>
        </p:nvSpPr>
        <p:spPr>
          <a:xfrm>
            <a:off x="309708" y="6370871"/>
            <a:ext cx="716400" cy="365125"/>
          </a:xfrm>
        </p:spPr>
        <p:txBody>
          <a:bodyPr/>
          <a:lstStyle/>
          <a:p>
            <a:fld id="{039A8934-0A56-4B07-AE1C-424EE43AA330}" type="datetime1">
              <a:rPr lang="en-GB" smtClean="0"/>
              <a:pPr/>
              <a:t>07/11/2016</a:t>
            </a:fld>
            <a:endParaRPr lang="en-GB" dirty="0"/>
          </a:p>
        </p:txBody>
      </p:sp>
      <p:sp>
        <p:nvSpPr>
          <p:cNvPr id="8" name="Footer Placeholder 3"/>
          <p:cNvSpPr>
            <a:spLocks noGrp="1"/>
          </p:cNvSpPr>
          <p:nvPr>
            <p:ph type="ftr" sz="quarter" idx="11"/>
          </p:nvPr>
        </p:nvSpPr>
        <p:spPr>
          <a:xfrm>
            <a:off x="1026000" y="6370871"/>
            <a:ext cx="3546000" cy="365125"/>
          </a:xfrm>
        </p:spPr>
        <p:txBody>
          <a:bodyPr/>
          <a:lstStyle/>
          <a:p>
            <a:endParaRPr lang="en-GB" dirty="0"/>
          </a:p>
        </p:txBody>
      </p:sp>
      <p:pic>
        <p:nvPicPr>
          <p:cNvPr id="10" name="Picture 9" descr="\\abinet.local\dfs\Company\Flood Re\Programme\Logos\CMYK\FR_Logo_CMYK.jpg"/>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922786" y="6270171"/>
            <a:ext cx="1903314" cy="378277"/>
          </a:xfrm>
          <a:prstGeom prst="rect">
            <a:avLst/>
          </a:prstGeom>
          <a:noFill/>
          <a:ln>
            <a:noFill/>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2"/>
          <p:cNvSpPr>
            <a:spLocks noGrp="1"/>
          </p:cNvSpPr>
          <p:nvPr>
            <p:ph type="dt" sz="half" idx="10"/>
          </p:nvPr>
        </p:nvSpPr>
        <p:spPr>
          <a:xfrm>
            <a:off x="309708" y="6370871"/>
            <a:ext cx="716400" cy="365125"/>
          </a:xfrm>
        </p:spPr>
        <p:txBody>
          <a:bodyPr/>
          <a:lstStyle/>
          <a:p>
            <a:fld id="{54CA855F-5220-4B01-8BC6-B4BDF7C9C372}" type="datetime1">
              <a:rPr lang="en-GB" smtClean="0"/>
              <a:pPr/>
              <a:t>07/11/2016</a:t>
            </a:fld>
            <a:endParaRPr lang="en-GB" dirty="0"/>
          </a:p>
        </p:txBody>
      </p:sp>
      <p:sp>
        <p:nvSpPr>
          <p:cNvPr id="7" name="Footer Placeholder 3"/>
          <p:cNvSpPr>
            <a:spLocks noGrp="1"/>
          </p:cNvSpPr>
          <p:nvPr>
            <p:ph type="ftr" sz="quarter" idx="11"/>
          </p:nvPr>
        </p:nvSpPr>
        <p:spPr>
          <a:xfrm>
            <a:off x="1026000" y="6370871"/>
            <a:ext cx="3546000" cy="365125"/>
          </a:xfrm>
        </p:spPr>
        <p:txBody>
          <a:bodyPr/>
          <a:lstStyle/>
          <a:p>
            <a:endParaRPr lang="en-GB" dirty="0"/>
          </a:p>
        </p:txBody>
      </p:sp>
      <p:sp>
        <p:nvSpPr>
          <p:cNvPr id="9" name="Slide Number Placeholder 2"/>
          <p:cNvSpPr>
            <a:spLocks noGrp="1"/>
          </p:cNvSpPr>
          <p:nvPr>
            <p:ph type="sldNum" sz="quarter" idx="4294967295"/>
          </p:nvPr>
        </p:nvSpPr>
        <p:spPr>
          <a:xfrm>
            <a:off x="6692900" y="6370638"/>
            <a:ext cx="2133600" cy="365125"/>
          </a:xfrm>
          <a:prstGeom prst="rect">
            <a:avLst/>
          </a:prstGeom>
        </p:spPr>
        <p:txBody>
          <a:bodyPr/>
          <a:lstStyle>
            <a:lvl1pPr>
              <a:defRPr/>
            </a:lvl1pPr>
          </a:lstStyle>
          <a:p>
            <a:pPr>
              <a:defRPr/>
            </a:pPr>
            <a:fld id="{A96F7632-5779-4112-82DC-3086E49283DD}" type="slidenum">
              <a:rPr lang="en-GB" sz="1200" smtClean="0"/>
              <a:pPr>
                <a:defRPr/>
              </a:pPr>
              <a:t>‹#›</a:t>
            </a:fld>
            <a:endParaRPr lang="en-GB" sz="1200" dirty="0"/>
          </a:p>
        </p:txBody>
      </p:sp>
      <p:pic>
        <p:nvPicPr>
          <p:cNvPr id="8" name="Picture 7"/>
          <p:cNvPicPr>
            <a:picLocks noChangeAspect="1"/>
          </p:cNvPicPr>
          <p:nvPr userDrawn="1"/>
        </p:nvPicPr>
        <p:blipFill>
          <a:blip r:embed="rId2"/>
          <a:srcRect l="33161" r="11937" b="24850"/>
          <a:stretch>
            <a:fillRect/>
          </a:stretch>
        </p:blipFill>
        <p:spPr>
          <a:xfrm>
            <a:off x="-1720" y="5831896"/>
            <a:ext cx="9139247" cy="1039091"/>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309603" y="1802592"/>
            <a:ext cx="5606142" cy="1405513"/>
          </a:xfrm>
        </p:spPr>
        <p:txBody>
          <a:bodyPr>
            <a:spAutoFit/>
          </a:bodyPr>
          <a:lstStyle>
            <a:lvl1pPr marL="0" indent="0">
              <a:lnSpc>
                <a:spcPct val="84000"/>
              </a:lnSpc>
              <a:spcBef>
                <a:spcPts val="0"/>
              </a:spcBef>
              <a:buFontTx/>
              <a:buNone/>
              <a:defRPr sz="5000" baseline="0">
                <a:solidFill>
                  <a:srgbClr val="FFFFFF"/>
                </a:solidFill>
              </a:defRPr>
            </a:lvl1pPr>
            <a:lvl2pPr marL="0" marR="0" indent="0" algn="l" defTabSz="457200" rtl="0" eaLnBrk="1" fontAlgn="auto" latinLnBrk="0" hangingPunct="1">
              <a:lnSpc>
                <a:spcPct val="84000"/>
              </a:lnSpc>
              <a:spcBef>
                <a:spcPts val="0"/>
              </a:spcBef>
              <a:spcAft>
                <a:spcPts val="0"/>
              </a:spcAft>
              <a:buClrTx/>
              <a:buSzTx/>
              <a:buFontTx/>
              <a:buNone/>
              <a:tabLst/>
              <a:defRPr sz="5000">
                <a:solidFill>
                  <a:schemeClr val="bg2"/>
                </a:solidFill>
              </a:defRPr>
            </a:lvl2pPr>
            <a:lvl3pPr marL="0" indent="0">
              <a:lnSpc>
                <a:spcPct val="84000"/>
              </a:lnSpc>
              <a:spcBef>
                <a:spcPts val="0"/>
              </a:spcBef>
              <a:buFontTx/>
              <a:buNone/>
              <a:defRPr sz="5000">
                <a:solidFill>
                  <a:srgbClr val="FFFFFF"/>
                </a:solidFill>
              </a:defRPr>
            </a:lvl3pPr>
            <a:lvl4pPr marL="0" indent="0">
              <a:lnSpc>
                <a:spcPct val="84000"/>
              </a:lnSpc>
              <a:spcBef>
                <a:spcPts val="0"/>
              </a:spcBef>
              <a:buFontTx/>
              <a:buNone/>
              <a:defRPr sz="5000">
                <a:solidFill>
                  <a:srgbClr val="FFFFFF"/>
                </a:solidFill>
              </a:defRPr>
            </a:lvl4pPr>
            <a:lvl5pPr marL="0" indent="0">
              <a:lnSpc>
                <a:spcPct val="84000"/>
              </a:lnSpc>
              <a:spcBef>
                <a:spcPts val="0"/>
              </a:spcBef>
              <a:buFontTx/>
              <a:buNone/>
              <a:defRPr sz="5000">
                <a:solidFill>
                  <a:srgbClr val="FFFFFF"/>
                </a:solidFill>
              </a:defRPr>
            </a:lvl5pPr>
          </a:lstStyle>
          <a:p>
            <a:pPr lvl="0"/>
            <a:r>
              <a:rPr lang="en-GB"/>
              <a:t>&lt;Closing statement</a:t>
            </a:r>
            <a:br>
              <a:rPr lang="en-GB"/>
            </a:br>
            <a:r>
              <a:rPr lang="en-GB"/>
              <a:t>if applicable&gt;</a:t>
            </a:r>
          </a:p>
        </p:txBody>
      </p:sp>
      <p:pic>
        <p:nvPicPr>
          <p:cNvPr id="11" name="Picture 10" descr="FloodRe.png"/>
          <p:cNvPicPr>
            <a:picLocks noChangeAspect="1"/>
          </p:cNvPicPr>
          <p:nvPr userDrawn="1"/>
        </p:nvPicPr>
        <p:blipFill>
          <a:blip r:embed="rId2"/>
          <a:stretch>
            <a:fillRect/>
          </a:stretch>
        </p:blipFill>
        <p:spPr>
          <a:xfrm>
            <a:off x="7438984" y="6249834"/>
            <a:ext cx="1295443" cy="234704"/>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709" y="598710"/>
            <a:ext cx="8516391" cy="1001490"/>
          </a:xfrm>
          <a:prstGeom prst="rect">
            <a:avLst/>
          </a:prstGeom>
        </p:spPr>
        <p:txBody>
          <a:bodyPr vert="horz" lIns="91440" tIns="45720" rIns="91440" bIns="45720" rtlCol="0" anchor="t" anchorCtr="0">
            <a:normAutofit/>
          </a:bodyPr>
          <a:lstStyle/>
          <a:p>
            <a:r>
              <a:rPr lang="en-US" smtClean="0"/>
              <a:t>Click to edit Master title style</a:t>
            </a:r>
            <a:endParaRPr lang="en-GB"/>
          </a:p>
        </p:txBody>
      </p:sp>
      <p:sp>
        <p:nvSpPr>
          <p:cNvPr id="3" name="Text Placeholder 2"/>
          <p:cNvSpPr>
            <a:spLocks noGrp="1"/>
          </p:cNvSpPr>
          <p:nvPr>
            <p:ph type="body" idx="1"/>
          </p:nvPr>
        </p:nvSpPr>
        <p:spPr>
          <a:xfrm>
            <a:off x="309708" y="1814003"/>
            <a:ext cx="851639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09708" y="6477004"/>
            <a:ext cx="716400" cy="365125"/>
          </a:xfrm>
          <a:prstGeom prst="rect">
            <a:avLst/>
          </a:prstGeom>
        </p:spPr>
        <p:txBody>
          <a:bodyPr vert="horz" lIns="91440" tIns="45720" rIns="0" bIns="45720" rtlCol="0" anchor="ctr"/>
          <a:lstStyle>
            <a:lvl1pPr algn="l">
              <a:defRPr sz="800">
                <a:solidFill>
                  <a:schemeClr val="tx1">
                    <a:tint val="75000"/>
                  </a:schemeClr>
                </a:solidFill>
                <a:latin typeface="+mn-lt"/>
              </a:defRPr>
            </a:lvl1pPr>
          </a:lstStyle>
          <a:p>
            <a:fld id="{9B200D93-0FDA-424E-AD3E-3E3483A4F664}" type="datetime1">
              <a:rPr lang="en-GB" smtClean="0"/>
              <a:pPr/>
              <a:t>07/11/2016</a:t>
            </a:fld>
            <a:endParaRPr lang="en-US" dirty="0"/>
          </a:p>
        </p:txBody>
      </p:sp>
      <p:sp>
        <p:nvSpPr>
          <p:cNvPr id="5" name="Footer Placeholder 4"/>
          <p:cNvSpPr>
            <a:spLocks noGrp="1"/>
          </p:cNvSpPr>
          <p:nvPr>
            <p:ph type="ftr" sz="quarter" idx="3"/>
          </p:nvPr>
        </p:nvSpPr>
        <p:spPr>
          <a:xfrm>
            <a:off x="1026000" y="6477004"/>
            <a:ext cx="3546000" cy="365125"/>
          </a:xfrm>
          <a:prstGeom prst="rect">
            <a:avLst/>
          </a:prstGeom>
        </p:spPr>
        <p:txBody>
          <a:bodyPr vert="horz" lIns="0" tIns="45720" rIns="91440" bIns="45720" rtlCol="0" anchor="ctr"/>
          <a:lstStyle>
            <a:lvl1pPr algn="l">
              <a:defRPr sz="800">
                <a:solidFill>
                  <a:schemeClr val="tx1">
                    <a:tint val="75000"/>
                  </a:schemeClr>
                </a:solidFill>
                <a:latin typeface="+mn-lt"/>
              </a:defRPr>
            </a:lvl1pPr>
          </a:lstStyle>
          <a:p>
            <a:endParaRPr lang="en-GB" dirty="0"/>
          </a:p>
        </p:txBody>
      </p:sp>
      <p:sp>
        <p:nvSpPr>
          <p:cNvPr id="6" name="Slide Number Placeholder 5"/>
          <p:cNvSpPr>
            <a:spLocks noGrp="1"/>
          </p:cNvSpPr>
          <p:nvPr>
            <p:ph type="sldNum" sz="quarter" idx="4"/>
          </p:nvPr>
        </p:nvSpPr>
        <p:spPr>
          <a:xfrm>
            <a:off x="6692498" y="6477004"/>
            <a:ext cx="2133600" cy="365125"/>
          </a:xfrm>
          <a:prstGeom prst="rect">
            <a:avLst/>
          </a:prstGeom>
        </p:spPr>
        <p:txBody>
          <a:bodyPr vert="horz" lIns="91440" tIns="45720" rIns="91440" bIns="45720" rtlCol="0" anchor="ctr"/>
          <a:lstStyle>
            <a:lvl1pPr algn="r">
              <a:defRPr sz="800">
                <a:solidFill>
                  <a:schemeClr val="tx1">
                    <a:tint val="75000"/>
                  </a:schemeClr>
                </a:solidFill>
                <a:latin typeface="+mn-lt"/>
              </a:defRPr>
            </a:lvl1pPr>
          </a:lstStyle>
          <a:p>
            <a:fld id="{4A6D33AD-4FFB-AF4B-BCA5-73427BDB6FE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3" r:id="rId4"/>
    <p:sldLayoutId id="2147483664" r:id="rId5"/>
    <p:sldLayoutId id="2147483665" r:id="rId6"/>
    <p:sldLayoutId id="2147483666" r:id="rId7"/>
    <p:sldLayoutId id="2147483667" r:id="rId8"/>
    <p:sldLayoutId id="2147483669" r:id="rId9"/>
    <p:sldLayoutId id="2147483676" r:id="rId10"/>
    <p:sldLayoutId id="2147483678" r:id="rId11"/>
  </p:sldLayoutIdLst>
  <p:hf hdr="0" dt="0"/>
  <p:txStyles>
    <p:titleStyle>
      <a:lvl1pPr algn="l" defTabSz="457200" rtl="0" eaLnBrk="1" latinLnBrk="0" hangingPunct="1">
        <a:lnSpc>
          <a:spcPct val="84000"/>
        </a:lnSpc>
        <a:spcBef>
          <a:spcPct val="0"/>
        </a:spcBef>
        <a:buNone/>
        <a:defRPr sz="3500" kern="1200">
          <a:solidFill>
            <a:schemeClr val="tx1"/>
          </a:solidFill>
          <a:latin typeface="Calibri Light"/>
          <a:ea typeface="+mj-ea"/>
          <a:cs typeface="+mj-cs"/>
        </a:defRPr>
      </a:lvl1pPr>
    </p:titleStyle>
    <p:bodyStyle>
      <a:lvl1pPr marL="0" indent="0" algn="l" defTabSz="457200" rtl="0" eaLnBrk="1" latinLnBrk="0" hangingPunct="1">
        <a:spcBef>
          <a:spcPts val="1600"/>
        </a:spcBef>
        <a:buFontTx/>
        <a:buNone/>
        <a:defRPr sz="1300" kern="1200">
          <a:solidFill>
            <a:schemeClr val="tx1"/>
          </a:solidFill>
          <a:latin typeface="Calibri Light"/>
          <a:ea typeface="+mn-ea"/>
          <a:cs typeface="+mn-cs"/>
        </a:defRPr>
      </a:lvl1pPr>
      <a:lvl2pPr marL="576000" indent="-144000" algn="l" defTabSz="457200" rtl="0" eaLnBrk="1" latinLnBrk="0" hangingPunct="1">
        <a:spcBef>
          <a:spcPts val="800"/>
        </a:spcBef>
        <a:buFont typeface="Arial"/>
        <a:buChar char="•"/>
        <a:defRPr sz="1300" kern="1200">
          <a:solidFill>
            <a:schemeClr val="tx1"/>
          </a:solidFill>
          <a:latin typeface="Calibri Light"/>
          <a:ea typeface="+mn-ea"/>
          <a:cs typeface="+mn-cs"/>
        </a:defRPr>
      </a:lvl2pPr>
      <a:lvl3pPr marL="1143000" indent="-228600" algn="l" defTabSz="457200" rtl="0" eaLnBrk="1" latinLnBrk="0" hangingPunct="1">
        <a:spcBef>
          <a:spcPts val="400"/>
        </a:spcBef>
        <a:buFont typeface="Lucida Grande"/>
        <a:buChar char="−"/>
        <a:defRPr sz="1300" kern="1200">
          <a:solidFill>
            <a:schemeClr val="tx1"/>
          </a:solidFill>
          <a:latin typeface="Calibri Light"/>
          <a:ea typeface="+mn-ea"/>
          <a:cs typeface="+mn-cs"/>
        </a:defRPr>
      </a:lvl3pPr>
      <a:lvl4pPr marL="1512000" indent="-108000" algn="l" defTabSz="457200" rtl="0" eaLnBrk="1" latinLnBrk="0" hangingPunct="1">
        <a:spcBef>
          <a:spcPts val="400"/>
        </a:spcBef>
        <a:buFont typeface="Arial"/>
        <a:buChar char="•"/>
        <a:defRPr sz="1100" kern="1200">
          <a:solidFill>
            <a:schemeClr val="tx1"/>
          </a:solidFill>
          <a:latin typeface="Calibri Light"/>
          <a:ea typeface="+mn-ea"/>
          <a:cs typeface="+mn-cs"/>
        </a:defRPr>
      </a:lvl4pPr>
      <a:lvl5pPr marL="1512000" indent="-108000" algn="l" defTabSz="457200" rtl="0" eaLnBrk="1" latinLnBrk="0" hangingPunct="1">
        <a:spcBef>
          <a:spcPts val="400"/>
        </a:spcBef>
        <a:buFont typeface="Arial"/>
        <a:buChar char="•"/>
        <a:defRPr sz="1100" kern="1200">
          <a:solidFill>
            <a:schemeClr val="tx1"/>
          </a:solidFill>
          <a:latin typeface="Calibri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0.xml"/><Relationship Id="rId6" Type="http://schemas.openxmlformats.org/officeDocument/2006/relationships/image" Target="../media/image2.jpeg"/><Relationship Id="rId5" Type="http://schemas.openxmlformats.org/officeDocument/2006/relationships/image" Target="../media/image17.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45" y="-47057"/>
            <a:ext cx="9148432" cy="1628800"/>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1019" t="55259" r="19491" b="29671"/>
          <a:stretch/>
        </p:blipFill>
        <p:spPr bwMode="auto">
          <a:xfrm>
            <a:off x="251520" y="137199"/>
            <a:ext cx="1872208" cy="7715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7" name="Group 16"/>
          <p:cNvGrpSpPr/>
          <p:nvPr/>
        </p:nvGrpSpPr>
        <p:grpSpPr>
          <a:xfrm>
            <a:off x="-24637" y="1268760"/>
            <a:ext cx="9176750" cy="504056"/>
            <a:chOff x="-36512" y="3429000"/>
            <a:chExt cx="9176750" cy="504056"/>
          </a:xfrm>
        </p:grpSpPr>
        <p:sp>
          <p:nvSpPr>
            <p:cNvPr id="18" name="Wave 17"/>
            <p:cNvSpPr/>
            <p:nvPr/>
          </p:nvSpPr>
          <p:spPr>
            <a:xfrm>
              <a:off x="-36512" y="3429000"/>
              <a:ext cx="3092581" cy="504056"/>
            </a:xfrm>
            <a:prstGeom prst="wave">
              <a:avLst>
                <a:gd name="adj1" fmla="val 2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Wave 19"/>
            <p:cNvSpPr/>
            <p:nvPr/>
          </p:nvSpPr>
          <p:spPr>
            <a:xfrm>
              <a:off x="3056069" y="3429000"/>
              <a:ext cx="3092581" cy="504056"/>
            </a:xfrm>
            <a:prstGeom prst="wave">
              <a:avLst>
                <a:gd name="adj1" fmla="val 2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Wave 20"/>
            <p:cNvSpPr/>
            <p:nvPr/>
          </p:nvSpPr>
          <p:spPr>
            <a:xfrm>
              <a:off x="6152414" y="3429000"/>
              <a:ext cx="2987824" cy="504056"/>
            </a:xfrm>
            <a:prstGeom prst="wave">
              <a:avLst>
                <a:gd name="adj1" fmla="val 2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p:cNvGrpSpPr/>
          <p:nvPr/>
        </p:nvGrpSpPr>
        <p:grpSpPr>
          <a:xfrm>
            <a:off x="-24637" y="1340768"/>
            <a:ext cx="9166117" cy="504056"/>
            <a:chOff x="-36512" y="3717032"/>
            <a:chExt cx="9166117" cy="504056"/>
          </a:xfrm>
        </p:grpSpPr>
        <p:sp>
          <p:nvSpPr>
            <p:cNvPr id="23" name="Wave 22"/>
            <p:cNvSpPr/>
            <p:nvPr/>
          </p:nvSpPr>
          <p:spPr>
            <a:xfrm>
              <a:off x="-36512" y="3717032"/>
              <a:ext cx="3092581" cy="504056"/>
            </a:xfrm>
            <a:prstGeom prst="wave">
              <a:avLst>
                <a:gd name="adj1" fmla="val 20000"/>
                <a:gd name="adj2" fmla="val 0"/>
              </a:avLst>
            </a:prstGeom>
            <a:solidFill>
              <a:srgbClr val="00B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Wave 23"/>
            <p:cNvSpPr/>
            <p:nvPr/>
          </p:nvSpPr>
          <p:spPr>
            <a:xfrm>
              <a:off x="3056069" y="3717032"/>
              <a:ext cx="3092581" cy="504056"/>
            </a:xfrm>
            <a:prstGeom prst="wave">
              <a:avLst>
                <a:gd name="adj1" fmla="val 20000"/>
                <a:gd name="adj2" fmla="val 0"/>
              </a:avLst>
            </a:prstGeom>
            <a:solidFill>
              <a:srgbClr val="00B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Wave 24"/>
            <p:cNvSpPr/>
            <p:nvPr/>
          </p:nvSpPr>
          <p:spPr>
            <a:xfrm>
              <a:off x="6141781" y="3717032"/>
              <a:ext cx="2987824" cy="504056"/>
            </a:xfrm>
            <a:prstGeom prst="wave">
              <a:avLst>
                <a:gd name="adj1" fmla="val 20000"/>
                <a:gd name="adj2" fmla="val 0"/>
              </a:avLst>
            </a:prstGeom>
            <a:solidFill>
              <a:srgbClr val="00B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TextBox 13"/>
          <p:cNvSpPr txBox="1"/>
          <p:nvPr/>
        </p:nvSpPr>
        <p:spPr>
          <a:xfrm>
            <a:off x="379155" y="2155749"/>
            <a:ext cx="8424936" cy="584775"/>
          </a:xfrm>
          <a:prstGeom prst="rect">
            <a:avLst/>
          </a:prstGeom>
          <a:noFill/>
        </p:spPr>
        <p:txBody>
          <a:bodyPr wrap="square" rtlCol="0">
            <a:spAutoFit/>
          </a:bodyPr>
          <a:lstStyle/>
          <a:p>
            <a:r>
              <a:rPr lang="en-GB" sz="3200" dirty="0">
                <a:solidFill>
                  <a:srgbClr val="6F5091"/>
                </a:solidFill>
                <a:latin typeface="Calibri Light" pitchFamily="34" charset="0"/>
              </a:rPr>
              <a:t>Insurance Institute of Manchester</a:t>
            </a:r>
          </a:p>
        </p:txBody>
      </p:sp>
      <p:sp>
        <p:nvSpPr>
          <p:cNvPr id="15" name="TextBox 14"/>
          <p:cNvSpPr txBox="1"/>
          <p:nvPr/>
        </p:nvSpPr>
        <p:spPr>
          <a:xfrm>
            <a:off x="342001" y="2797832"/>
            <a:ext cx="7560840" cy="461665"/>
          </a:xfrm>
          <a:prstGeom prst="rect">
            <a:avLst/>
          </a:prstGeom>
          <a:noFill/>
        </p:spPr>
        <p:txBody>
          <a:bodyPr wrap="square" rtlCol="0">
            <a:spAutoFit/>
          </a:bodyPr>
          <a:lstStyle/>
          <a:p>
            <a:r>
              <a:rPr lang="en-GB" sz="2400" dirty="0">
                <a:solidFill>
                  <a:srgbClr val="00B0B9"/>
                </a:solidFill>
                <a:latin typeface="Calibri Light" panose="020F0302020204030204" pitchFamily="34" charset="0"/>
              </a:rPr>
              <a:t>Andrew Creedon, Head of Client Relationships, Flood Re</a:t>
            </a:r>
          </a:p>
        </p:txBody>
      </p:sp>
      <p:sp>
        <p:nvSpPr>
          <p:cNvPr id="26" name="TextBox 25"/>
          <p:cNvSpPr txBox="1"/>
          <p:nvPr/>
        </p:nvSpPr>
        <p:spPr>
          <a:xfrm>
            <a:off x="4775201" y="188640"/>
            <a:ext cx="4045272" cy="523220"/>
          </a:xfrm>
          <a:prstGeom prst="rect">
            <a:avLst/>
          </a:prstGeom>
          <a:noFill/>
        </p:spPr>
        <p:txBody>
          <a:bodyPr wrap="square" rtlCol="0">
            <a:spAutoFit/>
          </a:bodyPr>
          <a:lstStyle/>
          <a:p>
            <a:r>
              <a:rPr lang="en-GB" sz="2800" dirty="0" smtClean="0">
                <a:solidFill>
                  <a:srgbClr val="00B0B9"/>
                </a:solidFill>
                <a:latin typeface="Calibri Light" panose="020F0302020204030204" pitchFamily="34" charset="0"/>
              </a:rPr>
              <a:t>26</a:t>
            </a:r>
            <a:r>
              <a:rPr lang="en-GB" sz="2800" baseline="30000" dirty="0" smtClean="0">
                <a:solidFill>
                  <a:srgbClr val="00B0B9"/>
                </a:solidFill>
                <a:latin typeface="Calibri Light" panose="020F0302020204030204" pitchFamily="34" charset="0"/>
              </a:rPr>
              <a:t>th</a:t>
            </a:r>
            <a:r>
              <a:rPr lang="en-GB" sz="2800" dirty="0" smtClean="0">
                <a:solidFill>
                  <a:srgbClr val="00B0B9"/>
                </a:solidFill>
                <a:latin typeface="Calibri Light" panose="020F0302020204030204" pitchFamily="34" charset="0"/>
              </a:rPr>
              <a:t> October </a:t>
            </a:r>
            <a:r>
              <a:rPr lang="en-GB" sz="2800" dirty="0">
                <a:solidFill>
                  <a:srgbClr val="00B0B9"/>
                </a:solidFill>
                <a:latin typeface="Calibri Light" panose="020F0302020204030204" pitchFamily="34" charset="0"/>
              </a:rPr>
              <a:t>2016</a:t>
            </a:r>
          </a:p>
        </p:txBody>
      </p:sp>
      <p:pic>
        <p:nvPicPr>
          <p:cNvPr id="27"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44178" r="2185"/>
          <a:stretch/>
        </p:blipFill>
        <p:spPr bwMode="auto">
          <a:xfrm>
            <a:off x="1509" y="4274287"/>
            <a:ext cx="9163757" cy="2614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205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17"/>
          <p:cNvSpPr/>
          <p:nvPr/>
        </p:nvSpPr>
        <p:spPr>
          <a:xfrm rot="5400000">
            <a:off x="1744399" y="4383946"/>
            <a:ext cx="1112003" cy="365760"/>
          </a:xfrm>
          <a:prstGeom prst="triangl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a:xfrm>
            <a:off x="228845" y="217899"/>
            <a:ext cx="8810983" cy="1001490"/>
          </a:xfrm>
        </p:spPr>
        <p:txBody>
          <a:bodyPr>
            <a:normAutofit/>
          </a:bodyPr>
          <a:lstStyle/>
          <a:p>
            <a:r>
              <a:rPr lang="en-GB" sz="2800" dirty="0">
                <a:solidFill>
                  <a:schemeClr val="bg2"/>
                </a:solidFill>
                <a:latin typeface="Calibri Light" panose="020F0302020204030204" pitchFamily="34" charset="0"/>
                <a:ea typeface="+mn-ea"/>
                <a:cs typeface="+mn-cs"/>
              </a:rPr>
              <a:t>6</a:t>
            </a:r>
            <a:r>
              <a:rPr lang="en-GB" sz="2800" dirty="0" smtClean="0">
                <a:solidFill>
                  <a:schemeClr val="bg2"/>
                </a:solidFill>
                <a:latin typeface="Calibri Light" panose="020F0302020204030204" pitchFamily="34" charset="0"/>
                <a:ea typeface="+mn-ea"/>
                <a:cs typeface="+mn-cs"/>
              </a:rPr>
              <a:t>. Initial results since introduction of Flood Re for customers</a:t>
            </a:r>
            <a:endParaRPr lang="en-GB" sz="2800" dirty="0">
              <a:solidFill>
                <a:schemeClr val="bg2"/>
              </a:solidFill>
              <a:latin typeface="Calibri Light" panose="020F0302020204030204" pitchFamily="34" charset="0"/>
              <a:ea typeface="+mn-ea"/>
              <a:cs typeface="+mn-cs"/>
            </a:endParaRPr>
          </a:p>
        </p:txBody>
      </p:sp>
      <p:sp>
        <p:nvSpPr>
          <p:cNvPr id="7" name="Slide Number Placeholder 5"/>
          <p:cNvSpPr>
            <a:spLocks noGrp="1"/>
          </p:cNvSpPr>
          <p:nvPr>
            <p:ph type="sldNum" sz="quarter" idx="12"/>
          </p:nvPr>
        </p:nvSpPr>
        <p:spPr>
          <a:xfrm>
            <a:off x="6692498" y="6477004"/>
            <a:ext cx="2133600" cy="365125"/>
          </a:xfrm>
        </p:spPr>
        <p:txBody>
          <a:bodyPr/>
          <a:lstStyle/>
          <a:p>
            <a:fld id="{4A6D33AD-4FFB-AF4B-BCA5-73427BDB6FE2}" type="slidenum">
              <a:rPr/>
              <a:pPr/>
              <a:t>10</a:t>
            </a:fld>
            <a:endParaRPr lang="en-GB" dirty="0"/>
          </a:p>
        </p:txBody>
      </p:sp>
      <p:sp>
        <p:nvSpPr>
          <p:cNvPr id="2" name="Rectangle 1"/>
          <p:cNvSpPr/>
          <p:nvPr/>
        </p:nvSpPr>
        <p:spPr>
          <a:xfrm>
            <a:off x="366665" y="776065"/>
            <a:ext cx="8367760" cy="369332"/>
          </a:xfrm>
          <a:prstGeom prst="rect">
            <a:avLst/>
          </a:prstGeom>
        </p:spPr>
        <p:txBody>
          <a:bodyPr wrap="square">
            <a:spAutoFit/>
          </a:bodyPr>
          <a:lstStyle/>
          <a:p>
            <a:r>
              <a:rPr lang="en-US" dirty="0" smtClean="0">
                <a:latin typeface="Calibri Light" panose="020F0302020204030204" pitchFamily="34" charset="0"/>
              </a:rPr>
              <a:t>Results from a benchmarking exercise of the insurance </a:t>
            </a:r>
            <a:r>
              <a:rPr lang="en-US" dirty="0">
                <a:latin typeface="Calibri Light" panose="020F0302020204030204" pitchFamily="34" charset="0"/>
              </a:rPr>
              <a:t>market </a:t>
            </a:r>
            <a:r>
              <a:rPr lang="en-US" b="1" dirty="0">
                <a:latin typeface="Calibri Light" panose="020F0302020204030204" pitchFamily="34" charset="0"/>
              </a:rPr>
              <a:t>prior to Flood Re </a:t>
            </a:r>
            <a:r>
              <a:rPr lang="en-US" b="1" dirty="0" smtClean="0">
                <a:latin typeface="Calibri Light" panose="020F0302020204030204" pitchFamily="34" charset="0"/>
              </a:rPr>
              <a:t>launch</a:t>
            </a:r>
            <a:endParaRPr lang="en-US" sz="2000" dirty="0">
              <a:latin typeface="Calibri Light" panose="020F0302020204030204" pitchFamily="34" charset="0"/>
            </a:endParaRPr>
          </a:p>
        </p:txBody>
      </p:sp>
      <p:sp>
        <p:nvSpPr>
          <p:cNvPr id="3" name="TextBox 2"/>
          <p:cNvSpPr txBox="1"/>
          <p:nvPr/>
        </p:nvSpPr>
        <p:spPr>
          <a:xfrm>
            <a:off x="408521" y="1361905"/>
            <a:ext cx="1685679" cy="830997"/>
          </a:xfrm>
          <a:prstGeom prst="rect">
            <a:avLst/>
          </a:prstGeom>
          <a:solidFill>
            <a:srgbClr val="FF0000"/>
          </a:solidFill>
          <a:ln w="28575">
            <a:noFill/>
          </a:ln>
        </p:spPr>
        <p:txBody>
          <a:bodyPr wrap="square" rtlCol="0">
            <a:spAutoFit/>
          </a:bodyPr>
          <a:lstStyle/>
          <a:p>
            <a:pPr algn="ctr"/>
            <a:r>
              <a:rPr lang="en-US" sz="1600" b="1" dirty="0" smtClean="0">
                <a:solidFill>
                  <a:schemeClr val="bg1"/>
                </a:solidFill>
                <a:latin typeface="Calibri Light" panose="020F0302020204030204" pitchFamily="34" charset="0"/>
              </a:rPr>
              <a:t>High </a:t>
            </a:r>
            <a:r>
              <a:rPr lang="en-US" sz="1600" b="1" dirty="0">
                <a:solidFill>
                  <a:schemeClr val="bg1"/>
                </a:solidFill>
                <a:latin typeface="Calibri Light" panose="020F0302020204030204" pitchFamily="34" charset="0"/>
              </a:rPr>
              <a:t>risk of flooding with a flood </a:t>
            </a:r>
            <a:r>
              <a:rPr lang="en-US" sz="1600" b="1" dirty="0" smtClean="0">
                <a:solidFill>
                  <a:schemeClr val="bg1"/>
                </a:solidFill>
                <a:latin typeface="Calibri Light" panose="020F0302020204030204" pitchFamily="34" charset="0"/>
              </a:rPr>
              <a:t>claim</a:t>
            </a:r>
          </a:p>
        </p:txBody>
      </p:sp>
      <p:sp>
        <p:nvSpPr>
          <p:cNvPr id="8" name="TextBox 7"/>
          <p:cNvSpPr txBox="1"/>
          <p:nvPr/>
        </p:nvSpPr>
        <p:spPr>
          <a:xfrm>
            <a:off x="408522" y="2526914"/>
            <a:ext cx="1703943" cy="830997"/>
          </a:xfrm>
          <a:prstGeom prst="rect">
            <a:avLst/>
          </a:prstGeom>
          <a:solidFill>
            <a:srgbClr val="FF0000"/>
          </a:solidFill>
          <a:ln w="28575">
            <a:noFill/>
          </a:ln>
        </p:spPr>
        <p:txBody>
          <a:bodyPr wrap="square" rtlCol="0">
            <a:spAutoFit/>
          </a:bodyPr>
          <a:lstStyle/>
          <a:p>
            <a:pPr algn="ctr"/>
            <a:r>
              <a:rPr lang="en-US" sz="1600" b="1" dirty="0" smtClean="0">
                <a:solidFill>
                  <a:schemeClr val="bg1"/>
                </a:solidFill>
                <a:latin typeface="Calibri Light" panose="020F0302020204030204" pitchFamily="34" charset="0"/>
              </a:rPr>
              <a:t>High </a:t>
            </a:r>
            <a:r>
              <a:rPr lang="en-US" sz="1600" b="1" dirty="0">
                <a:solidFill>
                  <a:schemeClr val="bg1"/>
                </a:solidFill>
                <a:latin typeface="Calibri Light" panose="020F0302020204030204" pitchFamily="34" charset="0"/>
              </a:rPr>
              <a:t>risk of flooding but no recent flood </a:t>
            </a:r>
            <a:r>
              <a:rPr lang="en-US" sz="1600" b="1" dirty="0" smtClean="0">
                <a:solidFill>
                  <a:schemeClr val="bg1"/>
                </a:solidFill>
                <a:latin typeface="Calibri Light" panose="020F0302020204030204" pitchFamily="34" charset="0"/>
              </a:rPr>
              <a:t>claim</a:t>
            </a:r>
          </a:p>
        </p:txBody>
      </p:sp>
      <p:sp>
        <p:nvSpPr>
          <p:cNvPr id="9" name="Rectangle 8"/>
          <p:cNvSpPr/>
          <p:nvPr/>
        </p:nvSpPr>
        <p:spPr>
          <a:xfrm>
            <a:off x="353658" y="3621633"/>
            <a:ext cx="8367760" cy="369332"/>
          </a:xfrm>
          <a:prstGeom prst="rect">
            <a:avLst/>
          </a:prstGeom>
        </p:spPr>
        <p:txBody>
          <a:bodyPr wrap="square">
            <a:spAutoFit/>
          </a:bodyPr>
          <a:lstStyle/>
          <a:p>
            <a:r>
              <a:rPr lang="en-US" dirty="0" smtClean="0">
                <a:latin typeface="Calibri Light" panose="020F0302020204030204" pitchFamily="34" charset="0"/>
              </a:rPr>
              <a:t>Availability </a:t>
            </a:r>
            <a:r>
              <a:rPr lang="en-US" b="1" dirty="0">
                <a:latin typeface="Calibri Light" panose="020F0302020204030204" pitchFamily="34" charset="0"/>
              </a:rPr>
              <a:t>post launch </a:t>
            </a:r>
          </a:p>
        </p:txBody>
      </p:sp>
      <p:sp>
        <p:nvSpPr>
          <p:cNvPr id="10" name="TextBox 9"/>
          <p:cNvSpPr txBox="1"/>
          <p:nvPr/>
        </p:nvSpPr>
        <p:spPr>
          <a:xfrm>
            <a:off x="2506053" y="1469652"/>
            <a:ext cx="5630338" cy="571885"/>
          </a:xfrm>
          <a:prstGeom prst="rect">
            <a:avLst/>
          </a:prstGeom>
          <a:noFill/>
          <a:ln>
            <a:solidFill>
              <a:srgbClr val="6F5091"/>
            </a:solidFill>
          </a:ln>
        </p:spPr>
        <p:txBody>
          <a:bodyPr wrap="square" rtlCol="0" anchor="ctr" anchorCtr="0">
            <a:noAutofit/>
          </a:bodyPr>
          <a:lstStyle/>
          <a:p>
            <a:r>
              <a:rPr lang="en-US" dirty="0">
                <a:solidFill>
                  <a:schemeClr val="tx2"/>
                </a:solidFill>
                <a:latin typeface="Calibri Light" panose="020F0302020204030204" pitchFamily="34" charset="0"/>
              </a:rPr>
              <a:t>Very little market available </a:t>
            </a:r>
            <a:endParaRPr lang="en-US" dirty="0" smtClean="0">
              <a:solidFill>
                <a:schemeClr val="tx2"/>
              </a:solidFill>
              <a:latin typeface="Calibri Light" panose="020F0302020204030204" pitchFamily="34" charset="0"/>
            </a:endParaRPr>
          </a:p>
        </p:txBody>
      </p:sp>
      <p:sp>
        <p:nvSpPr>
          <p:cNvPr id="11" name="Rectangle 10"/>
          <p:cNvSpPr/>
          <p:nvPr/>
        </p:nvSpPr>
        <p:spPr>
          <a:xfrm>
            <a:off x="2506054" y="2442939"/>
            <a:ext cx="5630339" cy="976837"/>
          </a:xfrm>
          <a:prstGeom prst="rect">
            <a:avLst/>
          </a:prstGeom>
          <a:ln>
            <a:solidFill>
              <a:srgbClr val="A995BD"/>
            </a:solidFill>
          </a:ln>
        </p:spPr>
        <p:txBody>
          <a:bodyPr anchor="ctr" anchorCtr="0">
            <a:noAutofit/>
          </a:bodyPr>
          <a:lstStyle/>
          <a:p>
            <a:r>
              <a:rPr lang="en-US" dirty="0" smtClean="0">
                <a:solidFill>
                  <a:schemeClr val="tx2"/>
                </a:solidFill>
                <a:latin typeface="Calibri Light" panose="020F0302020204030204" pitchFamily="34" charset="0"/>
              </a:rPr>
              <a:t>Significantly less </a:t>
            </a:r>
            <a:r>
              <a:rPr lang="en-US" dirty="0">
                <a:solidFill>
                  <a:schemeClr val="tx2"/>
                </a:solidFill>
                <a:latin typeface="Calibri Light" panose="020F0302020204030204" pitchFamily="34" charset="0"/>
              </a:rPr>
              <a:t>of market available </a:t>
            </a:r>
            <a:endParaRPr lang="en-US" dirty="0" smtClean="0">
              <a:solidFill>
                <a:schemeClr val="tx2"/>
              </a:solidFill>
              <a:latin typeface="Calibri Light" panose="020F0302020204030204" pitchFamily="34" charset="0"/>
            </a:endParaRPr>
          </a:p>
          <a:p>
            <a:r>
              <a:rPr lang="en-US" dirty="0" smtClean="0">
                <a:solidFill>
                  <a:schemeClr val="tx2"/>
                </a:solidFill>
                <a:latin typeface="Calibri Light" panose="020F0302020204030204" pitchFamily="34" charset="0"/>
              </a:rPr>
              <a:t>Significantly higher premium</a:t>
            </a:r>
          </a:p>
          <a:p>
            <a:r>
              <a:rPr lang="en-US" dirty="0" smtClean="0">
                <a:latin typeface="Calibri Light" panose="020F0302020204030204" pitchFamily="34" charset="0"/>
              </a:rPr>
              <a:t>compared </a:t>
            </a:r>
            <a:r>
              <a:rPr lang="en-US" dirty="0">
                <a:latin typeface="Calibri Light" panose="020F0302020204030204" pitchFamily="34" charset="0"/>
              </a:rPr>
              <a:t>to non-flood risk </a:t>
            </a:r>
            <a:r>
              <a:rPr lang="en-US" dirty="0" smtClean="0">
                <a:latin typeface="Calibri Light" panose="020F0302020204030204" pitchFamily="34" charset="0"/>
              </a:rPr>
              <a:t>customers</a:t>
            </a:r>
            <a:endParaRPr lang="en-US" dirty="0">
              <a:latin typeface="Calibri Light" panose="020F0302020204030204" pitchFamily="34" charset="0"/>
            </a:endParaRPr>
          </a:p>
        </p:txBody>
      </p:sp>
      <p:sp>
        <p:nvSpPr>
          <p:cNvPr id="12" name="TextBox 11"/>
          <p:cNvSpPr txBox="1"/>
          <p:nvPr/>
        </p:nvSpPr>
        <p:spPr>
          <a:xfrm>
            <a:off x="413684" y="4151328"/>
            <a:ext cx="1703943" cy="830997"/>
          </a:xfrm>
          <a:prstGeom prst="rect">
            <a:avLst/>
          </a:prstGeom>
          <a:solidFill>
            <a:srgbClr val="92D050"/>
          </a:solidFill>
          <a:ln w="28575">
            <a:noFill/>
          </a:ln>
        </p:spPr>
        <p:txBody>
          <a:bodyPr wrap="square" rtlCol="0">
            <a:spAutoFit/>
          </a:bodyPr>
          <a:lstStyle/>
          <a:p>
            <a:pPr algn="ctr"/>
            <a:r>
              <a:rPr lang="en-US" sz="1600" b="1" dirty="0" smtClean="0">
                <a:solidFill>
                  <a:schemeClr val="bg1"/>
                </a:solidFill>
                <a:latin typeface="Calibri Light" panose="020F0302020204030204" pitchFamily="34" charset="0"/>
              </a:rPr>
              <a:t>High </a:t>
            </a:r>
            <a:r>
              <a:rPr lang="en-US" sz="1600" b="1" dirty="0">
                <a:solidFill>
                  <a:schemeClr val="bg1"/>
                </a:solidFill>
                <a:latin typeface="Calibri Light" panose="020F0302020204030204" pitchFamily="34" charset="0"/>
              </a:rPr>
              <a:t>risk of flooding </a:t>
            </a:r>
            <a:r>
              <a:rPr lang="en-US" sz="1600" b="1" dirty="0" smtClean="0">
                <a:solidFill>
                  <a:schemeClr val="bg1"/>
                </a:solidFill>
                <a:latin typeface="Calibri Light" panose="020F0302020204030204" pitchFamily="34" charset="0"/>
              </a:rPr>
              <a:t>with a</a:t>
            </a:r>
            <a:endParaRPr lang="en-US" sz="1600" b="1" dirty="0" smtClean="0">
              <a:solidFill>
                <a:srgbClr val="92D050"/>
              </a:solidFill>
              <a:latin typeface="Calibri Light" panose="020F0302020204030204" pitchFamily="34" charset="0"/>
            </a:endParaRPr>
          </a:p>
          <a:p>
            <a:pPr algn="ctr"/>
            <a:r>
              <a:rPr lang="en-US" sz="1600" b="1" dirty="0" smtClean="0">
                <a:solidFill>
                  <a:schemeClr val="bg1"/>
                </a:solidFill>
                <a:latin typeface="Calibri Light" panose="020F0302020204030204" pitchFamily="34" charset="0"/>
              </a:rPr>
              <a:t> flood claim</a:t>
            </a:r>
          </a:p>
        </p:txBody>
      </p:sp>
      <p:sp>
        <p:nvSpPr>
          <p:cNvPr id="13" name="Rectangle 12"/>
          <p:cNvSpPr/>
          <p:nvPr/>
        </p:nvSpPr>
        <p:spPr>
          <a:xfrm>
            <a:off x="2519061" y="4149052"/>
            <a:ext cx="5630338" cy="817017"/>
          </a:xfrm>
          <a:prstGeom prst="rect">
            <a:avLst/>
          </a:prstGeom>
          <a:ln>
            <a:solidFill>
              <a:srgbClr val="6F5091"/>
            </a:solidFill>
          </a:ln>
        </p:spPr>
        <p:txBody>
          <a:bodyPr anchor="ctr" anchorCtr="0">
            <a:noAutofit/>
          </a:bodyPr>
          <a:lstStyle/>
          <a:p>
            <a:r>
              <a:rPr lang="en-US" dirty="0" smtClean="0">
                <a:solidFill>
                  <a:schemeClr val="tx2"/>
                </a:solidFill>
                <a:latin typeface="Calibri Light" panose="020F0302020204030204" pitchFamily="34" charset="0"/>
              </a:rPr>
              <a:t>1o+ brands available via PCW and more in other channels</a:t>
            </a:r>
            <a:endParaRPr lang="en-US" dirty="0" smtClean="0">
              <a:latin typeface="Calibri Light" panose="020F0302020204030204" pitchFamily="34" charset="0"/>
            </a:endParaRPr>
          </a:p>
          <a:p>
            <a:r>
              <a:rPr lang="en-US" dirty="0" smtClean="0">
                <a:latin typeface="Calibri Light" panose="020F0302020204030204" pitchFamily="34" charset="0"/>
              </a:rPr>
              <a:t>even </a:t>
            </a:r>
            <a:r>
              <a:rPr lang="en-US" dirty="0">
                <a:latin typeface="Calibri Light" panose="020F0302020204030204" pitchFamily="34" charset="0"/>
              </a:rPr>
              <a:t>for the highest risks with flood </a:t>
            </a:r>
            <a:r>
              <a:rPr lang="en-US" dirty="0" smtClean="0">
                <a:latin typeface="Calibri Light" panose="020F0302020204030204" pitchFamily="34" charset="0"/>
              </a:rPr>
              <a:t>claims</a:t>
            </a:r>
            <a:endParaRPr lang="en-GB" dirty="0">
              <a:latin typeface="Calibri Light" panose="020F0302020204030204" pitchFamily="34" charset="0"/>
            </a:endParaRPr>
          </a:p>
        </p:txBody>
      </p:sp>
      <p:sp>
        <p:nvSpPr>
          <p:cNvPr id="14" name="Rectangle 13"/>
          <p:cNvSpPr/>
          <p:nvPr/>
        </p:nvSpPr>
        <p:spPr>
          <a:xfrm>
            <a:off x="366665" y="5153560"/>
            <a:ext cx="5978590" cy="735586"/>
          </a:xfrm>
          <a:prstGeom prst="rect">
            <a:avLst/>
          </a:prstGeom>
        </p:spPr>
        <p:txBody>
          <a:bodyPr wrap="square">
            <a:spAutoFit/>
          </a:bodyPr>
          <a:lstStyle/>
          <a:p>
            <a:pPr marL="0" lvl="1">
              <a:lnSpc>
                <a:spcPct val="115000"/>
              </a:lnSpc>
              <a:spcBef>
                <a:spcPts val="300"/>
              </a:spcBef>
              <a:spcAft>
                <a:spcPts val="300"/>
              </a:spcAft>
              <a:buClr>
                <a:schemeClr val="bg2"/>
              </a:buClr>
              <a:defRPr/>
            </a:pPr>
            <a:r>
              <a:rPr lang="en-US" sz="1600" dirty="0">
                <a:solidFill>
                  <a:srgbClr val="1F2A44"/>
                </a:solidFill>
                <a:latin typeface="Calibri Light" pitchFamily="34" charset="0"/>
                <a:ea typeface="Calibri" pitchFamily="34" charset="0"/>
                <a:cs typeface="Times New Roman" pitchFamily="18" charset="0"/>
              </a:rPr>
              <a:t>Full results of benchmarking exercise </a:t>
            </a:r>
            <a:endParaRPr lang="en-US" sz="1600" dirty="0" smtClean="0">
              <a:solidFill>
                <a:srgbClr val="1F2A44"/>
              </a:solidFill>
              <a:latin typeface="Calibri Light" pitchFamily="34" charset="0"/>
              <a:ea typeface="Calibri" pitchFamily="34" charset="0"/>
              <a:cs typeface="Times New Roman" pitchFamily="18" charset="0"/>
            </a:endParaRPr>
          </a:p>
          <a:p>
            <a:pPr marL="0" lvl="1">
              <a:lnSpc>
                <a:spcPct val="115000"/>
              </a:lnSpc>
              <a:spcBef>
                <a:spcPts val="300"/>
              </a:spcBef>
              <a:spcAft>
                <a:spcPts val="300"/>
              </a:spcAft>
              <a:buClr>
                <a:schemeClr val="bg2"/>
              </a:buClr>
              <a:defRPr/>
            </a:pPr>
            <a:r>
              <a:rPr lang="en-US" sz="1600" dirty="0" smtClean="0">
                <a:solidFill>
                  <a:srgbClr val="1F2A44"/>
                </a:solidFill>
                <a:latin typeface="Calibri Light" pitchFamily="34" charset="0"/>
                <a:ea typeface="Calibri" pitchFamily="34" charset="0"/>
                <a:cs typeface="Times New Roman" pitchFamily="18" charset="0"/>
              </a:rPr>
              <a:t>expected </a:t>
            </a:r>
            <a:r>
              <a:rPr lang="en-US" sz="1600" dirty="0">
                <a:solidFill>
                  <a:srgbClr val="1F2A44"/>
                </a:solidFill>
                <a:latin typeface="Calibri Light" pitchFamily="34" charset="0"/>
                <a:ea typeface="Calibri" pitchFamily="34" charset="0"/>
                <a:cs typeface="Times New Roman" pitchFamily="18" charset="0"/>
              </a:rPr>
              <a:t>later in the </a:t>
            </a:r>
            <a:r>
              <a:rPr lang="en-US" sz="1600" dirty="0" smtClean="0">
                <a:solidFill>
                  <a:srgbClr val="1F2A44"/>
                </a:solidFill>
                <a:latin typeface="Calibri Light" pitchFamily="34" charset="0"/>
                <a:ea typeface="Calibri" pitchFamily="34" charset="0"/>
                <a:cs typeface="Times New Roman" pitchFamily="18" charset="0"/>
              </a:rPr>
              <a:t>year</a:t>
            </a:r>
            <a:endParaRPr lang="en-US" sz="1600" dirty="0">
              <a:solidFill>
                <a:srgbClr val="1F2A44"/>
              </a:solidFill>
              <a:latin typeface="Calibri Light" pitchFamily="34" charset="0"/>
              <a:ea typeface="Calibri" pitchFamily="34" charset="0"/>
              <a:cs typeface="Times New Roman" pitchFamily="18" charset="0"/>
            </a:endParaRPr>
          </a:p>
        </p:txBody>
      </p:sp>
      <p:sp>
        <p:nvSpPr>
          <p:cNvPr id="19" name="Isosceles Triangle 18"/>
          <p:cNvSpPr/>
          <p:nvPr/>
        </p:nvSpPr>
        <p:spPr>
          <a:xfrm rot="5400000">
            <a:off x="1722177" y="1594523"/>
            <a:ext cx="1112003" cy="365760"/>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Isosceles Triangle 19"/>
          <p:cNvSpPr/>
          <p:nvPr/>
        </p:nvSpPr>
        <p:spPr>
          <a:xfrm rot="5400000">
            <a:off x="1739343" y="2776127"/>
            <a:ext cx="1112003" cy="365760"/>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7" name="Picture 16"/>
          <p:cNvPicPr>
            <a:picLocks noChangeAspect="1"/>
          </p:cNvPicPr>
          <p:nvPr/>
        </p:nvPicPr>
        <p:blipFill>
          <a:blip r:embed="rId2"/>
          <a:srcRect l="33161" r="11937" b="24850"/>
          <a:stretch>
            <a:fillRect/>
          </a:stretch>
        </p:blipFill>
        <p:spPr>
          <a:xfrm>
            <a:off x="4753" y="5831257"/>
            <a:ext cx="9139247" cy="1039091"/>
          </a:xfrm>
          <a:prstGeom prst="rect">
            <a:avLst/>
          </a:prstGeom>
        </p:spPr>
      </p:pic>
    </p:spTree>
    <p:extLst>
      <p:ext uri="{BB962C8B-B14F-4D97-AF65-F5344CB8AC3E}">
        <p14:creationId xmlns:p14="http://schemas.microsoft.com/office/powerpoint/2010/main" xmlns="" val="1059509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5277" y="262430"/>
            <a:ext cx="6087922" cy="923330"/>
          </a:xfrm>
          <a:prstGeom prst="rect">
            <a:avLst/>
          </a:prstGeom>
          <a:solidFill>
            <a:schemeClr val="bg1"/>
          </a:solidFill>
        </p:spPr>
        <p:txBody>
          <a:bodyPr wrap="square" lIns="91440" tIns="45720" rIns="91440" bIns="45720">
            <a:spAutoFit/>
          </a:bodyPr>
          <a:lstStyle/>
          <a:p>
            <a:pPr algn="ctr"/>
            <a:r>
              <a:rPr lang="en-GB"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GB"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GB"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4"/>
          <p:cNvPicPr>
            <a:picLocks noChangeAspect="1"/>
          </p:cNvPicPr>
          <p:nvPr/>
        </p:nvPicPr>
        <p:blipFill>
          <a:blip r:embed="rId2"/>
          <a:srcRect l="33161" r="11937" b="24850"/>
          <a:stretch>
            <a:fillRect/>
          </a:stretch>
        </p:blipFill>
        <p:spPr>
          <a:xfrm>
            <a:off x="4753" y="5831257"/>
            <a:ext cx="9139247" cy="1039091"/>
          </a:xfrm>
          <a:prstGeom prst="rect">
            <a:avLst/>
          </a:prstGeom>
        </p:spPr>
      </p:pic>
      <p:pic>
        <p:nvPicPr>
          <p:cNvPr id="2050" name="Picture 2"/>
          <p:cNvPicPr>
            <a:picLocks noChangeAspect="1" noChangeArrowheads="1"/>
          </p:cNvPicPr>
          <p:nvPr/>
        </p:nvPicPr>
        <p:blipFill>
          <a:blip r:embed="rId3"/>
          <a:srcRect/>
          <a:stretch>
            <a:fillRect/>
          </a:stretch>
        </p:blipFill>
        <p:spPr bwMode="auto">
          <a:xfrm>
            <a:off x="504825" y="614363"/>
            <a:ext cx="8134350" cy="5629275"/>
          </a:xfrm>
          <a:prstGeom prst="rect">
            <a:avLst/>
          </a:prstGeom>
          <a:noFill/>
          <a:ln w="9525">
            <a:noFill/>
            <a:miter lim="800000"/>
            <a:headEnd/>
            <a:tailEnd/>
          </a:ln>
        </p:spPr>
      </p:pic>
    </p:spTree>
    <p:extLst>
      <p:ext uri="{BB962C8B-B14F-4D97-AF65-F5344CB8AC3E}">
        <p14:creationId xmlns:p14="http://schemas.microsoft.com/office/powerpoint/2010/main" xmlns="" val="3574085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45" y="-47057"/>
            <a:ext cx="9148432" cy="1628800"/>
          </a:xfrm>
          <a:prstGeom prst="rect">
            <a:avLst/>
          </a:prstGeom>
          <a:solidFill>
            <a:srgbClr val="1F2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1019" t="55259" r="19491" b="29671"/>
          <a:stretch/>
        </p:blipFill>
        <p:spPr bwMode="auto">
          <a:xfrm>
            <a:off x="251520" y="137199"/>
            <a:ext cx="1872208" cy="7715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7" name="Group 16"/>
          <p:cNvGrpSpPr/>
          <p:nvPr/>
        </p:nvGrpSpPr>
        <p:grpSpPr>
          <a:xfrm>
            <a:off x="-24637" y="1268760"/>
            <a:ext cx="9176750" cy="504056"/>
            <a:chOff x="-36512" y="3429000"/>
            <a:chExt cx="9176750" cy="504056"/>
          </a:xfrm>
        </p:grpSpPr>
        <p:sp>
          <p:nvSpPr>
            <p:cNvPr id="18" name="Wave 17"/>
            <p:cNvSpPr/>
            <p:nvPr/>
          </p:nvSpPr>
          <p:spPr>
            <a:xfrm>
              <a:off x="-36512" y="3429000"/>
              <a:ext cx="3092581" cy="504056"/>
            </a:xfrm>
            <a:prstGeom prst="wave">
              <a:avLst>
                <a:gd name="adj1" fmla="val 2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Wave 19"/>
            <p:cNvSpPr/>
            <p:nvPr/>
          </p:nvSpPr>
          <p:spPr>
            <a:xfrm>
              <a:off x="3056069" y="3429000"/>
              <a:ext cx="3092581" cy="504056"/>
            </a:xfrm>
            <a:prstGeom prst="wave">
              <a:avLst>
                <a:gd name="adj1" fmla="val 2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Wave 20"/>
            <p:cNvSpPr/>
            <p:nvPr/>
          </p:nvSpPr>
          <p:spPr>
            <a:xfrm>
              <a:off x="6152414" y="3429000"/>
              <a:ext cx="2987824" cy="504056"/>
            </a:xfrm>
            <a:prstGeom prst="wave">
              <a:avLst>
                <a:gd name="adj1" fmla="val 2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p:cNvGrpSpPr/>
          <p:nvPr/>
        </p:nvGrpSpPr>
        <p:grpSpPr>
          <a:xfrm>
            <a:off x="-24637" y="1340768"/>
            <a:ext cx="9166117" cy="504056"/>
            <a:chOff x="-36512" y="3717032"/>
            <a:chExt cx="9166117" cy="504056"/>
          </a:xfrm>
        </p:grpSpPr>
        <p:sp>
          <p:nvSpPr>
            <p:cNvPr id="23" name="Wave 22"/>
            <p:cNvSpPr/>
            <p:nvPr/>
          </p:nvSpPr>
          <p:spPr>
            <a:xfrm>
              <a:off x="-36512" y="3717032"/>
              <a:ext cx="3092581" cy="504056"/>
            </a:xfrm>
            <a:prstGeom prst="wave">
              <a:avLst>
                <a:gd name="adj1" fmla="val 20000"/>
                <a:gd name="adj2" fmla="val 0"/>
              </a:avLst>
            </a:prstGeom>
            <a:solidFill>
              <a:srgbClr val="00B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Wave 23"/>
            <p:cNvSpPr/>
            <p:nvPr/>
          </p:nvSpPr>
          <p:spPr>
            <a:xfrm>
              <a:off x="3056069" y="3717032"/>
              <a:ext cx="3092581" cy="504056"/>
            </a:xfrm>
            <a:prstGeom prst="wave">
              <a:avLst>
                <a:gd name="adj1" fmla="val 20000"/>
                <a:gd name="adj2" fmla="val 0"/>
              </a:avLst>
            </a:prstGeom>
            <a:solidFill>
              <a:srgbClr val="00B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Wave 24"/>
            <p:cNvSpPr/>
            <p:nvPr/>
          </p:nvSpPr>
          <p:spPr>
            <a:xfrm>
              <a:off x="6141781" y="3717032"/>
              <a:ext cx="2987824" cy="504056"/>
            </a:xfrm>
            <a:prstGeom prst="wave">
              <a:avLst>
                <a:gd name="adj1" fmla="val 20000"/>
                <a:gd name="adj2" fmla="val 0"/>
              </a:avLst>
            </a:prstGeom>
            <a:solidFill>
              <a:srgbClr val="00B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TextBox 13"/>
          <p:cNvSpPr txBox="1"/>
          <p:nvPr/>
        </p:nvSpPr>
        <p:spPr>
          <a:xfrm>
            <a:off x="562733" y="2553353"/>
            <a:ext cx="8424936" cy="1569660"/>
          </a:xfrm>
          <a:prstGeom prst="rect">
            <a:avLst/>
          </a:prstGeom>
          <a:noFill/>
        </p:spPr>
        <p:txBody>
          <a:bodyPr wrap="square" rtlCol="0">
            <a:spAutoFit/>
          </a:bodyPr>
          <a:lstStyle/>
          <a:p>
            <a:r>
              <a:rPr lang="en-GB" sz="3200" dirty="0" smtClean="0">
                <a:solidFill>
                  <a:srgbClr val="00B0B9"/>
                </a:solidFill>
                <a:latin typeface="Calibri Light" panose="020F0302020204030204" pitchFamily="34" charset="0"/>
              </a:rPr>
              <a:t>7. Ceding </a:t>
            </a:r>
            <a:r>
              <a:rPr lang="en-GB" sz="3200" dirty="0">
                <a:solidFill>
                  <a:srgbClr val="00B0B9"/>
                </a:solidFill>
                <a:latin typeface="Calibri Light" panose="020F0302020204030204" pitchFamily="34" charset="0"/>
              </a:rPr>
              <a:t>to Flood Re - Factors to </a:t>
            </a:r>
            <a:r>
              <a:rPr lang="en-GB" sz="3200" dirty="0" smtClean="0">
                <a:solidFill>
                  <a:srgbClr val="00B0B9"/>
                </a:solidFill>
                <a:latin typeface="Calibri Light" panose="020F0302020204030204" pitchFamily="34" charset="0"/>
              </a:rPr>
              <a:t>consider for underwriting</a:t>
            </a:r>
            <a:endParaRPr lang="en-GB" sz="3200" dirty="0">
              <a:solidFill>
                <a:srgbClr val="00B0B9"/>
              </a:solidFill>
              <a:latin typeface="Calibri Light" panose="020F0302020204030204" pitchFamily="34" charset="0"/>
            </a:endParaRPr>
          </a:p>
          <a:p>
            <a:endParaRPr lang="en-GB" sz="3200" dirty="0">
              <a:solidFill>
                <a:srgbClr val="6F5091"/>
              </a:solidFill>
            </a:endParaRPr>
          </a:p>
        </p:txBody>
      </p:sp>
      <p:sp>
        <p:nvSpPr>
          <p:cNvPr id="26" name="TextBox 25"/>
          <p:cNvSpPr txBox="1"/>
          <p:nvPr/>
        </p:nvSpPr>
        <p:spPr>
          <a:xfrm>
            <a:off x="4775201" y="188640"/>
            <a:ext cx="4045272" cy="523220"/>
          </a:xfrm>
          <a:prstGeom prst="rect">
            <a:avLst/>
          </a:prstGeom>
          <a:noFill/>
        </p:spPr>
        <p:txBody>
          <a:bodyPr wrap="square" rtlCol="0">
            <a:spAutoFit/>
          </a:bodyPr>
          <a:lstStyle/>
          <a:p>
            <a:pPr algn="r"/>
            <a:endParaRPr lang="en-GB" sz="2800" dirty="0" smtClean="0">
              <a:solidFill>
                <a:schemeClr val="bg1"/>
              </a:solidFill>
              <a:latin typeface="Calibri Light" panose="020F0302020204030204" pitchFamily="34" charset="0"/>
            </a:endParaRPr>
          </a:p>
        </p:txBody>
      </p:sp>
      <p:pic>
        <p:nvPicPr>
          <p:cNvPr id="27"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44178" r="2185"/>
          <a:stretch/>
        </p:blipFill>
        <p:spPr bwMode="auto">
          <a:xfrm>
            <a:off x="1509" y="4274287"/>
            <a:ext cx="9163757" cy="2614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89759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8"/>
          <p:cNvSpPr>
            <a:spLocks noGrp="1"/>
          </p:cNvSpPr>
          <p:nvPr>
            <p:ph idx="1"/>
          </p:nvPr>
        </p:nvSpPr>
        <p:spPr>
          <a:xfrm>
            <a:off x="345188" y="1179955"/>
            <a:ext cx="8124557" cy="3766786"/>
          </a:xfrm>
        </p:spPr>
        <p:txBody>
          <a:bodyPr>
            <a:noAutofit/>
          </a:bodyPr>
          <a:lstStyle/>
          <a:p>
            <a:pPr marL="342900" indent="-342900">
              <a:spcBef>
                <a:spcPts val="600"/>
              </a:spcBef>
              <a:spcAft>
                <a:spcPts val="600"/>
              </a:spcAft>
              <a:buClr>
                <a:schemeClr val="bg2"/>
              </a:buClr>
              <a:buFont typeface="Wingdings" panose="05000000000000000000" pitchFamily="2" charset="2"/>
              <a:buChar char="§"/>
            </a:pPr>
            <a:r>
              <a:rPr lang="en-US" altLang="en-US" sz="2000" dirty="0" smtClean="0">
                <a:solidFill>
                  <a:srgbClr val="1F2A44"/>
                </a:solidFill>
                <a:latin typeface="Calibri Light" pitchFamily="34" charset="0"/>
              </a:rPr>
              <a:t>Flood Re’s policy objective is to </a:t>
            </a:r>
            <a:r>
              <a:rPr lang="en-GB" sz="2000" dirty="0" smtClean="0"/>
              <a:t>help </a:t>
            </a:r>
            <a:r>
              <a:rPr lang="en-GB" sz="2000" dirty="0"/>
              <a:t>those </a:t>
            </a:r>
            <a:r>
              <a:rPr lang="en-GB" sz="2000" dirty="0" smtClean="0"/>
              <a:t>private residential households </a:t>
            </a:r>
            <a:r>
              <a:rPr lang="en-GB" sz="2000" dirty="0"/>
              <a:t>who live in a flood risk area find </a:t>
            </a:r>
            <a:r>
              <a:rPr lang="en-GB" sz="2000" dirty="0" smtClean="0"/>
              <a:t>more affordable </a:t>
            </a:r>
            <a:r>
              <a:rPr lang="en-GB" sz="2000" dirty="0"/>
              <a:t>home </a:t>
            </a:r>
            <a:r>
              <a:rPr lang="en-GB" sz="2000" dirty="0" smtClean="0"/>
              <a:t>insurance</a:t>
            </a:r>
            <a:endParaRPr lang="en-US" sz="2000" dirty="0" smtClean="0"/>
          </a:p>
          <a:p>
            <a:pPr marL="342900" indent="-342900">
              <a:spcBef>
                <a:spcPts val="600"/>
              </a:spcBef>
              <a:spcAft>
                <a:spcPts val="600"/>
              </a:spcAft>
              <a:buClr>
                <a:schemeClr val="bg2"/>
              </a:buClr>
              <a:buFont typeface="Wingdings" panose="05000000000000000000" pitchFamily="2" charset="2"/>
              <a:buChar char="§"/>
            </a:pPr>
            <a:r>
              <a:rPr lang="en-US" sz="2000" dirty="0" smtClean="0"/>
              <a:t>The Scheme should not be used as an incentive for irresponsible planning decisions</a:t>
            </a:r>
          </a:p>
          <a:p>
            <a:pPr marL="342900" indent="-342900">
              <a:spcBef>
                <a:spcPts val="600"/>
              </a:spcBef>
              <a:spcAft>
                <a:spcPts val="600"/>
              </a:spcAft>
              <a:buClr>
                <a:schemeClr val="bg2"/>
              </a:buClr>
              <a:buFont typeface="Wingdings" panose="05000000000000000000" pitchFamily="2" charset="2"/>
              <a:buChar char="§"/>
            </a:pPr>
            <a:r>
              <a:rPr lang="en-US" sz="2000" dirty="0" smtClean="0"/>
              <a:t>Flood Re’s policy is to be ‘back-to-back’ with the insurers’ standard policies.  We do not expect policies to be gold plated as a response to Flood Re</a:t>
            </a:r>
          </a:p>
          <a:p>
            <a:pPr marL="342900" indent="-342900">
              <a:spcBef>
                <a:spcPts val="600"/>
              </a:spcBef>
              <a:spcAft>
                <a:spcPts val="600"/>
              </a:spcAft>
              <a:buClr>
                <a:schemeClr val="bg2"/>
              </a:buClr>
              <a:buFont typeface="Wingdings" panose="05000000000000000000" pitchFamily="2" charset="2"/>
              <a:buChar char="§"/>
            </a:pPr>
            <a:r>
              <a:rPr lang="en-US" sz="2000" b="1" dirty="0" smtClean="0"/>
              <a:t>Fundamental underwriting principle: there should not be an increase in the number of residential properties as a result of Flood Re’s existence</a:t>
            </a:r>
          </a:p>
          <a:p>
            <a:pPr>
              <a:spcBef>
                <a:spcPts val="600"/>
              </a:spcBef>
              <a:spcAft>
                <a:spcPts val="600"/>
              </a:spcAft>
              <a:buClr>
                <a:schemeClr val="bg2"/>
              </a:buClr>
            </a:pPr>
            <a:endParaRPr lang="en-GB" sz="2000" dirty="0" smtClean="0"/>
          </a:p>
          <a:p>
            <a:pPr>
              <a:spcBef>
                <a:spcPts val="600"/>
              </a:spcBef>
              <a:spcAft>
                <a:spcPts val="600"/>
              </a:spcAft>
              <a:buClr>
                <a:schemeClr val="bg2"/>
              </a:buClr>
            </a:pPr>
            <a:endParaRPr lang="en-GB" altLang="en-US" sz="1600" dirty="0">
              <a:solidFill>
                <a:srgbClr val="1F2A44"/>
              </a:solidFill>
              <a:latin typeface="Calibri Light" pitchFamily="34" charset="0"/>
            </a:endParaRPr>
          </a:p>
          <a:p>
            <a:pPr marL="273050" indent="-273050">
              <a:spcBef>
                <a:spcPts val="600"/>
              </a:spcBef>
              <a:spcAft>
                <a:spcPts val="600"/>
              </a:spcAft>
              <a:buClr>
                <a:schemeClr val="bg2"/>
              </a:buClr>
              <a:buFontTx/>
              <a:buChar char="•"/>
            </a:pPr>
            <a:endParaRPr lang="en-GB" altLang="en-US" sz="1600" dirty="0">
              <a:solidFill>
                <a:srgbClr val="1F2A44"/>
              </a:solidFill>
              <a:latin typeface="Calibri Light" pitchFamily="34" charset="0"/>
            </a:endParaRPr>
          </a:p>
        </p:txBody>
      </p:sp>
      <p:sp>
        <p:nvSpPr>
          <p:cNvPr id="7" name="Slide Number Placeholder 2"/>
          <p:cNvSpPr txBox="1">
            <a:spLocks/>
          </p:cNvSpPr>
          <p:nvPr/>
        </p:nvSpPr>
        <p:spPr>
          <a:xfrm>
            <a:off x="6692900" y="6370638"/>
            <a:ext cx="2133600" cy="365125"/>
          </a:xfrm>
          <a:prstGeom prst="rect">
            <a:avLst/>
          </a:prstGeom>
        </p:spPr>
        <p:txBody>
          <a:bodyPr anchor="ctr"/>
          <a:lstStyle/>
          <a:p>
            <a:pPr algn="r" fontAlgn="auto">
              <a:spcBef>
                <a:spcPts val="0"/>
              </a:spcBef>
              <a:spcAft>
                <a:spcPts val="0"/>
              </a:spcAft>
              <a:defRPr/>
            </a:pPr>
            <a:fld id="{EB90411F-D2EF-4C53-94CB-F0177D01B284}" type="slidenum">
              <a:rPr lang="en-GB" sz="1200">
                <a:solidFill>
                  <a:schemeClr val="tx1">
                    <a:tint val="75000"/>
                  </a:schemeClr>
                </a:solidFill>
                <a:latin typeface="+mn-lt"/>
              </a:rPr>
              <a:pPr algn="r" fontAlgn="auto">
                <a:spcBef>
                  <a:spcPts val="0"/>
                </a:spcBef>
                <a:spcAft>
                  <a:spcPts val="0"/>
                </a:spcAft>
                <a:defRPr/>
              </a:pPr>
              <a:t>13</a:t>
            </a:fld>
            <a:endParaRPr lang="en-GB" sz="1200" dirty="0">
              <a:solidFill>
                <a:schemeClr val="tx1">
                  <a:tint val="75000"/>
                </a:schemeClr>
              </a:solidFill>
              <a:latin typeface="+mn-lt"/>
            </a:endParaRPr>
          </a:p>
        </p:txBody>
      </p:sp>
      <p:sp>
        <p:nvSpPr>
          <p:cNvPr id="8" name="Text Placeholder 4"/>
          <p:cNvSpPr txBox="1">
            <a:spLocks/>
          </p:cNvSpPr>
          <p:nvPr/>
        </p:nvSpPr>
        <p:spPr bwMode="auto">
          <a:xfrm>
            <a:off x="309563" y="178243"/>
            <a:ext cx="8516937" cy="1001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altLang="en-US" sz="2800" dirty="0" smtClean="0">
                <a:solidFill>
                  <a:srgbClr val="00B0B9"/>
                </a:solidFill>
                <a:latin typeface="Calibri Light" panose="020F0302020204030204" pitchFamily="34" charset="0"/>
              </a:rPr>
              <a:t>Principles of underwriting eligibility</a:t>
            </a:r>
          </a:p>
        </p:txBody>
      </p:sp>
      <p:pic>
        <p:nvPicPr>
          <p:cNvPr id="6" name="Picture 5"/>
          <p:cNvPicPr>
            <a:picLocks noChangeAspect="1"/>
          </p:cNvPicPr>
          <p:nvPr/>
        </p:nvPicPr>
        <p:blipFill>
          <a:blip r:embed="rId2"/>
          <a:stretch>
            <a:fillRect/>
          </a:stretch>
        </p:blipFill>
        <p:spPr>
          <a:xfrm>
            <a:off x="-6024" y="4728244"/>
            <a:ext cx="7302500" cy="2133600"/>
          </a:xfrm>
          <a:prstGeom prst="rect">
            <a:avLst/>
          </a:prstGeom>
        </p:spPr>
      </p:pic>
    </p:spTree>
    <p:extLst>
      <p:ext uri="{BB962C8B-B14F-4D97-AF65-F5344CB8AC3E}">
        <p14:creationId xmlns:p14="http://schemas.microsoft.com/office/powerpoint/2010/main" xmlns="" val="2965962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8"/>
          <p:cNvSpPr>
            <a:spLocks noGrp="1"/>
          </p:cNvSpPr>
          <p:nvPr>
            <p:ph idx="1"/>
          </p:nvPr>
        </p:nvSpPr>
        <p:spPr>
          <a:xfrm>
            <a:off x="345188" y="833377"/>
            <a:ext cx="8124557" cy="4131843"/>
          </a:xfrm>
        </p:spPr>
        <p:txBody>
          <a:bodyPr>
            <a:noAutofit/>
          </a:bodyPr>
          <a:lstStyle/>
          <a:p>
            <a:r>
              <a:rPr lang="en-GB" sz="1600" b="1" dirty="0"/>
              <a:t>Properties will be eligible only if they meet all of the following criteria:</a:t>
            </a:r>
          </a:p>
          <a:p>
            <a:pPr marL="176213" indent="-176213"/>
            <a:r>
              <a:rPr lang="en-GB" sz="1600" dirty="0" smtClean="0"/>
              <a:t>1</a:t>
            </a:r>
            <a:r>
              <a:rPr lang="en-GB" sz="1600" dirty="0"/>
              <a:t>. They are covered by an insurance contract which is held in the name of, or on trust for, one or more individuals or by the personal representative of an </a:t>
            </a:r>
            <a:r>
              <a:rPr lang="en-GB" sz="1600" dirty="0" smtClean="0"/>
              <a:t>individual (ie policies in name of a business wont be eligible)</a:t>
            </a:r>
            <a:endParaRPr lang="en-GB" sz="1600" dirty="0"/>
          </a:p>
          <a:p>
            <a:pPr marL="176213" indent="-176213"/>
            <a:r>
              <a:rPr lang="en-GB" sz="1600" dirty="0"/>
              <a:t>2. The holder of the policy, or their immediate family, must live in the property for some or all of the </a:t>
            </a:r>
            <a:r>
              <a:rPr lang="en-GB" sz="1600" dirty="0" smtClean="0"/>
              <a:t>time </a:t>
            </a:r>
            <a:r>
              <a:rPr lang="en-GB" sz="1600" dirty="0"/>
              <a:t>or the property must be </a:t>
            </a:r>
            <a:r>
              <a:rPr lang="en-GB" sz="1600" dirty="0" smtClean="0"/>
              <a:t>unoccupied;</a:t>
            </a:r>
            <a:endParaRPr lang="en-GB" sz="1600" dirty="0"/>
          </a:p>
          <a:p>
            <a:pPr marL="176213" indent="-176213"/>
            <a:r>
              <a:rPr lang="en-GB" sz="1600" dirty="0"/>
              <a:t>3. They have a domestic Council Tax band A to H (or equivalent</a:t>
            </a:r>
            <a:r>
              <a:rPr lang="en-GB" sz="1600" dirty="0" smtClean="0"/>
              <a:t>);</a:t>
            </a:r>
            <a:endParaRPr lang="en-GB" sz="1600" dirty="0"/>
          </a:p>
          <a:p>
            <a:pPr marL="176213" indent="-176213"/>
            <a:r>
              <a:rPr lang="en-GB" sz="1600" dirty="0"/>
              <a:t>4. They are </a:t>
            </a:r>
            <a:r>
              <a:rPr lang="en-GB" sz="1600" dirty="0" smtClean="0"/>
              <a:t>used </a:t>
            </a:r>
            <a:r>
              <a:rPr lang="en-GB" sz="1600" dirty="0"/>
              <a:t>for private, residential </a:t>
            </a:r>
            <a:r>
              <a:rPr lang="en-GB" sz="1600" dirty="0" smtClean="0"/>
              <a:t>purposes;</a:t>
            </a:r>
            <a:endParaRPr lang="en-GB" sz="1600" dirty="0"/>
          </a:p>
          <a:p>
            <a:pPr marL="176213" indent="-176213"/>
            <a:r>
              <a:rPr lang="en-GB" sz="1600" dirty="0"/>
              <a:t>5. They are a single residential unit or a building comprising of two or three residential </a:t>
            </a:r>
            <a:r>
              <a:rPr lang="en-GB" sz="1600" dirty="0" smtClean="0"/>
              <a:t>units (no restriction for contents only cover);</a:t>
            </a:r>
            <a:endParaRPr lang="en-GB" sz="1600" dirty="0"/>
          </a:p>
          <a:p>
            <a:pPr marL="176213" indent="-176213"/>
            <a:r>
              <a:rPr lang="en-GB" sz="1600" dirty="0" smtClean="0"/>
              <a:t>6</a:t>
            </a:r>
            <a:r>
              <a:rPr lang="en-GB" sz="1600" dirty="0"/>
              <a:t>. They are insured on an individual basis or have an individual premium;</a:t>
            </a:r>
          </a:p>
          <a:p>
            <a:pPr marL="176213" indent="-176213"/>
            <a:r>
              <a:rPr lang="en-GB" sz="1600" dirty="0"/>
              <a:t>7. They were built before 1st January 2009 </a:t>
            </a:r>
          </a:p>
          <a:p>
            <a:pPr marL="176213" indent="-176213"/>
            <a:r>
              <a:rPr lang="en-GB" sz="1600" dirty="0" smtClean="0"/>
              <a:t>8</a:t>
            </a:r>
            <a:r>
              <a:rPr lang="en-GB" sz="1600" dirty="0"/>
              <a:t>. They are located within the UK comprising England, Wales, Scotland and Northern Ireland (excluding the Isle of Man and the Channel Islands</a:t>
            </a:r>
            <a:r>
              <a:rPr lang="en-GB" sz="1600" dirty="0" smtClean="0"/>
              <a:t>)</a:t>
            </a:r>
            <a:endParaRPr lang="en-GB" sz="1600" dirty="0"/>
          </a:p>
        </p:txBody>
      </p:sp>
      <p:sp>
        <p:nvSpPr>
          <p:cNvPr id="7" name="Slide Number Placeholder 2"/>
          <p:cNvSpPr txBox="1">
            <a:spLocks/>
          </p:cNvSpPr>
          <p:nvPr/>
        </p:nvSpPr>
        <p:spPr>
          <a:xfrm>
            <a:off x="6692900" y="6370638"/>
            <a:ext cx="2133600" cy="365125"/>
          </a:xfrm>
          <a:prstGeom prst="rect">
            <a:avLst/>
          </a:prstGeom>
        </p:spPr>
        <p:txBody>
          <a:bodyPr anchor="ctr"/>
          <a:lstStyle/>
          <a:p>
            <a:pPr algn="r" fontAlgn="auto">
              <a:spcBef>
                <a:spcPts val="0"/>
              </a:spcBef>
              <a:spcAft>
                <a:spcPts val="0"/>
              </a:spcAft>
              <a:defRPr/>
            </a:pPr>
            <a:fld id="{EB90411F-D2EF-4C53-94CB-F0177D01B284}" type="slidenum">
              <a:rPr lang="en-GB" sz="1200">
                <a:solidFill>
                  <a:schemeClr val="tx1">
                    <a:tint val="75000"/>
                  </a:schemeClr>
                </a:solidFill>
                <a:latin typeface="+mn-lt"/>
              </a:rPr>
              <a:pPr algn="r" fontAlgn="auto">
                <a:spcBef>
                  <a:spcPts val="0"/>
                </a:spcBef>
                <a:spcAft>
                  <a:spcPts val="0"/>
                </a:spcAft>
                <a:defRPr/>
              </a:pPr>
              <a:t>14</a:t>
            </a:fld>
            <a:endParaRPr lang="en-GB" sz="1200" dirty="0">
              <a:solidFill>
                <a:schemeClr val="tx1">
                  <a:tint val="75000"/>
                </a:schemeClr>
              </a:solidFill>
              <a:latin typeface="+mn-lt"/>
            </a:endParaRPr>
          </a:p>
        </p:txBody>
      </p:sp>
      <p:sp>
        <p:nvSpPr>
          <p:cNvPr id="8" name="Text Placeholder 4"/>
          <p:cNvSpPr txBox="1">
            <a:spLocks/>
          </p:cNvSpPr>
          <p:nvPr/>
        </p:nvSpPr>
        <p:spPr bwMode="auto">
          <a:xfrm>
            <a:off x="309563" y="254642"/>
            <a:ext cx="8516937" cy="578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altLang="en-US" sz="2800" dirty="0" smtClean="0">
                <a:solidFill>
                  <a:srgbClr val="00B0B9"/>
                </a:solidFill>
                <a:latin typeface="Calibri Light" panose="020F0302020204030204" pitchFamily="34" charset="0"/>
              </a:rPr>
              <a:t>Eligibility criteria</a:t>
            </a:r>
          </a:p>
        </p:txBody>
      </p:sp>
    </p:spTree>
    <p:extLst>
      <p:ext uri="{BB962C8B-B14F-4D97-AF65-F5344CB8AC3E}">
        <p14:creationId xmlns:p14="http://schemas.microsoft.com/office/powerpoint/2010/main" xmlns="" val="1276889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707" y="296242"/>
            <a:ext cx="8516391" cy="1001490"/>
          </a:xfrm>
        </p:spPr>
        <p:txBody>
          <a:bodyPr>
            <a:normAutofit fontScale="90000"/>
          </a:bodyPr>
          <a:lstStyle/>
          <a:p>
            <a:r>
              <a:rPr lang="en-US" sz="3600" dirty="0" smtClean="0">
                <a:solidFill>
                  <a:schemeClr val="bg2"/>
                </a:solidFill>
                <a:latin typeface="Calibri Light" panose="020F0302020204030204" pitchFamily="34" charset="0"/>
              </a:rPr>
              <a:t>Change of use from commercial to residential</a:t>
            </a:r>
            <a:br>
              <a:rPr lang="en-US" sz="3600" dirty="0" smtClean="0">
                <a:solidFill>
                  <a:schemeClr val="bg2"/>
                </a:solidFill>
                <a:latin typeface="Calibri Light" panose="020F0302020204030204" pitchFamily="34" charset="0"/>
              </a:rPr>
            </a:br>
            <a:endParaRPr lang="en-GB" sz="2700" i="1" dirty="0">
              <a:solidFill>
                <a:schemeClr val="bg2"/>
              </a:solidFill>
              <a:latin typeface="Calibri Light" panose="020F0302020204030204" pitchFamily="34" charset="0"/>
            </a:endParaRPr>
          </a:p>
        </p:txBody>
      </p:sp>
      <p:sp>
        <p:nvSpPr>
          <p:cNvPr id="7" name="Slide Number Placeholder 6"/>
          <p:cNvSpPr>
            <a:spLocks noGrp="1"/>
          </p:cNvSpPr>
          <p:nvPr>
            <p:ph type="sldNum" sz="quarter" idx="4294967295"/>
          </p:nvPr>
        </p:nvSpPr>
        <p:spPr/>
        <p:txBody>
          <a:bodyPr/>
          <a:lstStyle/>
          <a:p>
            <a:pPr>
              <a:defRPr/>
            </a:pPr>
            <a:fld id="{A96F7632-5779-4112-82DC-3086E49283DD}" type="slidenum">
              <a:rPr lang="en-GB" sz="1200" smtClean="0"/>
              <a:pPr>
                <a:defRPr/>
              </a:pPr>
              <a:t>15</a:t>
            </a:fld>
            <a:endParaRPr lang="en-GB" sz="1200" dirty="0"/>
          </a:p>
        </p:txBody>
      </p:sp>
      <p:sp>
        <p:nvSpPr>
          <p:cNvPr id="4" name="TextBox 3"/>
          <p:cNvSpPr txBox="1"/>
          <p:nvPr/>
        </p:nvSpPr>
        <p:spPr>
          <a:xfrm>
            <a:off x="5470306" y="2694793"/>
            <a:ext cx="452580" cy="461665"/>
          </a:xfrm>
          <a:prstGeom prst="rect">
            <a:avLst/>
          </a:prstGeom>
          <a:noFill/>
        </p:spPr>
        <p:txBody>
          <a:bodyPr wrap="square" rtlCol="0">
            <a:spAutoFit/>
          </a:bodyPr>
          <a:lstStyle/>
          <a:p>
            <a:r>
              <a:rPr lang="en-US" sz="2400" dirty="0" smtClean="0">
                <a:solidFill>
                  <a:schemeClr val="bg1"/>
                </a:solidFill>
              </a:rPr>
              <a:t>1</a:t>
            </a:r>
            <a:endParaRPr lang="en-GB" sz="2400" dirty="0">
              <a:solidFill>
                <a:schemeClr val="bg1"/>
              </a:solidFill>
            </a:endParaRPr>
          </a:p>
        </p:txBody>
      </p:sp>
      <p:cxnSp>
        <p:nvCxnSpPr>
          <p:cNvPr id="8" name="Straight Arrow Connector 7"/>
          <p:cNvCxnSpPr/>
          <p:nvPr/>
        </p:nvCxnSpPr>
        <p:spPr>
          <a:xfrm>
            <a:off x="2117501" y="2737088"/>
            <a:ext cx="1792973" cy="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30558" y="4025010"/>
            <a:ext cx="8354000" cy="1477328"/>
          </a:xfrm>
          <a:prstGeom prst="rect">
            <a:avLst/>
          </a:prstGeom>
        </p:spPr>
        <p:txBody>
          <a:bodyPr wrap="square">
            <a:spAutoFit/>
          </a:bodyPr>
          <a:lstStyle/>
          <a:p>
            <a:r>
              <a:rPr lang="en-GB" dirty="0" smtClean="0">
                <a:solidFill>
                  <a:schemeClr val="tx2"/>
                </a:solidFill>
                <a:latin typeface="Calibri Light" panose="020F0302020204030204" pitchFamily="34" charset="0"/>
                <a:ea typeface="Calibri" panose="020F0502020204030204" pitchFamily="34" charset="0"/>
                <a:cs typeface="Times New Roman" panose="02020603050405020304" pitchFamily="18" charset="0"/>
              </a:rPr>
              <a:t>Example: </a:t>
            </a:r>
            <a:r>
              <a:rPr lang="en-GB" dirty="0" smtClean="0">
                <a:latin typeface="Calibri Light" panose="020F0302020204030204" pitchFamily="34" charset="0"/>
                <a:ea typeface="Calibri" panose="020F0502020204030204" pitchFamily="34" charset="0"/>
                <a:cs typeface="Times New Roman" panose="02020603050405020304" pitchFamily="18" charset="0"/>
              </a:rPr>
              <a:t>If </a:t>
            </a:r>
            <a:r>
              <a:rPr lang="en-GB" dirty="0">
                <a:latin typeface="Calibri Light" panose="020F0302020204030204" pitchFamily="34" charset="0"/>
                <a:ea typeface="Calibri" panose="020F0502020204030204" pitchFamily="34" charset="0"/>
                <a:cs typeface="Times New Roman" panose="02020603050405020304" pitchFamily="18" charset="0"/>
              </a:rPr>
              <a:t>a barn or similar non-residential (commercial) building is converted to a dwelling </a:t>
            </a:r>
            <a:r>
              <a:rPr lang="en-GB" dirty="0" smtClean="0">
                <a:latin typeface="Calibri Light" panose="020F0302020204030204" pitchFamily="34" charset="0"/>
                <a:ea typeface="Calibri" panose="020F0502020204030204" pitchFamily="34" charset="0"/>
                <a:cs typeface="Times New Roman" panose="02020603050405020304" pitchFamily="18" charset="0"/>
              </a:rPr>
              <a:t>post-2009</a:t>
            </a:r>
          </a:p>
          <a:p>
            <a:r>
              <a:rPr lang="en-US" dirty="0" smtClean="0">
                <a:solidFill>
                  <a:schemeClr val="tx2"/>
                </a:solidFill>
                <a:latin typeface="Calibri Light" panose="020F0302020204030204" pitchFamily="34" charset="0"/>
                <a:ea typeface="Calibri" panose="020F0502020204030204" pitchFamily="34" charset="0"/>
                <a:cs typeface="Times New Roman" panose="02020603050405020304" pitchFamily="18" charset="0"/>
              </a:rPr>
              <a:t>Decision:</a:t>
            </a:r>
            <a:r>
              <a:rPr lang="en-US" dirty="0" smtClean="0">
                <a:latin typeface="Calibri Light" panose="020F0302020204030204" pitchFamily="34" charset="0"/>
                <a:ea typeface="Calibri" panose="020F0502020204030204" pitchFamily="34" charset="0"/>
                <a:cs typeface="Times New Roman" panose="02020603050405020304" pitchFamily="18" charset="0"/>
              </a:rPr>
              <a:t> </a:t>
            </a:r>
            <a:r>
              <a:rPr lang="en-GB" dirty="0" smtClean="0">
                <a:latin typeface="Calibri Light" panose="020F0302020204030204" pitchFamily="34" charset="0"/>
                <a:ea typeface="Calibri" panose="020F0502020204030204" pitchFamily="34" charset="0"/>
                <a:cs typeface="Times New Roman" panose="02020603050405020304" pitchFamily="18" charset="0"/>
              </a:rPr>
              <a:t>Property is not eligible </a:t>
            </a:r>
            <a:r>
              <a:rPr lang="en-GB" dirty="0">
                <a:latin typeface="Calibri Light" panose="020F0302020204030204" pitchFamily="34" charset="0"/>
                <a:ea typeface="Calibri" panose="020F0502020204030204" pitchFamily="34" charset="0"/>
                <a:cs typeface="Times New Roman" panose="02020603050405020304" pitchFamily="18" charset="0"/>
              </a:rPr>
              <a:t>for ceding to Flood Re</a:t>
            </a:r>
            <a:endParaRPr lang="en-GB" dirty="0">
              <a:latin typeface="Calibri Light" panose="020F0302020204030204" pitchFamily="34" charset="0"/>
            </a:endParaRPr>
          </a:p>
          <a:p>
            <a:r>
              <a:rPr lang="en-US" dirty="0" smtClean="0">
                <a:solidFill>
                  <a:schemeClr val="tx2"/>
                </a:solidFill>
                <a:latin typeface="Calibri Light" panose="020F0302020204030204" pitchFamily="34" charset="0"/>
                <a:ea typeface="Calibri" panose="020F0502020204030204" pitchFamily="34" charset="0"/>
                <a:cs typeface="Times New Roman" panose="02020603050405020304" pitchFamily="18" charset="0"/>
              </a:rPr>
              <a:t>Rationale: </a:t>
            </a:r>
            <a:r>
              <a:rPr lang="en-GB" dirty="0">
                <a:latin typeface="Calibri Light" panose="020F0302020204030204" pitchFamily="34" charset="0"/>
                <a:ea typeface="Calibri" panose="020F0502020204030204" pitchFamily="34" charset="0"/>
                <a:cs typeface="Times New Roman" panose="02020603050405020304" pitchFamily="18" charset="0"/>
              </a:rPr>
              <a:t>This would effectively increase the number of residential properties in high flood risk areas which was not the intention of the </a:t>
            </a:r>
            <a:r>
              <a:rPr lang="en-GB" dirty="0" smtClean="0">
                <a:latin typeface="Calibri Light" panose="020F0302020204030204" pitchFamily="34" charset="0"/>
                <a:ea typeface="Calibri" panose="020F0502020204030204" pitchFamily="34" charset="0"/>
                <a:cs typeface="Times New Roman" panose="02020603050405020304" pitchFamily="18" charset="0"/>
              </a:rPr>
              <a:t>legislation</a:t>
            </a:r>
          </a:p>
        </p:txBody>
      </p:sp>
      <p:sp>
        <p:nvSpPr>
          <p:cNvPr id="10" name="TextBox 9"/>
          <p:cNvSpPr txBox="1"/>
          <p:nvPr/>
        </p:nvSpPr>
        <p:spPr>
          <a:xfrm>
            <a:off x="2096652" y="1650882"/>
            <a:ext cx="1813822" cy="1015663"/>
          </a:xfrm>
          <a:prstGeom prst="rect">
            <a:avLst/>
          </a:prstGeom>
          <a:noFill/>
        </p:spPr>
        <p:txBody>
          <a:bodyPr wrap="square" rtlCol="0">
            <a:spAutoFit/>
          </a:bodyPr>
          <a:lstStyle/>
          <a:p>
            <a:pPr algn="ctr"/>
            <a:r>
              <a:rPr lang="en-US" sz="2000" dirty="0" smtClean="0">
                <a:solidFill>
                  <a:srgbClr val="6F5091"/>
                </a:solidFill>
              </a:rPr>
              <a:t>Conversion completed post 2009</a:t>
            </a:r>
            <a:endParaRPr lang="en-GB" sz="2000" dirty="0">
              <a:solidFill>
                <a:srgbClr val="6F5091"/>
              </a:solidFill>
            </a:endParaRPr>
          </a:p>
        </p:txBody>
      </p:sp>
      <p:pic>
        <p:nvPicPr>
          <p:cNvPr id="23" name="Picture 2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32893" y="1733814"/>
            <a:ext cx="1409737" cy="1213445"/>
          </a:xfrm>
          <a:prstGeom prst="rect">
            <a:avLst/>
          </a:prstGeom>
        </p:spPr>
      </p:pic>
      <p:grpSp>
        <p:nvGrpSpPr>
          <p:cNvPr id="3" name="Group 18"/>
          <p:cNvGrpSpPr/>
          <p:nvPr/>
        </p:nvGrpSpPr>
        <p:grpSpPr>
          <a:xfrm>
            <a:off x="658158" y="1493852"/>
            <a:ext cx="1113273" cy="2038543"/>
            <a:chOff x="309709" y="1526760"/>
            <a:chExt cx="1440873" cy="2549563"/>
          </a:xfrm>
        </p:grpSpPr>
        <p:pic>
          <p:nvPicPr>
            <p:cNvPr id="13" name="Picture 12"/>
            <p:cNvPicPr>
              <a:picLocks noChangeAspect="1"/>
            </p:cNvPicPr>
            <p:nvPr/>
          </p:nvPicPr>
          <p:blipFill>
            <a:blip r:embed="rId3"/>
            <a:srcRect l="66799" r="30892" b="54930"/>
            <a:stretch>
              <a:fillRect/>
            </a:stretch>
          </p:blipFill>
          <p:spPr>
            <a:xfrm>
              <a:off x="309709" y="1826875"/>
              <a:ext cx="1440873" cy="2249448"/>
            </a:xfrm>
            <a:prstGeom prst="rect">
              <a:avLst/>
            </a:prstGeom>
          </p:spPr>
        </p:pic>
        <p:pic>
          <p:nvPicPr>
            <p:cNvPr id="14" name="Picture 13"/>
            <p:cNvPicPr>
              <a:picLocks noChangeAspect="1"/>
            </p:cNvPicPr>
            <p:nvPr/>
          </p:nvPicPr>
          <p:blipFill>
            <a:blip r:embed="rId3"/>
            <a:srcRect l="66799" t="14536" r="30892" b="64555"/>
            <a:stretch>
              <a:fillRect/>
            </a:stretch>
          </p:blipFill>
          <p:spPr>
            <a:xfrm>
              <a:off x="309709" y="1526760"/>
              <a:ext cx="1440873" cy="1043590"/>
            </a:xfrm>
            <a:prstGeom prst="rect">
              <a:avLst/>
            </a:prstGeom>
          </p:spPr>
        </p:pic>
      </p:grpSp>
      <p:grpSp>
        <p:nvGrpSpPr>
          <p:cNvPr id="5" name="Group 19"/>
          <p:cNvGrpSpPr/>
          <p:nvPr/>
        </p:nvGrpSpPr>
        <p:grpSpPr>
          <a:xfrm>
            <a:off x="4274193" y="1135558"/>
            <a:ext cx="1021733" cy="2396837"/>
            <a:chOff x="4022546" y="1149928"/>
            <a:chExt cx="1252532" cy="2947473"/>
          </a:xfrm>
        </p:grpSpPr>
        <p:pic>
          <p:nvPicPr>
            <p:cNvPr id="17" name="Picture 16"/>
            <p:cNvPicPr>
              <a:picLocks noChangeAspect="1"/>
            </p:cNvPicPr>
            <p:nvPr/>
          </p:nvPicPr>
          <p:blipFill>
            <a:blip r:embed="rId3"/>
            <a:srcRect l="66799" r="30892" b="54930"/>
            <a:stretch>
              <a:fillRect/>
            </a:stretch>
          </p:blipFill>
          <p:spPr>
            <a:xfrm>
              <a:off x="4022546" y="2141985"/>
              <a:ext cx="1252532" cy="1955416"/>
            </a:xfrm>
            <a:prstGeom prst="rect">
              <a:avLst/>
            </a:prstGeom>
          </p:spPr>
        </p:pic>
        <p:pic>
          <p:nvPicPr>
            <p:cNvPr id="18" name="Picture 17"/>
            <p:cNvPicPr>
              <a:picLocks noChangeAspect="1"/>
            </p:cNvPicPr>
            <p:nvPr/>
          </p:nvPicPr>
          <p:blipFill>
            <a:blip r:embed="rId3"/>
            <a:srcRect l="66799" t="-150" r="30892" b="64555"/>
            <a:stretch>
              <a:fillRect/>
            </a:stretch>
          </p:blipFill>
          <p:spPr>
            <a:xfrm>
              <a:off x="4022546" y="1149928"/>
              <a:ext cx="1252532" cy="1544361"/>
            </a:xfrm>
            <a:prstGeom prst="rect">
              <a:avLst/>
            </a:prstGeom>
          </p:spPr>
        </p:pic>
      </p:grpSp>
      <p:sp>
        <p:nvSpPr>
          <p:cNvPr id="21" name="TextBox 20"/>
          <p:cNvSpPr txBox="1"/>
          <p:nvPr/>
        </p:nvSpPr>
        <p:spPr>
          <a:xfrm>
            <a:off x="573087" y="3532395"/>
            <a:ext cx="1710674" cy="400110"/>
          </a:xfrm>
          <a:prstGeom prst="rect">
            <a:avLst/>
          </a:prstGeom>
          <a:noFill/>
        </p:spPr>
        <p:txBody>
          <a:bodyPr wrap="square" rtlCol="0">
            <a:spAutoFit/>
          </a:bodyPr>
          <a:lstStyle/>
          <a:p>
            <a:r>
              <a:rPr lang="en-GB" sz="2000" dirty="0" smtClean="0">
                <a:solidFill>
                  <a:schemeClr val="bg2"/>
                </a:solidFill>
                <a:latin typeface="Calibri Light"/>
                <a:ea typeface="+mj-ea"/>
                <a:cs typeface="+mj-cs"/>
              </a:rPr>
              <a:t>Office</a:t>
            </a:r>
            <a:r>
              <a:rPr lang="en-GB" sz="1200" dirty="0" smtClean="0"/>
              <a:t> </a:t>
            </a:r>
            <a:r>
              <a:rPr lang="en-GB" sz="2000" dirty="0" smtClean="0">
                <a:solidFill>
                  <a:schemeClr val="bg2"/>
                </a:solidFill>
                <a:latin typeface="Calibri Light"/>
                <a:ea typeface="+mj-ea"/>
                <a:cs typeface="+mj-cs"/>
              </a:rPr>
              <a:t>block</a:t>
            </a:r>
          </a:p>
        </p:txBody>
      </p:sp>
      <p:sp>
        <p:nvSpPr>
          <p:cNvPr id="26" name="TextBox 25"/>
          <p:cNvSpPr txBox="1"/>
          <p:nvPr/>
        </p:nvSpPr>
        <p:spPr>
          <a:xfrm>
            <a:off x="3716874" y="3532395"/>
            <a:ext cx="2916019" cy="400110"/>
          </a:xfrm>
          <a:prstGeom prst="rect">
            <a:avLst/>
          </a:prstGeom>
          <a:noFill/>
        </p:spPr>
        <p:txBody>
          <a:bodyPr wrap="square" rtlCol="0">
            <a:spAutoFit/>
          </a:bodyPr>
          <a:lstStyle/>
          <a:p>
            <a:r>
              <a:rPr lang="en-GB" sz="2000" dirty="0" smtClean="0">
                <a:solidFill>
                  <a:schemeClr val="bg2"/>
                </a:solidFill>
                <a:latin typeface="Calibri Light"/>
                <a:ea typeface="+mj-ea"/>
                <a:cs typeface="+mj-cs"/>
              </a:rPr>
              <a:t>Residential</a:t>
            </a:r>
            <a:r>
              <a:rPr lang="en-GB" dirty="0" smtClean="0"/>
              <a:t> </a:t>
            </a:r>
            <a:r>
              <a:rPr lang="en-GB" sz="2000" dirty="0" smtClean="0">
                <a:solidFill>
                  <a:schemeClr val="bg2"/>
                </a:solidFill>
                <a:latin typeface="Calibri Light"/>
                <a:ea typeface="+mj-ea"/>
                <a:cs typeface="+mj-cs"/>
              </a:rPr>
              <a:t>property</a:t>
            </a:r>
          </a:p>
        </p:txBody>
      </p:sp>
      <p:pic>
        <p:nvPicPr>
          <p:cNvPr id="19" name="Picture 18"/>
          <p:cNvPicPr>
            <a:picLocks noChangeAspect="1"/>
          </p:cNvPicPr>
          <p:nvPr/>
        </p:nvPicPr>
        <p:blipFill>
          <a:blip r:embed="rId3"/>
          <a:srcRect l="33161" r="11937" b="24850"/>
          <a:stretch>
            <a:fillRect/>
          </a:stretch>
        </p:blipFill>
        <p:spPr>
          <a:xfrm>
            <a:off x="-1720" y="5831896"/>
            <a:ext cx="9139247" cy="1039091"/>
          </a:xfrm>
          <a:prstGeom prst="rect">
            <a:avLst/>
          </a:prstGeom>
        </p:spPr>
      </p:pic>
    </p:spTree>
    <p:extLst>
      <p:ext uri="{BB962C8B-B14F-4D97-AF65-F5344CB8AC3E}">
        <p14:creationId xmlns:p14="http://schemas.microsoft.com/office/powerpoint/2010/main" xmlns="" val="2009417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42" y="319926"/>
            <a:ext cx="8516391" cy="1001490"/>
          </a:xfrm>
        </p:spPr>
        <p:txBody>
          <a:bodyPr>
            <a:normAutofit fontScale="90000"/>
          </a:bodyPr>
          <a:lstStyle/>
          <a:p>
            <a:r>
              <a:rPr lang="en-US" sz="3600" dirty="0" smtClean="0">
                <a:solidFill>
                  <a:schemeClr val="bg2"/>
                </a:solidFill>
              </a:rPr>
              <a:t>Change of use from commercial to residential</a:t>
            </a:r>
            <a:endParaRPr lang="en-GB" sz="3600" dirty="0">
              <a:solidFill>
                <a:schemeClr val="bg2"/>
              </a:solidFill>
            </a:endParaRPr>
          </a:p>
        </p:txBody>
      </p:sp>
      <p:sp>
        <p:nvSpPr>
          <p:cNvPr id="7" name="Slide Number Placeholder 6"/>
          <p:cNvSpPr>
            <a:spLocks noGrp="1"/>
          </p:cNvSpPr>
          <p:nvPr>
            <p:ph type="sldNum" sz="quarter" idx="4294967295"/>
          </p:nvPr>
        </p:nvSpPr>
        <p:spPr/>
        <p:txBody>
          <a:bodyPr/>
          <a:lstStyle/>
          <a:p>
            <a:pPr>
              <a:defRPr/>
            </a:pPr>
            <a:fld id="{A96F7632-5779-4112-82DC-3086E49283DD}" type="slidenum">
              <a:rPr lang="en-GB" sz="1200" smtClean="0"/>
              <a:pPr>
                <a:defRPr/>
              </a:pPr>
              <a:t>16</a:t>
            </a:fld>
            <a:endParaRPr lang="en-GB" sz="1200" dirty="0"/>
          </a:p>
        </p:txBody>
      </p:sp>
      <p:sp>
        <p:nvSpPr>
          <p:cNvPr id="4" name="TextBox 3"/>
          <p:cNvSpPr txBox="1"/>
          <p:nvPr/>
        </p:nvSpPr>
        <p:spPr>
          <a:xfrm>
            <a:off x="5449457" y="3119693"/>
            <a:ext cx="452580" cy="461665"/>
          </a:xfrm>
          <a:prstGeom prst="rect">
            <a:avLst/>
          </a:prstGeom>
          <a:noFill/>
        </p:spPr>
        <p:txBody>
          <a:bodyPr wrap="square" rtlCol="0">
            <a:spAutoFit/>
          </a:bodyPr>
          <a:lstStyle/>
          <a:p>
            <a:r>
              <a:rPr lang="en-US" sz="2400" dirty="0" smtClean="0">
                <a:solidFill>
                  <a:schemeClr val="bg1"/>
                </a:solidFill>
              </a:rPr>
              <a:t>1</a:t>
            </a:r>
            <a:endParaRPr lang="en-GB" sz="2400" dirty="0">
              <a:solidFill>
                <a:schemeClr val="bg1"/>
              </a:solidFill>
            </a:endParaRPr>
          </a:p>
        </p:txBody>
      </p:sp>
      <p:sp>
        <p:nvSpPr>
          <p:cNvPr id="9" name="Rectangle 8"/>
          <p:cNvSpPr/>
          <p:nvPr/>
        </p:nvSpPr>
        <p:spPr>
          <a:xfrm>
            <a:off x="309709" y="4910436"/>
            <a:ext cx="8354000" cy="707886"/>
          </a:xfrm>
          <a:prstGeom prst="rect">
            <a:avLst/>
          </a:prstGeom>
        </p:spPr>
        <p:txBody>
          <a:bodyPr wrap="square">
            <a:spAutoFit/>
          </a:bodyPr>
          <a:lstStyle/>
          <a:p>
            <a:endParaRPr lang="en-GB" sz="2000" dirty="0" smtClean="0">
              <a:solidFill>
                <a:schemeClr val="tx2"/>
              </a:solidFill>
            </a:endParaRPr>
          </a:p>
          <a:p>
            <a:endParaRPr lang="en-GB" sz="2000" dirty="0">
              <a:solidFill>
                <a:schemeClr val="tx2"/>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38974" y="1461016"/>
            <a:ext cx="1449269" cy="1658677"/>
          </a:xfrm>
          <a:prstGeom prst="rect">
            <a:avLst/>
          </a:prstGeom>
        </p:spPr>
      </p:pic>
      <p:sp>
        <p:nvSpPr>
          <p:cNvPr id="14" name="Rectangle 13"/>
          <p:cNvSpPr/>
          <p:nvPr/>
        </p:nvSpPr>
        <p:spPr>
          <a:xfrm>
            <a:off x="390904" y="3889918"/>
            <a:ext cx="8354000" cy="1754326"/>
          </a:xfrm>
          <a:prstGeom prst="rect">
            <a:avLst/>
          </a:prstGeom>
        </p:spPr>
        <p:txBody>
          <a:bodyPr wrap="square">
            <a:spAutoFit/>
          </a:bodyPr>
          <a:lstStyle/>
          <a:p>
            <a:r>
              <a:rPr lang="en-GB" dirty="0" smtClean="0">
                <a:solidFill>
                  <a:schemeClr val="tx2"/>
                </a:solidFill>
                <a:latin typeface="Calibri Light" panose="020F0302020204030204" pitchFamily="34" charset="0"/>
                <a:ea typeface="Calibri" panose="020F0502020204030204" pitchFamily="34" charset="0"/>
                <a:cs typeface="Times New Roman" panose="02020603050405020304" pitchFamily="18" charset="0"/>
              </a:rPr>
              <a:t>Example: </a:t>
            </a:r>
            <a:r>
              <a:rPr lang="en-GB" dirty="0" smtClean="0">
                <a:latin typeface="Calibri Light" panose="020F0302020204030204" pitchFamily="34" charset="0"/>
                <a:ea typeface="Calibri" panose="020F0502020204030204" pitchFamily="34" charset="0"/>
                <a:cs typeface="Times New Roman" panose="02020603050405020304" pitchFamily="18" charset="0"/>
              </a:rPr>
              <a:t>If </a:t>
            </a:r>
            <a:r>
              <a:rPr lang="en-GB" dirty="0">
                <a:latin typeface="Calibri Light" panose="020F0302020204030204" pitchFamily="34" charset="0"/>
                <a:ea typeface="Calibri" panose="020F0502020204030204" pitchFamily="34" charset="0"/>
                <a:cs typeface="Times New Roman" panose="02020603050405020304" pitchFamily="18" charset="0"/>
              </a:rPr>
              <a:t>a barn or similar non-residential (commercial) building is converted to a dwelling </a:t>
            </a:r>
            <a:r>
              <a:rPr lang="en-GB" dirty="0" smtClean="0">
                <a:latin typeface="Calibri Light" panose="020F0302020204030204" pitchFamily="34" charset="0"/>
                <a:ea typeface="Calibri" panose="020F0502020204030204" pitchFamily="34" charset="0"/>
                <a:cs typeface="Times New Roman" panose="02020603050405020304" pitchFamily="18" charset="0"/>
              </a:rPr>
              <a:t>before 2009</a:t>
            </a:r>
          </a:p>
          <a:p>
            <a:r>
              <a:rPr lang="en-US" dirty="0" smtClean="0">
                <a:solidFill>
                  <a:schemeClr val="tx2"/>
                </a:solidFill>
                <a:latin typeface="Calibri Light" panose="020F0302020204030204" pitchFamily="34" charset="0"/>
                <a:ea typeface="Calibri" panose="020F0502020204030204" pitchFamily="34" charset="0"/>
                <a:cs typeface="Times New Roman" panose="02020603050405020304" pitchFamily="18" charset="0"/>
              </a:rPr>
              <a:t>Decision:</a:t>
            </a:r>
            <a:r>
              <a:rPr lang="en-US" dirty="0" smtClean="0">
                <a:latin typeface="Calibri Light" panose="020F0302020204030204" pitchFamily="34" charset="0"/>
                <a:ea typeface="Calibri" panose="020F0502020204030204" pitchFamily="34" charset="0"/>
                <a:cs typeface="Times New Roman" panose="02020603050405020304" pitchFamily="18" charset="0"/>
              </a:rPr>
              <a:t> </a:t>
            </a:r>
            <a:r>
              <a:rPr lang="en-GB" dirty="0" smtClean="0">
                <a:latin typeface="Calibri Light" panose="020F0302020204030204" pitchFamily="34" charset="0"/>
              </a:rPr>
              <a:t>To </a:t>
            </a:r>
            <a:r>
              <a:rPr lang="en-GB" dirty="0">
                <a:latin typeface="Calibri Light" panose="020F0302020204030204" pitchFamily="34" charset="0"/>
              </a:rPr>
              <a:t>be eligible a property has to have been a </a:t>
            </a:r>
            <a:r>
              <a:rPr lang="en-GB" dirty="0" smtClean="0">
                <a:latin typeface="Calibri Light" panose="020F0302020204030204" pitchFamily="34" charset="0"/>
              </a:rPr>
              <a:t>household premises or </a:t>
            </a:r>
            <a:r>
              <a:rPr lang="en-GB" dirty="0">
                <a:latin typeface="Calibri Light" panose="020F0302020204030204" pitchFamily="34" charset="0"/>
              </a:rPr>
              <a:t>built as that </a:t>
            </a:r>
            <a:r>
              <a:rPr lang="en-GB" dirty="0" smtClean="0">
                <a:latin typeface="Calibri Light" panose="020F0302020204030204" pitchFamily="34" charset="0"/>
              </a:rPr>
              <a:t>premises pre-2009 </a:t>
            </a:r>
          </a:p>
          <a:p>
            <a:r>
              <a:rPr lang="en-US" dirty="0" smtClean="0">
                <a:solidFill>
                  <a:schemeClr val="tx2"/>
                </a:solidFill>
                <a:latin typeface="Calibri Light" panose="020F0302020204030204" pitchFamily="34" charset="0"/>
                <a:ea typeface="Calibri" panose="020F0502020204030204" pitchFamily="34" charset="0"/>
                <a:cs typeface="Times New Roman" panose="02020603050405020304" pitchFamily="18" charset="0"/>
              </a:rPr>
              <a:t>Rationale: </a:t>
            </a:r>
            <a:r>
              <a:rPr lang="en-GB" dirty="0">
                <a:latin typeface="Calibri Light" panose="020F0302020204030204" pitchFamily="34" charset="0"/>
                <a:ea typeface="Calibri" panose="020F0502020204030204" pitchFamily="34" charset="0"/>
                <a:cs typeface="Times New Roman" panose="02020603050405020304" pitchFamily="18" charset="0"/>
              </a:rPr>
              <a:t>This </a:t>
            </a:r>
            <a:r>
              <a:rPr lang="en-GB" dirty="0" smtClean="0">
                <a:latin typeface="Calibri Light" panose="020F0302020204030204" pitchFamily="34" charset="0"/>
                <a:ea typeface="Calibri" panose="020F0502020204030204" pitchFamily="34" charset="0"/>
                <a:cs typeface="Times New Roman" panose="02020603050405020304" pitchFamily="18" charset="0"/>
              </a:rPr>
              <a:t>does not </a:t>
            </a:r>
            <a:r>
              <a:rPr lang="en-GB" dirty="0">
                <a:latin typeface="Calibri Light" panose="020F0302020204030204" pitchFamily="34" charset="0"/>
                <a:ea typeface="Calibri" panose="020F0502020204030204" pitchFamily="34" charset="0"/>
                <a:cs typeface="Times New Roman" panose="02020603050405020304" pitchFamily="18" charset="0"/>
              </a:rPr>
              <a:t>effectively increase the number of residential properties in high flood risk areas </a:t>
            </a:r>
            <a:endParaRPr lang="en-GB" dirty="0" smtClean="0">
              <a:latin typeface="Calibri Light" panose="020F0302020204030204" pitchFamily="34" charset="0"/>
              <a:ea typeface="Calibri" panose="020F0502020204030204" pitchFamily="34" charset="0"/>
              <a:cs typeface="Times New Roman" panose="02020603050405020304" pitchFamily="18" charset="0"/>
            </a:endParaRPr>
          </a:p>
        </p:txBody>
      </p:sp>
      <p:cxnSp>
        <p:nvCxnSpPr>
          <p:cNvPr id="13" name="Straight Arrow Connector 12"/>
          <p:cNvCxnSpPr/>
          <p:nvPr/>
        </p:nvCxnSpPr>
        <p:spPr>
          <a:xfrm>
            <a:off x="2096652" y="2945416"/>
            <a:ext cx="1792973" cy="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075803" y="1859210"/>
            <a:ext cx="1813822" cy="1015663"/>
          </a:xfrm>
          <a:prstGeom prst="rect">
            <a:avLst/>
          </a:prstGeom>
          <a:noFill/>
        </p:spPr>
        <p:txBody>
          <a:bodyPr wrap="square" rtlCol="0">
            <a:spAutoFit/>
          </a:bodyPr>
          <a:lstStyle/>
          <a:p>
            <a:pPr algn="ctr"/>
            <a:r>
              <a:rPr lang="en-US" sz="2000" dirty="0" smtClean="0"/>
              <a:t>Conversion completed pre 2009</a:t>
            </a:r>
            <a:endParaRPr lang="en-GB" sz="2000" dirty="0"/>
          </a:p>
        </p:txBody>
      </p:sp>
      <p:grpSp>
        <p:nvGrpSpPr>
          <p:cNvPr id="3" name="Group 16"/>
          <p:cNvGrpSpPr/>
          <p:nvPr/>
        </p:nvGrpSpPr>
        <p:grpSpPr>
          <a:xfrm>
            <a:off x="637309" y="1702180"/>
            <a:ext cx="1113273" cy="2038543"/>
            <a:chOff x="309709" y="1526760"/>
            <a:chExt cx="1440873" cy="2549563"/>
          </a:xfrm>
        </p:grpSpPr>
        <p:pic>
          <p:nvPicPr>
            <p:cNvPr id="18" name="Picture 17"/>
            <p:cNvPicPr>
              <a:picLocks noChangeAspect="1"/>
            </p:cNvPicPr>
            <p:nvPr/>
          </p:nvPicPr>
          <p:blipFill>
            <a:blip r:embed="rId3"/>
            <a:srcRect l="66799" r="30892" b="54930"/>
            <a:stretch>
              <a:fillRect/>
            </a:stretch>
          </p:blipFill>
          <p:spPr>
            <a:xfrm>
              <a:off x="309709" y="1826875"/>
              <a:ext cx="1440873" cy="2249448"/>
            </a:xfrm>
            <a:prstGeom prst="rect">
              <a:avLst/>
            </a:prstGeom>
          </p:spPr>
        </p:pic>
        <p:pic>
          <p:nvPicPr>
            <p:cNvPr id="19" name="Picture 18"/>
            <p:cNvPicPr>
              <a:picLocks noChangeAspect="1"/>
            </p:cNvPicPr>
            <p:nvPr/>
          </p:nvPicPr>
          <p:blipFill>
            <a:blip r:embed="rId3"/>
            <a:srcRect l="66799" t="14536" r="30892" b="64555"/>
            <a:stretch>
              <a:fillRect/>
            </a:stretch>
          </p:blipFill>
          <p:spPr>
            <a:xfrm>
              <a:off x="309709" y="1526760"/>
              <a:ext cx="1440873" cy="1043590"/>
            </a:xfrm>
            <a:prstGeom prst="rect">
              <a:avLst/>
            </a:prstGeom>
          </p:spPr>
        </p:pic>
      </p:grpSp>
      <p:grpSp>
        <p:nvGrpSpPr>
          <p:cNvPr id="5" name="Group 19"/>
          <p:cNvGrpSpPr/>
          <p:nvPr/>
        </p:nvGrpSpPr>
        <p:grpSpPr>
          <a:xfrm>
            <a:off x="4253344" y="1343886"/>
            <a:ext cx="1021733" cy="2396837"/>
            <a:chOff x="4022546" y="1149928"/>
            <a:chExt cx="1252532" cy="2947473"/>
          </a:xfrm>
        </p:grpSpPr>
        <p:pic>
          <p:nvPicPr>
            <p:cNvPr id="21" name="Picture 20"/>
            <p:cNvPicPr>
              <a:picLocks noChangeAspect="1"/>
            </p:cNvPicPr>
            <p:nvPr/>
          </p:nvPicPr>
          <p:blipFill>
            <a:blip r:embed="rId3"/>
            <a:srcRect l="66799" r="30892" b="54930"/>
            <a:stretch>
              <a:fillRect/>
            </a:stretch>
          </p:blipFill>
          <p:spPr>
            <a:xfrm>
              <a:off x="4022546" y="2141985"/>
              <a:ext cx="1252532" cy="1955416"/>
            </a:xfrm>
            <a:prstGeom prst="rect">
              <a:avLst/>
            </a:prstGeom>
          </p:spPr>
        </p:pic>
        <p:pic>
          <p:nvPicPr>
            <p:cNvPr id="22" name="Picture 21"/>
            <p:cNvPicPr>
              <a:picLocks noChangeAspect="1"/>
            </p:cNvPicPr>
            <p:nvPr/>
          </p:nvPicPr>
          <p:blipFill>
            <a:blip r:embed="rId3"/>
            <a:srcRect l="66799" t="-150" r="30892" b="64555"/>
            <a:stretch>
              <a:fillRect/>
            </a:stretch>
          </p:blipFill>
          <p:spPr>
            <a:xfrm>
              <a:off x="4022546" y="1149928"/>
              <a:ext cx="1252532" cy="1544361"/>
            </a:xfrm>
            <a:prstGeom prst="rect">
              <a:avLst/>
            </a:prstGeom>
          </p:spPr>
        </p:pic>
      </p:grpSp>
      <p:pic>
        <p:nvPicPr>
          <p:cNvPr id="16" name="Picture 15"/>
          <p:cNvPicPr>
            <a:picLocks noChangeAspect="1"/>
          </p:cNvPicPr>
          <p:nvPr/>
        </p:nvPicPr>
        <p:blipFill>
          <a:blip r:embed="rId3"/>
          <a:srcRect l="33161" r="11937" b="24850"/>
          <a:stretch>
            <a:fillRect/>
          </a:stretch>
        </p:blipFill>
        <p:spPr>
          <a:xfrm>
            <a:off x="-1720" y="5831896"/>
            <a:ext cx="9139247" cy="1039091"/>
          </a:xfrm>
          <a:prstGeom prst="rect">
            <a:avLst/>
          </a:prstGeom>
        </p:spPr>
      </p:pic>
    </p:spTree>
    <p:extLst>
      <p:ext uri="{BB962C8B-B14F-4D97-AF65-F5344CB8AC3E}">
        <p14:creationId xmlns:p14="http://schemas.microsoft.com/office/powerpoint/2010/main" xmlns="" val="351346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07" y="294510"/>
            <a:ext cx="8516391" cy="609897"/>
          </a:xfrm>
        </p:spPr>
        <p:txBody>
          <a:bodyPr>
            <a:normAutofit fontScale="90000"/>
          </a:bodyPr>
          <a:lstStyle/>
          <a:p>
            <a:r>
              <a:rPr lang="en-US" sz="4000" dirty="0" smtClean="0">
                <a:solidFill>
                  <a:schemeClr val="bg2"/>
                </a:solidFill>
              </a:rPr>
              <a:t>Property mixed used</a:t>
            </a:r>
            <a:br>
              <a:rPr lang="en-US" sz="4000" dirty="0" smtClean="0">
                <a:solidFill>
                  <a:schemeClr val="bg2"/>
                </a:solidFill>
              </a:rPr>
            </a:br>
            <a:endParaRPr lang="en-GB" sz="2800" i="1" dirty="0">
              <a:solidFill>
                <a:schemeClr val="bg2"/>
              </a:solidFill>
            </a:endParaRPr>
          </a:p>
        </p:txBody>
      </p:sp>
      <p:sp>
        <p:nvSpPr>
          <p:cNvPr id="7" name="Slide Number Placeholder 6"/>
          <p:cNvSpPr>
            <a:spLocks noGrp="1"/>
          </p:cNvSpPr>
          <p:nvPr>
            <p:ph type="sldNum" sz="quarter" idx="4294967295"/>
          </p:nvPr>
        </p:nvSpPr>
        <p:spPr/>
        <p:txBody>
          <a:bodyPr/>
          <a:lstStyle/>
          <a:p>
            <a:pPr>
              <a:defRPr/>
            </a:pPr>
            <a:fld id="{A96F7632-5779-4112-82DC-3086E49283DD}" type="slidenum">
              <a:rPr lang="en-GB" sz="1200" smtClean="0"/>
              <a:pPr>
                <a:defRPr/>
              </a:pPr>
              <a:t>17</a:t>
            </a:fld>
            <a:endParaRPr lang="en-GB" sz="1200" dirty="0"/>
          </a:p>
        </p:txBody>
      </p:sp>
      <p:sp>
        <p:nvSpPr>
          <p:cNvPr id="4" name="TextBox 3"/>
          <p:cNvSpPr txBox="1"/>
          <p:nvPr/>
        </p:nvSpPr>
        <p:spPr>
          <a:xfrm>
            <a:off x="5449457" y="3119693"/>
            <a:ext cx="452580" cy="461665"/>
          </a:xfrm>
          <a:prstGeom prst="rect">
            <a:avLst/>
          </a:prstGeom>
          <a:noFill/>
        </p:spPr>
        <p:txBody>
          <a:bodyPr wrap="square" rtlCol="0">
            <a:spAutoFit/>
          </a:bodyPr>
          <a:lstStyle/>
          <a:p>
            <a:r>
              <a:rPr lang="en-US" sz="2400" dirty="0" smtClean="0">
                <a:solidFill>
                  <a:schemeClr val="bg1"/>
                </a:solidFill>
              </a:rPr>
              <a:t>1</a:t>
            </a:r>
            <a:endParaRPr lang="en-GB" sz="2400" dirty="0">
              <a:solidFill>
                <a:schemeClr val="bg1"/>
              </a:solidFill>
            </a:endParaRPr>
          </a:p>
        </p:txBody>
      </p:sp>
      <p:sp>
        <p:nvSpPr>
          <p:cNvPr id="12" name="Content Placeholder 8"/>
          <p:cNvSpPr>
            <a:spLocks noGrp="1"/>
          </p:cNvSpPr>
          <p:nvPr>
            <p:ph idx="1"/>
          </p:nvPr>
        </p:nvSpPr>
        <p:spPr>
          <a:xfrm>
            <a:off x="409843" y="1034240"/>
            <a:ext cx="8303851" cy="4632570"/>
          </a:xfrm>
        </p:spPr>
        <p:txBody>
          <a:bodyPr>
            <a:noAutofit/>
          </a:bodyPr>
          <a:lstStyle/>
          <a:p>
            <a:pPr marL="285750" indent="-285750">
              <a:spcBef>
                <a:spcPts val="600"/>
              </a:spcBef>
              <a:spcAft>
                <a:spcPts val="600"/>
              </a:spcAft>
              <a:buClr>
                <a:schemeClr val="bg2"/>
              </a:buClr>
              <a:buFont typeface="Wingdings" panose="05000000000000000000" pitchFamily="2" charset="2"/>
              <a:buChar char="§"/>
            </a:pPr>
            <a:r>
              <a:rPr lang="en-GB" sz="1800" dirty="0">
                <a:latin typeface="Calibri Light" panose="020F0302020204030204" pitchFamily="34" charset="0"/>
              </a:rPr>
              <a:t>Flood Re accepts that certain business enterprises have live-in occupiers, and </a:t>
            </a:r>
            <a:r>
              <a:rPr lang="en-GB" sz="1800" dirty="0" smtClean="0">
                <a:latin typeface="Calibri Light" panose="020F0302020204030204" pitchFamily="34" charset="0"/>
              </a:rPr>
              <a:t>therefore only </a:t>
            </a:r>
            <a:r>
              <a:rPr lang="en-GB" sz="1800" dirty="0">
                <a:latin typeface="Calibri Light" panose="020F0302020204030204" pitchFamily="34" charset="0"/>
              </a:rPr>
              <a:t>part of the premises is used for private residential </a:t>
            </a:r>
            <a:r>
              <a:rPr lang="en-GB" sz="1800" dirty="0" smtClean="0">
                <a:latin typeface="Calibri Light" panose="020F0302020204030204" pitchFamily="34" charset="0"/>
              </a:rPr>
              <a:t>use</a:t>
            </a:r>
          </a:p>
          <a:p>
            <a:pPr marL="285750" indent="-285750">
              <a:spcBef>
                <a:spcPts val="600"/>
              </a:spcBef>
              <a:spcAft>
                <a:spcPts val="600"/>
              </a:spcAft>
              <a:buClr>
                <a:schemeClr val="bg2"/>
              </a:buClr>
              <a:buFont typeface="Wingdings" panose="05000000000000000000" pitchFamily="2" charset="2"/>
              <a:buChar char="§"/>
            </a:pPr>
            <a:r>
              <a:rPr lang="en-GB" sz="1800" dirty="0" smtClean="0">
                <a:latin typeface="Calibri Light" panose="020F0302020204030204" pitchFamily="34" charset="0"/>
              </a:rPr>
              <a:t>This means </a:t>
            </a:r>
            <a:r>
              <a:rPr lang="en-GB" sz="1800" dirty="0">
                <a:latin typeface="Calibri Light" panose="020F0302020204030204" pitchFamily="34" charset="0"/>
              </a:rPr>
              <a:t>that the residential aspect of criteria for Flood Re cover as set out in statute is </a:t>
            </a:r>
            <a:r>
              <a:rPr lang="en-GB" sz="1800" dirty="0" smtClean="0">
                <a:latin typeface="Calibri Light" panose="020F0302020204030204" pitchFamily="34" charset="0"/>
              </a:rPr>
              <a:t>met</a:t>
            </a:r>
          </a:p>
          <a:p>
            <a:pPr marL="285750" indent="-285750">
              <a:spcBef>
                <a:spcPts val="600"/>
              </a:spcBef>
              <a:spcAft>
                <a:spcPts val="600"/>
              </a:spcAft>
              <a:buClr>
                <a:schemeClr val="bg2"/>
              </a:buClr>
              <a:buFont typeface="Wingdings" panose="05000000000000000000" pitchFamily="2" charset="2"/>
              <a:buChar char="§"/>
            </a:pPr>
            <a:r>
              <a:rPr lang="en-GB" sz="1800" dirty="0" smtClean="0">
                <a:latin typeface="Calibri Light" panose="020F0302020204030204" pitchFamily="34" charset="0"/>
              </a:rPr>
              <a:t>Flood Re allows ceding of eligible </a:t>
            </a:r>
            <a:r>
              <a:rPr lang="en-GB" sz="1800" dirty="0">
                <a:latin typeface="Calibri Light" panose="020F0302020204030204" pitchFamily="34" charset="0"/>
              </a:rPr>
              <a:t>properties which are used for both domestic and business </a:t>
            </a:r>
            <a:r>
              <a:rPr lang="en-GB" sz="1800" dirty="0" smtClean="0">
                <a:latin typeface="Calibri Light" panose="020F0302020204030204" pitchFamily="34" charset="0"/>
              </a:rPr>
              <a:t>purposes provided that the property </a:t>
            </a:r>
            <a:r>
              <a:rPr lang="en-GB" sz="1800" b="1" dirty="0" smtClean="0">
                <a:solidFill>
                  <a:schemeClr val="tx2"/>
                </a:solidFill>
                <a:latin typeface="Calibri Light" panose="020F0302020204030204" pitchFamily="34" charset="0"/>
              </a:rPr>
              <a:t>ONLY pays Council Tax and does not attract Business Rates</a:t>
            </a:r>
            <a:r>
              <a:rPr lang="en-GB" sz="1800" dirty="0" smtClean="0">
                <a:solidFill>
                  <a:schemeClr val="tx2"/>
                </a:solidFill>
                <a:latin typeface="Calibri Light" panose="020F0302020204030204" pitchFamily="34" charset="0"/>
              </a:rPr>
              <a:t>. </a:t>
            </a:r>
            <a:r>
              <a:rPr lang="en-GB" sz="1800" dirty="0">
                <a:latin typeface="Calibri Light" panose="020F0302020204030204" pitchFamily="34" charset="0"/>
              </a:rPr>
              <a:t/>
            </a:r>
            <a:br>
              <a:rPr lang="en-GB" sz="1800" dirty="0">
                <a:latin typeface="Calibri Light" panose="020F0302020204030204" pitchFamily="34" charset="0"/>
              </a:rPr>
            </a:br>
            <a:endParaRPr lang="en-GB" sz="1800" dirty="0" smtClean="0">
              <a:latin typeface="Calibri Light" panose="020F0302020204030204" pitchFamily="34" charset="0"/>
            </a:endParaRPr>
          </a:p>
          <a:p>
            <a:pPr>
              <a:spcBef>
                <a:spcPts val="600"/>
              </a:spcBef>
              <a:spcAft>
                <a:spcPts val="600"/>
              </a:spcAft>
              <a:buClr>
                <a:schemeClr val="bg2"/>
              </a:buClr>
            </a:pPr>
            <a:r>
              <a:rPr lang="en-GB" sz="1800" dirty="0" smtClean="0">
                <a:latin typeface="Calibri Light" panose="020F0302020204030204" pitchFamily="34" charset="0"/>
              </a:rPr>
              <a:t>Examples </a:t>
            </a:r>
            <a:r>
              <a:rPr lang="en-GB" sz="1800" dirty="0">
                <a:latin typeface="Calibri Light" panose="020F0302020204030204" pitchFamily="34" charset="0"/>
              </a:rPr>
              <a:t>of mixed use properties are: </a:t>
            </a:r>
            <a:endParaRPr lang="en-GB" sz="1800" dirty="0" smtClean="0">
              <a:latin typeface="Calibri Light" panose="020F0302020204030204" pitchFamily="34" charset="0"/>
            </a:endParaRPr>
          </a:p>
          <a:p>
            <a:pPr marL="171450" indent="-171450">
              <a:spcBef>
                <a:spcPts val="0"/>
              </a:spcBef>
              <a:buClr>
                <a:schemeClr val="bg2"/>
              </a:buClr>
              <a:buFont typeface="Wingdings" panose="05000000000000000000" pitchFamily="2" charset="2"/>
              <a:buChar char="§"/>
            </a:pPr>
            <a:r>
              <a:rPr lang="en-GB" sz="1800" dirty="0" smtClean="0">
                <a:latin typeface="Calibri Light" panose="020F0302020204030204" pitchFamily="34" charset="0"/>
              </a:rPr>
              <a:t>Farmhouses and Bed and breakfast establishments not </a:t>
            </a:r>
          </a:p>
          <a:p>
            <a:pPr>
              <a:spcBef>
                <a:spcPts val="0"/>
              </a:spcBef>
              <a:buClr>
                <a:schemeClr val="bg2"/>
              </a:buClr>
            </a:pPr>
            <a:r>
              <a:rPr lang="en-GB" sz="1800" dirty="0" smtClean="0">
                <a:latin typeface="Calibri Light" panose="020F0302020204030204" pitchFamily="34" charset="0"/>
              </a:rPr>
              <a:t>Paying business rates </a:t>
            </a:r>
          </a:p>
          <a:p>
            <a:pPr>
              <a:spcBef>
                <a:spcPts val="0"/>
              </a:spcBef>
              <a:buClr>
                <a:schemeClr val="bg2"/>
              </a:buClr>
            </a:pPr>
            <a:endParaRPr lang="en-GB" sz="1800" dirty="0" smtClean="0">
              <a:latin typeface="Calibri Light" panose="020F0302020204030204" pitchFamily="34" charset="0"/>
            </a:endParaRPr>
          </a:p>
          <a:p>
            <a:pPr>
              <a:spcBef>
                <a:spcPts val="0"/>
              </a:spcBef>
              <a:buClr>
                <a:schemeClr val="bg2"/>
              </a:buClr>
            </a:pPr>
            <a:r>
              <a:rPr lang="en-GB" sz="1800" dirty="0" smtClean="0">
                <a:latin typeface="Calibri Light" panose="020F0302020204030204" pitchFamily="34" charset="0"/>
              </a:rPr>
              <a:t>Eligible if above and other criteria met</a:t>
            </a:r>
            <a:r>
              <a:rPr lang="en-GB" sz="1800" dirty="0">
                <a:latin typeface="Calibri Light" panose="020F0302020204030204" pitchFamily="34" charset="0"/>
              </a:rPr>
              <a:t/>
            </a:r>
            <a:br>
              <a:rPr lang="en-GB" sz="1800" dirty="0">
                <a:latin typeface="Calibri Light" panose="020F0302020204030204" pitchFamily="34" charset="0"/>
              </a:rPr>
            </a:br>
            <a:endParaRPr lang="en-GB" sz="1800" dirty="0" smtClean="0">
              <a:latin typeface="Calibri Light" panose="020F0302020204030204" pitchFamily="34" charset="0"/>
            </a:endParaRPr>
          </a:p>
        </p:txBody>
      </p:sp>
      <p:pic>
        <p:nvPicPr>
          <p:cNvPr id="15362" name="Picture 2" descr="http://i.istockimg.com/file_thumbview_approve/74414381/3/stock-illustration-74414381-guest-house-countryside-lodging-and-accommodation-web-icon.jpg"/>
          <p:cNvPicPr>
            <a:picLocks noChangeAspect="1" noChangeArrowheads="1"/>
          </p:cNvPicPr>
          <p:nvPr/>
        </p:nvPicPr>
        <p:blipFill>
          <a:blip r:embed="rId2"/>
          <a:srcRect/>
          <a:stretch>
            <a:fillRect/>
          </a:stretch>
        </p:blipFill>
        <p:spPr bwMode="auto">
          <a:xfrm>
            <a:off x="7016350" y="4296818"/>
            <a:ext cx="1809750" cy="1809750"/>
          </a:xfrm>
          <a:prstGeom prst="rect">
            <a:avLst/>
          </a:prstGeom>
          <a:noFill/>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43229" y="4182500"/>
            <a:ext cx="1449269" cy="1658677"/>
          </a:xfrm>
          <a:prstGeom prst="rect">
            <a:avLst/>
          </a:prstGeom>
        </p:spPr>
      </p:pic>
      <p:pic>
        <p:nvPicPr>
          <p:cNvPr id="9" name="Picture 8" descr="\\abinet.local\dfs\Company\Flood Re\Programme\Logos\CMYK\FR_Logo_CMYK.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0009" y="6280492"/>
            <a:ext cx="1903314" cy="365126"/>
          </a:xfrm>
          <a:prstGeom prst="rect">
            <a:avLst/>
          </a:prstGeom>
          <a:noFill/>
          <a:ln>
            <a:noFill/>
          </a:ln>
        </p:spPr>
      </p:pic>
    </p:spTree>
    <p:extLst>
      <p:ext uri="{BB962C8B-B14F-4D97-AF65-F5344CB8AC3E}">
        <p14:creationId xmlns:p14="http://schemas.microsoft.com/office/powerpoint/2010/main" xmlns="" val="87211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34" y="201232"/>
            <a:ext cx="8516391" cy="597421"/>
          </a:xfrm>
        </p:spPr>
        <p:txBody>
          <a:bodyPr>
            <a:noAutofit/>
          </a:bodyPr>
          <a:lstStyle/>
          <a:p>
            <a:r>
              <a:rPr lang="en-US" sz="2800" dirty="0" smtClean="0">
                <a:solidFill>
                  <a:schemeClr val="bg2"/>
                </a:solidFill>
              </a:rPr>
              <a:t>Multiple building occupancy </a:t>
            </a:r>
            <a:br>
              <a:rPr lang="en-US" sz="2800" dirty="0" smtClean="0">
                <a:solidFill>
                  <a:schemeClr val="bg2"/>
                </a:solidFill>
              </a:rPr>
            </a:br>
            <a:endParaRPr lang="en-GB" sz="1800" dirty="0">
              <a:solidFill>
                <a:schemeClr val="bg2"/>
              </a:solidFill>
            </a:endParaRPr>
          </a:p>
        </p:txBody>
      </p:sp>
      <p:sp>
        <p:nvSpPr>
          <p:cNvPr id="7" name="Slide Number Placeholder 6"/>
          <p:cNvSpPr>
            <a:spLocks noGrp="1"/>
          </p:cNvSpPr>
          <p:nvPr>
            <p:ph type="sldNum" sz="quarter" idx="4294967295"/>
          </p:nvPr>
        </p:nvSpPr>
        <p:spPr/>
        <p:txBody>
          <a:bodyPr/>
          <a:lstStyle/>
          <a:p>
            <a:pPr>
              <a:defRPr/>
            </a:pPr>
            <a:fld id="{A96F7632-5779-4112-82DC-3086E49283DD}" type="slidenum">
              <a:rPr lang="en-GB" sz="1200" smtClean="0"/>
              <a:pPr>
                <a:defRPr/>
              </a:pPr>
              <a:t>18</a:t>
            </a:fld>
            <a:endParaRPr lang="en-GB" sz="1200" dirty="0"/>
          </a:p>
        </p:txBody>
      </p:sp>
      <p:sp>
        <p:nvSpPr>
          <p:cNvPr id="4" name="TextBox 3"/>
          <p:cNvSpPr txBox="1"/>
          <p:nvPr/>
        </p:nvSpPr>
        <p:spPr>
          <a:xfrm>
            <a:off x="5449457" y="3119693"/>
            <a:ext cx="452580" cy="461665"/>
          </a:xfrm>
          <a:prstGeom prst="rect">
            <a:avLst/>
          </a:prstGeom>
          <a:noFill/>
        </p:spPr>
        <p:txBody>
          <a:bodyPr wrap="square" rtlCol="0">
            <a:spAutoFit/>
          </a:bodyPr>
          <a:lstStyle/>
          <a:p>
            <a:r>
              <a:rPr lang="en-US" sz="2400" dirty="0" smtClean="0">
                <a:solidFill>
                  <a:schemeClr val="bg1"/>
                </a:solidFill>
              </a:rPr>
              <a:t>1</a:t>
            </a:r>
            <a:endParaRPr lang="en-GB" sz="2400" dirty="0">
              <a:solidFill>
                <a:schemeClr val="bg1"/>
              </a:solidFill>
            </a:endParaRPr>
          </a:p>
        </p:txBody>
      </p:sp>
      <p:sp>
        <p:nvSpPr>
          <p:cNvPr id="12" name="Content Placeholder 8"/>
          <p:cNvSpPr>
            <a:spLocks noGrp="1"/>
          </p:cNvSpPr>
          <p:nvPr>
            <p:ph idx="1"/>
          </p:nvPr>
        </p:nvSpPr>
        <p:spPr>
          <a:xfrm>
            <a:off x="409575" y="798653"/>
            <a:ext cx="8124557" cy="3766786"/>
          </a:xfrm>
        </p:spPr>
        <p:txBody>
          <a:bodyPr>
            <a:noAutofit/>
          </a:bodyPr>
          <a:lstStyle/>
          <a:p>
            <a:r>
              <a:rPr lang="en-GB" sz="2000" b="1" dirty="0" smtClean="0"/>
              <a:t>Flood </a:t>
            </a:r>
            <a:r>
              <a:rPr lang="en-GB" sz="2000" b="1" dirty="0"/>
              <a:t>Re </a:t>
            </a:r>
            <a:r>
              <a:rPr lang="en-GB" sz="2000" b="1" dirty="0" smtClean="0"/>
              <a:t>will cover </a:t>
            </a:r>
            <a:r>
              <a:rPr lang="en-GB" sz="2000" b="1" dirty="0"/>
              <a:t>the flood risk for properties split into individual apartments.  A limit of three apartments in a building is set out in the Flood Re </a:t>
            </a:r>
            <a:r>
              <a:rPr lang="en-GB" sz="2000" b="1" dirty="0" smtClean="0"/>
              <a:t>Regulations for buildings cover</a:t>
            </a:r>
            <a:endParaRPr lang="en-GB" sz="2000" b="1" dirty="0"/>
          </a:p>
          <a:p>
            <a:pPr>
              <a:spcBef>
                <a:spcPts val="600"/>
              </a:spcBef>
              <a:spcAft>
                <a:spcPts val="600"/>
              </a:spcAft>
              <a:buClr>
                <a:schemeClr val="bg2"/>
              </a:buClr>
              <a:buAutoNum type="romanLcParenR"/>
            </a:pPr>
            <a:r>
              <a:rPr lang="en-GB" sz="1800" dirty="0" smtClean="0"/>
              <a:t>        Flood </a:t>
            </a:r>
            <a:r>
              <a:rPr lang="en-GB" sz="1800" dirty="0"/>
              <a:t>Re will cover a single building </a:t>
            </a:r>
            <a:r>
              <a:rPr lang="en-GB" sz="1800" dirty="0" smtClean="0"/>
              <a:t>risk </a:t>
            </a:r>
            <a:r>
              <a:rPr lang="en-GB" sz="1800" dirty="0"/>
              <a:t>with up to three apartments in that building </a:t>
            </a:r>
            <a:r>
              <a:rPr lang="en-GB" sz="1800" dirty="0" smtClean="0"/>
              <a:t>on </a:t>
            </a:r>
            <a:r>
              <a:rPr lang="en-GB" sz="1800" dirty="0"/>
              <a:t>the condition that the </a:t>
            </a:r>
            <a:r>
              <a:rPr lang="en-GB" sz="1800" b="1" dirty="0"/>
              <a:t>freeholder </a:t>
            </a:r>
            <a:r>
              <a:rPr lang="en-GB" sz="1800" dirty="0"/>
              <a:t>lives in the block and the insurance is in their name </a:t>
            </a:r>
            <a:r>
              <a:rPr lang="en-GB" sz="1800" dirty="0" smtClean="0"/>
              <a:t>and our premium will be based </a:t>
            </a:r>
            <a:r>
              <a:rPr lang="en-GB" sz="1800" dirty="0"/>
              <a:t>on their property’s council tax band. </a:t>
            </a:r>
            <a:br>
              <a:rPr lang="en-GB" sz="1800" dirty="0"/>
            </a:br>
            <a:r>
              <a:rPr lang="en-GB" sz="1800" dirty="0">
                <a:solidFill>
                  <a:schemeClr val="bg2"/>
                </a:solidFill>
              </a:rPr>
              <a:t>ii) </a:t>
            </a:r>
            <a:r>
              <a:rPr lang="en-GB" sz="1800" dirty="0" smtClean="0"/>
              <a:t>	</a:t>
            </a:r>
            <a:r>
              <a:rPr lang="en-GB" sz="1800" dirty="0"/>
              <a:t>Flood Re will take on the risk even if underwritten on a Commercial policy (provided </a:t>
            </a:r>
            <a:r>
              <a:rPr lang="en-GB" sz="1800" dirty="0" smtClean="0"/>
              <a:t>the eligibility </a:t>
            </a:r>
            <a:r>
              <a:rPr lang="en-GB" sz="1800" dirty="0"/>
              <a:t>criteria are met). </a:t>
            </a:r>
            <a:br>
              <a:rPr lang="en-GB" sz="1800" dirty="0"/>
            </a:br>
            <a:r>
              <a:rPr lang="en-GB" sz="1800" dirty="0">
                <a:solidFill>
                  <a:schemeClr val="bg2"/>
                </a:solidFill>
              </a:rPr>
              <a:t>iii) </a:t>
            </a:r>
            <a:r>
              <a:rPr lang="en-GB" sz="1800" dirty="0"/>
              <a:t>	Flood Re will cover these risks on a buildings only policy. Any contents cover must be </a:t>
            </a:r>
            <a:r>
              <a:rPr lang="en-GB" sz="1800" dirty="0" smtClean="0"/>
              <a:t>insured </a:t>
            </a:r>
            <a:r>
              <a:rPr lang="en-GB" sz="1800" dirty="0"/>
              <a:t>on separate contents only policies for each individual unit. </a:t>
            </a:r>
            <a:endParaRPr lang="en-GB" sz="1800" dirty="0" smtClean="0"/>
          </a:p>
          <a:p>
            <a:pPr marL="285750" indent="-285750">
              <a:spcBef>
                <a:spcPts val="600"/>
              </a:spcBef>
              <a:spcAft>
                <a:spcPts val="600"/>
              </a:spcAft>
              <a:buClr>
                <a:schemeClr val="bg2"/>
              </a:buClr>
              <a:buFont typeface="Wingdings" panose="05000000000000000000" pitchFamily="2" charset="2"/>
              <a:buChar char="§"/>
            </a:pPr>
            <a:r>
              <a:rPr lang="en-GB" sz="1800" dirty="0" smtClean="0"/>
              <a:t>Contents only policies are still available to tenants</a:t>
            </a:r>
          </a:p>
          <a:p>
            <a:pPr>
              <a:spcBef>
                <a:spcPts val="600"/>
              </a:spcBef>
              <a:spcAft>
                <a:spcPts val="600"/>
              </a:spcAft>
              <a:buClr>
                <a:schemeClr val="bg2"/>
              </a:buClr>
            </a:pPr>
            <a:r>
              <a:rPr lang="en-GB" dirty="0"/>
              <a:t/>
            </a:r>
            <a:br>
              <a:rPr lang="en-GB" dirty="0"/>
            </a:br>
            <a:r>
              <a:rPr lang="en-GB" dirty="0"/>
              <a:t>	</a:t>
            </a:r>
          </a:p>
        </p:txBody>
      </p:sp>
      <p:pic>
        <p:nvPicPr>
          <p:cNvPr id="5" name="Picture 4"/>
          <p:cNvPicPr>
            <a:picLocks noChangeAspect="1"/>
          </p:cNvPicPr>
          <p:nvPr/>
        </p:nvPicPr>
        <p:blipFill>
          <a:blip r:embed="rId2"/>
          <a:stretch>
            <a:fillRect/>
          </a:stretch>
        </p:blipFill>
        <p:spPr>
          <a:xfrm>
            <a:off x="7862667" y="5597580"/>
            <a:ext cx="993734" cy="85351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l="17155" r="17875"/>
          <a:stretch/>
        </p:blipFill>
        <p:spPr>
          <a:xfrm>
            <a:off x="3599179" y="4996789"/>
            <a:ext cx="1443877" cy="1662778"/>
          </a:xfrm>
          <a:prstGeom prst="rect">
            <a:avLst/>
          </a:prstGeom>
        </p:spPr>
      </p:pic>
      <p:pic>
        <p:nvPicPr>
          <p:cNvPr id="8" name="Picture 7"/>
          <p:cNvPicPr>
            <a:picLocks noChangeAspect="1"/>
          </p:cNvPicPr>
          <p:nvPr/>
        </p:nvPicPr>
        <p:blipFill>
          <a:blip r:embed="rId4"/>
          <a:stretch>
            <a:fillRect/>
          </a:stretch>
        </p:blipFill>
        <p:spPr>
          <a:xfrm>
            <a:off x="5174690" y="5140340"/>
            <a:ext cx="1146147" cy="1310754"/>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xmlns="" val="0"/>
              </a:ext>
            </a:extLst>
          </a:blip>
          <a:srcRect l="36386" t="10586" r="38313" b="14981"/>
          <a:stretch/>
        </p:blipFill>
        <p:spPr>
          <a:xfrm>
            <a:off x="6584886" y="4371478"/>
            <a:ext cx="1079230" cy="2105526"/>
          </a:xfrm>
          <a:prstGeom prst="rect">
            <a:avLst/>
          </a:prstGeom>
        </p:spPr>
      </p:pic>
      <p:pic>
        <p:nvPicPr>
          <p:cNvPr id="10" name="Picture 9" descr="\\abinet.local\dfs\Company\Flood Re\Programme\Logos\CMYK\FR_Logo_CMYK.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00009" y="6280492"/>
            <a:ext cx="1903314" cy="365126"/>
          </a:xfrm>
          <a:prstGeom prst="rect">
            <a:avLst/>
          </a:prstGeom>
          <a:noFill/>
          <a:ln>
            <a:noFill/>
          </a:ln>
        </p:spPr>
      </p:pic>
    </p:spTree>
    <p:extLst>
      <p:ext uri="{BB962C8B-B14F-4D97-AF65-F5344CB8AC3E}">
        <p14:creationId xmlns:p14="http://schemas.microsoft.com/office/powerpoint/2010/main" xmlns="" val="575163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04" y="317108"/>
            <a:ext cx="8516391" cy="1001490"/>
          </a:xfrm>
        </p:spPr>
        <p:txBody>
          <a:bodyPr>
            <a:normAutofit/>
          </a:bodyPr>
          <a:lstStyle/>
          <a:p>
            <a:r>
              <a:rPr lang="en-US" sz="2800" dirty="0" smtClean="0">
                <a:solidFill>
                  <a:schemeClr val="bg2"/>
                </a:solidFill>
              </a:rPr>
              <a:t>Holiday homes / second homes </a:t>
            </a:r>
            <a:endParaRPr lang="en-GB" sz="1800" i="1" dirty="0">
              <a:solidFill>
                <a:schemeClr val="bg2"/>
              </a:solidFill>
            </a:endParaRPr>
          </a:p>
        </p:txBody>
      </p:sp>
      <p:sp>
        <p:nvSpPr>
          <p:cNvPr id="7" name="Slide Number Placeholder 6"/>
          <p:cNvSpPr>
            <a:spLocks noGrp="1"/>
          </p:cNvSpPr>
          <p:nvPr>
            <p:ph type="sldNum" sz="quarter" idx="4294967295"/>
          </p:nvPr>
        </p:nvSpPr>
        <p:spPr/>
        <p:txBody>
          <a:bodyPr/>
          <a:lstStyle/>
          <a:p>
            <a:pPr>
              <a:defRPr/>
            </a:pPr>
            <a:fld id="{A96F7632-5779-4112-82DC-3086E49283DD}" type="slidenum">
              <a:rPr lang="en-GB" sz="1200" smtClean="0"/>
              <a:pPr>
                <a:defRPr/>
              </a:pPr>
              <a:t>19</a:t>
            </a:fld>
            <a:endParaRPr lang="en-GB" sz="1200" dirty="0"/>
          </a:p>
        </p:txBody>
      </p:sp>
      <p:sp>
        <p:nvSpPr>
          <p:cNvPr id="4" name="TextBox 3"/>
          <p:cNvSpPr txBox="1"/>
          <p:nvPr/>
        </p:nvSpPr>
        <p:spPr>
          <a:xfrm>
            <a:off x="5449457" y="3119693"/>
            <a:ext cx="452580" cy="461665"/>
          </a:xfrm>
          <a:prstGeom prst="rect">
            <a:avLst/>
          </a:prstGeom>
          <a:noFill/>
        </p:spPr>
        <p:txBody>
          <a:bodyPr wrap="square" rtlCol="0">
            <a:spAutoFit/>
          </a:bodyPr>
          <a:lstStyle/>
          <a:p>
            <a:r>
              <a:rPr lang="en-US" sz="2400" dirty="0" smtClean="0">
                <a:solidFill>
                  <a:schemeClr val="bg1"/>
                </a:solidFill>
              </a:rPr>
              <a:t>1</a:t>
            </a:r>
            <a:endParaRPr lang="en-GB" sz="2400" dirty="0">
              <a:solidFill>
                <a:schemeClr val="bg1"/>
              </a:solidFill>
            </a:endParaRPr>
          </a:p>
        </p:txBody>
      </p:sp>
      <p:sp>
        <p:nvSpPr>
          <p:cNvPr id="12" name="Content Placeholder 8"/>
          <p:cNvSpPr>
            <a:spLocks noGrp="1"/>
          </p:cNvSpPr>
          <p:nvPr>
            <p:ph idx="1"/>
          </p:nvPr>
        </p:nvSpPr>
        <p:spPr>
          <a:xfrm>
            <a:off x="309709" y="877184"/>
            <a:ext cx="8124557" cy="3766786"/>
          </a:xfrm>
        </p:spPr>
        <p:txBody>
          <a:bodyPr>
            <a:noAutofit/>
          </a:bodyPr>
          <a:lstStyle/>
          <a:p>
            <a:pPr marL="171450" indent="-171450">
              <a:spcBef>
                <a:spcPts val="0"/>
              </a:spcBef>
              <a:buClr>
                <a:schemeClr val="bg2"/>
              </a:buClr>
              <a:buFont typeface="Wingdings" panose="05000000000000000000" pitchFamily="2" charset="2"/>
              <a:buChar char="§"/>
            </a:pPr>
            <a:r>
              <a:rPr lang="en-GB" sz="1800" dirty="0"/>
              <a:t>A number of </a:t>
            </a:r>
            <a:r>
              <a:rPr lang="en-GB" sz="1800" dirty="0" smtClean="0"/>
              <a:t>insurers </a:t>
            </a:r>
            <a:r>
              <a:rPr lang="en-GB" sz="1800" dirty="0"/>
              <a:t>allow the addition of secondary / holiday homes on the same policy, as well as on separate policies. </a:t>
            </a:r>
            <a:endParaRPr lang="en-GB" sz="1800" dirty="0" smtClean="0"/>
          </a:p>
          <a:p>
            <a:pPr marL="171450" indent="-171450">
              <a:spcBef>
                <a:spcPts val="0"/>
              </a:spcBef>
              <a:buClr>
                <a:schemeClr val="bg2"/>
              </a:buClr>
              <a:buFont typeface="Wingdings" panose="05000000000000000000" pitchFamily="2" charset="2"/>
              <a:buChar char="§"/>
            </a:pPr>
            <a:endParaRPr lang="en-GB" sz="1800" dirty="0"/>
          </a:p>
          <a:p>
            <a:pPr marL="171450" indent="-171450">
              <a:spcBef>
                <a:spcPts val="0"/>
              </a:spcBef>
              <a:buClr>
                <a:schemeClr val="bg2"/>
              </a:buClr>
              <a:buFont typeface="Wingdings" panose="05000000000000000000" pitchFamily="2" charset="2"/>
              <a:buChar char="§"/>
            </a:pPr>
            <a:r>
              <a:rPr lang="en-GB" sz="1800" dirty="0" smtClean="0"/>
              <a:t>Flood </a:t>
            </a:r>
            <a:r>
              <a:rPr lang="en-GB" sz="1800" dirty="0"/>
              <a:t>Re will </a:t>
            </a:r>
            <a:r>
              <a:rPr lang="en-GB" sz="1800" dirty="0" smtClean="0"/>
              <a:t>accept </a:t>
            </a:r>
            <a:r>
              <a:rPr lang="en-GB" sz="1800" dirty="0"/>
              <a:t>these risks </a:t>
            </a:r>
            <a:endParaRPr lang="en-GB" sz="1800" dirty="0" smtClean="0"/>
          </a:p>
          <a:p>
            <a:pPr marL="171450" indent="-171450">
              <a:spcBef>
                <a:spcPts val="0"/>
              </a:spcBef>
              <a:buClr>
                <a:schemeClr val="bg2"/>
              </a:buClr>
              <a:buFont typeface="Wingdings" panose="05000000000000000000" pitchFamily="2" charset="2"/>
              <a:buChar char="§"/>
            </a:pPr>
            <a:endParaRPr lang="en-GB" sz="1800" dirty="0" smtClean="0"/>
          </a:p>
          <a:p>
            <a:pPr marL="747450" lvl="1" indent="-171450">
              <a:spcBef>
                <a:spcPts val="0"/>
              </a:spcBef>
              <a:buClr>
                <a:schemeClr val="bg2"/>
              </a:buClr>
              <a:buFont typeface="Wingdings" panose="05000000000000000000" pitchFamily="2" charset="2"/>
              <a:buChar char="§"/>
            </a:pPr>
            <a:r>
              <a:rPr lang="en-GB" sz="1800" dirty="0" smtClean="0"/>
              <a:t>if </a:t>
            </a:r>
            <a:r>
              <a:rPr lang="en-GB" sz="1800" dirty="0"/>
              <a:t>the home has its own property Council Tax band and has an identifiable separate </a:t>
            </a:r>
            <a:r>
              <a:rPr lang="en-GB" sz="1800" dirty="0" smtClean="0"/>
              <a:t>premium</a:t>
            </a:r>
          </a:p>
          <a:p>
            <a:pPr marL="747450" lvl="1" indent="-171450">
              <a:spcBef>
                <a:spcPts val="0"/>
              </a:spcBef>
              <a:buClr>
                <a:schemeClr val="bg2"/>
              </a:buClr>
              <a:buFont typeface="Wingdings" panose="05000000000000000000" pitchFamily="2" charset="2"/>
              <a:buChar char="§"/>
            </a:pPr>
            <a:r>
              <a:rPr lang="en-GB" sz="1800" dirty="0" smtClean="0"/>
              <a:t>if </a:t>
            </a:r>
            <a:r>
              <a:rPr lang="en-GB" sz="1800" dirty="0"/>
              <a:t>the policyholder or immediate family lives in the property </a:t>
            </a:r>
            <a:r>
              <a:rPr lang="en-GB" sz="1800" b="1" dirty="0"/>
              <a:t>some</a:t>
            </a:r>
            <a:r>
              <a:rPr lang="en-GB" sz="1800" dirty="0"/>
              <a:t> of the </a:t>
            </a:r>
            <a:r>
              <a:rPr lang="en-GB" sz="1800" dirty="0" smtClean="0"/>
              <a:t>time</a:t>
            </a:r>
          </a:p>
          <a:p>
            <a:pPr marL="747450" lvl="1" indent="-171450">
              <a:spcBef>
                <a:spcPts val="0"/>
              </a:spcBef>
              <a:buClr>
                <a:schemeClr val="bg2"/>
              </a:buClr>
              <a:buFont typeface="Wingdings" panose="05000000000000000000" pitchFamily="2" charset="2"/>
              <a:buChar char="§"/>
            </a:pPr>
            <a:r>
              <a:rPr lang="en-GB" sz="1800" dirty="0" smtClean="0"/>
              <a:t>The main </a:t>
            </a:r>
            <a:r>
              <a:rPr lang="en-GB" sz="1800" dirty="0"/>
              <a:t>purpose of the second property is not </a:t>
            </a:r>
            <a:r>
              <a:rPr lang="en-GB" sz="1800" dirty="0" smtClean="0"/>
              <a:t>commercial</a:t>
            </a:r>
          </a:p>
          <a:p>
            <a:pPr marL="747450" lvl="1" indent="-171450">
              <a:spcBef>
                <a:spcPts val="0"/>
              </a:spcBef>
              <a:buClr>
                <a:schemeClr val="bg2"/>
              </a:buClr>
              <a:buFont typeface="Wingdings" panose="05000000000000000000" pitchFamily="2" charset="2"/>
              <a:buChar char="§"/>
            </a:pPr>
            <a:r>
              <a:rPr lang="en-US" sz="1800" dirty="0" smtClean="0"/>
              <a:t>and </a:t>
            </a:r>
            <a:r>
              <a:rPr lang="en-US" sz="1800" dirty="0"/>
              <a:t>they meet the </a:t>
            </a:r>
            <a:r>
              <a:rPr lang="en-US" sz="1800" dirty="0" smtClean="0"/>
              <a:t>normal eligibility criteria</a:t>
            </a:r>
          </a:p>
          <a:p>
            <a:pPr marL="171450" indent="-171450">
              <a:spcBef>
                <a:spcPts val="0"/>
              </a:spcBef>
              <a:buClr>
                <a:schemeClr val="bg2"/>
              </a:buClr>
              <a:buFont typeface="Wingdings" panose="05000000000000000000" pitchFamily="2" charset="2"/>
              <a:buChar char="§"/>
            </a:pPr>
            <a:endParaRPr lang="en-US" sz="1800" dirty="0"/>
          </a:p>
          <a:p>
            <a:pPr marL="171450" indent="-171450">
              <a:spcBef>
                <a:spcPts val="0"/>
              </a:spcBef>
              <a:buClr>
                <a:schemeClr val="bg2"/>
              </a:buClr>
              <a:buFont typeface="Wingdings" panose="05000000000000000000" pitchFamily="2" charset="2"/>
              <a:buChar char="§"/>
            </a:pPr>
            <a:r>
              <a:rPr lang="en-US" sz="1800" dirty="0" smtClean="0"/>
              <a:t>Caravans are only eligible if they are the primary home and meet all the other eligibility criteria.  They can not be considered as second homes as they would not be the primary home</a:t>
            </a:r>
            <a:endParaRPr lang="en-GB" sz="1800" dirty="0"/>
          </a:p>
        </p:txBody>
      </p:sp>
      <p:pic>
        <p:nvPicPr>
          <p:cNvPr id="9" name="Picture 8"/>
          <p:cNvPicPr>
            <a:picLocks noChangeAspect="1"/>
          </p:cNvPicPr>
          <p:nvPr/>
        </p:nvPicPr>
        <p:blipFill>
          <a:blip r:embed="rId2"/>
          <a:srcRect l="8638" r="10248" b="48007"/>
          <a:stretch>
            <a:fillRect/>
          </a:stretch>
        </p:blipFill>
        <p:spPr>
          <a:xfrm>
            <a:off x="0" y="5735667"/>
            <a:ext cx="9144000" cy="1135547"/>
          </a:xfrm>
          <a:prstGeom prst="rect">
            <a:avLst/>
          </a:prstGeom>
        </p:spPr>
      </p:pic>
    </p:spTree>
    <p:extLst>
      <p:ext uri="{BB962C8B-B14F-4D97-AF65-F5344CB8AC3E}">
        <p14:creationId xmlns:p14="http://schemas.microsoft.com/office/powerpoint/2010/main" xmlns="" val="643742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09" y="297768"/>
            <a:ext cx="8516391" cy="4941478"/>
          </a:xfrm>
        </p:spPr>
        <p:txBody>
          <a:bodyPr>
            <a:normAutofit fontScale="90000"/>
          </a:bodyPr>
          <a:lstStyle/>
          <a:p>
            <a:pPr>
              <a:lnSpc>
                <a:spcPct val="150000"/>
              </a:lnSpc>
            </a:pPr>
            <a:r>
              <a:rPr lang="en-GB" sz="3100" b="1" dirty="0" smtClean="0">
                <a:solidFill>
                  <a:schemeClr val="bg2"/>
                </a:solidFill>
              </a:rPr>
              <a:t>Contents</a:t>
            </a:r>
            <a:r>
              <a:rPr lang="en-GB" sz="2200" b="1" dirty="0" smtClean="0">
                <a:solidFill>
                  <a:schemeClr val="bg2"/>
                </a:solidFill>
              </a:rPr>
              <a:t/>
            </a:r>
            <a:br>
              <a:rPr lang="en-GB" sz="2200" b="1" dirty="0" smtClean="0">
                <a:solidFill>
                  <a:schemeClr val="bg2"/>
                </a:solidFill>
              </a:rPr>
            </a:br>
            <a:r>
              <a:rPr lang="en-GB" sz="2200" dirty="0" smtClean="0">
                <a:solidFill>
                  <a:schemeClr val="bg2"/>
                </a:solidFill>
              </a:rPr>
              <a:t>1</a:t>
            </a:r>
            <a:r>
              <a:rPr lang="en-GB" sz="2200" dirty="0">
                <a:solidFill>
                  <a:schemeClr val="bg2"/>
                </a:solidFill>
              </a:rPr>
              <a:t>. Reminder </a:t>
            </a:r>
            <a:r>
              <a:rPr lang="en-GB" sz="2200" dirty="0" smtClean="0">
                <a:solidFill>
                  <a:schemeClr val="bg2"/>
                </a:solidFill>
              </a:rPr>
              <a:t>of the need for Flood Re</a:t>
            </a:r>
            <a:br>
              <a:rPr lang="en-GB" sz="2200" dirty="0" smtClean="0">
                <a:solidFill>
                  <a:schemeClr val="bg2"/>
                </a:solidFill>
              </a:rPr>
            </a:br>
            <a:r>
              <a:rPr lang="en-GB" sz="2200" dirty="0" smtClean="0">
                <a:solidFill>
                  <a:schemeClr val="bg2"/>
                </a:solidFill>
              </a:rPr>
              <a:t>2. </a:t>
            </a:r>
            <a:r>
              <a:rPr lang="en-GB" altLang="en-US" sz="2200" dirty="0" smtClean="0">
                <a:solidFill>
                  <a:schemeClr val="bg2"/>
                </a:solidFill>
              </a:rPr>
              <a:t>What is Flood Re</a:t>
            </a:r>
            <a:br>
              <a:rPr lang="en-GB" altLang="en-US" sz="2200" dirty="0" smtClean="0">
                <a:solidFill>
                  <a:schemeClr val="bg2"/>
                </a:solidFill>
              </a:rPr>
            </a:br>
            <a:r>
              <a:rPr lang="en-GB" altLang="en-US" sz="2200" dirty="0" smtClean="0">
                <a:solidFill>
                  <a:schemeClr val="bg2"/>
                </a:solidFill>
              </a:rPr>
              <a:t>3. </a:t>
            </a:r>
            <a:r>
              <a:rPr lang="en-GB" sz="2200" dirty="0">
                <a:solidFill>
                  <a:schemeClr val="bg2"/>
                </a:solidFill>
              </a:rPr>
              <a:t>How is Flood Re </a:t>
            </a:r>
            <a:r>
              <a:rPr lang="en-GB" sz="2200" dirty="0" smtClean="0">
                <a:solidFill>
                  <a:schemeClr val="bg2"/>
                </a:solidFill>
              </a:rPr>
              <a:t>funded</a:t>
            </a:r>
            <a:r>
              <a:rPr lang="en-GB" altLang="en-US" sz="2200" dirty="0" smtClean="0">
                <a:solidFill>
                  <a:schemeClr val="bg2"/>
                </a:solidFill>
              </a:rPr>
              <a:t/>
            </a:r>
            <a:br>
              <a:rPr lang="en-GB" altLang="en-US" sz="2200" dirty="0" smtClean="0">
                <a:solidFill>
                  <a:schemeClr val="bg2"/>
                </a:solidFill>
              </a:rPr>
            </a:br>
            <a:r>
              <a:rPr lang="en-GB" altLang="en-US" sz="2200" dirty="0" smtClean="0">
                <a:solidFill>
                  <a:schemeClr val="bg2"/>
                </a:solidFill>
              </a:rPr>
              <a:t>4. </a:t>
            </a:r>
            <a:r>
              <a:rPr lang="en-GB" altLang="en-US" sz="2200" dirty="0">
                <a:solidFill>
                  <a:schemeClr val="bg2"/>
                </a:solidFill>
              </a:rPr>
              <a:t>Overview of how Flood Re </a:t>
            </a:r>
            <a:r>
              <a:rPr lang="en-GB" altLang="en-US" sz="2200" dirty="0" smtClean="0">
                <a:solidFill>
                  <a:schemeClr val="bg2"/>
                </a:solidFill>
              </a:rPr>
              <a:t>operates</a:t>
            </a:r>
            <a:r>
              <a:rPr lang="en-GB" sz="2200" dirty="0" smtClean="0">
                <a:solidFill>
                  <a:schemeClr val="bg2"/>
                </a:solidFill>
              </a:rPr>
              <a:t/>
            </a:r>
            <a:br>
              <a:rPr lang="en-GB" sz="2200" dirty="0" smtClean="0">
                <a:solidFill>
                  <a:schemeClr val="bg2"/>
                </a:solidFill>
              </a:rPr>
            </a:br>
            <a:r>
              <a:rPr lang="en-GB" sz="2200" dirty="0" smtClean="0">
                <a:solidFill>
                  <a:schemeClr val="bg2"/>
                </a:solidFill>
              </a:rPr>
              <a:t>5. What property does Flood Re cover</a:t>
            </a:r>
            <a:br>
              <a:rPr lang="en-GB" sz="2200" dirty="0" smtClean="0">
                <a:solidFill>
                  <a:schemeClr val="bg2"/>
                </a:solidFill>
              </a:rPr>
            </a:br>
            <a:r>
              <a:rPr lang="en-GB" sz="2200" dirty="0" smtClean="0">
                <a:solidFill>
                  <a:schemeClr val="bg2"/>
                </a:solidFill>
              </a:rPr>
              <a:t>6. </a:t>
            </a:r>
            <a:r>
              <a:rPr lang="en-GB" sz="2200" dirty="0" smtClean="0">
                <a:solidFill>
                  <a:schemeClr val="bg2"/>
                </a:solidFill>
                <a:latin typeface="Calibri Light" panose="020F0302020204030204" pitchFamily="34" charset="0"/>
              </a:rPr>
              <a:t>Initial </a:t>
            </a:r>
            <a:r>
              <a:rPr lang="en-GB" sz="2200" dirty="0">
                <a:solidFill>
                  <a:schemeClr val="bg2"/>
                </a:solidFill>
                <a:latin typeface="Calibri Light" panose="020F0302020204030204" pitchFamily="34" charset="0"/>
              </a:rPr>
              <a:t>results since introduction of Flood Re for </a:t>
            </a:r>
            <a:r>
              <a:rPr lang="en-GB" sz="2200" dirty="0" smtClean="0">
                <a:solidFill>
                  <a:schemeClr val="bg2"/>
                </a:solidFill>
                <a:latin typeface="Calibri Light" panose="020F0302020204030204" pitchFamily="34" charset="0"/>
              </a:rPr>
              <a:t>customer</a:t>
            </a:r>
            <a:br>
              <a:rPr lang="en-GB" sz="2200" dirty="0" smtClean="0">
                <a:solidFill>
                  <a:schemeClr val="bg2"/>
                </a:solidFill>
                <a:latin typeface="Calibri Light" panose="020F0302020204030204" pitchFamily="34" charset="0"/>
              </a:rPr>
            </a:br>
            <a:r>
              <a:rPr lang="en-GB" sz="2200" dirty="0" smtClean="0">
                <a:solidFill>
                  <a:schemeClr val="bg2"/>
                </a:solidFill>
                <a:latin typeface="Calibri Light" panose="020F0302020204030204" pitchFamily="34" charset="0"/>
              </a:rPr>
              <a:t>7.</a:t>
            </a:r>
            <a:r>
              <a:rPr lang="en-GB" sz="2200" dirty="0" smtClean="0">
                <a:solidFill>
                  <a:schemeClr val="bg2"/>
                </a:solidFill>
              </a:rPr>
              <a:t> Ceding to Flood Re - Factors to consider for underwriters</a:t>
            </a:r>
            <a:r>
              <a:rPr lang="en-GB" altLang="en-US" sz="2200" dirty="0" smtClean="0">
                <a:solidFill>
                  <a:schemeClr val="bg2"/>
                </a:solidFill>
              </a:rPr>
              <a:t/>
            </a:r>
            <a:br>
              <a:rPr lang="en-GB" altLang="en-US" sz="2200" dirty="0" smtClean="0">
                <a:solidFill>
                  <a:schemeClr val="bg2"/>
                </a:solidFill>
              </a:rPr>
            </a:br>
            <a:r>
              <a:rPr lang="en-GB" sz="2200" dirty="0">
                <a:solidFill>
                  <a:schemeClr val="bg2"/>
                </a:solidFill>
              </a:rPr>
              <a:t/>
            </a:r>
            <a:br>
              <a:rPr lang="en-GB" sz="2200" dirty="0">
                <a:solidFill>
                  <a:schemeClr val="bg2"/>
                </a:solidFill>
              </a:rPr>
            </a:br>
            <a:r>
              <a:rPr lang="en-GB" altLang="en-US" sz="3600" dirty="0">
                <a:solidFill>
                  <a:schemeClr val="bg2"/>
                </a:solidFill>
                <a:latin typeface="Calibri Light" pitchFamily="34" charset="0"/>
              </a:rPr>
              <a:t/>
            </a:r>
            <a:br>
              <a:rPr lang="en-GB" altLang="en-US" sz="3600" dirty="0">
                <a:solidFill>
                  <a:schemeClr val="bg2"/>
                </a:solidFill>
                <a:latin typeface="Calibri Light" pitchFamily="34" charset="0"/>
              </a:rPr>
            </a:br>
            <a:r>
              <a:rPr lang="en-GB" sz="3600" dirty="0" smtClean="0">
                <a:solidFill>
                  <a:schemeClr val="bg2"/>
                </a:solidFill>
              </a:rPr>
              <a:t/>
            </a:r>
            <a:br>
              <a:rPr lang="en-GB" sz="3600" dirty="0" smtClean="0">
                <a:solidFill>
                  <a:schemeClr val="bg2"/>
                </a:solidFill>
              </a:rPr>
            </a:br>
            <a:r>
              <a:rPr lang="en-GB" sz="3600" dirty="0">
                <a:solidFill>
                  <a:schemeClr val="bg2"/>
                </a:solidFill>
              </a:rPr>
              <a:t/>
            </a:r>
            <a:br>
              <a:rPr lang="en-GB" sz="3600" dirty="0">
                <a:solidFill>
                  <a:schemeClr val="bg2"/>
                </a:solidFill>
              </a:rPr>
            </a:br>
            <a:endParaRPr lang="en-GB" sz="3600" dirty="0">
              <a:solidFill>
                <a:schemeClr val="bg2"/>
              </a:solidFill>
            </a:endParaRPr>
          </a:p>
        </p:txBody>
      </p:sp>
      <p:sp>
        <p:nvSpPr>
          <p:cNvPr id="16" name="Slide Number Placeholder 2"/>
          <p:cNvSpPr>
            <a:spLocks noGrp="1"/>
          </p:cNvSpPr>
          <p:nvPr>
            <p:ph type="sldNum" sz="quarter" idx="4294967295"/>
          </p:nvPr>
        </p:nvSpPr>
        <p:spPr>
          <a:xfrm>
            <a:off x="6692900" y="6370638"/>
            <a:ext cx="2133600" cy="365125"/>
          </a:xfrm>
          <a:prstGeom prst="rect">
            <a:avLst/>
          </a:prstGeom>
        </p:spPr>
        <p:txBody>
          <a:bodyPr/>
          <a:lstStyle>
            <a:lvl1pPr>
              <a:defRPr/>
            </a:lvl1pPr>
          </a:lstStyle>
          <a:p>
            <a:pPr>
              <a:defRPr/>
            </a:pPr>
            <a:fld id="{58032DBA-D2C0-4D17-969D-86849EE5D77F}" type="slidenum">
              <a:rPr lang="en-GB" sz="1200" smtClean="0"/>
              <a:pPr>
                <a:defRPr/>
              </a:pPr>
              <a:t>2</a:t>
            </a:fld>
            <a:endParaRPr lang="en-GB" sz="1200" dirty="0"/>
          </a:p>
        </p:txBody>
      </p:sp>
      <p:pic>
        <p:nvPicPr>
          <p:cNvPr id="17" name="Picture 16"/>
          <p:cNvPicPr>
            <a:picLocks noChangeAspect="1"/>
          </p:cNvPicPr>
          <p:nvPr/>
        </p:nvPicPr>
        <p:blipFill>
          <a:blip r:embed="rId2"/>
          <a:srcRect l="33161" r="11937" b="24850"/>
          <a:stretch>
            <a:fillRect/>
          </a:stretch>
        </p:blipFill>
        <p:spPr>
          <a:xfrm>
            <a:off x="-1720" y="5831896"/>
            <a:ext cx="9139247" cy="1039091"/>
          </a:xfrm>
          <a:prstGeom prst="rect">
            <a:avLst/>
          </a:prstGeom>
        </p:spPr>
      </p:pic>
    </p:spTree>
    <p:extLst>
      <p:ext uri="{BB962C8B-B14F-4D97-AF65-F5344CB8AC3E}">
        <p14:creationId xmlns:p14="http://schemas.microsoft.com/office/powerpoint/2010/main" xmlns="" val="1739339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bg2"/>
                </a:solidFill>
              </a:rPr>
              <a:t>Rebuilt properties and acceptable evidence</a:t>
            </a:r>
            <a:br>
              <a:rPr lang="en-US" sz="2800" dirty="0" smtClean="0">
                <a:solidFill>
                  <a:schemeClr val="bg2"/>
                </a:solidFill>
              </a:rPr>
            </a:br>
            <a:endParaRPr lang="en-GB" sz="2400" dirty="0">
              <a:solidFill>
                <a:schemeClr val="bg2"/>
              </a:solidFill>
            </a:endParaRPr>
          </a:p>
        </p:txBody>
      </p:sp>
      <p:sp>
        <p:nvSpPr>
          <p:cNvPr id="7" name="Slide Number Placeholder 6"/>
          <p:cNvSpPr>
            <a:spLocks noGrp="1"/>
          </p:cNvSpPr>
          <p:nvPr>
            <p:ph type="sldNum" sz="quarter" idx="4294967295"/>
          </p:nvPr>
        </p:nvSpPr>
        <p:spPr/>
        <p:txBody>
          <a:bodyPr/>
          <a:lstStyle/>
          <a:p>
            <a:pPr>
              <a:defRPr/>
            </a:pPr>
            <a:fld id="{A96F7632-5779-4112-82DC-3086E49283DD}" type="slidenum">
              <a:rPr lang="en-GB" sz="1200" smtClean="0"/>
              <a:pPr>
                <a:defRPr/>
              </a:pPr>
              <a:t>20</a:t>
            </a:fld>
            <a:endParaRPr lang="en-GB" sz="1200" dirty="0"/>
          </a:p>
        </p:txBody>
      </p:sp>
      <p:sp>
        <p:nvSpPr>
          <p:cNvPr id="4" name="TextBox 3"/>
          <p:cNvSpPr txBox="1"/>
          <p:nvPr/>
        </p:nvSpPr>
        <p:spPr>
          <a:xfrm>
            <a:off x="5449457" y="3119693"/>
            <a:ext cx="452580" cy="461665"/>
          </a:xfrm>
          <a:prstGeom prst="rect">
            <a:avLst/>
          </a:prstGeom>
          <a:noFill/>
        </p:spPr>
        <p:txBody>
          <a:bodyPr wrap="square" rtlCol="0">
            <a:spAutoFit/>
          </a:bodyPr>
          <a:lstStyle/>
          <a:p>
            <a:r>
              <a:rPr lang="en-US" sz="2400" dirty="0" smtClean="0">
                <a:solidFill>
                  <a:schemeClr val="bg1"/>
                </a:solidFill>
              </a:rPr>
              <a:t>1</a:t>
            </a:r>
            <a:endParaRPr lang="en-GB" sz="2400" dirty="0">
              <a:solidFill>
                <a:schemeClr val="bg1"/>
              </a:solidFill>
            </a:endParaRPr>
          </a:p>
        </p:txBody>
      </p:sp>
      <p:sp>
        <p:nvSpPr>
          <p:cNvPr id="12" name="Content Placeholder 8"/>
          <p:cNvSpPr>
            <a:spLocks noGrp="1"/>
          </p:cNvSpPr>
          <p:nvPr>
            <p:ph idx="1"/>
          </p:nvPr>
        </p:nvSpPr>
        <p:spPr>
          <a:xfrm>
            <a:off x="345188" y="1513075"/>
            <a:ext cx="8124557" cy="3766786"/>
          </a:xfrm>
        </p:spPr>
        <p:txBody>
          <a:bodyPr>
            <a:noAutofit/>
          </a:bodyPr>
          <a:lstStyle/>
          <a:p>
            <a:pPr>
              <a:spcBef>
                <a:spcPts val="600"/>
              </a:spcBef>
              <a:spcAft>
                <a:spcPts val="600"/>
              </a:spcAft>
              <a:buClr>
                <a:schemeClr val="bg2"/>
              </a:buClr>
            </a:pPr>
            <a:r>
              <a:rPr lang="en-US" altLang="en-US" sz="2400" dirty="0" smtClean="0">
                <a:solidFill>
                  <a:schemeClr val="tx2"/>
                </a:solidFill>
                <a:latin typeface="Calibri Light" panose="020F0302020204030204" pitchFamily="34" charset="0"/>
              </a:rPr>
              <a:t>Example: </a:t>
            </a:r>
            <a:r>
              <a:rPr lang="en-US" altLang="en-US" sz="1800" dirty="0" smtClean="0">
                <a:solidFill>
                  <a:srgbClr val="1F2A44"/>
                </a:solidFill>
                <a:latin typeface="Calibri Light" panose="020F0302020204030204" pitchFamily="34" charset="0"/>
              </a:rPr>
              <a:t>A property is demolished and rebuilt or substantially improved                               which results in a </a:t>
            </a:r>
            <a:r>
              <a:rPr lang="en-US" altLang="en-US" sz="1800" dirty="0">
                <a:solidFill>
                  <a:srgbClr val="1F2A44"/>
                </a:solidFill>
                <a:latin typeface="Calibri Light" panose="020F0302020204030204" pitchFamily="34" charset="0"/>
              </a:rPr>
              <a:t>C</a:t>
            </a:r>
            <a:r>
              <a:rPr lang="en-US" altLang="en-US" sz="1800" dirty="0" smtClean="0">
                <a:solidFill>
                  <a:srgbClr val="1F2A44"/>
                </a:solidFill>
                <a:latin typeface="Calibri Light" panose="020F0302020204030204" pitchFamily="34" charset="0"/>
              </a:rPr>
              <a:t>ouncil Tax revaluation</a:t>
            </a:r>
            <a:endParaRPr lang="en-GB" altLang="en-US" sz="1800" dirty="0" smtClean="0">
              <a:solidFill>
                <a:srgbClr val="1F2A44"/>
              </a:solidFill>
              <a:latin typeface="Calibri Light" panose="020F0302020204030204" pitchFamily="34" charset="0"/>
            </a:endParaRPr>
          </a:p>
          <a:p>
            <a:pPr>
              <a:spcBef>
                <a:spcPts val="600"/>
              </a:spcBef>
              <a:spcAft>
                <a:spcPts val="600"/>
              </a:spcAft>
              <a:buClr>
                <a:schemeClr val="bg2"/>
              </a:buClr>
            </a:pPr>
            <a:r>
              <a:rPr lang="en-US" altLang="en-US" sz="2400" dirty="0" smtClean="0">
                <a:solidFill>
                  <a:schemeClr val="tx2"/>
                </a:solidFill>
                <a:latin typeface="Calibri Light" panose="020F0302020204030204" pitchFamily="34" charset="0"/>
              </a:rPr>
              <a:t>Decision: </a:t>
            </a:r>
            <a:r>
              <a:rPr lang="en-GB" sz="1800" dirty="0">
                <a:solidFill>
                  <a:srgbClr val="1F2A44"/>
                </a:solidFill>
                <a:latin typeface="Calibri Light" panose="020F0302020204030204" pitchFamily="34" charset="0"/>
              </a:rPr>
              <a:t>Flood Re will cover rebuilt properties provided it is presented with sufficient proof </a:t>
            </a:r>
            <a:r>
              <a:rPr lang="en-GB" sz="1800" dirty="0" smtClean="0">
                <a:solidFill>
                  <a:srgbClr val="1F2A44"/>
                </a:solidFill>
                <a:latin typeface="Calibri Light" panose="020F0302020204030204" pitchFamily="34" charset="0"/>
              </a:rPr>
              <a:t>of </a:t>
            </a:r>
            <a:r>
              <a:rPr lang="en-GB" sz="1800" dirty="0">
                <a:solidFill>
                  <a:srgbClr val="1F2A44"/>
                </a:solidFill>
                <a:latin typeface="Calibri Light" panose="020F0302020204030204" pitchFamily="34" charset="0"/>
              </a:rPr>
              <a:t>a pre-2009 build </a:t>
            </a:r>
            <a:r>
              <a:rPr lang="en-GB" sz="1800" dirty="0" smtClean="0">
                <a:solidFill>
                  <a:srgbClr val="1F2A44"/>
                </a:solidFill>
                <a:latin typeface="Calibri Light" panose="020F0302020204030204" pitchFamily="34" charset="0"/>
              </a:rPr>
              <a:t>date.  The footprint of the rebuilt property must at least overlap with the original footprint and it must be a like for like property, eg 1 unit to 1 unit. </a:t>
            </a:r>
            <a:r>
              <a:rPr lang="en-GB" sz="1800" dirty="0" smtClean="0">
                <a:latin typeface="Calibri Light" panose="020F0302020204030204" pitchFamily="34" charset="0"/>
              </a:rPr>
              <a:t>There is no requirement that the replacement property be the same Council Tax band. </a:t>
            </a:r>
            <a:endParaRPr lang="en-GB" sz="1800" dirty="0">
              <a:latin typeface="Calibri Light" panose="020F0302020204030204" pitchFamily="34" charset="0"/>
            </a:endParaRPr>
          </a:p>
          <a:p>
            <a:pPr>
              <a:spcBef>
                <a:spcPts val="600"/>
              </a:spcBef>
              <a:spcAft>
                <a:spcPts val="600"/>
              </a:spcAft>
              <a:buClr>
                <a:schemeClr val="bg2"/>
              </a:buClr>
            </a:pPr>
            <a:r>
              <a:rPr lang="en-US" altLang="en-US" sz="2400" dirty="0" smtClean="0">
                <a:solidFill>
                  <a:schemeClr val="tx2"/>
                </a:solidFill>
                <a:latin typeface="Calibri Light" panose="020F0302020204030204" pitchFamily="34" charset="0"/>
              </a:rPr>
              <a:t>Rationale: </a:t>
            </a:r>
            <a:r>
              <a:rPr lang="en-GB" sz="1800" dirty="0">
                <a:solidFill>
                  <a:srgbClr val="1F2A44"/>
                </a:solidFill>
                <a:latin typeface="Calibri Light" panose="020F0302020204030204" pitchFamily="34" charset="0"/>
              </a:rPr>
              <a:t>Flood Re wants to fulfil the policy intention of the Scheme by accepting rebuilt properties, however, reasonable restrictions have to be put in place to ensure that new developments are not inadvertently </a:t>
            </a:r>
            <a:r>
              <a:rPr lang="en-GB" sz="1800" dirty="0" smtClean="0">
                <a:solidFill>
                  <a:srgbClr val="1F2A44"/>
                </a:solidFill>
                <a:latin typeface="Calibri Light" panose="020F0302020204030204" pitchFamily="34" charset="0"/>
              </a:rPr>
              <a:t>covered</a:t>
            </a:r>
          </a:p>
          <a:p>
            <a:pPr>
              <a:spcBef>
                <a:spcPts val="600"/>
              </a:spcBef>
              <a:spcAft>
                <a:spcPts val="600"/>
              </a:spcAft>
              <a:buClr>
                <a:schemeClr val="bg2"/>
              </a:buClr>
            </a:pPr>
            <a:endParaRPr lang="en-GB" altLang="en-US" sz="1600" dirty="0">
              <a:solidFill>
                <a:srgbClr val="1F2A44"/>
              </a:solidFill>
              <a:latin typeface="Calibri" panose="020F0502020204030204" pitchFamily="34"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66137" y="952486"/>
            <a:ext cx="1145747" cy="1311299"/>
          </a:xfrm>
          <a:prstGeom prst="rect">
            <a:avLst/>
          </a:prstGeom>
        </p:spPr>
      </p:pic>
      <p:pic>
        <p:nvPicPr>
          <p:cNvPr id="8" name="Picture 7"/>
          <p:cNvPicPr>
            <a:picLocks noChangeAspect="1"/>
          </p:cNvPicPr>
          <p:nvPr/>
        </p:nvPicPr>
        <p:blipFill>
          <a:blip r:embed="rId3"/>
          <a:srcRect l="22534" r="22535" b="24850"/>
          <a:stretch>
            <a:fillRect/>
          </a:stretch>
        </p:blipFill>
        <p:spPr>
          <a:xfrm>
            <a:off x="0" y="5597600"/>
            <a:ext cx="9144000" cy="1260400"/>
          </a:xfrm>
          <a:prstGeom prst="rect">
            <a:avLst/>
          </a:prstGeom>
        </p:spPr>
      </p:pic>
    </p:spTree>
    <p:extLst>
      <p:ext uri="{BB962C8B-B14F-4D97-AF65-F5344CB8AC3E}">
        <p14:creationId xmlns:p14="http://schemas.microsoft.com/office/powerpoint/2010/main" xmlns="" val="798790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188" y="97965"/>
            <a:ext cx="8516391" cy="1001490"/>
          </a:xfrm>
        </p:spPr>
        <p:txBody>
          <a:bodyPr>
            <a:normAutofit/>
          </a:bodyPr>
          <a:lstStyle/>
          <a:p>
            <a:r>
              <a:rPr lang="en-US" sz="2800" dirty="0" smtClean="0">
                <a:solidFill>
                  <a:schemeClr val="bg2"/>
                </a:solidFill>
              </a:rPr>
              <a:t>Fine art definition</a:t>
            </a:r>
            <a:endParaRPr lang="en-GB" sz="2800" dirty="0">
              <a:solidFill>
                <a:schemeClr val="bg2"/>
              </a:solidFill>
            </a:endParaRPr>
          </a:p>
        </p:txBody>
      </p:sp>
      <p:sp>
        <p:nvSpPr>
          <p:cNvPr id="7" name="Slide Number Placeholder 6"/>
          <p:cNvSpPr>
            <a:spLocks noGrp="1"/>
          </p:cNvSpPr>
          <p:nvPr>
            <p:ph type="sldNum" sz="quarter" idx="4294967295"/>
          </p:nvPr>
        </p:nvSpPr>
        <p:spPr/>
        <p:txBody>
          <a:bodyPr/>
          <a:lstStyle/>
          <a:p>
            <a:pPr>
              <a:defRPr/>
            </a:pPr>
            <a:fld id="{A96F7632-5779-4112-82DC-3086E49283DD}" type="slidenum">
              <a:rPr lang="en-GB" sz="1200" smtClean="0"/>
              <a:pPr>
                <a:defRPr/>
              </a:pPr>
              <a:t>21</a:t>
            </a:fld>
            <a:endParaRPr lang="en-GB" sz="1200" dirty="0"/>
          </a:p>
        </p:txBody>
      </p:sp>
      <p:sp>
        <p:nvSpPr>
          <p:cNvPr id="4" name="TextBox 3"/>
          <p:cNvSpPr txBox="1"/>
          <p:nvPr/>
        </p:nvSpPr>
        <p:spPr>
          <a:xfrm>
            <a:off x="5449457" y="3119693"/>
            <a:ext cx="452580" cy="461665"/>
          </a:xfrm>
          <a:prstGeom prst="rect">
            <a:avLst/>
          </a:prstGeom>
          <a:noFill/>
        </p:spPr>
        <p:txBody>
          <a:bodyPr wrap="square" rtlCol="0">
            <a:spAutoFit/>
          </a:bodyPr>
          <a:lstStyle/>
          <a:p>
            <a:r>
              <a:rPr lang="en-US" sz="2400" dirty="0" smtClean="0">
                <a:solidFill>
                  <a:schemeClr val="bg1"/>
                </a:solidFill>
              </a:rPr>
              <a:t>1</a:t>
            </a:r>
            <a:endParaRPr lang="en-GB" sz="2400" dirty="0">
              <a:solidFill>
                <a:schemeClr val="bg1"/>
              </a:solidFill>
            </a:endParaRPr>
          </a:p>
        </p:txBody>
      </p:sp>
      <p:sp>
        <p:nvSpPr>
          <p:cNvPr id="12" name="Content Placeholder 8"/>
          <p:cNvSpPr>
            <a:spLocks noGrp="1"/>
          </p:cNvSpPr>
          <p:nvPr>
            <p:ph idx="1"/>
          </p:nvPr>
        </p:nvSpPr>
        <p:spPr>
          <a:xfrm>
            <a:off x="345188" y="518554"/>
            <a:ext cx="8124557" cy="3766786"/>
          </a:xfrm>
        </p:spPr>
        <p:txBody>
          <a:bodyPr>
            <a:noAutofit/>
          </a:bodyPr>
          <a:lstStyle/>
          <a:p>
            <a:r>
              <a:rPr lang="en-US" sz="1800" b="1" dirty="0">
                <a:solidFill>
                  <a:schemeClr val="tx2"/>
                </a:solidFill>
                <a:latin typeface="Calibri Light" panose="020F0302020204030204" pitchFamily="34" charset="0"/>
              </a:rPr>
              <a:t>Contents Cover covered by the </a:t>
            </a:r>
            <a:r>
              <a:rPr lang="en-US" sz="1800" b="1" dirty="0" smtClean="0">
                <a:solidFill>
                  <a:schemeClr val="tx2"/>
                </a:solidFill>
                <a:latin typeface="Calibri Light" panose="020F0302020204030204" pitchFamily="34" charset="0"/>
              </a:rPr>
              <a:t>Flood Re </a:t>
            </a:r>
            <a:r>
              <a:rPr lang="en-US" sz="1800" b="1" dirty="0">
                <a:solidFill>
                  <a:schemeClr val="tx2"/>
                </a:solidFill>
                <a:latin typeface="Calibri Light" panose="020F0302020204030204" pitchFamily="34" charset="0"/>
              </a:rPr>
              <a:t>Scheme</a:t>
            </a:r>
            <a:endParaRPr lang="en-GB" sz="1800" dirty="0">
              <a:solidFill>
                <a:schemeClr val="tx2"/>
              </a:solidFill>
              <a:latin typeface="Calibri Light" panose="020F0302020204030204" pitchFamily="34" charset="0"/>
            </a:endParaRPr>
          </a:p>
          <a:p>
            <a:r>
              <a:rPr lang="en-US" sz="1600" dirty="0">
                <a:latin typeface="Calibri Light" panose="020F0302020204030204" pitchFamily="34" charset="0"/>
              </a:rPr>
              <a:t>It is a Condition for Cover that Contents included in any Flood Cover are limited to the following: household goods and personal possessions, which may include valuables (</a:t>
            </a:r>
            <a:r>
              <a:rPr lang="en-US" sz="1600" b="1" dirty="0">
                <a:solidFill>
                  <a:srgbClr val="FF0000"/>
                </a:solidFill>
                <a:latin typeface="Calibri Light" panose="020F0302020204030204" pitchFamily="34" charset="0"/>
              </a:rPr>
              <a:t>except Fine Art</a:t>
            </a:r>
            <a:r>
              <a:rPr lang="en-US" sz="1600" dirty="0">
                <a:latin typeface="Calibri Light" panose="020F0302020204030204" pitchFamily="34" charset="0"/>
              </a:rPr>
              <a:t>), clothes, sports equipment and bicycles, camping equipment, money, satellite dishes, aerials and other articles, which belong to persons who live in the Dwelling or for which they are responsible, or which belong to guests in the Dwelling (except paying guests</a:t>
            </a:r>
            <a:r>
              <a:rPr lang="en-US" sz="1600" dirty="0" smtClean="0">
                <a:latin typeface="Calibri Light" panose="020F0302020204030204" pitchFamily="34" charset="0"/>
              </a:rPr>
              <a:t>).</a:t>
            </a:r>
          </a:p>
          <a:p>
            <a:r>
              <a:rPr lang="en-US" sz="1800" b="1" dirty="0" smtClean="0">
                <a:solidFill>
                  <a:schemeClr val="tx2"/>
                </a:solidFill>
                <a:latin typeface="Calibri Light" panose="020F0302020204030204" pitchFamily="34" charset="0"/>
              </a:rPr>
              <a:t>2.2.4.1  Definition of Fine Art</a:t>
            </a:r>
            <a:endParaRPr lang="en-GB" sz="1800" dirty="0" smtClean="0">
              <a:solidFill>
                <a:schemeClr val="tx2"/>
              </a:solidFill>
              <a:latin typeface="Calibri Light" panose="020F0302020204030204" pitchFamily="34" charset="0"/>
            </a:endParaRPr>
          </a:p>
          <a:p>
            <a:r>
              <a:rPr lang="en-US" sz="1600" b="1" dirty="0" smtClean="0">
                <a:latin typeface="Calibri Light" panose="020F0302020204030204" pitchFamily="34" charset="0"/>
              </a:rPr>
              <a:t>“Fine Art</a:t>
            </a:r>
            <a:r>
              <a:rPr lang="en-US" sz="1600" dirty="0" smtClean="0">
                <a:latin typeface="Calibri Light" panose="020F0302020204030204" pitchFamily="34" charset="0"/>
              </a:rPr>
              <a:t>” means individual items valued above £25,000 that are of artistic merit, historical value, novel, rare and/or unique including, but not limited to:</a:t>
            </a:r>
          </a:p>
          <a:p>
            <a:pPr>
              <a:spcBef>
                <a:spcPts val="0"/>
              </a:spcBef>
            </a:pPr>
            <a:r>
              <a:rPr lang="en-US" sz="1600" dirty="0" smtClean="0">
                <a:latin typeface="Calibri Light" panose="020F0302020204030204" pitchFamily="34" charset="0"/>
              </a:rPr>
              <a:t>a)  	antique and  designer-made  furniture,  paintings,  drawings,  etchings,  prints, photographs;</a:t>
            </a:r>
            <a:endParaRPr lang="en-GB" sz="1600" dirty="0" smtClean="0">
              <a:latin typeface="Calibri Light" panose="020F0302020204030204" pitchFamily="34" charset="0"/>
            </a:endParaRPr>
          </a:p>
          <a:p>
            <a:pPr>
              <a:spcBef>
                <a:spcPts val="0"/>
              </a:spcBef>
            </a:pPr>
            <a:r>
              <a:rPr lang="en-US" sz="1600" dirty="0" smtClean="0">
                <a:latin typeface="Calibri Light" panose="020F0302020204030204" pitchFamily="34" charset="0"/>
              </a:rPr>
              <a:t>b)  	tapestries, carpets, rugs, books and manuscripts;</a:t>
            </a:r>
            <a:endParaRPr lang="en-GB" sz="1600" dirty="0" smtClean="0">
              <a:latin typeface="Calibri Light" panose="020F0302020204030204" pitchFamily="34" charset="0"/>
            </a:endParaRPr>
          </a:p>
          <a:p>
            <a:pPr>
              <a:spcBef>
                <a:spcPts val="0"/>
              </a:spcBef>
            </a:pPr>
            <a:r>
              <a:rPr lang="en-US" sz="1600" dirty="0" smtClean="0">
                <a:latin typeface="Calibri Light" panose="020F0302020204030204" pitchFamily="34" charset="0"/>
              </a:rPr>
              <a:t>c)  	sculptures (inside or outside the home), ornaments, porcelain and glass;</a:t>
            </a:r>
            <a:endParaRPr lang="en-GB" sz="1600" dirty="0" smtClean="0">
              <a:latin typeface="Calibri Light" panose="020F0302020204030204" pitchFamily="34" charset="0"/>
            </a:endParaRPr>
          </a:p>
          <a:p>
            <a:pPr>
              <a:spcBef>
                <a:spcPts val="0"/>
              </a:spcBef>
            </a:pPr>
            <a:r>
              <a:rPr lang="en-US" sz="1600" dirty="0" smtClean="0">
                <a:latin typeface="Calibri Light" panose="020F0302020204030204" pitchFamily="34" charset="0"/>
              </a:rPr>
              <a:t>d)  	clocks, barometers, mechanical art and objets d'art;</a:t>
            </a:r>
            <a:endParaRPr lang="en-GB" sz="1600" dirty="0" smtClean="0">
              <a:latin typeface="Calibri Light" panose="020F0302020204030204" pitchFamily="34" charset="0"/>
            </a:endParaRPr>
          </a:p>
          <a:p>
            <a:pPr>
              <a:spcBef>
                <a:spcPts val="0"/>
              </a:spcBef>
            </a:pPr>
            <a:r>
              <a:rPr lang="en-US" sz="1600" dirty="0" smtClean="0">
                <a:latin typeface="Calibri Light" panose="020F0302020204030204" pitchFamily="34" charset="0"/>
              </a:rPr>
              <a:t>e)  	musical instruments; and</a:t>
            </a:r>
            <a:endParaRPr lang="en-GB" sz="1600" dirty="0" smtClean="0">
              <a:latin typeface="Calibri Light" panose="020F0302020204030204" pitchFamily="34" charset="0"/>
            </a:endParaRPr>
          </a:p>
          <a:p>
            <a:pPr>
              <a:spcBef>
                <a:spcPts val="0"/>
              </a:spcBef>
            </a:pPr>
            <a:r>
              <a:rPr lang="en-US" sz="1600" dirty="0" smtClean="0">
                <a:latin typeface="Calibri Light" panose="020F0302020204030204" pitchFamily="34" charset="0"/>
              </a:rPr>
              <a:t>f)	those made of precious metals or precious stones including gold, silver, platinum, pewter and plate and collections, insured as such in the Original Policy, valued above £25,000 that are of artistic merit, historical value, novel, rare and/or unique, including, but not limited to stamp and coin collections, wines, memorabilia and other collectibles such as medals, dolls and guns.</a:t>
            </a:r>
            <a:endParaRPr lang="en-GB" sz="1400" dirty="0" smtClean="0">
              <a:latin typeface="Calibri Light" panose="020F0302020204030204" pitchFamily="34" charset="0"/>
            </a:endParaRPr>
          </a:p>
          <a:p>
            <a:pPr>
              <a:spcBef>
                <a:spcPts val="600"/>
              </a:spcBef>
              <a:spcAft>
                <a:spcPts val="600"/>
              </a:spcAft>
              <a:buClr>
                <a:schemeClr val="bg2"/>
              </a:buClr>
            </a:pPr>
            <a:endParaRPr lang="en-GB" altLang="en-US" sz="1600" dirty="0">
              <a:solidFill>
                <a:srgbClr val="1F2A44"/>
              </a:solidFill>
              <a:latin typeface="Calibri Light" panose="020F0302020204030204" pitchFamily="34" charset="0"/>
            </a:endParaRPr>
          </a:p>
        </p:txBody>
      </p:sp>
      <p:pic>
        <p:nvPicPr>
          <p:cNvPr id="9" name="Picture 8"/>
          <p:cNvPicPr>
            <a:picLocks noChangeAspect="1"/>
          </p:cNvPicPr>
          <p:nvPr/>
        </p:nvPicPr>
        <p:blipFill rotWithShape="1">
          <a:blip r:embed="rId2"/>
          <a:srcRect l="22423" t="40180" r="22534" b="24024"/>
          <a:stretch/>
        </p:blipFill>
        <p:spPr>
          <a:xfrm>
            <a:off x="-18473" y="6271490"/>
            <a:ext cx="9162474" cy="600365"/>
          </a:xfrm>
          <a:prstGeom prst="rect">
            <a:avLst/>
          </a:prstGeom>
        </p:spPr>
      </p:pic>
    </p:spTree>
    <p:extLst>
      <p:ext uri="{BB962C8B-B14F-4D97-AF65-F5344CB8AC3E}">
        <p14:creationId xmlns:p14="http://schemas.microsoft.com/office/powerpoint/2010/main" xmlns="" val="634509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bg2"/>
                </a:solidFill>
              </a:rPr>
              <a:t>Policy term coverage</a:t>
            </a:r>
            <a:r>
              <a:rPr lang="en-GB" sz="3600" dirty="0" smtClean="0"/>
              <a:t> </a:t>
            </a:r>
            <a:endParaRPr lang="en-GB" sz="3600" dirty="0">
              <a:solidFill>
                <a:schemeClr val="bg2"/>
              </a:solidFill>
            </a:endParaRPr>
          </a:p>
        </p:txBody>
      </p:sp>
      <p:sp>
        <p:nvSpPr>
          <p:cNvPr id="7" name="Slide Number Placeholder 6"/>
          <p:cNvSpPr>
            <a:spLocks noGrp="1"/>
          </p:cNvSpPr>
          <p:nvPr>
            <p:ph type="sldNum" sz="quarter" idx="4294967295"/>
          </p:nvPr>
        </p:nvSpPr>
        <p:spPr/>
        <p:txBody>
          <a:bodyPr/>
          <a:lstStyle/>
          <a:p>
            <a:pPr>
              <a:defRPr/>
            </a:pPr>
            <a:fld id="{A96F7632-5779-4112-82DC-3086E49283DD}" type="slidenum">
              <a:rPr lang="en-GB" sz="1200" smtClean="0"/>
              <a:pPr>
                <a:defRPr/>
              </a:pPr>
              <a:t>22</a:t>
            </a:fld>
            <a:endParaRPr lang="en-GB" sz="1200" dirty="0"/>
          </a:p>
        </p:txBody>
      </p:sp>
      <p:sp>
        <p:nvSpPr>
          <p:cNvPr id="4" name="TextBox 3"/>
          <p:cNvSpPr txBox="1"/>
          <p:nvPr/>
        </p:nvSpPr>
        <p:spPr>
          <a:xfrm>
            <a:off x="5449457" y="3119693"/>
            <a:ext cx="452580" cy="461665"/>
          </a:xfrm>
          <a:prstGeom prst="rect">
            <a:avLst/>
          </a:prstGeom>
          <a:noFill/>
        </p:spPr>
        <p:txBody>
          <a:bodyPr wrap="square" rtlCol="0">
            <a:spAutoFit/>
          </a:bodyPr>
          <a:lstStyle/>
          <a:p>
            <a:r>
              <a:rPr lang="en-US" sz="2400" dirty="0" smtClean="0">
                <a:solidFill>
                  <a:schemeClr val="bg1"/>
                </a:solidFill>
              </a:rPr>
              <a:t>1</a:t>
            </a:r>
            <a:endParaRPr lang="en-GB" sz="2400" dirty="0">
              <a:solidFill>
                <a:schemeClr val="bg1"/>
              </a:solidFill>
            </a:endParaRPr>
          </a:p>
        </p:txBody>
      </p:sp>
      <p:sp>
        <p:nvSpPr>
          <p:cNvPr id="12" name="Content Placeholder 8"/>
          <p:cNvSpPr>
            <a:spLocks noGrp="1"/>
          </p:cNvSpPr>
          <p:nvPr>
            <p:ph idx="1"/>
          </p:nvPr>
        </p:nvSpPr>
        <p:spPr>
          <a:xfrm>
            <a:off x="345189" y="1394735"/>
            <a:ext cx="6671162" cy="3766786"/>
          </a:xfrm>
        </p:spPr>
        <p:txBody>
          <a:bodyPr>
            <a:noAutofit/>
          </a:bodyPr>
          <a:lstStyle/>
          <a:p>
            <a:r>
              <a:rPr lang="en-GB" sz="1800" dirty="0" smtClean="0"/>
              <a:t>Flood </a:t>
            </a:r>
            <a:r>
              <a:rPr lang="en-GB" sz="1800" dirty="0"/>
              <a:t>Re will only accept policies originally underwritten on an annual </a:t>
            </a:r>
            <a:r>
              <a:rPr lang="en-GB" sz="1800" dirty="0" smtClean="0"/>
              <a:t>basis. That is it will not accept short </a:t>
            </a:r>
            <a:r>
              <a:rPr lang="en-GB" sz="1800" dirty="0"/>
              <a:t>period policies (term &lt; 1 </a:t>
            </a:r>
            <a:r>
              <a:rPr lang="en-GB" sz="1800" dirty="0" smtClean="0"/>
              <a:t>year) or long </a:t>
            </a:r>
            <a:r>
              <a:rPr lang="en-GB" sz="1800" dirty="0"/>
              <a:t>term policies (term &gt; 1 year). </a:t>
            </a:r>
            <a:endParaRPr lang="en-GB" sz="1800" dirty="0" smtClean="0"/>
          </a:p>
          <a:p>
            <a:r>
              <a:rPr lang="en-GB" sz="1800" dirty="0" smtClean="0"/>
              <a:t>As </a:t>
            </a:r>
            <a:r>
              <a:rPr lang="en-GB" sz="1800" dirty="0"/>
              <a:t>a concession Flood Re </a:t>
            </a:r>
            <a:r>
              <a:rPr lang="en-GB" sz="1800" dirty="0" smtClean="0"/>
              <a:t>will </a:t>
            </a:r>
            <a:r>
              <a:rPr lang="en-GB" sz="1800" dirty="0"/>
              <a:t>accept a risk which changes during the course of a term which will bring the risk within the scope and eligibility of the </a:t>
            </a:r>
            <a:r>
              <a:rPr lang="en-GB" sz="1800" dirty="0" smtClean="0"/>
              <a:t>Scheme</a:t>
            </a:r>
            <a:r>
              <a:rPr lang="en-GB" sz="1800" dirty="0"/>
              <a:t>. The policy must be ceded to Flood Re showing that the </a:t>
            </a:r>
            <a:r>
              <a:rPr lang="en-GB" sz="1800" dirty="0" smtClean="0"/>
              <a:t>underlying policy is </a:t>
            </a:r>
            <a:r>
              <a:rPr lang="en-GB" sz="1800" dirty="0"/>
              <a:t>on an annual basis (start and end dates of the term), and the effective start date for the ceded risk. </a:t>
            </a:r>
            <a:endParaRPr lang="en-GB" sz="1800" dirty="0" smtClean="0"/>
          </a:p>
          <a:p>
            <a:r>
              <a:rPr lang="en-GB" sz="1800" dirty="0" smtClean="0"/>
              <a:t>For example, a </a:t>
            </a:r>
            <a:r>
              <a:rPr lang="en-GB" sz="1800" dirty="0"/>
              <a:t>risk may be eligible for the </a:t>
            </a:r>
            <a:r>
              <a:rPr lang="en-GB" sz="1800" dirty="0" smtClean="0"/>
              <a:t>Scheme </a:t>
            </a:r>
            <a:r>
              <a:rPr lang="en-GB" sz="1800" dirty="0"/>
              <a:t>because of a change of risk address, or a tenant moves out and a member of immediate family moves in. Pro-rata premium will be charged for the ‘at risk’ period.</a:t>
            </a:r>
          </a:p>
          <a:p>
            <a:pPr>
              <a:spcBef>
                <a:spcPts val="600"/>
              </a:spcBef>
              <a:spcAft>
                <a:spcPts val="600"/>
              </a:spcAft>
              <a:buClr>
                <a:schemeClr val="bg2"/>
              </a:buClr>
            </a:pPr>
            <a:r>
              <a:rPr lang="en-GB" dirty="0"/>
              <a:t>	</a:t>
            </a:r>
          </a:p>
          <a:p>
            <a:pPr>
              <a:spcBef>
                <a:spcPts val="600"/>
              </a:spcBef>
              <a:spcAft>
                <a:spcPts val="600"/>
              </a:spcAft>
              <a:buClr>
                <a:schemeClr val="bg2"/>
              </a:buClr>
            </a:pPr>
            <a:endParaRPr lang="en-GB" altLang="en-US" sz="1600" dirty="0">
              <a:solidFill>
                <a:srgbClr val="1F2A44"/>
              </a:solidFill>
              <a:latin typeface="Calibri" panose="020F0502020204030204" pitchFamily="34" charset="0"/>
            </a:endParaRPr>
          </a:p>
        </p:txBody>
      </p:sp>
      <p:pic>
        <p:nvPicPr>
          <p:cNvPr id="11266" name="Picture 2" descr="http://i.istockimg.com/file_thumbview_approve/83625937/3/stock-illustration-83625937-calendar-flat-icon-us-version-vector-illustration.jpg"/>
          <p:cNvPicPr>
            <a:picLocks noChangeAspect="1" noChangeArrowheads="1"/>
          </p:cNvPicPr>
          <p:nvPr/>
        </p:nvPicPr>
        <p:blipFill>
          <a:blip r:embed="rId2"/>
          <a:srcRect/>
          <a:stretch>
            <a:fillRect/>
          </a:stretch>
        </p:blipFill>
        <p:spPr bwMode="auto">
          <a:xfrm>
            <a:off x="7016351" y="1600200"/>
            <a:ext cx="1809750" cy="1809750"/>
          </a:xfrm>
          <a:prstGeom prst="rect">
            <a:avLst/>
          </a:prstGeom>
          <a:noFill/>
        </p:spPr>
      </p:pic>
      <p:grpSp>
        <p:nvGrpSpPr>
          <p:cNvPr id="3" name="Group 2"/>
          <p:cNvGrpSpPr/>
          <p:nvPr/>
        </p:nvGrpSpPr>
        <p:grpSpPr>
          <a:xfrm>
            <a:off x="-6441" y="6271491"/>
            <a:ext cx="9153237" cy="600364"/>
            <a:chOff x="-6441" y="6271491"/>
            <a:chExt cx="9153237" cy="600364"/>
          </a:xfrm>
        </p:grpSpPr>
        <p:pic>
          <p:nvPicPr>
            <p:cNvPr id="9" name="Picture 8"/>
            <p:cNvPicPr>
              <a:picLocks noChangeAspect="1"/>
            </p:cNvPicPr>
            <p:nvPr/>
          </p:nvPicPr>
          <p:blipFill rotWithShape="1">
            <a:blip r:embed="rId3"/>
            <a:srcRect l="54029" t="25865" r="3954" b="46646"/>
            <a:stretch/>
          </p:blipFill>
          <p:spPr>
            <a:xfrm>
              <a:off x="4410261" y="6271491"/>
              <a:ext cx="4736535" cy="600364"/>
            </a:xfrm>
            <a:prstGeom prst="rect">
              <a:avLst/>
            </a:prstGeom>
          </p:spPr>
        </p:pic>
        <p:pic>
          <p:nvPicPr>
            <p:cNvPr id="10" name="Picture 9"/>
            <p:cNvPicPr>
              <a:picLocks noChangeAspect="1"/>
            </p:cNvPicPr>
            <p:nvPr/>
          </p:nvPicPr>
          <p:blipFill rotWithShape="1">
            <a:blip r:embed="rId3"/>
            <a:srcRect l="56128" t="26076" r="3954" b="46646"/>
            <a:stretch/>
          </p:blipFill>
          <p:spPr>
            <a:xfrm>
              <a:off x="-6441" y="6276110"/>
              <a:ext cx="4499826" cy="595745"/>
            </a:xfrm>
            <a:prstGeom prst="rect">
              <a:avLst/>
            </a:prstGeom>
          </p:spPr>
        </p:pic>
      </p:grpSp>
    </p:spTree>
    <p:extLst>
      <p:ext uri="{BB962C8B-B14F-4D97-AF65-F5344CB8AC3E}">
        <p14:creationId xmlns:p14="http://schemas.microsoft.com/office/powerpoint/2010/main" xmlns="" val="2617452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004048" y="1126776"/>
            <a:ext cx="3528392" cy="4032448"/>
          </a:xfrm>
          <a:prstGeom prst="rect">
            <a:avLst/>
          </a:prstGeom>
          <a:noFill/>
          <a:ln w="19050">
            <a:solidFill>
              <a:srgbClr val="00B0B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95536" y="274915"/>
            <a:ext cx="8516391" cy="1001490"/>
          </a:xfrm>
        </p:spPr>
        <p:txBody>
          <a:bodyPr>
            <a:normAutofit/>
          </a:bodyPr>
          <a:lstStyle/>
          <a:p>
            <a:r>
              <a:rPr lang="en-GB" sz="2800" dirty="0" smtClean="0">
                <a:solidFill>
                  <a:schemeClr val="bg2"/>
                </a:solidFill>
              </a:rPr>
              <a:t>1. </a:t>
            </a:r>
            <a:r>
              <a:rPr lang="en-GB" sz="2800" dirty="0">
                <a:solidFill>
                  <a:schemeClr val="bg2"/>
                </a:solidFill>
              </a:rPr>
              <a:t>Reminder </a:t>
            </a:r>
            <a:r>
              <a:rPr lang="en-GB" sz="2800" dirty="0" smtClean="0">
                <a:solidFill>
                  <a:schemeClr val="bg2"/>
                </a:solidFill>
              </a:rPr>
              <a:t>of the </a:t>
            </a:r>
            <a:r>
              <a:rPr lang="en-GB" sz="2800" dirty="0">
                <a:solidFill>
                  <a:schemeClr val="bg2"/>
                </a:solidFill>
              </a:rPr>
              <a:t>need for Flood Re </a:t>
            </a:r>
            <a:r>
              <a:rPr lang="en-GB" sz="2800" dirty="0" smtClean="0">
                <a:solidFill>
                  <a:schemeClr val="bg2"/>
                </a:solidFill>
              </a:rPr>
              <a:t>- Scale </a:t>
            </a:r>
            <a:r>
              <a:rPr lang="en-GB" sz="2800" dirty="0">
                <a:solidFill>
                  <a:schemeClr val="bg2"/>
                </a:solidFill>
              </a:rPr>
              <a:t>of Flood Risk </a:t>
            </a:r>
            <a:r>
              <a:rPr lang="en-GB" sz="2800" dirty="0" smtClean="0">
                <a:solidFill>
                  <a:schemeClr val="bg2"/>
                </a:solidFill>
              </a:rPr>
              <a:t>in England</a:t>
            </a:r>
            <a:endParaRPr lang="en-GB" sz="2800" dirty="0">
              <a:solidFill>
                <a:schemeClr val="bg2"/>
              </a:solidFill>
            </a:endParaRPr>
          </a:p>
        </p:txBody>
      </p:sp>
      <p:sp>
        <p:nvSpPr>
          <p:cNvPr id="6" name="Content Placeholder 1"/>
          <p:cNvSpPr txBox="1">
            <a:spLocks/>
          </p:cNvSpPr>
          <p:nvPr/>
        </p:nvSpPr>
        <p:spPr bwMode="auto">
          <a:xfrm>
            <a:off x="6696236" y="5276588"/>
            <a:ext cx="1753091"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r">
              <a:spcBef>
                <a:spcPct val="20000"/>
              </a:spcBef>
              <a:buFont typeface="Times" pitchFamily="18" charset="0"/>
              <a:buNone/>
            </a:pPr>
            <a:r>
              <a:rPr lang="en-GB" sz="1100" dirty="0" smtClean="0">
                <a:solidFill>
                  <a:srgbClr val="6F5091"/>
                </a:solidFill>
                <a:latin typeface="Calibri Light" panose="020F0302020204030204" pitchFamily="34" charset="0"/>
              </a:rPr>
              <a:t>Environment Agency  2014</a:t>
            </a:r>
            <a:endParaRPr lang="en-GB" sz="1100" dirty="0">
              <a:solidFill>
                <a:srgbClr val="6F5091"/>
              </a:solidFill>
              <a:latin typeface="Calibri Light" panose="020F0302020204030204" pitchFamily="34" charset="0"/>
            </a:endParaRPr>
          </a:p>
        </p:txBody>
      </p:sp>
      <p:graphicFrame>
        <p:nvGraphicFramePr>
          <p:cNvPr id="8" name="Chart 7"/>
          <p:cNvGraphicFramePr/>
          <p:nvPr>
            <p:extLst>
              <p:ext uri="{D42A27DB-BD31-4B8C-83A1-F6EECF244321}">
                <p14:modId xmlns:p14="http://schemas.microsoft.com/office/powerpoint/2010/main" xmlns="" val="3692806949"/>
              </p:ext>
            </p:extLst>
          </p:nvPr>
        </p:nvGraphicFramePr>
        <p:xfrm>
          <a:off x="395536" y="1797065"/>
          <a:ext cx="4392488" cy="4191936"/>
        </p:xfrm>
        <a:graphic>
          <a:graphicData uri="http://schemas.openxmlformats.org/drawingml/2006/chart">
            <c:chart xmlns:c="http://schemas.openxmlformats.org/drawingml/2006/chart" xmlns:r="http://schemas.openxmlformats.org/officeDocument/2006/relationships" r:id="rId2"/>
          </a:graphicData>
        </a:graphic>
      </p:graphicFrame>
      <p:sp>
        <p:nvSpPr>
          <p:cNvPr id="3" name="Oval 2"/>
          <p:cNvSpPr/>
          <p:nvPr/>
        </p:nvSpPr>
        <p:spPr>
          <a:xfrm>
            <a:off x="6264408" y="2242521"/>
            <a:ext cx="1980000" cy="1980000"/>
          </a:xfrm>
          <a:prstGeom prst="ellipse">
            <a:avLst/>
          </a:prstGeom>
          <a:solidFill>
            <a:srgbClr val="00B0B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5292248" y="2566337"/>
            <a:ext cx="1512000" cy="1512000"/>
          </a:xfrm>
          <a:prstGeom prst="ellipse">
            <a:avLst/>
          </a:prstGeom>
          <a:solidFill>
            <a:srgbClr val="00B0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5220072" y="4474769"/>
            <a:ext cx="3312368" cy="584775"/>
          </a:xfrm>
          <a:prstGeom prst="rect">
            <a:avLst/>
          </a:prstGeom>
          <a:noFill/>
        </p:spPr>
        <p:txBody>
          <a:bodyPr wrap="square" rtlCol="0">
            <a:spAutoFit/>
          </a:bodyPr>
          <a:lstStyle/>
          <a:p>
            <a:r>
              <a:rPr lang="en-GB" sz="1600" dirty="0" smtClean="0">
                <a:latin typeface="Calibri Light" panose="020F0302020204030204" pitchFamily="34" charset="0"/>
              </a:rPr>
              <a:t>1m properties at risk from river, coastal and surface water flooding</a:t>
            </a:r>
            <a:endParaRPr lang="en-GB" sz="1600" dirty="0">
              <a:latin typeface="Calibri Light" panose="020F0302020204030204" pitchFamily="34" charset="0"/>
            </a:endParaRPr>
          </a:p>
        </p:txBody>
      </p:sp>
      <p:sp>
        <p:nvSpPr>
          <p:cNvPr id="10" name="TextBox 9"/>
          <p:cNvSpPr txBox="1"/>
          <p:nvPr/>
        </p:nvSpPr>
        <p:spPr>
          <a:xfrm>
            <a:off x="5004048" y="1234409"/>
            <a:ext cx="1692188" cy="830997"/>
          </a:xfrm>
          <a:prstGeom prst="rect">
            <a:avLst/>
          </a:prstGeom>
          <a:noFill/>
        </p:spPr>
        <p:txBody>
          <a:bodyPr wrap="square" rtlCol="0">
            <a:spAutoFit/>
          </a:bodyPr>
          <a:lstStyle/>
          <a:p>
            <a:r>
              <a:rPr lang="en-GB" sz="1600" dirty="0" smtClean="0">
                <a:latin typeface="Calibri Light" panose="020F0302020204030204" pitchFamily="34" charset="0"/>
              </a:rPr>
              <a:t>2.4m properties at risk of river and coastal flooding</a:t>
            </a:r>
            <a:endParaRPr lang="en-GB" sz="1600" dirty="0">
              <a:latin typeface="Calibri Light" panose="020F0302020204030204" pitchFamily="34" charset="0"/>
            </a:endParaRPr>
          </a:p>
        </p:txBody>
      </p:sp>
      <p:sp>
        <p:nvSpPr>
          <p:cNvPr id="11" name="TextBox 10"/>
          <p:cNvSpPr txBox="1"/>
          <p:nvPr/>
        </p:nvSpPr>
        <p:spPr>
          <a:xfrm>
            <a:off x="6948264" y="1234409"/>
            <a:ext cx="1656184" cy="830997"/>
          </a:xfrm>
          <a:prstGeom prst="rect">
            <a:avLst/>
          </a:prstGeom>
          <a:noFill/>
        </p:spPr>
        <p:txBody>
          <a:bodyPr wrap="square" rtlCol="0">
            <a:spAutoFit/>
          </a:bodyPr>
          <a:lstStyle/>
          <a:p>
            <a:r>
              <a:rPr lang="en-GB" sz="1600" dirty="0" smtClean="0">
                <a:latin typeface="Calibri Light" panose="020F0302020204030204" pitchFamily="34" charset="0"/>
              </a:rPr>
              <a:t>3.8m properties at risk of surface water flooding</a:t>
            </a:r>
            <a:endParaRPr lang="en-GB" sz="1600" dirty="0">
              <a:latin typeface="Calibri Light" panose="020F0302020204030204" pitchFamily="34" charset="0"/>
            </a:endParaRPr>
          </a:p>
        </p:txBody>
      </p:sp>
      <p:cxnSp>
        <p:nvCxnSpPr>
          <p:cNvPr id="13" name="Straight Connector 12"/>
          <p:cNvCxnSpPr/>
          <p:nvPr/>
        </p:nvCxnSpPr>
        <p:spPr>
          <a:xfrm>
            <a:off x="5796136" y="2065406"/>
            <a:ext cx="0" cy="825187"/>
          </a:xfrm>
          <a:prstGeom prst="line">
            <a:avLst/>
          </a:prstGeom>
          <a:ln w="19050">
            <a:solidFill>
              <a:srgbClr val="6F509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96336" y="2098505"/>
            <a:ext cx="0" cy="825187"/>
          </a:xfrm>
          <a:prstGeom prst="line">
            <a:avLst/>
          </a:prstGeom>
          <a:ln w="19050">
            <a:solidFill>
              <a:srgbClr val="6F509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516216" y="3610673"/>
            <a:ext cx="0" cy="792089"/>
          </a:xfrm>
          <a:prstGeom prst="line">
            <a:avLst/>
          </a:prstGeom>
          <a:ln w="19050">
            <a:solidFill>
              <a:srgbClr val="6F5091"/>
            </a:solidFill>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2"/>
          <p:cNvSpPr>
            <a:spLocks noGrp="1"/>
          </p:cNvSpPr>
          <p:nvPr>
            <p:ph type="sldNum" sz="quarter" idx="4294967295"/>
          </p:nvPr>
        </p:nvSpPr>
        <p:spPr>
          <a:xfrm>
            <a:off x="6692900" y="6370638"/>
            <a:ext cx="2133600" cy="365125"/>
          </a:xfrm>
          <a:prstGeom prst="rect">
            <a:avLst/>
          </a:prstGeom>
        </p:spPr>
        <p:txBody>
          <a:bodyPr/>
          <a:lstStyle>
            <a:lvl1pPr>
              <a:defRPr/>
            </a:lvl1pPr>
          </a:lstStyle>
          <a:p>
            <a:pPr>
              <a:defRPr/>
            </a:pPr>
            <a:fld id="{58032DBA-D2C0-4D17-969D-86849EE5D77F}" type="slidenum">
              <a:rPr lang="en-GB" sz="1200" smtClean="0"/>
              <a:pPr>
                <a:defRPr/>
              </a:pPr>
              <a:t>3</a:t>
            </a:fld>
            <a:endParaRPr lang="en-GB" sz="1200" dirty="0"/>
          </a:p>
        </p:txBody>
      </p:sp>
      <p:pic>
        <p:nvPicPr>
          <p:cNvPr id="17" name="Picture 16"/>
          <p:cNvPicPr>
            <a:picLocks noChangeAspect="1"/>
          </p:cNvPicPr>
          <p:nvPr/>
        </p:nvPicPr>
        <p:blipFill>
          <a:blip r:embed="rId3"/>
          <a:srcRect l="33161" r="11937" b="24850"/>
          <a:stretch>
            <a:fillRect/>
          </a:stretch>
        </p:blipFill>
        <p:spPr>
          <a:xfrm>
            <a:off x="-1720" y="5841649"/>
            <a:ext cx="9139247" cy="1039091"/>
          </a:xfrm>
          <a:prstGeom prst="rect">
            <a:avLst/>
          </a:prstGeom>
        </p:spPr>
      </p:pic>
    </p:spTree>
    <p:extLst>
      <p:ext uri="{BB962C8B-B14F-4D97-AF65-F5344CB8AC3E}">
        <p14:creationId xmlns:p14="http://schemas.microsoft.com/office/powerpoint/2010/main" xmlns="" val="2104442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prstGeom prst="rect">
            <a:avLst/>
          </a:prstGeom>
        </p:spPr>
        <p:txBody>
          <a:bodyPr/>
          <a:lstStyle>
            <a:lvl1pPr>
              <a:defRPr/>
            </a:lvl1pPr>
          </a:lstStyle>
          <a:p>
            <a:pPr>
              <a:defRPr/>
            </a:pPr>
            <a:fld id="{D86AFCB0-DEEC-4D79-8335-EE58DA71C8C5}" type="slidenum">
              <a:rPr lang="en-GB" sz="1200" smtClean="0"/>
              <a:pPr>
                <a:defRPr/>
              </a:pPr>
              <a:t>4</a:t>
            </a:fld>
            <a:endParaRPr lang="en-GB" sz="1200" dirty="0"/>
          </a:p>
        </p:txBody>
      </p:sp>
      <p:pic>
        <p:nvPicPr>
          <p:cNvPr id="3074" name="Picture 2"/>
          <p:cNvPicPr>
            <a:picLocks noChangeAspect="1" noChangeArrowheads="1"/>
          </p:cNvPicPr>
          <p:nvPr/>
        </p:nvPicPr>
        <p:blipFill>
          <a:blip r:embed="rId3"/>
          <a:srcRect/>
          <a:stretch>
            <a:fillRect/>
          </a:stretch>
        </p:blipFill>
        <p:spPr bwMode="auto">
          <a:xfrm>
            <a:off x="748898" y="654930"/>
            <a:ext cx="8077200" cy="5695950"/>
          </a:xfrm>
          <a:prstGeom prst="rect">
            <a:avLst/>
          </a:prstGeom>
          <a:noFill/>
          <a:ln w="9525">
            <a:noFill/>
            <a:miter lim="800000"/>
            <a:headEnd/>
            <a:tailEnd/>
          </a:ln>
        </p:spPr>
      </p:pic>
    </p:spTree>
    <p:extLst>
      <p:ext uri="{BB962C8B-B14F-4D97-AF65-F5344CB8AC3E}">
        <p14:creationId xmlns:p14="http://schemas.microsoft.com/office/powerpoint/2010/main" xmlns="" val="10108330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a:xfrm>
            <a:off x="324703" y="324370"/>
            <a:ext cx="8494593" cy="489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35717" tIns="35717" rIns="116994" bIns="35717" rtlCol="0" anchor="b" anchorCtr="0">
            <a:noAutofit/>
          </a:bodyPr>
          <a:lstStyle>
            <a:lvl1pPr algn="l" defTabSz="457200" rtl="0" eaLnBrk="1" latinLnBrk="0" hangingPunct="1">
              <a:lnSpc>
                <a:spcPct val="84000"/>
              </a:lnSpc>
              <a:spcBef>
                <a:spcPct val="0"/>
              </a:spcBef>
              <a:buNone/>
              <a:defRPr sz="3500" kern="1200">
                <a:solidFill>
                  <a:schemeClr val="tx1"/>
                </a:solidFill>
                <a:latin typeface="Calibri Light"/>
                <a:ea typeface="+mj-ea"/>
                <a:cs typeface="+mj-cs"/>
              </a:defRPr>
            </a:lvl1pPr>
          </a:lstStyle>
          <a:p>
            <a:r>
              <a:rPr lang="en-GB" sz="2800" dirty="0">
                <a:solidFill>
                  <a:schemeClr val="bg2"/>
                </a:solidFill>
              </a:rPr>
              <a:t>Reminder </a:t>
            </a:r>
            <a:r>
              <a:rPr lang="en-GB" sz="2800" dirty="0" smtClean="0">
                <a:solidFill>
                  <a:schemeClr val="bg2"/>
                </a:solidFill>
              </a:rPr>
              <a:t>of the </a:t>
            </a:r>
            <a:r>
              <a:rPr lang="en-GB" sz="2800" dirty="0">
                <a:solidFill>
                  <a:schemeClr val="bg2"/>
                </a:solidFill>
              </a:rPr>
              <a:t>need for Flood </a:t>
            </a:r>
            <a:r>
              <a:rPr lang="en-GB" sz="2800" dirty="0" smtClean="0">
                <a:solidFill>
                  <a:schemeClr val="bg2"/>
                </a:solidFill>
              </a:rPr>
              <a:t>Re - Flooding in recent years</a:t>
            </a:r>
            <a:endParaRPr lang="en-GB" sz="2800" dirty="0">
              <a:solidFill>
                <a:schemeClr val="bg2"/>
              </a:solidFill>
            </a:endParaRPr>
          </a:p>
        </p:txBody>
      </p:sp>
      <p:sp>
        <p:nvSpPr>
          <p:cNvPr id="9" name="Slide Number Placeholder 2"/>
          <p:cNvSpPr>
            <a:spLocks noGrp="1"/>
          </p:cNvSpPr>
          <p:nvPr>
            <p:ph type="sldNum" sz="quarter" idx="4294967295"/>
          </p:nvPr>
        </p:nvSpPr>
        <p:spPr>
          <a:xfrm>
            <a:off x="6692900" y="6370638"/>
            <a:ext cx="2133600" cy="365125"/>
          </a:xfrm>
          <a:prstGeom prst="rect">
            <a:avLst/>
          </a:prstGeom>
        </p:spPr>
        <p:txBody>
          <a:bodyPr/>
          <a:lstStyle>
            <a:lvl1pPr>
              <a:defRPr/>
            </a:lvl1pPr>
          </a:lstStyle>
          <a:p>
            <a:pPr>
              <a:defRPr/>
            </a:pPr>
            <a:fld id="{D86AFCB0-DEEC-4D79-8335-EE58DA71C8C5}" type="slidenum">
              <a:rPr lang="en-GB" sz="1200" smtClean="0"/>
              <a:pPr>
                <a:defRPr/>
              </a:pPr>
              <a:t>5</a:t>
            </a:fld>
            <a:endParaRPr lang="en-GB" sz="1200" dirty="0"/>
          </a:p>
        </p:txBody>
      </p:sp>
      <p:sp>
        <p:nvSpPr>
          <p:cNvPr id="5" name="Text Box 10"/>
          <p:cNvSpPr txBox="1">
            <a:spLocks noChangeArrowheads="1"/>
          </p:cNvSpPr>
          <p:nvPr/>
        </p:nvSpPr>
        <p:spPr bwMode="auto">
          <a:xfrm>
            <a:off x="381000" y="1145335"/>
            <a:ext cx="6002079" cy="4985980"/>
          </a:xfrm>
          <a:prstGeom prst="rect">
            <a:avLst/>
          </a:prstGeom>
          <a:noFill/>
          <a:ln w="9525">
            <a:noFill/>
            <a:miter lim="800000"/>
            <a:headEnd/>
            <a:tailEnd/>
          </a:ln>
        </p:spPr>
        <p:txBody>
          <a:bodyPr wrap="square">
            <a:spAutoFit/>
          </a:bodyPr>
          <a:lstStyle/>
          <a:p>
            <a:pPr>
              <a:spcBef>
                <a:spcPts val="1200"/>
              </a:spcBef>
              <a:defRPr/>
            </a:pPr>
            <a:r>
              <a:rPr lang="en-GB" sz="1400" b="1" dirty="0" smtClean="0">
                <a:solidFill>
                  <a:srgbClr val="00B0B9"/>
                </a:solidFill>
                <a:latin typeface="Calibri Light" panose="020F0302020204030204" pitchFamily="34" charset="0"/>
              </a:rPr>
              <a:t>2007 </a:t>
            </a:r>
            <a:r>
              <a:rPr lang="en-GB" sz="1400" b="1" dirty="0">
                <a:solidFill>
                  <a:srgbClr val="00B0B9"/>
                </a:solidFill>
                <a:latin typeface="Calibri Light" panose="020F0302020204030204" pitchFamily="34" charset="0"/>
              </a:rPr>
              <a:t>floods</a:t>
            </a:r>
          </a:p>
          <a:p>
            <a:pPr marL="285750" indent="-285750">
              <a:spcBef>
                <a:spcPts val="200"/>
              </a:spcBef>
              <a:spcAft>
                <a:spcPts val="200"/>
              </a:spcAft>
              <a:buClr>
                <a:schemeClr val="bg2"/>
              </a:buClr>
              <a:buFont typeface="Wingdings" panose="05000000000000000000" pitchFamily="2" charset="2"/>
              <a:buChar char="§"/>
              <a:defRPr/>
            </a:pPr>
            <a:r>
              <a:rPr lang="en-GB" sz="1400" dirty="0" smtClean="0">
                <a:latin typeface="Calibri Light" panose="020F0302020204030204" pitchFamily="34" charset="0"/>
              </a:rPr>
              <a:t>Total insurance claims cost: estimated at </a:t>
            </a:r>
            <a:r>
              <a:rPr lang="en-GB" sz="1400" b="1" dirty="0" smtClean="0">
                <a:latin typeface="Calibri Light" panose="020F0302020204030204" pitchFamily="34" charset="0"/>
              </a:rPr>
              <a:t>£3bn</a:t>
            </a:r>
            <a:endParaRPr lang="en-GB" sz="1400" dirty="0">
              <a:latin typeface="Calibri Light" panose="020F0302020204030204" pitchFamily="34" charset="0"/>
            </a:endParaRPr>
          </a:p>
          <a:p>
            <a:pPr marL="285750" indent="-285750">
              <a:spcBef>
                <a:spcPts val="200"/>
              </a:spcBef>
              <a:spcAft>
                <a:spcPts val="200"/>
              </a:spcAft>
              <a:buClr>
                <a:schemeClr val="bg2"/>
              </a:buClr>
              <a:buFont typeface="Wingdings" panose="05000000000000000000" pitchFamily="2" charset="2"/>
              <a:buChar char="§"/>
              <a:defRPr/>
            </a:pPr>
            <a:r>
              <a:rPr lang="en-GB" sz="1400" dirty="0" smtClean="0">
                <a:latin typeface="Calibri Light" panose="020F0302020204030204" pitchFamily="34" charset="0"/>
              </a:rPr>
              <a:t>Total </a:t>
            </a:r>
            <a:r>
              <a:rPr lang="en-GB" sz="1400" dirty="0">
                <a:latin typeface="Calibri Light" panose="020F0302020204030204" pitchFamily="34" charset="0"/>
              </a:rPr>
              <a:t>number of claims: around 185,000 </a:t>
            </a:r>
          </a:p>
          <a:p>
            <a:pPr marL="285750" indent="-285750">
              <a:spcBef>
                <a:spcPts val="200"/>
              </a:spcBef>
              <a:spcAft>
                <a:spcPts val="200"/>
              </a:spcAft>
              <a:buClr>
                <a:schemeClr val="bg2"/>
              </a:buClr>
              <a:buFont typeface="Wingdings" panose="05000000000000000000" pitchFamily="2" charset="2"/>
              <a:buChar char="§"/>
              <a:defRPr/>
            </a:pPr>
            <a:r>
              <a:rPr lang="en-GB" sz="1400" dirty="0">
                <a:latin typeface="Calibri Light" panose="020F0302020204030204" pitchFamily="34" charset="0"/>
              </a:rPr>
              <a:t>Total domestic claims: around 130,000 (50,000 major)</a:t>
            </a:r>
          </a:p>
          <a:p>
            <a:pPr marL="285750" indent="-285750">
              <a:spcBef>
                <a:spcPts val="200"/>
              </a:spcBef>
              <a:spcAft>
                <a:spcPts val="200"/>
              </a:spcAft>
              <a:buClr>
                <a:schemeClr val="bg2"/>
              </a:buClr>
              <a:buFont typeface="Wingdings" panose="05000000000000000000" pitchFamily="2" charset="2"/>
              <a:buChar char="§"/>
              <a:defRPr/>
            </a:pPr>
            <a:r>
              <a:rPr lang="en-GB" sz="1400" dirty="0">
                <a:latin typeface="Calibri Light" panose="020F0302020204030204" pitchFamily="34" charset="0"/>
              </a:rPr>
              <a:t>17,000 insured households </a:t>
            </a:r>
            <a:r>
              <a:rPr lang="en-GB" sz="1400" dirty="0" smtClean="0">
                <a:latin typeface="Calibri Light" panose="020F0302020204030204" pitchFamily="34" charset="0"/>
              </a:rPr>
              <a:t>into </a:t>
            </a:r>
            <a:r>
              <a:rPr lang="en-GB" sz="1400" dirty="0">
                <a:latin typeface="Calibri Light" panose="020F0302020204030204" pitchFamily="34" charset="0"/>
              </a:rPr>
              <a:t>alternative accommodation</a:t>
            </a:r>
          </a:p>
          <a:p>
            <a:pPr marL="285750" indent="-285750">
              <a:spcBef>
                <a:spcPts val="200"/>
              </a:spcBef>
              <a:spcAft>
                <a:spcPts val="200"/>
              </a:spcAft>
              <a:buClr>
                <a:schemeClr val="bg2"/>
              </a:buClr>
              <a:buFont typeface="Wingdings" panose="05000000000000000000" pitchFamily="2" charset="2"/>
              <a:buChar char="§"/>
              <a:defRPr/>
            </a:pPr>
            <a:r>
              <a:rPr lang="en-GB" sz="1400" dirty="0">
                <a:latin typeface="Calibri Light" panose="020F0302020204030204" pitchFamily="34" charset="0"/>
              </a:rPr>
              <a:t>Total commercial claims: around 35,000 </a:t>
            </a:r>
          </a:p>
          <a:p>
            <a:pPr marL="285750" indent="-285750">
              <a:spcBef>
                <a:spcPts val="200"/>
              </a:spcBef>
              <a:spcAft>
                <a:spcPts val="200"/>
              </a:spcAft>
              <a:buClr>
                <a:schemeClr val="bg2"/>
              </a:buClr>
              <a:buFont typeface="Wingdings" panose="05000000000000000000" pitchFamily="2" charset="2"/>
              <a:buChar char="§"/>
              <a:defRPr/>
            </a:pPr>
            <a:r>
              <a:rPr lang="en-GB" sz="1400" dirty="0">
                <a:latin typeface="Calibri Light" panose="020F0302020204030204" pitchFamily="34" charset="0"/>
              </a:rPr>
              <a:t>Total motor claims: around 20,000</a:t>
            </a:r>
          </a:p>
          <a:p>
            <a:pPr>
              <a:spcBef>
                <a:spcPts val="1200"/>
              </a:spcBef>
              <a:buClr>
                <a:schemeClr val="bg2"/>
              </a:buClr>
              <a:defRPr/>
            </a:pPr>
            <a:r>
              <a:rPr lang="en-GB" sz="1400" b="1" dirty="0" smtClean="0">
                <a:solidFill>
                  <a:srgbClr val="00B0B9"/>
                </a:solidFill>
                <a:latin typeface="Calibri Light" panose="020F0302020204030204" pitchFamily="34" charset="0"/>
              </a:rPr>
              <a:t>2009 </a:t>
            </a:r>
            <a:r>
              <a:rPr lang="en-GB" sz="1400" b="1" dirty="0">
                <a:solidFill>
                  <a:srgbClr val="00B0B9"/>
                </a:solidFill>
                <a:latin typeface="Calibri Light" panose="020F0302020204030204" pitchFamily="34" charset="0"/>
              </a:rPr>
              <a:t>Cumbrian floods</a:t>
            </a:r>
          </a:p>
          <a:p>
            <a:pPr marL="285750" indent="-285750">
              <a:spcBef>
                <a:spcPts val="200"/>
              </a:spcBef>
              <a:spcAft>
                <a:spcPts val="200"/>
              </a:spcAft>
              <a:buClr>
                <a:schemeClr val="bg2"/>
              </a:buClr>
              <a:buFont typeface="Wingdings" panose="05000000000000000000" pitchFamily="2" charset="2"/>
              <a:buChar char="§"/>
              <a:defRPr/>
            </a:pPr>
            <a:r>
              <a:rPr lang="en-GB" sz="1400" dirty="0">
                <a:latin typeface="Calibri Light" panose="020F0302020204030204" pitchFamily="34" charset="0"/>
              </a:rPr>
              <a:t>Total insurance claims costs of around </a:t>
            </a:r>
            <a:r>
              <a:rPr lang="en-GB" sz="1400" b="1" dirty="0">
                <a:latin typeface="Calibri Light" panose="020F0302020204030204" pitchFamily="34" charset="0"/>
              </a:rPr>
              <a:t>£200m </a:t>
            </a:r>
          </a:p>
          <a:p>
            <a:pPr>
              <a:spcBef>
                <a:spcPts val="1200"/>
              </a:spcBef>
              <a:buClr>
                <a:schemeClr val="bg2"/>
              </a:buClr>
              <a:defRPr/>
            </a:pPr>
            <a:r>
              <a:rPr lang="en-GB" sz="1400" b="1" dirty="0" smtClean="0">
                <a:solidFill>
                  <a:srgbClr val="00B0B9"/>
                </a:solidFill>
                <a:latin typeface="Calibri Light" panose="020F0302020204030204" pitchFamily="34" charset="0"/>
              </a:rPr>
              <a:t>2012 floods</a:t>
            </a:r>
            <a:endParaRPr lang="en-GB" sz="1400" b="1" dirty="0">
              <a:solidFill>
                <a:srgbClr val="00B0B9"/>
              </a:solidFill>
              <a:latin typeface="Calibri Light" panose="020F0302020204030204" pitchFamily="34" charset="0"/>
            </a:endParaRPr>
          </a:p>
          <a:p>
            <a:pPr marL="285750" indent="-285750">
              <a:spcBef>
                <a:spcPts val="200"/>
              </a:spcBef>
              <a:spcAft>
                <a:spcPts val="200"/>
              </a:spcAft>
              <a:buClr>
                <a:schemeClr val="bg2"/>
              </a:buClr>
              <a:buFont typeface="Wingdings" panose="05000000000000000000" pitchFamily="2" charset="2"/>
              <a:buChar char="§"/>
              <a:defRPr/>
            </a:pPr>
            <a:r>
              <a:rPr lang="en-GB" sz="1400" dirty="0" smtClean="0">
                <a:latin typeface="Calibri Light" panose="020F0302020204030204" pitchFamily="34" charset="0"/>
              </a:rPr>
              <a:t>Total insurance claims costs of </a:t>
            </a:r>
            <a:r>
              <a:rPr lang="en-GB" sz="1400" b="1" dirty="0" smtClean="0">
                <a:latin typeface="Calibri Light" panose="020F0302020204030204" pitchFamily="34" charset="0"/>
              </a:rPr>
              <a:t>£594m</a:t>
            </a:r>
          </a:p>
          <a:p>
            <a:pPr>
              <a:spcBef>
                <a:spcPts val="1200"/>
              </a:spcBef>
              <a:buClr>
                <a:schemeClr val="bg2"/>
              </a:buClr>
              <a:defRPr/>
            </a:pPr>
            <a:r>
              <a:rPr lang="en-GB" sz="1400" b="1" dirty="0" smtClean="0">
                <a:solidFill>
                  <a:srgbClr val="00B0B9"/>
                </a:solidFill>
                <a:latin typeface="Calibri Light" panose="020F0302020204030204" pitchFamily="34" charset="0"/>
              </a:rPr>
              <a:t>2013/14 </a:t>
            </a:r>
            <a:r>
              <a:rPr lang="en-GB" sz="1400" b="1" dirty="0">
                <a:solidFill>
                  <a:srgbClr val="00B0B9"/>
                </a:solidFill>
                <a:latin typeface="Calibri Light" panose="020F0302020204030204" pitchFamily="34" charset="0"/>
              </a:rPr>
              <a:t>floods</a:t>
            </a:r>
          </a:p>
          <a:p>
            <a:pPr marL="285750" indent="-285750">
              <a:spcBef>
                <a:spcPts val="200"/>
              </a:spcBef>
              <a:spcAft>
                <a:spcPts val="200"/>
              </a:spcAft>
              <a:buClr>
                <a:schemeClr val="bg2"/>
              </a:buClr>
              <a:buFont typeface="Wingdings" panose="05000000000000000000" pitchFamily="2" charset="2"/>
              <a:buChar char="§"/>
              <a:defRPr/>
            </a:pPr>
            <a:r>
              <a:rPr lang="en-GB" sz="1400" dirty="0">
                <a:latin typeface="Calibri Light" panose="020F0302020204030204" pitchFamily="34" charset="0"/>
              </a:rPr>
              <a:t>Total insurance claims costs of </a:t>
            </a:r>
            <a:r>
              <a:rPr lang="en-GB" sz="1400" b="1" dirty="0" smtClean="0">
                <a:latin typeface="Calibri Light" panose="020F0302020204030204" pitchFamily="34" charset="0"/>
              </a:rPr>
              <a:t>£450m</a:t>
            </a:r>
            <a:endParaRPr lang="en-GB" sz="1400" b="1" dirty="0">
              <a:latin typeface="Calibri Light" panose="020F0302020204030204" pitchFamily="34" charset="0"/>
            </a:endParaRPr>
          </a:p>
          <a:p>
            <a:pPr marL="285750" indent="-285750">
              <a:spcBef>
                <a:spcPts val="200"/>
              </a:spcBef>
              <a:spcAft>
                <a:spcPts val="200"/>
              </a:spcAft>
              <a:buClr>
                <a:schemeClr val="bg2"/>
              </a:buClr>
              <a:buFont typeface="Wingdings" panose="05000000000000000000" pitchFamily="2" charset="2"/>
              <a:buChar char="§"/>
              <a:defRPr/>
            </a:pPr>
            <a:r>
              <a:rPr lang="en-GB" sz="1400" dirty="0" smtClean="0">
                <a:latin typeface="Calibri Light" panose="020F0302020204030204" pitchFamily="34" charset="0"/>
              </a:rPr>
              <a:t>18,700 flood claims</a:t>
            </a:r>
          </a:p>
          <a:p>
            <a:pPr>
              <a:spcBef>
                <a:spcPts val="1200"/>
              </a:spcBef>
              <a:spcAft>
                <a:spcPts val="200"/>
              </a:spcAft>
              <a:buClr>
                <a:schemeClr val="bg2"/>
              </a:buClr>
              <a:defRPr/>
            </a:pPr>
            <a:r>
              <a:rPr lang="en-US" sz="1400" b="1" dirty="0">
                <a:solidFill>
                  <a:srgbClr val="00B0B9"/>
                </a:solidFill>
                <a:latin typeface="Calibri Light" panose="020F0302020204030204" pitchFamily="34" charset="0"/>
              </a:rPr>
              <a:t>2015/16 </a:t>
            </a:r>
            <a:r>
              <a:rPr lang="en-US" sz="1400" b="1" dirty="0" smtClean="0">
                <a:solidFill>
                  <a:srgbClr val="00B0B9"/>
                </a:solidFill>
                <a:latin typeface="Calibri Light" panose="020F0302020204030204" pitchFamily="34" charset="0"/>
              </a:rPr>
              <a:t>floods</a:t>
            </a:r>
          </a:p>
          <a:p>
            <a:pPr marL="285750" indent="-285750">
              <a:spcBef>
                <a:spcPts val="200"/>
              </a:spcBef>
              <a:spcAft>
                <a:spcPts val="200"/>
              </a:spcAft>
              <a:buClr>
                <a:schemeClr val="bg2"/>
              </a:buClr>
              <a:buFont typeface="Wingdings" panose="05000000000000000000" pitchFamily="2" charset="2"/>
              <a:buChar char="§"/>
              <a:defRPr/>
            </a:pPr>
            <a:r>
              <a:rPr lang="en-US" sz="1400" dirty="0">
                <a:latin typeface="Calibri Light" panose="020F0302020204030204" pitchFamily="34" charset="0"/>
              </a:rPr>
              <a:t>22,000 total flood claims</a:t>
            </a:r>
          </a:p>
          <a:p>
            <a:pPr marL="285750" indent="-285750">
              <a:spcBef>
                <a:spcPts val="200"/>
              </a:spcBef>
              <a:spcAft>
                <a:spcPts val="200"/>
              </a:spcAft>
              <a:buClr>
                <a:schemeClr val="bg2"/>
              </a:buClr>
              <a:buFont typeface="Wingdings" panose="05000000000000000000" pitchFamily="2" charset="2"/>
              <a:buChar char="§"/>
              <a:defRPr/>
            </a:pPr>
            <a:r>
              <a:rPr lang="en-US" sz="1400" b="1" dirty="0">
                <a:latin typeface="Calibri Light" panose="020F0302020204030204" pitchFamily="34" charset="0"/>
              </a:rPr>
              <a:t>£1.3bn </a:t>
            </a:r>
            <a:r>
              <a:rPr lang="en-US" sz="1400" dirty="0">
                <a:latin typeface="Calibri Light" panose="020F0302020204030204" pitchFamily="34" charset="0"/>
              </a:rPr>
              <a:t>estimate to be paid by insurers</a:t>
            </a:r>
            <a:endParaRPr lang="en-GB" sz="1400" dirty="0">
              <a:latin typeface="Calibri Light" panose="020F0302020204030204" pitchFamily="34" charset="0"/>
            </a:endParaRPr>
          </a:p>
        </p:txBody>
      </p:sp>
      <p:pic>
        <p:nvPicPr>
          <p:cNvPr id="6" name="Picture 2" descr="http://upload.wikimedia.org/wikipedia/commons/8/83/UK_Group_A_flood_damage_July_24_2007.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0962" r="2993"/>
          <a:stretch/>
        </p:blipFill>
        <p:spPr bwMode="auto">
          <a:xfrm>
            <a:off x="5966692" y="814331"/>
            <a:ext cx="2911506" cy="48163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72083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8"/>
          <p:cNvSpPr>
            <a:spLocks noGrp="1"/>
          </p:cNvSpPr>
          <p:nvPr>
            <p:ph idx="1"/>
          </p:nvPr>
        </p:nvSpPr>
        <p:spPr>
          <a:xfrm>
            <a:off x="409575" y="889999"/>
            <a:ext cx="4574801" cy="5111205"/>
          </a:xfrm>
          <a:ln>
            <a:solidFill>
              <a:schemeClr val="bg2"/>
            </a:solidFill>
          </a:ln>
        </p:spPr>
        <p:txBody>
          <a:bodyPr>
            <a:noAutofit/>
          </a:bodyPr>
          <a:lstStyle/>
          <a:p>
            <a:pPr marL="285750" indent="-285750">
              <a:spcBef>
                <a:spcPts val="600"/>
              </a:spcBef>
              <a:spcAft>
                <a:spcPts val="600"/>
              </a:spcAft>
              <a:buClr>
                <a:schemeClr val="bg2"/>
              </a:buClr>
              <a:buFont typeface="Wingdings" panose="05000000000000000000" pitchFamily="2" charset="2"/>
              <a:buChar char="§"/>
            </a:pPr>
            <a:r>
              <a:rPr lang="en-GB" altLang="en-US" sz="1800" dirty="0" smtClean="0">
                <a:solidFill>
                  <a:srgbClr val="1F2A44"/>
                </a:solidFill>
                <a:latin typeface="Calibri Light" pitchFamily="34" charset="0"/>
              </a:rPr>
              <a:t>Solution to a long standing problem relating to the availability and affordability of flood insurance for </a:t>
            </a:r>
            <a:r>
              <a:rPr lang="en-GB" altLang="en-US" sz="1800" b="1" dirty="0" smtClean="0">
                <a:solidFill>
                  <a:srgbClr val="1F2A44"/>
                </a:solidFill>
                <a:latin typeface="Calibri Light" pitchFamily="34" charset="0"/>
              </a:rPr>
              <a:t>private residential property </a:t>
            </a:r>
          </a:p>
          <a:p>
            <a:pPr marL="285750" indent="-285750">
              <a:spcBef>
                <a:spcPts val="600"/>
              </a:spcBef>
              <a:spcAft>
                <a:spcPts val="600"/>
              </a:spcAft>
              <a:buClr>
                <a:schemeClr val="bg2"/>
              </a:buClr>
              <a:buFont typeface="Wingdings" panose="05000000000000000000" pitchFamily="2" charset="2"/>
              <a:buChar char="§"/>
            </a:pPr>
            <a:r>
              <a:rPr lang="en-GB" altLang="en-US" sz="1800" dirty="0" smtClean="0">
                <a:solidFill>
                  <a:srgbClr val="1F2A44"/>
                </a:solidFill>
                <a:latin typeface="Calibri Light" pitchFamily="34" charset="0"/>
              </a:rPr>
              <a:t>Likely to benefit up to 350,000 households</a:t>
            </a:r>
          </a:p>
          <a:p>
            <a:pPr marL="285750" indent="-285750">
              <a:spcBef>
                <a:spcPts val="600"/>
              </a:spcBef>
              <a:spcAft>
                <a:spcPts val="600"/>
              </a:spcAft>
              <a:buClr>
                <a:schemeClr val="bg2"/>
              </a:buClr>
              <a:buFont typeface="Wingdings" panose="05000000000000000000" pitchFamily="2" charset="2"/>
              <a:buChar char="§"/>
            </a:pPr>
            <a:r>
              <a:rPr lang="en-GB" altLang="en-US" sz="1800" dirty="0">
                <a:solidFill>
                  <a:srgbClr val="1F2A44"/>
                </a:solidFill>
                <a:latin typeface="Calibri Light" pitchFamily="34" charset="0"/>
              </a:rPr>
              <a:t>Special Purpose Vehicle designed to create a reinsurance/ pool </a:t>
            </a:r>
            <a:r>
              <a:rPr lang="en-GB" altLang="en-US" sz="1800" dirty="0" smtClean="0">
                <a:solidFill>
                  <a:srgbClr val="1F2A44"/>
                </a:solidFill>
                <a:latin typeface="Calibri Light" pitchFamily="34" charset="0"/>
              </a:rPr>
              <a:t>solution across the industry</a:t>
            </a:r>
          </a:p>
          <a:p>
            <a:pPr marL="285750" indent="-285750">
              <a:spcBef>
                <a:spcPts val="600"/>
              </a:spcBef>
              <a:spcAft>
                <a:spcPts val="600"/>
              </a:spcAft>
              <a:buClr>
                <a:schemeClr val="bg2"/>
              </a:buClr>
              <a:buFont typeface="Wingdings" panose="05000000000000000000" pitchFamily="2" charset="2"/>
              <a:buChar char="§"/>
            </a:pPr>
            <a:r>
              <a:rPr lang="en-GB" altLang="en-US" sz="1800" dirty="0" smtClean="0">
                <a:solidFill>
                  <a:srgbClr val="1F2A44"/>
                </a:solidFill>
                <a:latin typeface="Calibri Light" pitchFamily="34" charset="0"/>
              </a:rPr>
              <a:t>Flood Re is a Reinsurer, authorised </a:t>
            </a:r>
            <a:r>
              <a:rPr lang="en-GB" altLang="en-US" sz="1800" dirty="0">
                <a:solidFill>
                  <a:srgbClr val="1F2A44"/>
                </a:solidFill>
                <a:latin typeface="Calibri Light" pitchFamily="34" charset="0"/>
              </a:rPr>
              <a:t>by the UK regulators in the same way other reinsurers are</a:t>
            </a:r>
          </a:p>
          <a:p>
            <a:pPr marL="285750" indent="-285750">
              <a:spcBef>
                <a:spcPts val="600"/>
              </a:spcBef>
              <a:spcAft>
                <a:spcPts val="600"/>
              </a:spcAft>
              <a:buClr>
                <a:schemeClr val="bg2"/>
              </a:buClr>
              <a:buFont typeface="Wingdings" panose="05000000000000000000" pitchFamily="2" charset="2"/>
              <a:buChar char="§"/>
            </a:pPr>
            <a:r>
              <a:rPr lang="en-GB" altLang="en-US" sz="1800" dirty="0" smtClean="0">
                <a:solidFill>
                  <a:srgbClr val="1F2A44"/>
                </a:solidFill>
                <a:latin typeface="Calibri Light" pitchFamily="34" charset="0"/>
              </a:rPr>
              <a:t>Owned </a:t>
            </a:r>
            <a:r>
              <a:rPr lang="en-GB" altLang="en-US" sz="1800" dirty="0">
                <a:solidFill>
                  <a:srgbClr val="1F2A44"/>
                </a:solidFill>
                <a:latin typeface="Calibri Light" pitchFamily="34" charset="0"/>
              </a:rPr>
              <a:t>and operated by the insurance industry with public accountability to Parliament – therefore needing Government </a:t>
            </a:r>
            <a:r>
              <a:rPr lang="en-GB" altLang="en-US" sz="1800" dirty="0" smtClean="0">
                <a:solidFill>
                  <a:srgbClr val="1F2A44"/>
                </a:solidFill>
                <a:latin typeface="Calibri Light" pitchFamily="34" charset="0"/>
              </a:rPr>
              <a:t>support and involvement</a:t>
            </a:r>
            <a:endParaRPr lang="en-GB" altLang="en-US" sz="1800" dirty="0">
              <a:solidFill>
                <a:srgbClr val="1F2A44"/>
              </a:solidFill>
              <a:latin typeface="Calibri Light" pitchFamily="34" charset="0"/>
            </a:endParaRPr>
          </a:p>
          <a:p>
            <a:pPr marL="285750" indent="-285750">
              <a:spcBef>
                <a:spcPts val="600"/>
              </a:spcBef>
              <a:spcAft>
                <a:spcPts val="600"/>
              </a:spcAft>
              <a:buClr>
                <a:schemeClr val="bg2"/>
              </a:buClr>
              <a:buFont typeface="Wingdings" panose="05000000000000000000" pitchFamily="2" charset="2"/>
              <a:buChar char="§"/>
            </a:pPr>
            <a:r>
              <a:rPr lang="en-GB" altLang="en-US" sz="1800" dirty="0">
                <a:solidFill>
                  <a:srgbClr val="1F2A44"/>
                </a:solidFill>
                <a:latin typeface="Calibri Light" pitchFamily="34" charset="0"/>
              </a:rPr>
              <a:t>Life span of 25 years</a:t>
            </a:r>
          </a:p>
          <a:p>
            <a:pPr marL="273050" indent="-273050">
              <a:spcBef>
                <a:spcPts val="600"/>
              </a:spcBef>
              <a:spcAft>
                <a:spcPts val="600"/>
              </a:spcAft>
              <a:buClr>
                <a:schemeClr val="bg2"/>
              </a:buClr>
              <a:buFontTx/>
              <a:buChar char="•"/>
            </a:pPr>
            <a:endParaRPr lang="en-GB" altLang="en-US" sz="1800" dirty="0">
              <a:solidFill>
                <a:srgbClr val="1F2A44"/>
              </a:solidFill>
              <a:latin typeface="Calibri Light" pitchFamily="34" charset="0"/>
            </a:endParaRPr>
          </a:p>
        </p:txBody>
      </p:sp>
      <p:sp>
        <p:nvSpPr>
          <p:cNvPr id="7" name="Slide Number Placeholder 2"/>
          <p:cNvSpPr txBox="1">
            <a:spLocks/>
          </p:cNvSpPr>
          <p:nvPr/>
        </p:nvSpPr>
        <p:spPr>
          <a:xfrm>
            <a:off x="6692900" y="6370638"/>
            <a:ext cx="2133600" cy="365125"/>
          </a:xfrm>
          <a:prstGeom prst="rect">
            <a:avLst/>
          </a:prstGeom>
        </p:spPr>
        <p:txBody>
          <a:bodyPr anchor="ctr"/>
          <a:lstStyle/>
          <a:p>
            <a:pPr algn="r" fontAlgn="auto">
              <a:spcBef>
                <a:spcPts val="0"/>
              </a:spcBef>
              <a:spcAft>
                <a:spcPts val="0"/>
              </a:spcAft>
              <a:defRPr/>
            </a:pPr>
            <a:fld id="{EB90411F-D2EF-4C53-94CB-F0177D01B284}" type="slidenum">
              <a:rPr lang="en-GB" sz="1200">
                <a:solidFill>
                  <a:schemeClr val="tx1">
                    <a:tint val="75000"/>
                  </a:schemeClr>
                </a:solidFill>
                <a:latin typeface="+mn-lt"/>
              </a:rPr>
              <a:pPr algn="r" fontAlgn="auto">
                <a:spcBef>
                  <a:spcPts val="0"/>
                </a:spcBef>
                <a:spcAft>
                  <a:spcPts val="0"/>
                </a:spcAft>
                <a:defRPr/>
              </a:pPr>
              <a:t>6</a:t>
            </a:fld>
            <a:endParaRPr lang="en-GB" sz="1200" dirty="0">
              <a:solidFill>
                <a:schemeClr val="tx1">
                  <a:tint val="75000"/>
                </a:schemeClr>
              </a:solidFill>
              <a:latin typeface="+mn-lt"/>
            </a:endParaRPr>
          </a:p>
        </p:txBody>
      </p:sp>
      <p:sp>
        <p:nvSpPr>
          <p:cNvPr id="8" name="Text Placeholder 4"/>
          <p:cNvSpPr txBox="1">
            <a:spLocks/>
          </p:cNvSpPr>
          <p:nvPr/>
        </p:nvSpPr>
        <p:spPr bwMode="auto">
          <a:xfrm>
            <a:off x="217488" y="136262"/>
            <a:ext cx="8516937" cy="724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altLang="en-US" sz="2800" dirty="0" smtClean="0">
                <a:solidFill>
                  <a:srgbClr val="00B0B9"/>
                </a:solidFill>
                <a:latin typeface="Calibri Light" panose="020F0302020204030204" pitchFamily="34" charset="0"/>
              </a:rPr>
              <a:t>2. What </a:t>
            </a:r>
            <a:r>
              <a:rPr lang="en-GB" altLang="en-US" sz="2800" dirty="0">
                <a:solidFill>
                  <a:srgbClr val="00B0B9"/>
                </a:solidFill>
                <a:latin typeface="Calibri Light" panose="020F0302020204030204" pitchFamily="34" charset="0"/>
              </a:rPr>
              <a:t>is Flood </a:t>
            </a:r>
            <a:r>
              <a:rPr lang="en-GB" altLang="en-US" sz="2800" dirty="0" smtClean="0">
                <a:solidFill>
                  <a:srgbClr val="00B0B9"/>
                </a:solidFill>
                <a:latin typeface="Calibri Light" panose="020F0302020204030204" pitchFamily="34" charset="0"/>
              </a:rPr>
              <a:t>Re</a:t>
            </a:r>
            <a:endParaRPr lang="en-GB" altLang="en-US" sz="2800" dirty="0">
              <a:solidFill>
                <a:srgbClr val="00B0B9"/>
              </a:solidFill>
              <a:latin typeface="Calibri Light" panose="020F0302020204030204" pitchFamily="34" charset="0"/>
            </a:endParaRPr>
          </a:p>
        </p:txBody>
      </p:sp>
      <p:sp>
        <p:nvSpPr>
          <p:cNvPr id="9" name="Content Placeholder 8"/>
          <p:cNvSpPr txBox="1">
            <a:spLocks/>
          </p:cNvSpPr>
          <p:nvPr/>
        </p:nvSpPr>
        <p:spPr>
          <a:xfrm>
            <a:off x="5147590" y="873886"/>
            <a:ext cx="3379623" cy="3839036"/>
          </a:xfrm>
          <a:prstGeom prst="rect">
            <a:avLst/>
          </a:prstGeom>
          <a:ln>
            <a:solidFill>
              <a:srgbClr val="00B0B9"/>
            </a:solidFill>
          </a:ln>
        </p:spPr>
        <p:txBody>
          <a:bodyPr vert="horz" lIns="180000" tIns="180000" rIns="180000" bIns="45720" rtlCol="0">
            <a:normAutofit/>
          </a:bodyPr>
          <a:lstStyle>
            <a:lvl1pPr marL="0" indent="0" algn="l" defTabSz="457200" rtl="0" eaLnBrk="1" latinLnBrk="0" hangingPunct="1">
              <a:spcBef>
                <a:spcPts val="1600"/>
              </a:spcBef>
              <a:buFontTx/>
              <a:buNone/>
              <a:defRPr sz="1300" kern="1200">
                <a:solidFill>
                  <a:schemeClr val="tx1"/>
                </a:solidFill>
                <a:latin typeface="Calibri Light"/>
                <a:ea typeface="+mn-ea"/>
                <a:cs typeface="+mn-cs"/>
              </a:defRPr>
            </a:lvl1pPr>
            <a:lvl2pPr marL="576000" indent="-144000" algn="l" defTabSz="457200" rtl="0" eaLnBrk="1" latinLnBrk="0" hangingPunct="1">
              <a:spcBef>
                <a:spcPts val="800"/>
              </a:spcBef>
              <a:buFont typeface="Arial"/>
              <a:buChar char="•"/>
              <a:defRPr sz="1300" kern="1200">
                <a:solidFill>
                  <a:schemeClr val="tx1"/>
                </a:solidFill>
                <a:latin typeface="Calibri Light"/>
                <a:ea typeface="+mn-ea"/>
                <a:cs typeface="+mn-cs"/>
              </a:defRPr>
            </a:lvl2pPr>
            <a:lvl3pPr marL="1143000" indent="-228600" algn="l" defTabSz="457200" rtl="0" eaLnBrk="1" latinLnBrk="0" hangingPunct="1">
              <a:spcBef>
                <a:spcPts val="400"/>
              </a:spcBef>
              <a:buFont typeface="Lucida Grande"/>
              <a:buChar char="−"/>
              <a:defRPr sz="1300" kern="1200">
                <a:solidFill>
                  <a:schemeClr val="tx1"/>
                </a:solidFill>
                <a:latin typeface="Calibri Light"/>
                <a:ea typeface="+mn-ea"/>
                <a:cs typeface="+mn-cs"/>
              </a:defRPr>
            </a:lvl3pPr>
            <a:lvl4pPr marL="1512000" indent="-108000" algn="l" defTabSz="457200" rtl="0" eaLnBrk="1" latinLnBrk="0" hangingPunct="1">
              <a:spcBef>
                <a:spcPts val="400"/>
              </a:spcBef>
              <a:buFont typeface="Arial"/>
              <a:buChar char="•"/>
              <a:defRPr sz="1100" kern="1200">
                <a:solidFill>
                  <a:schemeClr val="tx1"/>
                </a:solidFill>
                <a:latin typeface="Calibri Light"/>
                <a:ea typeface="+mn-ea"/>
                <a:cs typeface="+mn-cs"/>
              </a:defRPr>
            </a:lvl4pPr>
            <a:lvl5pPr marL="1512000" indent="-108000" algn="l" defTabSz="457200" rtl="0" eaLnBrk="1" latinLnBrk="0" hangingPunct="1">
              <a:spcBef>
                <a:spcPts val="400"/>
              </a:spcBef>
              <a:buFont typeface="Arial"/>
              <a:buChar char="•"/>
              <a:defRPr sz="1100" kern="1200">
                <a:solidFill>
                  <a:schemeClr val="tx1"/>
                </a:solidFill>
                <a:latin typeface="Calibri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spcBef>
                <a:spcPts val="600"/>
              </a:spcBef>
              <a:spcAft>
                <a:spcPts val="600"/>
              </a:spcAft>
              <a:buClr>
                <a:schemeClr val="bg2"/>
              </a:buClr>
            </a:pPr>
            <a:r>
              <a:rPr lang="en-GB" altLang="en-US" sz="1800" dirty="0">
                <a:solidFill>
                  <a:srgbClr val="00B0B9"/>
                </a:solidFill>
                <a:latin typeface="Calibri Light" panose="020F0302020204030204" pitchFamily="34" charset="0"/>
              </a:rPr>
              <a:t>What Flood Re is not</a:t>
            </a:r>
            <a:endParaRPr lang="en-GB" sz="1800" dirty="0"/>
          </a:p>
          <a:p>
            <a:pPr marL="342900" indent="-342900">
              <a:lnSpc>
                <a:spcPct val="80000"/>
              </a:lnSpc>
              <a:spcBef>
                <a:spcPts val="600"/>
              </a:spcBef>
              <a:spcAft>
                <a:spcPts val="600"/>
              </a:spcAft>
              <a:buClr>
                <a:schemeClr val="bg2"/>
              </a:buClr>
              <a:buFont typeface="Wingdings" panose="05000000000000000000" pitchFamily="2" charset="2"/>
              <a:buChar char="§"/>
            </a:pPr>
            <a:r>
              <a:rPr lang="en-GB" altLang="en-US" sz="1800" dirty="0" smtClean="0">
                <a:solidFill>
                  <a:srgbClr val="1F2A44"/>
                </a:solidFill>
                <a:latin typeface="Calibri Light" pitchFamily="34" charset="0"/>
              </a:rPr>
              <a:t>Will not cause </a:t>
            </a:r>
            <a:r>
              <a:rPr lang="en-GB" altLang="en-US" sz="1800" dirty="0">
                <a:solidFill>
                  <a:srgbClr val="1F2A44"/>
                </a:solidFill>
                <a:latin typeface="Calibri Light" pitchFamily="34" charset="0"/>
              </a:rPr>
              <a:t>any change to customer experience </a:t>
            </a:r>
            <a:r>
              <a:rPr lang="en-GB" altLang="en-US" sz="1800" dirty="0" smtClean="0">
                <a:solidFill>
                  <a:srgbClr val="1F2A44"/>
                </a:solidFill>
                <a:latin typeface="Calibri Light" pitchFamily="34" charset="0"/>
              </a:rPr>
              <a:t>at point of sale or </a:t>
            </a:r>
            <a:r>
              <a:rPr lang="en-GB" altLang="en-US" sz="1800" dirty="0">
                <a:solidFill>
                  <a:srgbClr val="1F2A44"/>
                </a:solidFill>
                <a:latin typeface="Calibri Light" pitchFamily="34" charset="0"/>
              </a:rPr>
              <a:t>c</a:t>
            </a:r>
            <a:r>
              <a:rPr lang="en-GB" altLang="en-US" sz="1800" dirty="0" smtClean="0">
                <a:solidFill>
                  <a:srgbClr val="1F2A44"/>
                </a:solidFill>
                <a:latin typeface="Calibri Light" pitchFamily="34" charset="0"/>
              </a:rPr>
              <a:t>laim journey</a:t>
            </a:r>
            <a:endParaRPr lang="en-GB" altLang="en-US" sz="1800" dirty="0">
              <a:solidFill>
                <a:srgbClr val="1F2A44"/>
              </a:solidFill>
              <a:latin typeface="Calibri Light" pitchFamily="34" charset="0"/>
            </a:endParaRPr>
          </a:p>
          <a:p>
            <a:pPr marL="342900" indent="-342900">
              <a:lnSpc>
                <a:spcPct val="80000"/>
              </a:lnSpc>
              <a:spcBef>
                <a:spcPts val="600"/>
              </a:spcBef>
              <a:spcAft>
                <a:spcPts val="600"/>
              </a:spcAft>
              <a:buClr>
                <a:schemeClr val="bg2"/>
              </a:buClr>
              <a:buFont typeface="Wingdings" panose="05000000000000000000" pitchFamily="2" charset="2"/>
              <a:buChar char="§"/>
            </a:pPr>
            <a:r>
              <a:rPr lang="en-GB" altLang="en-US" sz="1800" dirty="0" smtClean="0">
                <a:solidFill>
                  <a:srgbClr val="1F2A44"/>
                </a:solidFill>
                <a:latin typeface="Calibri Light" pitchFamily="34" charset="0"/>
              </a:rPr>
              <a:t>Not tasked </a:t>
            </a:r>
            <a:r>
              <a:rPr lang="en-GB" altLang="en-US" sz="1800" dirty="0">
                <a:solidFill>
                  <a:srgbClr val="1F2A44"/>
                </a:solidFill>
                <a:latin typeface="Calibri Light" pitchFamily="34" charset="0"/>
              </a:rPr>
              <a:t>with paying for property level </a:t>
            </a:r>
            <a:r>
              <a:rPr lang="en-GB" altLang="en-US" sz="1800" dirty="0" smtClean="0">
                <a:solidFill>
                  <a:srgbClr val="1F2A44"/>
                </a:solidFill>
                <a:latin typeface="Calibri Light" pitchFamily="34" charset="0"/>
              </a:rPr>
              <a:t>resilience or resistance</a:t>
            </a:r>
            <a:endParaRPr lang="en-GB" altLang="en-US" sz="1800" dirty="0">
              <a:solidFill>
                <a:srgbClr val="1F2A44"/>
              </a:solidFill>
              <a:latin typeface="Calibri Light" pitchFamily="34" charset="0"/>
            </a:endParaRPr>
          </a:p>
          <a:p>
            <a:pPr marL="342900" indent="-342900">
              <a:lnSpc>
                <a:spcPct val="80000"/>
              </a:lnSpc>
              <a:spcBef>
                <a:spcPts val="600"/>
              </a:spcBef>
              <a:spcAft>
                <a:spcPts val="600"/>
              </a:spcAft>
              <a:buClr>
                <a:schemeClr val="bg2"/>
              </a:buClr>
              <a:buFont typeface="Wingdings" panose="05000000000000000000" pitchFamily="2" charset="2"/>
              <a:buChar char="§"/>
            </a:pPr>
            <a:r>
              <a:rPr lang="en-GB" altLang="en-US" sz="1800" dirty="0" smtClean="0">
                <a:solidFill>
                  <a:srgbClr val="1F2A44"/>
                </a:solidFill>
                <a:latin typeface="Calibri Light" pitchFamily="34" charset="0"/>
              </a:rPr>
              <a:t>Is not a </a:t>
            </a:r>
            <a:r>
              <a:rPr lang="en-GB" altLang="en-US" sz="1800" dirty="0">
                <a:solidFill>
                  <a:srgbClr val="1F2A44"/>
                </a:solidFill>
                <a:latin typeface="Calibri Light" pitchFamily="34" charset="0"/>
              </a:rPr>
              <a:t>primary response to climate </a:t>
            </a:r>
            <a:r>
              <a:rPr lang="en-GB" altLang="en-US" sz="1800" dirty="0" smtClean="0">
                <a:solidFill>
                  <a:srgbClr val="1F2A44"/>
                </a:solidFill>
                <a:latin typeface="Calibri Light" pitchFamily="34" charset="0"/>
              </a:rPr>
              <a:t>change adaptation</a:t>
            </a:r>
          </a:p>
          <a:p>
            <a:pPr marL="342900" indent="-342900">
              <a:lnSpc>
                <a:spcPct val="80000"/>
              </a:lnSpc>
              <a:spcBef>
                <a:spcPts val="600"/>
              </a:spcBef>
              <a:spcAft>
                <a:spcPts val="600"/>
              </a:spcAft>
              <a:buClr>
                <a:schemeClr val="bg2"/>
              </a:buClr>
              <a:buFont typeface="Wingdings" panose="05000000000000000000" pitchFamily="2" charset="2"/>
              <a:buChar char="§"/>
            </a:pPr>
            <a:r>
              <a:rPr lang="en-US" altLang="en-US" sz="1800" b="1" dirty="0" smtClean="0">
                <a:solidFill>
                  <a:srgbClr val="1F2A44"/>
                </a:solidFill>
                <a:latin typeface="Calibri Light" pitchFamily="34" charset="0"/>
              </a:rPr>
              <a:t>A reinsurer of business premises</a:t>
            </a:r>
            <a:endParaRPr lang="en-GB" altLang="en-US" sz="1800" b="1" dirty="0">
              <a:solidFill>
                <a:srgbClr val="1F2A44"/>
              </a:solidFill>
              <a:latin typeface="Calibri Light" pitchFamily="34" charset="0"/>
            </a:endParaRPr>
          </a:p>
          <a:p>
            <a:pPr marL="273050" indent="-273050">
              <a:spcBef>
                <a:spcPts val="600"/>
              </a:spcBef>
              <a:spcAft>
                <a:spcPts val="600"/>
              </a:spcAft>
              <a:buClr>
                <a:schemeClr val="bg2"/>
              </a:buClr>
              <a:buFontTx/>
              <a:buChar char="•"/>
            </a:pPr>
            <a:endParaRPr lang="en-GB" altLang="en-US" sz="2000" dirty="0">
              <a:solidFill>
                <a:srgbClr val="1F2A44"/>
              </a:solidFill>
              <a:latin typeface="Calibri Light" pitchFamily="34" charset="0"/>
            </a:endParaRPr>
          </a:p>
        </p:txBody>
      </p:sp>
    </p:spTree>
    <p:extLst>
      <p:ext uri="{BB962C8B-B14F-4D97-AF65-F5344CB8AC3E}">
        <p14:creationId xmlns:p14="http://schemas.microsoft.com/office/powerpoint/2010/main" xmlns="" val="2409988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2" y="234954"/>
            <a:ext cx="8516391" cy="594165"/>
          </a:xfrm>
        </p:spPr>
        <p:txBody>
          <a:bodyPr>
            <a:noAutofit/>
          </a:bodyPr>
          <a:lstStyle/>
          <a:p>
            <a:r>
              <a:rPr lang="en-GB" sz="2800" dirty="0" smtClean="0">
                <a:solidFill>
                  <a:schemeClr val="bg2"/>
                </a:solidFill>
              </a:rPr>
              <a:t>3. How is </a:t>
            </a:r>
            <a:r>
              <a:rPr lang="en-GB" sz="2800" dirty="0">
                <a:solidFill>
                  <a:schemeClr val="bg2"/>
                </a:solidFill>
              </a:rPr>
              <a:t>Flood </a:t>
            </a:r>
            <a:r>
              <a:rPr lang="en-GB" sz="2800" dirty="0" smtClean="0">
                <a:solidFill>
                  <a:schemeClr val="bg2"/>
                </a:solidFill>
              </a:rPr>
              <a:t>Re funded</a:t>
            </a:r>
            <a:r>
              <a:rPr lang="en-GB" sz="2800" dirty="0">
                <a:solidFill>
                  <a:schemeClr val="bg2"/>
                </a:solidFill>
              </a:rPr>
              <a:t/>
            </a:r>
            <a:br>
              <a:rPr lang="en-GB" sz="2800" dirty="0">
                <a:solidFill>
                  <a:schemeClr val="bg2"/>
                </a:solidFill>
              </a:rPr>
            </a:br>
            <a:endParaRPr lang="en-GB" sz="2800" dirty="0">
              <a:solidFill>
                <a:schemeClr val="bg2"/>
              </a:solidFill>
            </a:endParaRPr>
          </a:p>
        </p:txBody>
      </p:sp>
      <p:sp>
        <p:nvSpPr>
          <p:cNvPr id="3" name="Content Placeholder 2"/>
          <p:cNvSpPr>
            <a:spLocks noGrp="1"/>
          </p:cNvSpPr>
          <p:nvPr>
            <p:ph idx="1"/>
          </p:nvPr>
        </p:nvSpPr>
        <p:spPr>
          <a:xfrm>
            <a:off x="348781" y="949125"/>
            <a:ext cx="8271775" cy="5231676"/>
          </a:xfrm>
        </p:spPr>
        <p:txBody>
          <a:bodyPr>
            <a:normAutofit/>
          </a:bodyPr>
          <a:lstStyle/>
          <a:p>
            <a:r>
              <a:rPr lang="en-GB" sz="1600" b="1" dirty="0" smtClean="0"/>
              <a:t>A)  Relevant Insurers writing </a:t>
            </a:r>
            <a:r>
              <a:rPr lang="en-GB" sz="1600" b="1" dirty="0"/>
              <a:t>UK household </a:t>
            </a:r>
            <a:r>
              <a:rPr lang="en-GB" sz="1600" b="1" dirty="0" smtClean="0"/>
              <a:t>business:</a:t>
            </a:r>
            <a:endParaRPr lang="en-GB" sz="1600" b="1" dirty="0"/>
          </a:p>
          <a:p>
            <a:pPr marL="285750" indent="-285750">
              <a:buClr>
                <a:schemeClr val="accent2"/>
              </a:buClr>
              <a:buFont typeface="Wingdings" panose="05000000000000000000" pitchFamily="2" charset="2"/>
              <a:buChar char="§"/>
            </a:pPr>
            <a:r>
              <a:rPr lang="en-GB" sz="1600" dirty="0">
                <a:solidFill>
                  <a:srgbClr val="1F2A44"/>
                </a:solidFill>
                <a:latin typeface="Calibri Light" pitchFamily="34" charset="0"/>
              </a:rPr>
              <a:t>Will pay Levy 1 of £180m p.a. first instalment </a:t>
            </a:r>
            <a:r>
              <a:rPr lang="en-GB" sz="1600" dirty="0" smtClean="0">
                <a:solidFill>
                  <a:srgbClr val="1F2A44"/>
                </a:solidFill>
                <a:latin typeface="Calibri Light" pitchFamily="34" charset="0"/>
              </a:rPr>
              <a:t>paid </a:t>
            </a:r>
            <a:r>
              <a:rPr lang="en-GB" sz="1600" dirty="0">
                <a:solidFill>
                  <a:srgbClr val="1F2A44"/>
                </a:solidFill>
                <a:latin typeface="Calibri Light" pitchFamily="34" charset="0"/>
              </a:rPr>
              <a:t>1 April 2016</a:t>
            </a:r>
          </a:p>
          <a:p>
            <a:pPr marL="285750" indent="-285750">
              <a:buClr>
                <a:schemeClr val="accent2"/>
              </a:buClr>
              <a:buFont typeface="Wingdings" panose="05000000000000000000" pitchFamily="2" charset="2"/>
              <a:buChar char="§"/>
            </a:pPr>
            <a:r>
              <a:rPr lang="en-GB" sz="1600" dirty="0">
                <a:solidFill>
                  <a:srgbClr val="1F2A44"/>
                </a:solidFill>
                <a:latin typeface="Calibri Light" pitchFamily="34" charset="0"/>
              </a:rPr>
              <a:t>Flood Re has capacity to call a second Levy from UK household insurers if required (Levy 2)</a:t>
            </a:r>
          </a:p>
          <a:p>
            <a:pPr marL="0" indent="0">
              <a:buNone/>
            </a:pPr>
            <a:endParaRPr lang="en-GB" sz="1600" b="1" dirty="0" smtClean="0"/>
          </a:p>
          <a:p>
            <a:pPr marL="0" indent="0">
              <a:buNone/>
            </a:pPr>
            <a:r>
              <a:rPr lang="en-GB" sz="1600" b="1" dirty="0" smtClean="0"/>
              <a:t>B) Relevant Insurers using the scheme for each policy to be ceded to Flood Re:</a:t>
            </a:r>
          </a:p>
          <a:p>
            <a:pPr marL="285750" indent="-285750">
              <a:buClr>
                <a:schemeClr val="bg2"/>
              </a:buClr>
              <a:buFont typeface="Wingdings" panose="05000000000000000000" pitchFamily="2" charset="2"/>
              <a:buChar char="§"/>
            </a:pPr>
            <a:r>
              <a:rPr lang="en-GB" sz="1600" dirty="0"/>
              <a:t>Insurers set retail prices – not Flood Re</a:t>
            </a:r>
          </a:p>
          <a:p>
            <a:pPr marL="285750" indent="-285750">
              <a:buClr>
                <a:schemeClr val="bg2"/>
              </a:buClr>
              <a:buFont typeface="Wingdings" panose="05000000000000000000" pitchFamily="2" charset="2"/>
              <a:buChar char="§"/>
            </a:pPr>
            <a:r>
              <a:rPr lang="en-GB" sz="1600" dirty="0" smtClean="0"/>
              <a:t>Ceded risk premium </a:t>
            </a:r>
            <a:r>
              <a:rPr lang="en-GB" sz="1600" b="1" dirty="0" smtClean="0"/>
              <a:t>charged to insurers </a:t>
            </a:r>
            <a:r>
              <a:rPr lang="en-GB" sz="1600" dirty="0" smtClean="0"/>
              <a:t>at a fixed price according to council tax bands:</a:t>
            </a:r>
          </a:p>
          <a:p>
            <a:endParaRPr lang="en-GB" sz="7200" dirty="0"/>
          </a:p>
          <a:p>
            <a:endParaRPr lang="en-GB" sz="7200" dirty="0" smtClean="0"/>
          </a:p>
          <a:p>
            <a:pPr marL="0" indent="0">
              <a:buNone/>
            </a:pPr>
            <a:endParaRPr lang="en-GB" sz="7200" dirty="0" smtClean="0"/>
          </a:p>
          <a:p>
            <a:pPr marL="0" indent="0">
              <a:buNone/>
            </a:pPr>
            <a:endParaRPr lang="en-GB" sz="7200" dirty="0" smtClean="0"/>
          </a:p>
          <a:p>
            <a:endParaRPr lang="en-GB" sz="1800" dirty="0"/>
          </a:p>
        </p:txBody>
      </p:sp>
      <p:graphicFrame>
        <p:nvGraphicFramePr>
          <p:cNvPr id="6" name="Table 5"/>
          <p:cNvGraphicFramePr>
            <a:graphicFrameLocks noGrp="1"/>
          </p:cNvGraphicFramePr>
          <p:nvPr>
            <p:extLst>
              <p:ext uri="{D42A27DB-BD31-4B8C-83A1-F6EECF244321}">
                <p14:modId xmlns:p14="http://schemas.microsoft.com/office/powerpoint/2010/main" xmlns="" val="1253609170"/>
              </p:ext>
            </p:extLst>
          </p:nvPr>
        </p:nvGraphicFramePr>
        <p:xfrm>
          <a:off x="438428" y="4203555"/>
          <a:ext cx="7721325" cy="1292860"/>
        </p:xfrm>
        <a:graphic>
          <a:graphicData uri="http://schemas.openxmlformats.org/drawingml/2006/table">
            <a:tbl>
              <a:tblPr/>
              <a:tblGrid>
                <a:gridCol w="3067453">
                  <a:extLst>
                    <a:ext uri="{9D8B030D-6E8A-4147-A177-3AD203B41FA5}">
                      <a16:colId xmlns="" xmlns:a16="http://schemas.microsoft.com/office/drawing/2014/main" val="20000"/>
                    </a:ext>
                  </a:extLst>
                </a:gridCol>
                <a:gridCol w="731520">
                  <a:extLst>
                    <a:ext uri="{9D8B030D-6E8A-4147-A177-3AD203B41FA5}">
                      <a16:colId xmlns="" xmlns:a16="http://schemas.microsoft.com/office/drawing/2014/main" val="20001"/>
                    </a:ext>
                  </a:extLst>
                </a:gridCol>
                <a:gridCol w="535242">
                  <a:extLst>
                    <a:ext uri="{9D8B030D-6E8A-4147-A177-3AD203B41FA5}">
                      <a16:colId xmlns="" xmlns:a16="http://schemas.microsoft.com/office/drawing/2014/main" val="20002"/>
                    </a:ext>
                  </a:extLst>
                </a:gridCol>
                <a:gridCol w="676951">
                  <a:extLst>
                    <a:ext uri="{9D8B030D-6E8A-4147-A177-3AD203B41FA5}">
                      <a16:colId xmlns="" xmlns:a16="http://schemas.microsoft.com/office/drawing/2014/main" val="20003"/>
                    </a:ext>
                  </a:extLst>
                </a:gridCol>
                <a:gridCol w="677736">
                  <a:extLst>
                    <a:ext uri="{9D8B030D-6E8A-4147-A177-3AD203B41FA5}">
                      <a16:colId xmlns="" xmlns:a16="http://schemas.microsoft.com/office/drawing/2014/main" val="20004"/>
                    </a:ext>
                  </a:extLst>
                </a:gridCol>
                <a:gridCol w="676951">
                  <a:extLst>
                    <a:ext uri="{9D8B030D-6E8A-4147-A177-3AD203B41FA5}">
                      <a16:colId xmlns="" xmlns:a16="http://schemas.microsoft.com/office/drawing/2014/main" val="20005"/>
                    </a:ext>
                  </a:extLst>
                </a:gridCol>
                <a:gridCol w="677736">
                  <a:extLst>
                    <a:ext uri="{9D8B030D-6E8A-4147-A177-3AD203B41FA5}">
                      <a16:colId xmlns="" xmlns:a16="http://schemas.microsoft.com/office/drawing/2014/main" val="20006"/>
                    </a:ext>
                  </a:extLst>
                </a:gridCol>
                <a:gridCol w="677736">
                  <a:extLst>
                    <a:ext uri="{9D8B030D-6E8A-4147-A177-3AD203B41FA5}">
                      <a16:colId xmlns="" xmlns:a16="http://schemas.microsoft.com/office/drawing/2014/main" val="20007"/>
                    </a:ext>
                  </a:extLst>
                </a:gridCol>
              </a:tblGrid>
              <a:tr h="323215">
                <a:tc>
                  <a:txBody>
                    <a:bodyPr/>
                    <a:lstStyle/>
                    <a:p>
                      <a:pPr>
                        <a:lnSpc>
                          <a:spcPct val="115000"/>
                        </a:lnSpc>
                        <a:spcAft>
                          <a:spcPts val="1000"/>
                        </a:spcAft>
                      </a:pPr>
                      <a:r>
                        <a:rPr lang="en-GB" sz="1400" b="1" dirty="0" smtClean="0">
                          <a:solidFill>
                            <a:srgbClr val="FFFFFF"/>
                          </a:solidFill>
                          <a:effectLst/>
                          <a:latin typeface="Calibri"/>
                          <a:ea typeface="Calibri"/>
                          <a:cs typeface="Times New Roman"/>
                        </a:rPr>
                        <a:t>Council </a:t>
                      </a:r>
                      <a:r>
                        <a:rPr lang="en-GB" sz="1400" b="1" dirty="0">
                          <a:solidFill>
                            <a:srgbClr val="FFFFFF"/>
                          </a:solidFill>
                          <a:effectLst/>
                          <a:latin typeface="Calibri"/>
                          <a:ea typeface="Calibri"/>
                          <a:cs typeface="Times New Roman"/>
                        </a:rPr>
                        <a:t>Tax Band</a:t>
                      </a:r>
                      <a:endParaRPr lang="en-US" sz="14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A44"/>
                    </a:solidFill>
                  </a:tcPr>
                </a:tc>
                <a:tc>
                  <a:txBody>
                    <a:bodyPr/>
                    <a:lstStyle/>
                    <a:p>
                      <a:pPr algn="r">
                        <a:lnSpc>
                          <a:spcPct val="115000"/>
                        </a:lnSpc>
                        <a:spcAft>
                          <a:spcPts val="1000"/>
                        </a:spcAft>
                      </a:pPr>
                      <a:r>
                        <a:rPr lang="en-GB" sz="1400" b="1" dirty="0">
                          <a:solidFill>
                            <a:srgbClr val="FFFFFF"/>
                          </a:solidFill>
                          <a:effectLst/>
                          <a:latin typeface="Calibri"/>
                          <a:ea typeface="Calibri"/>
                          <a:cs typeface="Times New Roman"/>
                        </a:rPr>
                        <a:t>A, B</a:t>
                      </a:r>
                      <a:endParaRPr lang="en-US" sz="14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A44"/>
                    </a:solidFill>
                  </a:tcPr>
                </a:tc>
                <a:tc>
                  <a:txBody>
                    <a:bodyPr/>
                    <a:lstStyle/>
                    <a:p>
                      <a:pPr algn="r">
                        <a:lnSpc>
                          <a:spcPct val="115000"/>
                        </a:lnSpc>
                        <a:spcAft>
                          <a:spcPts val="1000"/>
                        </a:spcAft>
                      </a:pPr>
                      <a:r>
                        <a:rPr lang="en-GB" sz="1400" b="1" dirty="0">
                          <a:solidFill>
                            <a:srgbClr val="FFFFFF"/>
                          </a:solidFill>
                          <a:effectLst/>
                          <a:latin typeface="Calibri"/>
                          <a:ea typeface="Calibri"/>
                          <a:cs typeface="Times New Roman"/>
                        </a:rPr>
                        <a:t>C</a:t>
                      </a:r>
                      <a:endParaRPr lang="en-US" sz="14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A44"/>
                    </a:solidFill>
                  </a:tcPr>
                </a:tc>
                <a:tc>
                  <a:txBody>
                    <a:bodyPr/>
                    <a:lstStyle/>
                    <a:p>
                      <a:pPr algn="r">
                        <a:lnSpc>
                          <a:spcPct val="115000"/>
                        </a:lnSpc>
                        <a:spcAft>
                          <a:spcPts val="1000"/>
                        </a:spcAft>
                      </a:pPr>
                      <a:r>
                        <a:rPr lang="en-GB" sz="1400" b="1" dirty="0">
                          <a:solidFill>
                            <a:srgbClr val="FFFFFF"/>
                          </a:solidFill>
                          <a:effectLst/>
                          <a:latin typeface="Calibri"/>
                          <a:ea typeface="Calibri"/>
                          <a:cs typeface="Times New Roman"/>
                        </a:rPr>
                        <a:t>D</a:t>
                      </a:r>
                      <a:endParaRPr lang="en-US" sz="14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A44"/>
                    </a:solidFill>
                  </a:tcPr>
                </a:tc>
                <a:tc>
                  <a:txBody>
                    <a:bodyPr/>
                    <a:lstStyle/>
                    <a:p>
                      <a:pPr algn="r">
                        <a:lnSpc>
                          <a:spcPct val="115000"/>
                        </a:lnSpc>
                        <a:spcAft>
                          <a:spcPts val="1000"/>
                        </a:spcAft>
                      </a:pPr>
                      <a:r>
                        <a:rPr lang="en-GB" sz="1400" b="1" dirty="0">
                          <a:solidFill>
                            <a:srgbClr val="FFFFFF"/>
                          </a:solidFill>
                          <a:effectLst/>
                          <a:latin typeface="Calibri"/>
                          <a:ea typeface="Calibri"/>
                          <a:cs typeface="Times New Roman"/>
                        </a:rPr>
                        <a:t>E</a:t>
                      </a:r>
                      <a:endParaRPr lang="en-US" sz="14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A44"/>
                    </a:solidFill>
                  </a:tcPr>
                </a:tc>
                <a:tc>
                  <a:txBody>
                    <a:bodyPr/>
                    <a:lstStyle/>
                    <a:p>
                      <a:pPr algn="r">
                        <a:lnSpc>
                          <a:spcPct val="115000"/>
                        </a:lnSpc>
                        <a:spcAft>
                          <a:spcPts val="1000"/>
                        </a:spcAft>
                      </a:pPr>
                      <a:r>
                        <a:rPr lang="en-GB" sz="1400" b="1" dirty="0">
                          <a:solidFill>
                            <a:srgbClr val="FFFFFF"/>
                          </a:solidFill>
                          <a:effectLst/>
                          <a:latin typeface="Calibri"/>
                          <a:ea typeface="Calibri"/>
                          <a:cs typeface="Times New Roman"/>
                        </a:rPr>
                        <a:t>F</a:t>
                      </a:r>
                      <a:endParaRPr lang="en-US" sz="14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A44"/>
                    </a:solidFill>
                  </a:tcPr>
                </a:tc>
                <a:tc>
                  <a:txBody>
                    <a:bodyPr/>
                    <a:lstStyle/>
                    <a:p>
                      <a:pPr algn="r">
                        <a:lnSpc>
                          <a:spcPct val="115000"/>
                        </a:lnSpc>
                        <a:spcAft>
                          <a:spcPts val="1000"/>
                        </a:spcAft>
                      </a:pPr>
                      <a:r>
                        <a:rPr lang="en-GB" sz="1400" b="1" dirty="0">
                          <a:solidFill>
                            <a:srgbClr val="FFFFFF"/>
                          </a:solidFill>
                          <a:effectLst/>
                          <a:latin typeface="Calibri"/>
                          <a:ea typeface="Calibri"/>
                          <a:cs typeface="Times New Roman"/>
                        </a:rPr>
                        <a:t>G</a:t>
                      </a:r>
                      <a:endParaRPr lang="en-US" sz="14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A44"/>
                    </a:solidFill>
                  </a:tcPr>
                </a:tc>
                <a:tc>
                  <a:txBody>
                    <a:bodyPr/>
                    <a:lstStyle/>
                    <a:p>
                      <a:pPr algn="r">
                        <a:lnSpc>
                          <a:spcPct val="115000"/>
                        </a:lnSpc>
                        <a:spcAft>
                          <a:spcPts val="1000"/>
                        </a:spcAft>
                      </a:pPr>
                      <a:r>
                        <a:rPr lang="en-GB" sz="1400" b="1" dirty="0">
                          <a:solidFill>
                            <a:srgbClr val="FFFFFF"/>
                          </a:solidFill>
                          <a:effectLst/>
                          <a:latin typeface="Calibri"/>
                          <a:ea typeface="Calibri"/>
                          <a:cs typeface="Times New Roman"/>
                        </a:rPr>
                        <a:t>H</a:t>
                      </a:r>
                      <a:endParaRPr lang="en-US" sz="14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F2A44"/>
                    </a:solidFill>
                  </a:tcPr>
                </a:tc>
                <a:extLst>
                  <a:ext uri="{0D108BD9-81ED-4DB2-BD59-A6C34878D82A}">
                    <a16:rowId xmlns="" xmlns:a16="http://schemas.microsoft.com/office/drawing/2014/main" val="10000"/>
                  </a:ext>
                </a:extLst>
              </a:tr>
              <a:tr h="323215">
                <a:tc>
                  <a:txBody>
                    <a:bodyPr/>
                    <a:lstStyle/>
                    <a:p>
                      <a:pPr>
                        <a:lnSpc>
                          <a:spcPct val="115000"/>
                        </a:lnSpc>
                        <a:spcAft>
                          <a:spcPts val="1000"/>
                        </a:spcAft>
                      </a:pPr>
                      <a:r>
                        <a:rPr lang="en-GB" sz="1400" dirty="0">
                          <a:solidFill>
                            <a:schemeClr val="bg1"/>
                          </a:solidFill>
                          <a:effectLst/>
                          <a:latin typeface="Calibri"/>
                          <a:ea typeface="Calibri"/>
                          <a:cs typeface="Times New Roman"/>
                        </a:rPr>
                        <a:t>Buildings Policy</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dirty="0">
                          <a:solidFill>
                            <a:schemeClr val="bg1"/>
                          </a:solidFill>
                          <a:effectLst/>
                          <a:latin typeface="Calibri"/>
                          <a:ea typeface="Calibri"/>
                          <a:cs typeface="Times New Roman"/>
                        </a:rPr>
                        <a:t>132</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dirty="0">
                          <a:solidFill>
                            <a:schemeClr val="bg1"/>
                          </a:solidFill>
                          <a:effectLst/>
                          <a:latin typeface="Calibri"/>
                          <a:ea typeface="Calibri"/>
                          <a:cs typeface="Times New Roman"/>
                        </a:rPr>
                        <a:t>148</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dirty="0">
                          <a:solidFill>
                            <a:schemeClr val="bg1"/>
                          </a:solidFill>
                          <a:effectLst/>
                          <a:latin typeface="Calibri"/>
                          <a:ea typeface="Calibri"/>
                          <a:cs typeface="Times New Roman"/>
                        </a:rPr>
                        <a:t>168</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dirty="0">
                          <a:solidFill>
                            <a:schemeClr val="bg1"/>
                          </a:solidFill>
                          <a:effectLst/>
                          <a:latin typeface="Calibri"/>
                          <a:ea typeface="Calibri"/>
                          <a:cs typeface="Times New Roman"/>
                        </a:rPr>
                        <a:t>199</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dirty="0">
                          <a:solidFill>
                            <a:schemeClr val="bg1"/>
                          </a:solidFill>
                          <a:effectLst/>
                          <a:latin typeface="Calibri"/>
                          <a:ea typeface="Calibri"/>
                          <a:cs typeface="Times New Roman"/>
                        </a:rPr>
                        <a:t>260</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dirty="0">
                          <a:solidFill>
                            <a:schemeClr val="bg1"/>
                          </a:solidFill>
                          <a:effectLst/>
                          <a:latin typeface="Calibri"/>
                          <a:ea typeface="Calibri"/>
                          <a:cs typeface="Times New Roman"/>
                        </a:rPr>
                        <a:t>334</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dirty="0">
                          <a:solidFill>
                            <a:schemeClr val="bg1"/>
                          </a:solidFill>
                          <a:effectLst/>
                          <a:latin typeface="Calibri"/>
                          <a:ea typeface="Calibri"/>
                          <a:cs typeface="Times New Roman"/>
                        </a:rPr>
                        <a:t>800</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extLst>
                  <a:ext uri="{0D108BD9-81ED-4DB2-BD59-A6C34878D82A}">
                    <a16:rowId xmlns="" xmlns:a16="http://schemas.microsoft.com/office/drawing/2014/main" val="10001"/>
                  </a:ext>
                </a:extLst>
              </a:tr>
              <a:tr h="323215">
                <a:tc>
                  <a:txBody>
                    <a:bodyPr/>
                    <a:lstStyle/>
                    <a:p>
                      <a:pPr>
                        <a:lnSpc>
                          <a:spcPct val="115000"/>
                        </a:lnSpc>
                        <a:spcAft>
                          <a:spcPts val="1000"/>
                        </a:spcAft>
                      </a:pPr>
                      <a:r>
                        <a:rPr lang="en-GB" sz="1400" dirty="0">
                          <a:solidFill>
                            <a:schemeClr val="bg1"/>
                          </a:solidFill>
                          <a:effectLst/>
                          <a:latin typeface="Calibri"/>
                          <a:ea typeface="Calibri"/>
                          <a:cs typeface="Times New Roman"/>
                        </a:rPr>
                        <a:t>Contents Policy</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dirty="0">
                          <a:solidFill>
                            <a:schemeClr val="bg1"/>
                          </a:solidFill>
                          <a:effectLst/>
                          <a:latin typeface="Calibri"/>
                          <a:ea typeface="Calibri"/>
                          <a:cs typeface="Times New Roman"/>
                        </a:rPr>
                        <a:t>78</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dirty="0">
                          <a:solidFill>
                            <a:schemeClr val="bg1"/>
                          </a:solidFill>
                          <a:effectLst/>
                          <a:latin typeface="Calibri"/>
                          <a:ea typeface="Calibri"/>
                          <a:cs typeface="Times New Roman"/>
                        </a:rPr>
                        <a:t>98</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dirty="0">
                          <a:solidFill>
                            <a:schemeClr val="bg1"/>
                          </a:solidFill>
                          <a:effectLst/>
                          <a:latin typeface="Calibri"/>
                          <a:ea typeface="Calibri"/>
                          <a:cs typeface="Times New Roman"/>
                        </a:rPr>
                        <a:t>108</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dirty="0">
                          <a:solidFill>
                            <a:schemeClr val="bg1"/>
                          </a:solidFill>
                          <a:effectLst/>
                          <a:latin typeface="Calibri"/>
                          <a:ea typeface="Calibri"/>
                          <a:cs typeface="Times New Roman"/>
                        </a:rPr>
                        <a:t>131</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dirty="0">
                          <a:solidFill>
                            <a:schemeClr val="bg1"/>
                          </a:solidFill>
                          <a:effectLst/>
                          <a:latin typeface="Calibri"/>
                          <a:ea typeface="Calibri"/>
                          <a:cs typeface="Times New Roman"/>
                        </a:rPr>
                        <a:t>148</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dirty="0">
                          <a:solidFill>
                            <a:schemeClr val="bg1"/>
                          </a:solidFill>
                          <a:effectLst/>
                          <a:latin typeface="Calibri"/>
                          <a:ea typeface="Calibri"/>
                          <a:cs typeface="Times New Roman"/>
                        </a:rPr>
                        <a:t>206</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dirty="0">
                          <a:solidFill>
                            <a:schemeClr val="bg1"/>
                          </a:solidFill>
                          <a:effectLst/>
                          <a:latin typeface="Calibri"/>
                          <a:ea typeface="Calibri"/>
                          <a:cs typeface="Times New Roman"/>
                        </a:rPr>
                        <a:t>400</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extLst>
                  <a:ext uri="{0D108BD9-81ED-4DB2-BD59-A6C34878D82A}">
                    <a16:rowId xmlns="" xmlns:a16="http://schemas.microsoft.com/office/drawing/2014/main" val="10002"/>
                  </a:ext>
                </a:extLst>
              </a:tr>
              <a:tr h="323215">
                <a:tc>
                  <a:txBody>
                    <a:bodyPr/>
                    <a:lstStyle/>
                    <a:p>
                      <a:pPr>
                        <a:lnSpc>
                          <a:spcPct val="115000"/>
                        </a:lnSpc>
                        <a:spcAft>
                          <a:spcPts val="1000"/>
                        </a:spcAft>
                      </a:pPr>
                      <a:r>
                        <a:rPr lang="en-GB" sz="1400" b="1" dirty="0">
                          <a:solidFill>
                            <a:schemeClr val="bg1"/>
                          </a:solidFill>
                          <a:effectLst/>
                          <a:latin typeface="Calibri"/>
                          <a:ea typeface="Calibri"/>
                          <a:cs typeface="Times New Roman"/>
                        </a:rPr>
                        <a:t>Combined Policy</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b="1" dirty="0">
                          <a:solidFill>
                            <a:schemeClr val="bg1"/>
                          </a:solidFill>
                          <a:effectLst/>
                          <a:latin typeface="Calibri"/>
                          <a:ea typeface="Calibri"/>
                          <a:cs typeface="Times New Roman"/>
                        </a:rPr>
                        <a:t>210</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b="1" dirty="0">
                          <a:solidFill>
                            <a:schemeClr val="bg1"/>
                          </a:solidFill>
                          <a:effectLst/>
                          <a:latin typeface="Calibri"/>
                          <a:ea typeface="Calibri"/>
                          <a:cs typeface="Times New Roman"/>
                        </a:rPr>
                        <a:t>246</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b="1" dirty="0">
                          <a:solidFill>
                            <a:schemeClr val="bg1"/>
                          </a:solidFill>
                          <a:effectLst/>
                          <a:latin typeface="Calibri"/>
                          <a:ea typeface="Calibri"/>
                          <a:cs typeface="Times New Roman"/>
                        </a:rPr>
                        <a:t>276</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b="1" dirty="0">
                          <a:solidFill>
                            <a:schemeClr val="bg1"/>
                          </a:solidFill>
                          <a:effectLst/>
                          <a:latin typeface="Calibri"/>
                          <a:ea typeface="Calibri"/>
                          <a:cs typeface="Times New Roman"/>
                        </a:rPr>
                        <a:t>330</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b="1" dirty="0">
                          <a:solidFill>
                            <a:schemeClr val="bg1"/>
                          </a:solidFill>
                          <a:effectLst/>
                          <a:latin typeface="Calibri"/>
                          <a:ea typeface="Calibri"/>
                          <a:cs typeface="Times New Roman"/>
                        </a:rPr>
                        <a:t>408</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b="1" dirty="0">
                          <a:solidFill>
                            <a:schemeClr val="bg1"/>
                          </a:solidFill>
                          <a:effectLst/>
                          <a:latin typeface="Calibri"/>
                          <a:ea typeface="Calibri"/>
                          <a:cs typeface="Times New Roman"/>
                        </a:rPr>
                        <a:t>540</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tc>
                  <a:txBody>
                    <a:bodyPr/>
                    <a:lstStyle/>
                    <a:p>
                      <a:pPr algn="r">
                        <a:lnSpc>
                          <a:spcPct val="115000"/>
                        </a:lnSpc>
                        <a:spcAft>
                          <a:spcPts val="1000"/>
                        </a:spcAft>
                      </a:pPr>
                      <a:r>
                        <a:rPr lang="en-GB" sz="1400" b="1" dirty="0">
                          <a:solidFill>
                            <a:schemeClr val="bg1"/>
                          </a:solidFill>
                          <a:effectLst/>
                          <a:latin typeface="Calibri"/>
                          <a:ea typeface="Calibri"/>
                          <a:cs typeface="Times New Roman"/>
                        </a:rPr>
                        <a:t>1200</a:t>
                      </a:r>
                      <a:endParaRPr lang="en-US" sz="1400" dirty="0">
                        <a:solidFill>
                          <a:schemeClr val="bg1"/>
                        </a:solidFill>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B9"/>
                    </a:solidFill>
                  </a:tcPr>
                </a:tc>
                <a:extLst>
                  <a:ext uri="{0D108BD9-81ED-4DB2-BD59-A6C34878D82A}">
                    <a16:rowId xmlns="" xmlns:a16="http://schemas.microsoft.com/office/drawing/2014/main" val="10003"/>
                  </a:ext>
                </a:extLst>
              </a:tr>
            </a:tbl>
          </a:graphicData>
        </a:graphic>
      </p:graphicFrame>
      <p:sp>
        <p:nvSpPr>
          <p:cNvPr id="4" name="Slide Number Placeholder 3"/>
          <p:cNvSpPr>
            <a:spLocks noGrp="1"/>
          </p:cNvSpPr>
          <p:nvPr>
            <p:ph type="sldNum" sz="quarter" idx="4294967295"/>
          </p:nvPr>
        </p:nvSpPr>
        <p:spPr/>
        <p:txBody>
          <a:bodyPr/>
          <a:lstStyle/>
          <a:p>
            <a:pPr>
              <a:defRPr/>
            </a:pPr>
            <a:fld id="{A96F7632-5779-4112-82DC-3086E49283DD}" type="slidenum">
              <a:rPr lang="en-GB" sz="1200" smtClean="0"/>
              <a:pPr>
                <a:defRPr/>
              </a:pPr>
              <a:t>7</a:t>
            </a:fld>
            <a:endParaRPr lang="en-GB" sz="1200" dirty="0"/>
          </a:p>
        </p:txBody>
      </p:sp>
      <p:pic>
        <p:nvPicPr>
          <p:cNvPr id="7" name="Picture 6"/>
          <p:cNvPicPr>
            <a:picLocks noChangeAspect="1"/>
          </p:cNvPicPr>
          <p:nvPr/>
        </p:nvPicPr>
        <p:blipFill>
          <a:blip r:embed="rId2"/>
          <a:srcRect l="33161" r="11937" b="24850"/>
          <a:stretch>
            <a:fillRect/>
          </a:stretch>
        </p:blipFill>
        <p:spPr>
          <a:xfrm>
            <a:off x="-1720" y="5831896"/>
            <a:ext cx="9139247" cy="1039091"/>
          </a:xfrm>
          <a:prstGeom prst="rect">
            <a:avLst/>
          </a:prstGeom>
        </p:spPr>
      </p:pic>
    </p:spTree>
    <p:extLst>
      <p:ext uri="{BB962C8B-B14F-4D97-AF65-F5344CB8AC3E}">
        <p14:creationId xmlns:p14="http://schemas.microsoft.com/office/powerpoint/2010/main" xmlns="" val="940925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02418" y="4094910"/>
            <a:ext cx="8214052" cy="1267689"/>
          </a:xfrm>
          <a:prstGeom prst="rect">
            <a:avLst/>
          </a:prstGeom>
          <a:solidFill>
            <a:srgbClr val="00B0B9"/>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ts val="400"/>
              </a:spcBef>
              <a:spcAft>
                <a:spcPts val="400"/>
              </a:spcAft>
              <a:buClr>
                <a:schemeClr val="bg2"/>
              </a:buClr>
              <a:defRPr/>
            </a:pPr>
            <a:r>
              <a:rPr lang="en-GB" altLang="en-US" sz="2000" dirty="0" smtClean="0">
                <a:solidFill>
                  <a:schemeClr val="bg1"/>
                </a:solidFill>
                <a:latin typeface="Calibri Light" pitchFamily="34" charset="0"/>
              </a:rPr>
              <a:t>Flood </a:t>
            </a:r>
          </a:p>
          <a:p>
            <a:pPr lvl="0">
              <a:spcBef>
                <a:spcPts val="400"/>
              </a:spcBef>
              <a:spcAft>
                <a:spcPts val="400"/>
              </a:spcAft>
              <a:buClr>
                <a:schemeClr val="bg2"/>
              </a:buClr>
              <a:defRPr/>
            </a:pPr>
            <a:r>
              <a:rPr lang="en-GB" altLang="en-US" sz="2000" dirty="0" smtClean="0">
                <a:solidFill>
                  <a:schemeClr val="bg1"/>
                </a:solidFill>
                <a:latin typeface="Calibri Light" pitchFamily="34" charset="0"/>
              </a:rPr>
              <a:t>Re</a:t>
            </a:r>
          </a:p>
        </p:txBody>
      </p:sp>
      <p:sp>
        <p:nvSpPr>
          <p:cNvPr id="26" name="Rectangle 25"/>
          <p:cNvSpPr/>
          <p:nvPr/>
        </p:nvSpPr>
        <p:spPr>
          <a:xfrm>
            <a:off x="325481" y="2387130"/>
            <a:ext cx="8190989" cy="1516828"/>
          </a:xfrm>
          <a:prstGeom prst="rect">
            <a:avLst/>
          </a:prstGeom>
          <a:solidFill>
            <a:srgbClr val="6F509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ts val="400"/>
              </a:spcBef>
              <a:spcAft>
                <a:spcPts val="400"/>
              </a:spcAft>
              <a:buClr>
                <a:schemeClr val="bg2"/>
              </a:buClr>
              <a:defRPr/>
            </a:pPr>
            <a:r>
              <a:rPr lang="en-GB" altLang="en-US" sz="2000" dirty="0" smtClean="0">
                <a:solidFill>
                  <a:schemeClr val="bg1"/>
                </a:solidFill>
                <a:latin typeface="Calibri Light" pitchFamily="34" charset="0"/>
              </a:rPr>
              <a:t>Insurer</a:t>
            </a:r>
            <a:endParaRPr lang="en-GB" altLang="en-US" dirty="0" smtClean="0">
              <a:solidFill>
                <a:schemeClr val="bg1"/>
              </a:solidFill>
              <a:latin typeface="Calibri Light" pitchFamily="34" charset="0"/>
            </a:endParaRPr>
          </a:p>
        </p:txBody>
      </p:sp>
      <p:sp>
        <p:nvSpPr>
          <p:cNvPr id="25" name="Rectangle 24"/>
          <p:cNvSpPr/>
          <p:nvPr/>
        </p:nvSpPr>
        <p:spPr>
          <a:xfrm>
            <a:off x="309563" y="901997"/>
            <a:ext cx="8206908" cy="1355509"/>
          </a:xfrm>
          <a:prstGeom prst="rect">
            <a:avLst/>
          </a:prstGeom>
          <a:solidFill>
            <a:srgbClr val="00BB7E"/>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spcBef>
                <a:spcPts val="400"/>
              </a:spcBef>
              <a:spcAft>
                <a:spcPts val="400"/>
              </a:spcAft>
              <a:buClr>
                <a:schemeClr val="bg2"/>
              </a:buClr>
              <a:defRPr/>
            </a:pPr>
            <a:r>
              <a:rPr lang="en-GB" altLang="en-US" sz="2000" dirty="0" smtClean="0">
                <a:solidFill>
                  <a:schemeClr val="bg1"/>
                </a:solidFill>
                <a:latin typeface="Calibri Light" pitchFamily="34" charset="0"/>
              </a:rPr>
              <a:t>Customer</a:t>
            </a:r>
            <a:endParaRPr lang="en-GB" altLang="en-US" dirty="0" smtClean="0">
              <a:solidFill>
                <a:schemeClr val="bg1"/>
              </a:solidFill>
              <a:latin typeface="Calibri Light" pitchFamily="34" charset="0"/>
            </a:endParaRPr>
          </a:p>
        </p:txBody>
      </p:sp>
      <p:sp>
        <p:nvSpPr>
          <p:cNvPr id="7" name="Slide Number Placeholder 2"/>
          <p:cNvSpPr txBox="1">
            <a:spLocks/>
          </p:cNvSpPr>
          <p:nvPr/>
        </p:nvSpPr>
        <p:spPr>
          <a:xfrm>
            <a:off x="6692900" y="6370638"/>
            <a:ext cx="2133600" cy="365125"/>
          </a:xfrm>
          <a:prstGeom prst="rect">
            <a:avLst/>
          </a:prstGeom>
        </p:spPr>
        <p:txBody>
          <a:bodyPr anchor="ctr"/>
          <a:lstStyle/>
          <a:p>
            <a:pPr algn="r" fontAlgn="auto">
              <a:spcBef>
                <a:spcPts val="0"/>
              </a:spcBef>
              <a:spcAft>
                <a:spcPts val="0"/>
              </a:spcAft>
              <a:defRPr/>
            </a:pPr>
            <a:fld id="{F5F11D1C-F6D1-4C09-8708-0D2FD20F2AF1}" type="slidenum">
              <a:rPr lang="en-GB" sz="1200">
                <a:solidFill>
                  <a:schemeClr val="tx1">
                    <a:tint val="75000"/>
                  </a:schemeClr>
                </a:solidFill>
                <a:latin typeface="+mn-lt"/>
              </a:rPr>
              <a:pPr algn="r" fontAlgn="auto">
                <a:spcBef>
                  <a:spcPts val="0"/>
                </a:spcBef>
                <a:spcAft>
                  <a:spcPts val="0"/>
                </a:spcAft>
                <a:defRPr/>
              </a:pPr>
              <a:t>8</a:t>
            </a:fld>
            <a:endParaRPr lang="en-GB" sz="1200" dirty="0">
              <a:solidFill>
                <a:schemeClr val="tx1">
                  <a:tint val="75000"/>
                </a:schemeClr>
              </a:solidFill>
              <a:latin typeface="+mn-lt"/>
            </a:endParaRPr>
          </a:p>
        </p:txBody>
      </p:sp>
      <p:sp>
        <p:nvSpPr>
          <p:cNvPr id="8" name="Text Placeholder 4"/>
          <p:cNvSpPr txBox="1">
            <a:spLocks/>
          </p:cNvSpPr>
          <p:nvPr/>
        </p:nvSpPr>
        <p:spPr bwMode="auto">
          <a:xfrm>
            <a:off x="309563" y="202283"/>
            <a:ext cx="8516937" cy="647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altLang="en-US" sz="2800" dirty="0" smtClean="0">
                <a:solidFill>
                  <a:schemeClr val="bg2"/>
                </a:solidFill>
                <a:latin typeface="Calibri Light" pitchFamily="34" charset="0"/>
              </a:rPr>
              <a:t>4. Overview of how will Flood Re will operate</a:t>
            </a:r>
          </a:p>
        </p:txBody>
      </p:sp>
      <p:sp>
        <p:nvSpPr>
          <p:cNvPr id="14" name="Rectangle 13"/>
          <p:cNvSpPr/>
          <p:nvPr/>
        </p:nvSpPr>
        <p:spPr>
          <a:xfrm>
            <a:off x="1302637" y="4153708"/>
            <a:ext cx="1573958" cy="1118686"/>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spcBef>
                <a:spcPts val="400"/>
              </a:spcBef>
              <a:spcAft>
                <a:spcPts val="400"/>
              </a:spcAft>
              <a:buClr>
                <a:schemeClr val="bg2"/>
              </a:buClr>
              <a:defRPr/>
            </a:pPr>
            <a:r>
              <a:rPr lang="en-GB" altLang="en-US" sz="1600" dirty="0" smtClean="0">
                <a:solidFill>
                  <a:schemeClr val="tx1"/>
                </a:solidFill>
                <a:latin typeface="Calibri Light" pitchFamily="34" charset="0"/>
              </a:rPr>
              <a:t>Collect annual levy of £180m from relevant insurers</a:t>
            </a:r>
          </a:p>
        </p:txBody>
      </p:sp>
      <p:sp>
        <p:nvSpPr>
          <p:cNvPr id="15" name="Rectangle 14"/>
          <p:cNvSpPr/>
          <p:nvPr/>
        </p:nvSpPr>
        <p:spPr>
          <a:xfrm>
            <a:off x="2952748" y="4147512"/>
            <a:ext cx="1529606" cy="1118685"/>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buClr>
                <a:schemeClr val="bg2"/>
              </a:buClr>
              <a:defRPr/>
            </a:pPr>
            <a:r>
              <a:rPr lang="en-GB" altLang="en-US" sz="1600" dirty="0" smtClean="0">
                <a:solidFill>
                  <a:schemeClr val="tx1"/>
                </a:solidFill>
                <a:latin typeface="Calibri Light" pitchFamily="34" charset="0"/>
              </a:rPr>
              <a:t>Ability to raise additional capital through Levy 2</a:t>
            </a:r>
          </a:p>
        </p:txBody>
      </p:sp>
      <p:sp>
        <p:nvSpPr>
          <p:cNvPr id="16" name="Rectangle 15"/>
          <p:cNvSpPr/>
          <p:nvPr/>
        </p:nvSpPr>
        <p:spPr>
          <a:xfrm>
            <a:off x="7055224" y="4150241"/>
            <a:ext cx="1326776" cy="1088630"/>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buClr>
                <a:schemeClr val="bg2"/>
              </a:buClr>
              <a:defRPr/>
            </a:pPr>
            <a:r>
              <a:rPr lang="en-GB" altLang="en-US" sz="1600" dirty="0" smtClean="0">
                <a:solidFill>
                  <a:schemeClr val="tx1"/>
                </a:solidFill>
                <a:latin typeface="Calibri Light" pitchFamily="34" charset="0"/>
              </a:rPr>
              <a:t>FR pays Reinsurance claims to the insurer</a:t>
            </a:r>
          </a:p>
        </p:txBody>
      </p:sp>
      <p:sp>
        <p:nvSpPr>
          <p:cNvPr id="17" name="Rectangle 16"/>
          <p:cNvSpPr/>
          <p:nvPr/>
        </p:nvSpPr>
        <p:spPr>
          <a:xfrm>
            <a:off x="1603526" y="1070796"/>
            <a:ext cx="3093606" cy="1028925"/>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buClr>
                <a:schemeClr val="bg2"/>
              </a:buClr>
              <a:defRPr/>
            </a:pPr>
            <a:r>
              <a:rPr lang="en-GB" altLang="en-US" sz="1600" dirty="0" smtClean="0">
                <a:solidFill>
                  <a:schemeClr val="tx1"/>
                </a:solidFill>
                <a:latin typeface="Calibri Light" pitchFamily="34" charset="0"/>
              </a:rPr>
              <a:t>Customer experience is unaffected and they purchase insurance as usual</a:t>
            </a:r>
          </a:p>
        </p:txBody>
      </p:sp>
      <p:sp>
        <p:nvSpPr>
          <p:cNvPr id="18" name="Rectangle 17"/>
          <p:cNvSpPr/>
          <p:nvPr/>
        </p:nvSpPr>
        <p:spPr>
          <a:xfrm>
            <a:off x="2978673" y="2550157"/>
            <a:ext cx="2167068" cy="1189952"/>
          </a:xfrm>
          <a:prstGeom prst="rect">
            <a:avLst/>
          </a:prstGeom>
          <a:solidFill>
            <a:schemeClr val="bg1"/>
          </a:solidFill>
          <a:ln w="19050">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buClr>
                <a:schemeClr val="bg2"/>
              </a:buClr>
              <a:tabLst>
                <a:tab pos="0" algn="l"/>
              </a:tabLst>
              <a:defRPr/>
            </a:pPr>
            <a:r>
              <a:rPr lang="en-GB" altLang="en-US" sz="1600" dirty="0" smtClean="0">
                <a:solidFill>
                  <a:schemeClr val="tx1"/>
                </a:solidFill>
                <a:latin typeface="Calibri Light" pitchFamily="34" charset="0"/>
              </a:rPr>
              <a:t>Insurers base the flood risk element of the premium on council tax bands</a:t>
            </a:r>
          </a:p>
        </p:txBody>
      </p:sp>
      <p:sp>
        <p:nvSpPr>
          <p:cNvPr id="19" name="Rectangle 18"/>
          <p:cNvSpPr/>
          <p:nvPr/>
        </p:nvSpPr>
        <p:spPr>
          <a:xfrm>
            <a:off x="4579190" y="4147512"/>
            <a:ext cx="1102940" cy="1118685"/>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buClr>
                <a:schemeClr val="bg2"/>
              </a:buClr>
              <a:defRPr/>
            </a:pPr>
            <a:r>
              <a:rPr lang="en-GB" altLang="en-US" sz="1600" dirty="0" smtClean="0">
                <a:solidFill>
                  <a:schemeClr val="tx1"/>
                </a:solidFill>
                <a:latin typeface="Calibri Light" pitchFamily="34" charset="0"/>
              </a:rPr>
              <a:t>Flood Re will accept eligible risks</a:t>
            </a:r>
          </a:p>
        </p:txBody>
      </p:sp>
      <p:sp>
        <p:nvSpPr>
          <p:cNvPr id="20" name="Rectangle 19"/>
          <p:cNvSpPr/>
          <p:nvPr/>
        </p:nvSpPr>
        <p:spPr>
          <a:xfrm>
            <a:off x="5296037" y="2550158"/>
            <a:ext cx="1176481" cy="1189953"/>
          </a:xfrm>
          <a:prstGeom prst="rect">
            <a:avLst/>
          </a:prstGeom>
          <a:solidFill>
            <a:schemeClr val="bg1"/>
          </a:solidFill>
          <a:ln w="19050">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buClr>
                <a:schemeClr val="bg2"/>
              </a:buClr>
              <a:defRPr/>
            </a:pPr>
            <a:r>
              <a:rPr lang="en-GB" altLang="en-US" sz="1600" dirty="0" smtClean="0">
                <a:solidFill>
                  <a:schemeClr val="tx1"/>
                </a:solidFill>
                <a:latin typeface="Calibri Light" pitchFamily="34" charset="0"/>
              </a:rPr>
              <a:t>Insurers decide what risks to cede to FR</a:t>
            </a:r>
          </a:p>
        </p:txBody>
      </p:sp>
      <p:sp>
        <p:nvSpPr>
          <p:cNvPr id="21" name="Rectangle 20"/>
          <p:cNvSpPr/>
          <p:nvPr/>
        </p:nvSpPr>
        <p:spPr>
          <a:xfrm>
            <a:off x="1709827" y="2550158"/>
            <a:ext cx="1131610" cy="1189950"/>
          </a:xfrm>
          <a:prstGeom prst="rect">
            <a:avLst/>
          </a:prstGeom>
          <a:solidFill>
            <a:schemeClr val="bg1"/>
          </a:solidFill>
          <a:ln w="19050">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spcBef>
                <a:spcPts val="400"/>
              </a:spcBef>
              <a:spcAft>
                <a:spcPts val="400"/>
              </a:spcAft>
              <a:buClr>
                <a:schemeClr val="bg2"/>
              </a:buClr>
              <a:defRPr/>
            </a:pPr>
            <a:r>
              <a:rPr lang="en-GB" altLang="en-US" sz="1600" dirty="0" smtClean="0">
                <a:solidFill>
                  <a:schemeClr val="tx1"/>
                </a:solidFill>
                <a:latin typeface="Calibri Light" pitchFamily="34" charset="0"/>
              </a:rPr>
              <a:t>Insurers set customer prices, not Flood Re</a:t>
            </a:r>
          </a:p>
        </p:txBody>
      </p:sp>
      <p:sp>
        <p:nvSpPr>
          <p:cNvPr id="22" name="Rectangle 21"/>
          <p:cNvSpPr/>
          <p:nvPr/>
        </p:nvSpPr>
        <p:spPr>
          <a:xfrm>
            <a:off x="5758283" y="4141996"/>
            <a:ext cx="1220788" cy="1124201"/>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buClr>
                <a:schemeClr val="bg2"/>
              </a:buClr>
              <a:defRPr/>
            </a:pPr>
            <a:r>
              <a:rPr lang="en-GB" altLang="en-US" sz="1600" dirty="0" smtClean="0">
                <a:solidFill>
                  <a:schemeClr val="tx1"/>
                </a:solidFill>
                <a:latin typeface="Calibri Light" pitchFamily="34" charset="0"/>
              </a:rPr>
              <a:t>Flood Re has annual liability limit of £2.1BN</a:t>
            </a:r>
          </a:p>
        </p:txBody>
      </p:sp>
      <p:sp>
        <p:nvSpPr>
          <p:cNvPr id="23" name="Rectangle 22"/>
          <p:cNvSpPr/>
          <p:nvPr/>
        </p:nvSpPr>
        <p:spPr>
          <a:xfrm>
            <a:off x="379411" y="5530234"/>
            <a:ext cx="8137059" cy="426681"/>
          </a:xfrm>
          <a:prstGeom prst="rect">
            <a:avLst/>
          </a:prstGeom>
          <a:solidFill>
            <a:schemeClr val="bg1"/>
          </a:solidFill>
          <a:ln>
            <a:solidFill>
              <a:srgbClr val="00B0B9"/>
            </a:solidFill>
            <a:prstDash val="sysDash"/>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spcBef>
                <a:spcPts val="400"/>
              </a:spcBef>
              <a:spcAft>
                <a:spcPts val="400"/>
              </a:spcAft>
              <a:buClr>
                <a:schemeClr val="bg2"/>
              </a:buClr>
              <a:defRPr/>
            </a:pPr>
            <a:r>
              <a:rPr lang="en-GB" altLang="en-US" sz="1600" b="1" dirty="0" smtClean="0">
                <a:solidFill>
                  <a:srgbClr val="00B0B9"/>
                </a:solidFill>
                <a:latin typeface="Calibri Light" pitchFamily="34" charset="0"/>
              </a:rPr>
              <a:t>FR is privately owned and operated, publicly accountable</a:t>
            </a:r>
          </a:p>
        </p:txBody>
      </p:sp>
      <p:cxnSp>
        <p:nvCxnSpPr>
          <p:cNvPr id="29" name="Straight Arrow Connector 28"/>
          <p:cNvCxnSpPr/>
          <p:nvPr/>
        </p:nvCxnSpPr>
        <p:spPr>
          <a:xfrm flipV="1">
            <a:off x="2447366" y="2257507"/>
            <a:ext cx="0" cy="259426"/>
          </a:xfrm>
          <a:prstGeom prst="straightConnector1">
            <a:avLst/>
          </a:prstGeom>
          <a:ln w="19050">
            <a:solidFill>
              <a:schemeClr val="tx1"/>
            </a:solidFill>
            <a:prstDash val="sysDash"/>
            <a:tailEnd type="arrow"/>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6622814" y="2550156"/>
            <a:ext cx="1805206" cy="1189953"/>
          </a:xfrm>
          <a:prstGeom prst="rect">
            <a:avLst/>
          </a:prstGeom>
          <a:solidFill>
            <a:schemeClr val="bg1"/>
          </a:solidFill>
          <a:ln w="19050">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buClr>
                <a:schemeClr val="bg2"/>
              </a:buClr>
              <a:defRPr/>
            </a:pPr>
            <a:r>
              <a:rPr lang="en-GB" altLang="en-US" sz="1600" dirty="0" smtClean="0">
                <a:solidFill>
                  <a:schemeClr val="tx1"/>
                </a:solidFill>
                <a:latin typeface="Calibri Light" pitchFamily="34" charset="0"/>
              </a:rPr>
              <a:t>Insurers pay customer who make valid claim, and recover cost from FR</a:t>
            </a:r>
          </a:p>
        </p:txBody>
      </p:sp>
      <p:cxnSp>
        <p:nvCxnSpPr>
          <p:cNvPr id="47" name="Straight Arrow Connector 46"/>
          <p:cNvCxnSpPr/>
          <p:nvPr/>
        </p:nvCxnSpPr>
        <p:spPr>
          <a:xfrm>
            <a:off x="5467397" y="3809683"/>
            <a:ext cx="0" cy="304734"/>
          </a:xfrm>
          <a:prstGeom prst="straightConnector1">
            <a:avLst/>
          </a:prstGeom>
          <a:ln w="19050">
            <a:solidFill>
              <a:srgbClr val="6F5091"/>
            </a:solidFill>
            <a:prstDash val="sysDash"/>
            <a:tailEnd type="arrow"/>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flipV="1">
            <a:off x="7751295" y="3883729"/>
            <a:ext cx="8406" cy="230688"/>
          </a:xfrm>
          <a:prstGeom prst="straightConnector1">
            <a:avLst/>
          </a:prstGeom>
          <a:ln w="19050">
            <a:solidFill>
              <a:schemeClr val="tx1"/>
            </a:solidFill>
            <a:prstDash val="sysDash"/>
            <a:tailEnd type="arrow"/>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5247422" y="1070796"/>
            <a:ext cx="2760871" cy="1028925"/>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400"/>
              </a:spcBef>
              <a:spcAft>
                <a:spcPts val="400"/>
              </a:spcAft>
              <a:buClr>
                <a:schemeClr val="bg2"/>
              </a:buClr>
              <a:defRPr/>
            </a:pPr>
            <a:r>
              <a:rPr lang="en-GB" altLang="en-US" sz="1600" dirty="0" smtClean="0">
                <a:solidFill>
                  <a:schemeClr val="tx1"/>
                </a:solidFill>
                <a:latin typeface="Calibri Light" pitchFamily="34" charset="0"/>
              </a:rPr>
              <a:t>Customers receive flood risk information from insurers</a:t>
            </a:r>
          </a:p>
        </p:txBody>
      </p:sp>
      <p:cxnSp>
        <p:nvCxnSpPr>
          <p:cNvPr id="53" name="Straight Arrow Connector 52"/>
          <p:cNvCxnSpPr/>
          <p:nvPr/>
        </p:nvCxnSpPr>
        <p:spPr>
          <a:xfrm>
            <a:off x="4748524" y="1602331"/>
            <a:ext cx="496628" cy="8340"/>
          </a:xfrm>
          <a:prstGeom prst="straightConnector1">
            <a:avLst/>
          </a:prstGeom>
          <a:ln w="19050">
            <a:solidFill>
              <a:schemeClr val="bg1"/>
            </a:solidFill>
            <a:prstDash val="sysDash"/>
            <a:tailEnd type="arrow"/>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V="1">
            <a:off x="7261416" y="2257417"/>
            <a:ext cx="0" cy="259426"/>
          </a:xfrm>
          <a:prstGeom prst="straightConnector1">
            <a:avLst/>
          </a:prstGeom>
          <a:ln w="19050">
            <a:solidFill>
              <a:schemeClr val="tx1"/>
            </a:solidFill>
            <a:prstDash val="sysDash"/>
            <a:tailEnd type="arrow"/>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6892786" y="3809683"/>
            <a:ext cx="0" cy="304734"/>
          </a:xfrm>
          <a:prstGeom prst="straightConnector1">
            <a:avLst/>
          </a:prstGeom>
          <a:ln w="19050">
            <a:solidFill>
              <a:srgbClr val="6F5091"/>
            </a:solidFill>
            <a:prstDash val="sysDash"/>
            <a:tailEnd type="arrow"/>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374573" y="3809683"/>
            <a:ext cx="0" cy="304734"/>
          </a:xfrm>
          <a:prstGeom prst="straightConnector1">
            <a:avLst/>
          </a:prstGeom>
          <a:ln w="19050">
            <a:solidFill>
              <a:srgbClr val="6F5091"/>
            </a:solidFill>
            <a:prstDash val="sysDash"/>
            <a:tailEnd type="arrow"/>
          </a:ln>
          <a:effectLst>
            <a:outerShdw dist="20000" sx="1000" sy="1000" rotWithShape="0">
              <a:srgbClr val="000000"/>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70949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21999" y="1403650"/>
            <a:ext cx="3877992" cy="3957685"/>
          </a:xfrm>
          <a:prstGeom prst="rect">
            <a:avLst/>
          </a:prstGeom>
          <a:noFill/>
          <a:ln>
            <a:solidFill>
              <a:srgbClr val="6F5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4716015" y="1403649"/>
            <a:ext cx="3877992" cy="3957686"/>
          </a:xfrm>
          <a:prstGeom prst="rect">
            <a:avLst/>
          </a:prstGeom>
          <a:noFill/>
          <a:ln>
            <a:solidFill>
              <a:srgbClr val="6F5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09709" y="215116"/>
            <a:ext cx="8516391" cy="1001490"/>
          </a:xfrm>
        </p:spPr>
        <p:txBody>
          <a:bodyPr>
            <a:normAutofit/>
          </a:bodyPr>
          <a:lstStyle/>
          <a:p>
            <a:r>
              <a:rPr lang="en-GB" sz="2800" dirty="0" smtClean="0">
                <a:solidFill>
                  <a:schemeClr val="bg2"/>
                </a:solidFill>
              </a:rPr>
              <a:t>5. What property does </a:t>
            </a:r>
            <a:r>
              <a:rPr lang="en-GB" sz="2800" dirty="0">
                <a:solidFill>
                  <a:schemeClr val="bg2"/>
                </a:solidFill>
              </a:rPr>
              <a:t>Flood Re cover</a:t>
            </a:r>
          </a:p>
        </p:txBody>
      </p:sp>
      <p:sp>
        <p:nvSpPr>
          <p:cNvPr id="5" name="Rectangle 4"/>
          <p:cNvSpPr/>
          <p:nvPr/>
        </p:nvSpPr>
        <p:spPr>
          <a:xfrm>
            <a:off x="622000" y="1406472"/>
            <a:ext cx="3877991" cy="400110"/>
          </a:xfrm>
          <a:prstGeom prst="rect">
            <a:avLst/>
          </a:prstGeom>
          <a:solidFill>
            <a:srgbClr val="6F5091"/>
          </a:solidFill>
        </p:spPr>
        <p:txBody>
          <a:bodyPr wrap="square">
            <a:spAutoFit/>
          </a:bodyPr>
          <a:lstStyle/>
          <a:p>
            <a:pPr fontAlgn="auto">
              <a:spcBef>
                <a:spcPts val="600"/>
              </a:spcBef>
              <a:spcAft>
                <a:spcPts val="600"/>
              </a:spcAft>
              <a:buClr>
                <a:srgbClr val="00B0B9"/>
              </a:buClr>
              <a:defRPr/>
            </a:pPr>
            <a:r>
              <a:rPr lang="en-GB" sz="2000" dirty="0" smtClean="0">
                <a:solidFill>
                  <a:schemeClr val="bg1"/>
                </a:solidFill>
                <a:latin typeface="Calibri Light" panose="020F0302020204030204" pitchFamily="34" charset="0"/>
              </a:rPr>
              <a:t>Eligible </a:t>
            </a:r>
            <a:r>
              <a:rPr lang="en-GB" sz="2000" dirty="0">
                <a:solidFill>
                  <a:schemeClr val="bg1"/>
                </a:solidFill>
                <a:latin typeface="Calibri Light" panose="020F0302020204030204" pitchFamily="34" charset="0"/>
              </a:rPr>
              <a:t>Properties</a:t>
            </a:r>
            <a:r>
              <a:rPr lang="en-GB" sz="2000" dirty="0" smtClean="0">
                <a:solidFill>
                  <a:schemeClr val="bg1"/>
                </a:solidFill>
                <a:latin typeface="Calibri Light" panose="020F0302020204030204" pitchFamily="34" charset="0"/>
              </a:rPr>
              <a:t>:</a:t>
            </a:r>
            <a:endParaRPr lang="en-GB" sz="2000" dirty="0" smtClean="0">
              <a:solidFill>
                <a:schemeClr val="bg1"/>
              </a:solidFill>
              <a:latin typeface="Calibri Light" panose="020F0302020204030204" pitchFamily="34" charset="0"/>
              <a:sym typeface="Wingdings"/>
            </a:endParaRPr>
          </a:p>
        </p:txBody>
      </p:sp>
      <p:sp>
        <p:nvSpPr>
          <p:cNvPr id="11" name="Rectangle 10"/>
          <p:cNvSpPr/>
          <p:nvPr/>
        </p:nvSpPr>
        <p:spPr>
          <a:xfrm>
            <a:off x="5011872" y="2085760"/>
            <a:ext cx="3520566" cy="2923877"/>
          </a:xfrm>
          <a:prstGeom prst="rect">
            <a:avLst/>
          </a:prstGeom>
        </p:spPr>
        <p:txBody>
          <a:bodyPr wrap="square">
            <a:spAutoFit/>
          </a:bodyPr>
          <a:lstStyle/>
          <a:p>
            <a:pPr marL="285750" lvl="1" indent="-285750" fontAlgn="auto">
              <a:spcBef>
                <a:spcPts val="600"/>
              </a:spcBef>
              <a:spcAft>
                <a:spcPts val="600"/>
              </a:spcAft>
              <a:buClr>
                <a:schemeClr val="bg2"/>
              </a:buClr>
              <a:buFont typeface="Wingdings" panose="05000000000000000000" pitchFamily="2" charset="2"/>
              <a:buChar char="§"/>
              <a:defRPr/>
            </a:pPr>
            <a:r>
              <a:rPr lang="en-GB" sz="1600" dirty="0" smtClean="0">
                <a:solidFill>
                  <a:srgbClr val="1F2A44"/>
                </a:solidFill>
                <a:latin typeface="Calibri Light" panose="020F0302020204030204" pitchFamily="34" charset="0"/>
              </a:rPr>
              <a:t>Homes </a:t>
            </a:r>
            <a:r>
              <a:rPr lang="en-GB" sz="1600" dirty="0">
                <a:solidFill>
                  <a:srgbClr val="1F2A44"/>
                </a:solidFill>
                <a:latin typeface="Calibri Light" panose="020F0302020204030204" pitchFamily="34" charset="0"/>
              </a:rPr>
              <a:t>built on or after 01 January 2009</a:t>
            </a:r>
          </a:p>
          <a:p>
            <a:pPr marL="285750" lvl="1" indent="-285750" fontAlgn="auto">
              <a:spcBef>
                <a:spcPts val="600"/>
              </a:spcBef>
              <a:spcAft>
                <a:spcPts val="600"/>
              </a:spcAft>
              <a:buClr>
                <a:schemeClr val="bg2"/>
              </a:buClr>
              <a:buFont typeface="Wingdings" panose="05000000000000000000" pitchFamily="2" charset="2"/>
              <a:buChar char="§"/>
              <a:defRPr/>
            </a:pPr>
            <a:r>
              <a:rPr lang="en-GB" sz="1600" dirty="0">
                <a:solidFill>
                  <a:srgbClr val="1F2A44"/>
                </a:solidFill>
                <a:latin typeface="Calibri Light" panose="020F0302020204030204" pitchFamily="34" charset="0"/>
              </a:rPr>
              <a:t>Small businesses </a:t>
            </a:r>
            <a:r>
              <a:rPr lang="en-GB" sz="1600" dirty="0" smtClean="0">
                <a:solidFill>
                  <a:srgbClr val="1F2A44"/>
                </a:solidFill>
                <a:latin typeface="Calibri Light" panose="020F0302020204030204" pitchFamily="34" charset="0"/>
              </a:rPr>
              <a:t>(premises that is business rated)</a:t>
            </a:r>
          </a:p>
          <a:p>
            <a:pPr marL="285750" lvl="1" indent="-285750" fontAlgn="auto">
              <a:spcBef>
                <a:spcPts val="600"/>
              </a:spcBef>
              <a:spcAft>
                <a:spcPts val="600"/>
              </a:spcAft>
              <a:buClr>
                <a:schemeClr val="bg2"/>
              </a:buClr>
              <a:buFont typeface="Wingdings" panose="05000000000000000000" pitchFamily="2" charset="2"/>
              <a:buChar char="§"/>
              <a:defRPr/>
            </a:pPr>
            <a:r>
              <a:rPr lang="en-GB" sz="1600" dirty="0" smtClean="0">
                <a:solidFill>
                  <a:srgbClr val="1F2A44"/>
                </a:solidFill>
                <a:latin typeface="Calibri Light" panose="020F0302020204030204" pitchFamily="34" charset="0"/>
              </a:rPr>
              <a:t>Properties 4</a:t>
            </a:r>
            <a:r>
              <a:rPr lang="en-GB" sz="1600" dirty="0">
                <a:solidFill>
                  <a:srgbClr val="1F2A44"/>
                </a:solidFill>
                <a:latin typeface="Calibri Light" panose="020F0302020204030204" pitchFamily="34" charset="0"/>
              </a:rPr>
              <a:t>+ residential </a:t>
            </a:r>
            <a:r>
              <a:rPr lang="en-GB" sz="1600" dirty="0" smtClean="0">
                <a:solidFill>
                  <a:srgbClr val="1F2A44"/>
                </a:solidFill>
                <a:latin typeface="Calibri Light" panose="020F0302020204030204" pitchFamily="34" charset="0"/>
              </a:rPr>
              <a:t>units, although contents cover is eligible </a:t>
            </a:r>
          </a:p>
          <a:p>
            <a:pPr marL="285750" lvl="1" indent="-285750" fontAlgn="auto">
              <a:spcBef>
                <a:spcPts val="600"/>
              </a:spcBef>
              <a:spcAft>
                <a:spcPts val="600"/>
              </a:spcAft>
              <a:buClr>
                <a:schemeClr val="bg2"/>
              </a:buClr>
              <a:buFont typeface="Wingdings" panose="05000000000000000000" pitchFamily="2" charset="2"/>
              <a:buChar char="§"/>
              <a:defRPr/>
            </a:pPr>
            <a:r>
              <a:rPr lang="en-US" sz="1600" dirty="0" smtClean="0">
                <a:solidFill>
                  <a:srgbClr val="1F2A44"/>
                </a:solidFill>
                <a:latin typeface="Calibri Light" panose="020F0302020204030204" pitchFamily="34" charset="0"/>
              </a:rPr>
              <a:t>Buildings cover for leasehold premises 2 or more units</a:t>
            </a:r>
          </a:p>
          <a:p>
            <a:pPr marL="0" lvl="1" fontAlgn="auto">
              <a:spcBef>
                <a:spcPts val="600"/>
              </a:spcBef>
              <a:spcAft>
                <a:spcPts val="600"/>
              </a:spcAft>
              <a:buClr>
                <a:schemeClr val="bg2"/>
              </a:buClr>
              <a:defRPr/>
            </a:pPr>
            <a:endParaRPr lang="en-GB" sz="1600" dirty="0">
              <a:solidFill>
                <a:srgbClr val="1F2A44"/>
              </a:solidFill>
              <a:latin typeface="Calibri Light" panose="020F0302020204030204" pitchFamily="34" charset="0"/>
            </a:endParaRPr>
          </a:p>
        </p:txBody>
      </p:sp>
      <p:sp>
        <p:nvSpPr>
          <p:cNvPr id="12" name="Rectangle 11"/>
          <p:cNvSpPr/>
          <p:nvPr/>
        </p:nvSpPr>
        <p:spPr>
          <a:xfrm>
            <a:off x="621998" y="1944067"/>
            <a:ext cx="4002108" cy="3724097"/>
          </a:xfrm>
          <a:prstGeom prst="rect">
            <a:avLst/>
          </a:prstGeom>
        </p:spPr>
        <p:txBody>
          <a:bodyPr wrap="square">
            <a:spAutoFit/>
          </a:bodyPr>
          <a:lstStyle/>
          <a:p>
            <a:pPr marL="285750" lvl="1" indent="-285750">
              <a:spcBef>
                <a:spcPts val="600"/>
              </a:spcBef>
              <a:spcAft>
                <a:spcPts val="600"/>
              </a:spcAft>
              <a:buClr>
                <a:schemeClr val="bg2"/>
              </a:buClr>
              <a:buFont typeface="Wingdings" panose="05000000000000000000" pitchFamily="2" charset="2"/>
              <a:buChar char="§"/>
              <a:tabLst>
                <a:tab pos="265113" algn="l"/>
              </a:tabLst>
              <a:defRPr/>
            </a:pPr>
            <a:r>
              <a:rPr lang="en-GB" sz="1600" dirty="0">
                <a:solidFill>
                  <a:srgbClr val="1F2A44"/>
                </a:solidFill>
                <a:latin typeface="Calibri Light" panose="020F0302020204030204" pitchFamily="34" charset="0"/>
              </a:rPr>
              <a:t>Held for private residential use</a:t>
            </a:r>
          </a:p>
          <a:p>
            <a:pPr marL="285750" lvl="1" indent="-285750">
              <a:spcBef>
                <a:spcPts val="600"/>
              </a:spcBef>
              <a:spcAft>
                <a:spcPts val="600"/>
              </a:spcAft>
              <a:buClr>
                <a:schemeClr val="bg2"/>
              </a:buClr>
              <a:buFont typeface="Wingdings" panose="05000000000000000000" pitchFamily="2" charset="2"/>
              <a:buChar char="§"/>
              <a:tabLst>
                <a:tab pos="265113" algn="l"/>
              </a:tabLst>
              <a:defRPr/>
            </a:pPr>
            <a:r>
              <a:rPr lang="en-GB" sz="1600" dirty="0" smtClean="0">
                <a:solidFill>
                  <a:srgbClr val="1F2A44"/>
                </a:solidFill>
                <a:latin typeface="Calibri Light" panose="020F0302020204030204" pitchFamily="34" charset="0"/>
              </a:rPr>
              <a:t>Insured </a:t>
            </a:r>
            <a:r>
              <a:rPr lang="en-GB" sz="1600" dirty="0">
                <a:solidFill>
                  <a:srgbClr val="1F2A44"/>
                </a:solidFill>
                <a:latin typeface="Calibri Light" panose="020F0302020204030204" pitchFamily="34" charset="0"/>
              </a:rPr>
              <a:t>in the name of </a:t>
            </a:r>
            <a:r>
              <a:rPr lang="en-GB" sz="1600" dirty="0" smtClean="0">
                <a:solidFill>
                  <a:srgbClr val="1F2A44"/>
                </a:solidFill>
                <a:latin typeface="Calibri Light" panose="020F0302020204030204" pitchFamily="34" charset="0"/>
              </a:rPr>
              <a:t>individuals [not companies]</a:t>
            </a:r>
            <a:endParaRPr lang="en-GB" sz="1600" dirty="0">
              <a:solidFill>
                <a:srgbClr val="1F2A44"/>
              </a:solidFill>
              <a:latin typeface="Calibri Light" panose="020F0302020204030204" pitchFamily="34" charset="0"/>
            </a:endParaRPr>
          </a:p>
          <a:p>
            <a:pPr marL="285750" lvl="1" indent="-285750" fontAlgn="auto">
              <a:spcBef>
                <a:spcPts val="600"/>
              </a:spcBef>
              <a:spcAft>
                <a:spcPts val="600"/>
              </a:spcAft>
              <a:buClr>
                <a:schemeClr val="bg2"/>
              </a:buClr>
              <a:buFont typeface="Wingdings" panose="05000000000000000000" pitchFamily="2" charset="2"/>
              <a:buChar char="§"/>
              <a:tabLst>
                <a:tab pos="265113" algn="l"/>
              </a:tabLst>
              <a:defRPr/>
            </a:pPr>
            <a:r>
              <a:rPr lang="en-GB" sz="1600" dirty="0" smtClean="0">
                <a:solidFill>
                  <a:srgbClr val="1F2A44"/>
                </a:solidFill>
                <a:latin typeface="Calibri Light" panose="020F0302020204030204" pitchFamily="34" charset="0"/>
              </a:rPr>
              <a:t>Must have a Council tax band (All </a:t>
            </a:r>
            <a:r>
              <a:rPr lang="en-GB" sz="1600" dirty="0">
                <a:solidFill>
                  <a:srgbClr val="1F2A44"/>
                </a:solidFill>
                <a:latin typeface="Calibri Light" panose="020F0302020204030204" pitchFamily="34" charset="0"/>
              </a:rPr>
              <a:t>Council Tax </a:t>
            </a:r>
            <a:r>
              <a:rPr lang="en-GB" sz="1600" dirty="0" smtClean="0">
                <a:solidFill>
                  <a:srgbClr val="1F2A44"/>
                </a:solidFill>
                <a:latin typeface="Calibri Light" panose="020F0302020204030204" pitchFamily="34" charset="0"/>
              </a:rPr>
              <a:t>bands covered)</a:t>
            </a:r>
            <a:endParaRPr lang="en-GB" sz="1600" dirty="0">
              <a:solidFill>
                <a:srgbClr val="1F2A44"/>
              </a:solidFill>
              <a:latin typeface="Calibri Light" panose="020F0302020204030204" pitchFamily="34" charset="0"/>
            </a:endParaRPr>
          </a:p>
          <a:p>
            <a:pPr marL="285750" lvl="1" indent="-285750" fontAlgn="auto">
              <a:spcBef>
                <a:spcPts val="600"/>
              </a:spcBef>
              <a:spcAft>
                <a:spcPts val="600"/>
              </a:spcAft>
              <a:buClr>
                <a:schemeClr val="bg2"/>
              </a:buClr>
              <a:buFont typeface="Wingdings" panose="05000000000000000000" pitchFamily="2" charset="2"/>
              <a:buChar char="§"/>
              <a:tabLst>
                <a:tab pos="265113" algn="l"/>
              </a:tabLst>
              <a:defRPr/>
            </a:pPr>
            <a:r>
              <a:rPr lang="en-GB" sz="1600" dirty="0" smtClean="0">
                <a:solidFill>
                  <a:srgbClr val="1F2A44"/>
                </a:solidFill>
                <a:latin typeface="Calibri Light" panose="020F0302020204030204" pitchFamily="34" charset="0"/>
              </a:rPr>
              <a:t>Insured on individual basis or separately identifiable premium</a:t>
            </a:r>
            <a:endParaRPr lang="en-GB" sz="1600" dirty="0">
              <a:solidFill>
                <a:srgbClr val="1F2A44"/>
              </a:solidFill>
              <a:latin typeface="Calibri Light" panose="020F0302020204030204" pitchFamily="34" charset="0"/>
            </a:endParaRPr>
          </a:p>
          <a:p>
            <a:pPr marL="285750" lvl="1" indent="-285750" fontAlgn="auto">
              <a:spcBef>
                <a:spcPts val="600"/>
              </a:spcBef>
              <a:spcAft>
                <a:spcPts val="600"/>
              </a:spcAft>
              <a:buClr>
                <a:schemeClr val="bg2"/>
              </a:buClr>
              <a:buFont typeface="Wingdings" panose="05000000000000000000" pitchFamily="2" charset="2"/>
              <a:buChar char="§"/>
              <a:tabLst>
                <a:tab pos="265113" algn="l"/>
              </a:tabLst>
              <a:defRPr/>
            </a:pPr>
            <a:r>
              <a:rPr lang="en-GB" sz="1600" dirty="0">
                <a:solidFill>
                  <a:srgbClr val="1F2A44"/>
                </a:solidFill>
                <a:latin typeface="Calibri Light" panose="020F0302020204030204" pitchFamily="34" charset="0"/>
              </a:rPr>
              <a:t>Occupied by </a:t>
            </a:r>
            <a:r>
              <a:rPr lang="en-GB" sz="1600" dirty="0" smtClean="0">
                <a:solidFill>
                  <a:srgbClr val="1F2A44"/>
                </a:solidFill>
                <a:latin typeface="Calibri Light" panose="020F0302020204030204" pitchFamily="34" charset="0"/>
              </a:rPr>
              <a:t>policy holder </a:t>
            </a:r>
            <a:r>
              <a:rPr lang="en-GB" sz="1600" dirty="0">
                <a:solidFill>
                  <a:srgbClr val="1F2A44"/>
                </a:solidFill>
                <a:latin typeface="Calibri Light" panose="020F0302020204030204" pitchFamily="34" charset="0"/>
              </a:rPr>
              <a:t>or immediate </a:t>
            </a:r>
            <a:r>
              <a:rPr lang="en-GB" sz="1600" dirty="0" smtClean="0">
                <a:solidFill>
                  <a:srgbClr val="1F2A44"/>
                </a:solidFill>
                <a:latin typeface="Calibri Light" panose="020F0302020204030204" pitchFamily="34" charset="0"/>
              </a:rPr>
              <a:t>family, some of the time or unoccupied</a:t>
            </a:r>
          </a:p>
          <a:p>
            <a:pPr marL="285750" lvl="1" indent="-285750" fontAlgn="auto">
              <a:spcBef>
                <a:spcPts val="600"/>
              </a:spcBef>
              <a:spcAft>
                <a:spcPts val="600"/>
              </a:spcAft>
              <a:buClr>
                <a:schemeClr val="bg2"/>
              </a:buClr>
              <a:buFont typeface="Wingdings" panose="05000000000000000000" pitchFamily="2" charset="2"/>
              <a:buChar char="§"/>
              <a:tabLst>
                <a:tab pos="265113" algn="l"/>
              </a:tabLst>
              <a:defRPr/>
            </a:pPr>
            <a:r>
              <a:rPr lang="en-US" sz="1600" dirty="0" smtClean="0">
                <a:solidFill>
                  <a:srgbClr val="1F2A44"/>
                </a:solidFill>
                <a:latin typeface="Calibri Light" panose="020F0302020204030204" pitchFamily="34" charset="0"/>
              </a:rPr>
              <a:t>More detail on this later</a:t>
            </a:r>
            <a:endParaRPr lang="en-GB" sz="1600" dirty="0" smtClean="0">
              <a:solidFill>
                <a:srgbClr val="1F2A44"/>
              </a:solidFill>
              <a:latin typeface="Calibri Light" panose="020F0302020204030204" pitchFamily="34" charset="0"/>
            </a:endParaRPr>
          </a:p>
          <a:p>
            <a:pPr marL="266700" lvl="1" indent="-266700" fontAlgn="auto">
              <a:spcBef>
                <a:spcPts val="600"/>
              </a:spcBef>
              <a:spcAft>
                <a:spcPts val="600"/>
              </a:spcAft>
              <a:buClr>
                <a:srgbClr val="00B0B9"/>
              </a:buClr>
              <a:buFont typeface="Arial" panose="020B0604020202020204" pitchFamily="34" charset="0"/>
              <a:buChar char="•"/>
              <a:tabLst>
                <a:tab pos="265113" algn="l"/>
              </a:tabLst>
              <a:defRPr/>
            </a:pPr>
            <a:endParaRPr lang="en-GB" sz="1600" dirty="0">
              <a:solidFill>
                <a:srgbClr val="1F2A44"/>
              </a:solidFill>
              <a:latin typeface="Calibri Light" panose="020F0302020204030204" pitchFamily="34" charset="0"/>
            </a:endParaRPr>
          </a:p>
        </p:txBody>
      </p:sp>
      <p:sp>
        <p:nvSpPr>
          <p:cNvPr id="13" name="Rectangle 12"/>
          <p:cNvSpPr/>
          <p:nvPr/>
        </p:nvSpPr>
        <p:spPr>
          <a:xfrm>
            <a:off x="4716014" y="1415668"/>
            <a:ext cx="3877992" cy="400110"/>
          </a:xfrm>
          <a:prstGeom prst="rect">
            <a:avLst/>
          </a:prstGeom>
          <a:solidFill>
            <a:srgbClr val="6F5091"/>
          </a:solidFill>
        </p:spPr>
        <p:txBody>
          <a:bodyPr wrap="square">
            <a:spAutoFit/>
          </a:bodyPr>
          <a:lstStyle/>
          <a:p>
            <a:pPr marL="0" lvl="1">
              <a:spcBef>
                <a:spcPts val="600"/>
              </a:spcBef>
              <a:spcAft>
                <a:spcPts val="600"/>
              </a:spcAft>
              <a:buClr>
                <a:srgbClr val="00B0B9"/>
              </a:buClr>
              <a:defRPr/>
            </a:pPr>
            <a:r>
              <a:rPr lang="en-GB" sz="2000" dirty="0">
                <a:solidFill>
                  <a:schemeClr val="bg1"/>
                </a:solidFill>
                <a:latin typeface="Calibri Light" panose="020F0302020204030204" pitchFamily="34" charset="0"/>
              </a:rPr>
              <a:t>Out of scope: </a:t>
            </a:r>
          </a:p>
        </p:txBody>
      </p:sp>
      <p:sp>
        <p:nvSpPr>
          <p:cNvPr id="7" name="Slide Number Placeholder 6"/>
          <p:cNvSpPr>
            <a:spLocks noGrp="1"/>
          </p:cNvSpPr>
          <p:nvPr>
            <p:ph type="sldNum" sz="quarter" idx="4294967295"/>
          </p:nvPr>
        </p:nvSpPr>
        <p:spPr/>
        <p:txBody>
          <a:bodyPr/>
          <a:lstStyle/>
          <a:p>
            <a:pPr>
              <a:defRPr/>
            </a:pPr>
            <a:fld id="{A96F7632-5779-4112-82DC-3086E49283DD}" type="slidenum">
              <a:rPr lang="en-GB" sz="1200" smtClean="0"/>
              <a:pPr>
                <a:defRPr/>
              </a:pPr>
              <a:t>9</a:t>
            </a:fld>
            <a:endParaRPr lang="en-GB" sz="1200" dirty="0"/>
          </a:p>
        </p:txBody>
      </p:sp>
      <p:pic>
        <p:nvPicPr>
          <p:cNvPr id="10" name="Picture 9"/>
          <p:cNvPicPr>
            <a:picLocks noChangeAspect="1"/>
          </p:cNvPicPr>
          <p:nvPr/>
        </p:nvPicPr>
        <p:blipFill>
          <a:blip r:embed="rId2"/>
          <a:srcRect l="33161" r="11937" b="24850"/>
          <a:stretch>
            <a:fillRect/>
          </a:stretch>
        </p:blipFill>
        <p:spPr>
          <a:xfrm>
            <a:off x="-1720" y="5831896"/>
            <a:ext cx="9139247" cy="1039091"/>
          </a:xfrm>
          <a:prstGeom prst="rect">
            <a:avLst/>
          </a:prstGeom>
        </p:spPr>
      </p:pic>
    </p:spTree>
    <p:extLst>
      <p:ext uri="{BB962C8B-B14F-4D97-AF65-F5344CB8AC3E}">
        <p14:creationId xmlns:p14="http://schemas.microsoft.com/office/powerpoint/2010/main" xmlns="" val="3412335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FR_Powerpoint_Template_V2">
  <a:themeElements>
    <a:clrScheme name="Custom 19">
      <a:dk1>
        <a:srgbClr val="1F2A44"/>
      </a:dk1>
      <a:lt1>
        <a:sysClr val="window" lastClr="FFFFFF"/>
      </a:lt1>
      <a:dk2>
        <a:srgbClr val="EE2737"/>
      </a:dk2>
      <a:lt2>
        <a:srgbClr val="00B0AD"/>
      </a:lt2>
      <a:accent1>
        <a:srgbClr val="4C5569"/>
      </a:accent1>
      <a:accent2>
        <a:srgbClr val="33C0C7"/>
      </a:accent2>
      <a:accent3>
        <a:srgbClr val="797F8F"/>
      </a:accent3>
      <a:accent4>
        <a:srgbClr val="66D0D5"/>
      </a:accent4>
      <a:accent5>
        <a:srgbClr val="A5AAB4"/>
      </a:accent5>
      <a:accent6>
        <a:srgbClr val="99DFE3"/>
      </a:accent6>
      <a:hlink>
        <a:srgbClr val="4C5569"/>
      </a:hlink>
      <a:folHlink>
        <a:srgbClr val="33C0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FR_Powerpoint_Template_V2</Template>
  <TotalTime>3544</TotalTime>
  <Words>1858</Words>
  <Application>Microsoft Office PowerPoint</Application>
  <PresentationFormat>On-screen Show (4:3)</PresentationFormat>
  <Paragraphs>234</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FR_Powerpoint_Template_V2</vt:lpstr>
      <vt:lpstr>Slide 1</vt:lpstr>
      <vt:lpstr>Contents 1. Reminder of the need for Flood Re 2. What is Flood Re 3. How is Flood Re funded 4. Overview of how Flood Re operates 5. What property does Flood Re cover 6. Initial results since introduction of Flood Re for customer 7. Ceding to Flood Re - Factors to consider for underwriters     </vt:lpstr>
      <vt:lpstr>1. Reminder of the need for Flood Re - Scale of Flood Risk in England</vt:lpstr>
      <vt:lpstr>Slide 4</vt:lpstr>
      <vt:lpstr>Slide 5</vt:lpstr>
      <vt:lpstr>Slide 6</vt:lpstr>
      <vt:lpstr>3. How is Flood Re funded </vt:lpstr>
      <vt:lpstr>Slide 8</vt:lpstr>
      <vt:lpstr>5. What property does Flood Re cover</vt:lpstr>
      <vt:lpstr>6. Initial results since introduction of Flood Re for customers</vt:lpstr>
      <vt:lpstr>Slide 11</vt:lpstr>
      <vt:lpstr>Slide 12</vt:lpstr>
      <vt:lpstr>Slide 13</vt:lpstr>
      <vt:lpstr>Slide 14</vt:lpstr>
      <vt:lpstr>Change of use from commercial to residential </vt:lpstr>
      <vt:lpstr>Change of use from commercial to residential</vt:lpstr>
      <vt:lpstr>Property mixed used </vt:lpstr>
      <vt:lpstr>Multiple building occupancy  </vt:lpstr>
      <vt:lpstr>Holiday homes / second homes </vt:lpstr>
      <vt:lpstr>Rebuilt properties and acceptable evidence </vt:lpstr>
      <vt:lpstr>Fine art definition</vt:lpstr>
      <vt:lpstr>Policy term coverage </vt:lpstr>
    </vt:vector>
  </TitlesOfParts>
  <Company>ABI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ANoble</dc:creator>
  <cp:lastModifiedBy>amktsarb</cp:lastModifiedBy>
  <cp:revision>294</cp:revision>
  <cp:lastPrinted>2016-06-15T08:16:14Z</cp:lastPrinted>
  <dcterms:created xsi:type="dcterms:W3CDTF">2014-12-10T14:15:38Z</dcterms:created>
  <dcterms:modified xsi:type="dcterms:W3CDTF">2016-11-07T11:48:01Z</dcterms:modified>
</cp:coreProperties>
</file>