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4" r:id="rId1"/>
    <p:sldMasterId id="2147483648" r:id="rId2"/>
    <p:sldMasterId id="2147483680" r:id="rId3"/>
    <p:sldMasterId id="2147483678" r:id="rId4"/>
  </p:sldMasterIdLst>
  <p:notesMasterIdLst>
    <p:notesMasterId r:id="rId66"/>
  </p:notesMasterIdLst>
  <p:handoutMasterIdLst>
    <p:handoutMasterId r:id="rId67"/>
  </p:handoutMasterIdLst>
  <p:sldIdLst>
    <p:sldId id="269" r:id="rId5"/>
    <p:sldId id="314" r:id="rId6"/>
    <p:sldId id="315" r:id="rId7"/>
    <p:sldId id="321" r:id="rId8"/>
    <p:sldId id="322" r:id="rId9"/>
    <p:sldId id="323" r:id="rId10"/>
    <p:sldId id="324" r:id="rId11"/>
    <p:sldId id="325" r:id="rId12"/>
    <p:sldId id="327" r:id="rId13"/>
    <p:sldId id="329" r:id="rId14"/>
    <p:sldId id="328" r:id="rId15"/>
    <p:sldId id="272" r:id="rId16"/>
    <p:sldId id="400" r:id="rId17"/>
    <p:sldId id="401" r:id="rId18"/>
    <p:sldId id="308" r:id="rId19"/>
    <p:sldId id="333" r:id="rId20"/>
    <p:sldId id="336" r:id="rId21"/>
    <p:sldId id="277" r:id="rId22"/>
    <p:sldId id="306" r:id="rId23"/>
    <p:sldId id="339" r:id="rId24"/>
    <p:sldId id="337" r:id="rId25"/>
    <p:sldId id="313" r:id="rId26"/>
    <p:sldId id="275" r:id="rId27"/>
    <p:sldId id="338" r:id="rId28"/>
    <p:sldId id="276" r:id="rId29"/>
    <p:sldId id="342" r:id="rId30"/>
    <p:sldId id="343" r:id="rId31"/>
    <p:sldId id="344" r:id="rId32"/>
    <p:sldId id="350" r:id="rId33"/>
    <p:sldId id="378" r:id="rId34"/>
    <p:sldId id="376" r:id="rId35"/>
    <p:sldId id="399" r:id="rId36"/>
    <p:sldId id="361" r:id="rId37"/>
    <p:sldId id="379" r:id="rId38"/>
    <p:sldId id="380" r:id="rId39"/>
    <p:sldId id="365" r:id="rId40"/>
    <p:sldId id="366" r:id="rId41"/>
    <p:sldId id="368" r:id="rId42"/>
    <p:sldId id="369" r:id="rId43"/>
    <p:sldId id="370" r:id="rId44"/>
    <p:sldId id="371" r:id="rId45"/>
    <p:sldId id="382" r:id="rId46"/>
    <p:sldId id="372" r:id="rId47"/>
    <p:sldId id="373" r:id="rId48"/>
    <p:sldId id="383" r:id="rId49"/>
    <p:sldId id="375" r:id="rId50"/>
    <p:sldId id="385" r:id="rId51"/>
    <p:sldId id="386" r:id="rId52"/>
    <p:sldId id="388" r:id="rId53"/>
    <p:sldId id="387" r:id="rId54"/>
    <p:sldId id="389" r:id="rId55"/>
    <p:sldId id="390" r:id="rId56"/>
    <p:sldId id="391" r:id="rId57"/>
    <p:sldId id="392" r:id="rId58"/>
    <p:sldId id="393" r:id="rId59"/>
    <p:sldId id="394" r:id="rId60"/>
    <p:sldId id="395" r:id="rId61"/>
    <p:sldId id="396" r:id="rId62"/>
    <p:sldId id="397" r:id="rId63"/>
    <p:sldId id="398" r:id="rId64"/>
    <p:sldId id="271"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1EAFC7-8740-4B3F-8F66-29EFEA86102F}">
          <p14:sldIdLst>
            <p14:sldId id="269"/>
            <p14:sldId id="314"/>
            <p14:sldId id="315"/>
            <p14:sldId id="321"/>
            <p14:sldId id="322"/>
            <p14:sldId id="323"/>
            <p14:sldId id="324"/>
            <p14:sldId id="325"/>
            <p14:sldId id="327"/>
            <p14:sldId id="329"/>
            <p14:sldId id="328"/>
            <p14:sldId id="272"/>
            <p14:sldId id="400"/>
            <p14:sldId id="401"/>
            <p14:sldId id="308"/>
            <p14:sldId id="333"/>
            <p14:sldId id="336"/>
            <p14:sldId id="277"/>
            <p14:sldId id="306"/>
            <p14:sldId id="339"/>
            <p14:sldId id="337"/>
            <p14:sldId id="313"/>
            <p14:sldId id="275"/>
            <p14:sldId id="338"/>
            <p14:sldId id="276"/>
            <p14:sldId id="342"/>
            <p14:sldId id="343"/>
            <p14:sldId id="344"/>
            <p14:sldId id="350"/>
            <p14:sldId id="378"/>
            <p14:sldId id="376"/>
            <p14:sldId id="399"/>
            <p14:sldId id="361"/>
            <p14:sldId id="379"/>
            <p14:sldId id="380"/>
            <p14:sldId id="365"/>
            <p14:sldId id="366"/>
            <p14:sldId id="368"/>
            <p14:sldId id="369"/>
            <p14:sldId id="370"/>
            <p14:sldId id="371"/>
            <p14:sldId id="382"/>
            <p14:sldId id="372"/>
            <p14:sldId id="373"/>
            <p14:sldId id="383"/>
            <p14:sldId id="375"/>
            <p14:sldId id="385"/>
            <p14:sldId id="386"/>
            <p14:sldId id="388"/>
            <p14:sldId id="387"/>
            <p14:sldId id="389"/>
            <p14:sldId id="390"/>
            <p14:sldId id="391"/>
            <p14:sldId id="392"/>
            <p14:sldId id="393"/>
            <p14:sldId id="394"/>
            <p14:sldId id="395"/>
            <p14:sldId id="396"/>
            <p14:sldId id="397"/>
            <p14:sldId id="398"/>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 Caley" initials="R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5" autoAdjust="0"/>
    <p:restoredTop sz="78815" autoAdjust="0"/>
  </p:normalViewPr>
  <p:slideViewPr>
    <p:cSldViewPr snapToGrid="0" snapToObjects="1">
      <p:cViewPr varScale="1">
        <p:scale>
          <a:sx n="63" d="100"/>
          <a:sy n="63" d="100"/>
        </p:scale>
        <p:origin x="74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068706-2DF5-4146-B1A8-F05AFA2C1DDC}" type="datetimeFigureOut">
              <a:rPr lang="en-US" smtClean="0"/>
              <a:pPr/>
              <a:t>10/5/2016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2A8C82-AB55-3D48-ADDD-1CEDE7E880B0}" type="slidenum">
              <a:rPr lang="en-US" smtClean="0"/>
              <a:pPr/>
              <a:t>‹#›</a:t>
            </a:fld>
            <a:endParaRPr lang="en-US"/>
          </a:p>
        </p:txBody>
      </p:sp>
    </p:spTree>
    <p:extLst>
      <p:ext uri="{BB962C8B-B14F-4D97-AF65-F5344CB8AC3E}">
        <p14:creationId xmlns:p14="http://schemas.microsoft.com/office/powerpoint/2010/main" val="2008645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F5C0EF-CAD5-D14E-A003-2957C6280BB4}" type="datetimeFigureOut">
              <a:rPr lang="en-US" smtClean="0"/>
              <a:pPr/>
              <a:t>10/5/2016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E33F93-37E9-A84E-925C-0A3EAB4E5725}" type="slidenum">
              <a:rPr lang="en-US" smtClean="0"/>
              <a:pPr/>
              <a:t>‹#›</a:t>
            </a:fld>
            <a:endParaRPr lang="en-US"/>
          </a:p>
        </p:txBody>
      </p:sp>
    </p:spTree>
    <p:extLst>
      <p:ext uri="{BB962C8B-B14F-4D97-AF65-F5344CB8AC3E}">
        <p14:creationId xmlns:p14="http://schemas.microsoft.com/office/powerpoint/2010/main" val="35429519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Good afternoon,</a:t>
            </a:r>
          </a:p>
          <a:p>
            <a:endParaRPr lang="en-GB" dirty="0" smtClean="0"/>
          </a:p>
          <a:p>
            <a:r>
              <a:rPr lang="en-GB" dirty="0" smtClean="0"/>
              <a:t>Thank you to </a:t>
            </a:r>
            <a:r>
              <a:rPr lang="en-GB" dirty="0" smtClean="0"/>
              <a:t>Leicester </a:t>
            </a:r>
            <a:r>
              <a:rPr lang="en-GB" dirty="0" smtClean="0"/>
              <a:t>Insurance Institute for </a:t>
            </a:r>
            <a:r>
              <a:rPr lang="en-GB" dirty="0" smtClean="0"/>
              <a:t>giving me an opportunity </a:t>
            </a:r>
            <a:r>
              <a:rPr lang="en-GB" dirty="0" smtClean="0"/>
              <a:t>to speak.  </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I hope my presentation, using studies of real cases, will highlight practical issues that could be easily overcome with better understanding of policy cover and the client’s needs.</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My intention is to discuss farming claims at a practical level.  I hope to:</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r>
              <a:rPr lang="en-GB" i="1" dirty="0" smtClean="0"/>
              <a:t>Highlight reasons for difficulties in arranging settlement that is satisfactory to policyholders and how those problems can be prevented. </a:t>
            </a:r>
          </a:p>
          <a:p>
            <a:endParaRPr lang="en-GB" i="1" dirty="0" smtClean="0"/>
          </a:p>
          <a:p>
            <a:r>
              <a:rPr lang="en-GB" i="1" dirty="0" smtClean="0"/>
              <a:t>Talk about Revenue cover and how it works in practice</a:t>
            </a:r>
          </a:p>
          <a:p>
            <a:endParaRPr lang="en-GB" i="1" dirty="0" smtClean="0"/>
          </a:p>
          <a:p>
            <a:r>
              <a:rPr lang="en-GB" i="1" dirty="0" smtClean="0"/>
              <a:t>Touch on Farm Liability</a:t>
            </a:r>
            <a:r>
              <a:rPr lang="en-GB" i="1" baseline="0" dirty="0" smtClean="0"/>
              <a:t> insurance issues</a:t>
            </a:r>
            <a:endParaRPr lang="en-GB" i="1" dirty="0" smtClean="0"/>
          </a:p>
          <a:p>
            <a:endParaRPr lang="en-GB" i="1" dirty="0" smtClean="0"/>
          </a:p>
          <a:p>
            <a:r>
              <a:rPr lang="en-GB" i="1" dirty="0" smtClean="0"/>
              <a:t>Unusual cases to get us all thinking</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i="1" dirty="0" smtClean="0"/>
              <a:t>Starting with the bad news first………………………………In practice, difficulties that face the loss adjuster tend to arise from one of three basic problem areas, which can largely be avoided if cover is set up correctly:</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a:t>
            </a:fld>
            <a:endParaRPr lang="en-US"/>
          </a:p>
        </p:txBody>
      </p:sp>
    </p:spTree>
    <p:extLst>
      <p:ext uri="{BB962C8B-B14F-4D97-AF65-F5344CB8AC3E}">
        <p14:creationId xmlns:p14="http://schemas.microsoft.com/office/powerpoint/2010/main" val="289363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Mention CE marking of structural steelwork – recent requirement – added approx. 5% to typical costs</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What about a rate for a traditional brick and tile cowshed?</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11</a:t>
            </a:fld>
            <a:endParaRPr lang="en-US"/>
          </a:p>
        </p:txBody>
      </p:sp>
    </p:spTree>
    <p:extLst>
      <p:ext uri="{BB962C8B-B14F-4D97-AF65-F5344CB8AC3E}">
        <p14:creationId xmlns:p14="http://schemas.microsoft.com/office/powerpoint/2010/main" val="291272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Mention CE marking of structural steelwork – recent requirement – added approx. 5% to typical costs</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What about a rate for a traditional brick and tile cowshed?</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12</a:t>
            </a:fld>
            <a:endParaRPr lang="en-US"/>
          </a:p>
        </p:txBody>
      </p:sp>
    </p:spTree>
    <p:extLst>
      <p:ext uri="{BB962C8B-B14F-4D97-AF65-F5344CB8AC3E}">
        <p14:creationId xmlns:p14="http://schemas.microsoft.com/office/powerpoint/2010/main" val="321039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Mention ventilated slatted drive-on floor, grain walling, fans, possibly heaters, </a:t>
            </a:r>
            <a:r>
              <a:rPr lang="en-GB" dirty="0" err="1" smtClean="0"/>
              <a:t>etc</a:t>
            </a:r>
            <a:r>
              <a:rPr lang="en-GB" dirty="0" smtClean="0"/>
              <a:t> that add to the cost</a:t>
            </a:r>
          </a:p>
          <a:p>
            <a:endParaRPr lang="en-GB" dirty="0" smtClean="0"/>
          </a:p>
          <a:p>
            <a:r>
              <a:rPr lang="en-GB" dirty="0" smtClean="0"/>
              <a:t>What about traditional buildings – what would they be likely to cost to reinstate?</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13</a:t>
            </a:fld>
            <a:endParaRPr lang="en-US"/>
          </a:p>
        </p:txBody>
      </p:sp>
    </p:spTree>
    <p:extLst>
      <p:ext uri="{BB962C8B-B14F-4D97-AF65-F5344CB8AC3E}">
        <p14:creationId xmlns:p14="http://schemas.microsoft.com/office/powerpoint/2010/main" val="259191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Yes and No………..</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15</a:t>
            </a:fld>
            <a:endParaRPr lang="en-US"/>
          </a:p>
        </p:txBody>
      </p:sp>
    </p:spTree>
    <p:extLst>
      <p:ext uri="{BB962C8B-B14F-4D97-AF65-F5344CB8AC3E}">
        <p14:creationId xmlns:p14="http://schemas.microsoft.com/office/powerpoint/2010/main" val="154215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Any reasons why a policyholder may have to reinstate in a traditional manner, or wish to do so?</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16</a:t>
            </a:fld>
            <a:endParaRPr lang="en-US"/>
          </a:p>
        </p:txBody>
      </p:sp>
    </p:spTree>
    <p:extLst>
      <p:ext uri="{BB962C8B-B14F-4D97-AF65-F5344CB8AC3E}">
        <p14:creationId xmlns:p14="http://schemas.microsoft.com/office/powerpoint/2010/main" val="214299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 – where would this be likely to occur</a:t>
            </a:r>
            <a:r>
              <a:rPr lang="en-GB" dirty="0" smtClean="0"/>
              <a:t>?</a:t>
            </a:r>
          </a:p>
          <a:p>
            <a:endParaRPr lang="en-GB" dirty="0" smtClean="0"/>
          </a:p>
          <a:p>
            <a:r>
              <a:rPr lang="en-GB" dirty="0" smtClean="0"/>
              <a:t>Listed Structure</a:t>
            </a:r>
          </a:p>
          <a:p>
            <a:r>
              <a:rPr lang="en-GB" dirty="0" smtClean="0"/>
              <a:t>National Park of Conservation Area</a:t>
            </a:r>
          </a:p>
          <a:p>
            <a:r>
              <a:rPr lang="en-GB" dirty="0" smtClean="0"/>
              <a:t>Development</a:t>
            </a:r>
            <a:r>
              <a:rPr lang="en-GB" baseline="0" dirty="0" smtClean="0"/>
              <a:t> potential</a:t>
            </a:r>
          </a:p>
          <a:p>
            <a:r>
              <a:rPr lang="en-GB" baseline="0" dirty="0" smtClean="0"/>
              <a:t>In the curtilage of the house</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17</a:t>
            </a:fld>
            <a:endParaRPr lang="en-US"/>
          </a:p>
        </p:txBody>
      </p:sp>
    </p:spTree>
    <p:extLst>
      <p:ext uri="{BB962C8B-B14F-4D97-AF65-F5344CB8AC3E}">
        <p14:creationId xmlns:p14="http://schemas.microsoft.com/office/powerpoint/2010/main" val="132455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onus is on the insured to insure at the correct figure, but the broker needs to understand the situation on the ground and guide to ensure the cover arranged is appropriate for the client’s needs. </a:t>
            </a:r>
          </a:p>
          <a:p>
            <a:pPr>
              <a:buNone/>
            </a:pPr>
            <a:endParaRPr lang="en-GB" dirty="0" smtClean="0"/>
          </a:p>
          <a:p>
            <a:r>
              <a:rPr lang="en-GB" dirty="0" smtClean="0"/>
              <a:t>If in doubt obtain an independent valuation.</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18</a:t>
            </a:fld>
            <a:endParaRPr lang="en-US"/>
          </a:p>
        </p:txBody>
      </p:sp>
    </p:spTree>
    <p:extLst>
      <p:ext uri="{BB962C8B-B14F-4D97-AF65-F5344CB8AC3E}">
        <p14:creationId xmlns:p14="http://schemas.microsoft.com/office/powerpoint/2010/main" val="263042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Concrete floors - £70/</a:t>
            </a:r>
            <a:r>
              <a:rPr lang="en-GB" dirty="0" err="1" smtClean="0"/>
              <a:t>sq</a:t>
            </a:r>
            <a:r>
              <a:rPr lang="en-GB" dirty="0" smtClean="0"/>
              <a:t> metre?</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20</a:t>
            </a:fld>
            <a:endParaRPr lang="en-US"/>
          </a:p>
        </p:txBody>
      </p:sp>
    </p:spTree>
    <p:extLst>
      <p:ext uri="{BB962C8B-B14F-4D97-AF65-F5344CB8AC3E}">
        <p14:creationId xmlns:p14="http://schemas.microsoft.com/office/powerpoint/2010/main" val="955333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The brook rose 12 </a:t>
            </a:r>
            <a:r>
              <a:rPr lang="en-GB" i="1" dirty="0" err="1" smtClean="0"/>
              <a:t>ft</a:t>
            </a:r>
            <a:r>
              <a:rPr lang="en-GB" i="1" dirty="0" smtClean="0"/>
              <a:t> in about an hour and flood debris impacted with the sandstone carved parapet wall, causing serious damage</a:t>
            </a:r>
          </a:p>
          <a:p>
            <a:pPr marL="0" indent="0">
              <a:buNone/>
            </a:pPr>
            <a:endParaRPr lang="en-GB" i="1" dirty="0" smtClean="0"/>
          </a:p>
          <a:p>
            <a:r>
              <a:rPr lang="en-GB" i="1" dirty="0" smtClean="0"/>
              <a:t>Repair cost were circa ………………………………………..next slide</a:t>
            </a:r>
            <a:endParaRPr lang="en-GB" i="1"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22</a:t>
            </a:fld>
            <a:endParaRPr lang="en-US"/>
          </a:p>
        </p:txBody>
      </p:sp>
    </p:spTree>
    <p:extLst>
      <p:ext uri="{BB962C8B-B14F-4D97-AF65-F5344CB8AC3E}">
        <p14:creationId xmlns:p14="http://schemas.microsoft.com/office/powerpoint/2010/main" val="3730156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Salcombe</a:t>
            </a:r>
            <a:r>
              <a:rPr lang="en-GB" dirty="0" smtClean="0"/>
              <a:t> tower crane case – virtually exhausted cover getting crane on site</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24</a:t>
            </a:fld>
            <a:endParaRPr lang="en-US"/>
          </a:p>
        </p:txBody>
      </p:sp>
    </p:spTree>
    <p:extLst>
      <p:ext uri="{BB962C8B-B14F-4D97-AF65-F5344CB8AC3E}">
        <p14:creationId xmlns:p14="http://schemas.microsoft.com/office/powerpoint/2010/main" val="43260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The dread scenario!</a:t>
            </a:r>
          </a:p>
          <a:p>
            <a:endParaRPr lang="en-GB" i="1" dirty="0" smtClean="0"/>
          </a:p>
          <a:p>
            <a:r>
              <a:rPr lang="en-GB" i="1" dirty="0" smtClean="0"/>
              <a:t>Can be very basic, such as there simply being no cover for a shed that’s burned down or been blown over.</a:t>
            </a:r>
          </a:p>
          <a:p>
            <a:endParaRPr lang="en-GB" i="1" dirty="0" smtClean="0"/>
          </a:p>
          <a:p>
            <a:r>
              <a:rPr lang="en-GB" i="1" dirty="0" smtClean="0"/>
              <a:t>However, the claim I will run through in a moment shows how a lack of detailed understanding of the policyholder’s business can result in a significant part of a loss not being covered </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a:t>
            </a:fld>
            <a:endParaRPr lang="en-US"/>
          </a:p>
        </p:txBody>
      </p:sp>
    </p:spTree>
    <p:extLst>
      <p:ext uri="{BB962C8B-B14F-4D97-AF65-F5344CB8AC3E}">
        <p14:creationId xmlns:p14="http://schemas.microsoft.com/office/powerpoint/2010/main" val="3074791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has been a welcome trend in recent years for farmers insurances for arable and livestock enterprises to be covered on a Revenue basis.</a:t>
            </a:r>
          </a:p>
          <a:p>
            <a:endParaRPr lang="en-GB" dirty="0" smtClean="0"/>
          </a:p>
          <a:p>
            <a:r>
              <a:rPr lang="en-GB" dirty="0" smtClean="0"/>
              <a:t>This provides much wider and more flexible cover. If it’s set up correctly, revenue cover enables the loss adjuster to negotiate a settlement that  properly protects the policyholder’s business</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25</a:t>
            </a:fld>
            <a:endParaRPr lang="en-US"/>
          </a:p>
        </p:txBody>
      </p:sp>
    </p:spTree>
    <p:extLst>
      <p:ext uri="{BB962C8B-B14F-4D97-AF65-F5344CB8AC3E}">
        <p14:creationId xmlns:p14="http://schemas.microsoft.com/office/powerpoint/2010/main" val="245325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26</a:t>
            </a:fld>
            <a:endParaRPr lang="en-US"/>
          </a:p>
        </p:txBody>
      </p:sp>
    </p:spTree>
    <p:extLst>
      <p:ext uri="{BB962C8B-B14F-4D97-AF65-F5344CB8AC3E}">
        <p14:creationId xmlns:p14="http://schemas.microsoft.com/office/powerpoint/2010/main" val="2767202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i="1" dirty="0" smtClean="0"/>
              <a:t>Traditional method is to insure agricultural produce, deadstock &amp; livestock on a material damage basis.</a:t>
            </a:r>
          </a:p>
          <a:p>
            <a:pPr marL="0" indent="0">
              <a:buNone/>
            </a:pPr>
            <a:endParaRPr lang="en-GB" sz="1200" dirty="0" smtClean="0">
              <a:cs typeface="Arial" charset="0"/>
            </a:endParaRPr>
          </a:p>
          <a:p>
            <a:pPr marL="0" indent="0">
              <a:buNone/>
            </a:pPr>
            <a:r>
              <a:rPr lang="en-GB" sz="1200" dirty="0" smtClean="0">
                <a:cs typeface="Arial" charset="0"/>
              </a:rPr>
              <a:t>Farm Revenue policies generally cover:</a:t>
            </a:r>
          </a:p>
          <a:p>
            <a:endParaRPr lang="en-GB" sz="1200" dirty="0" smtClean="0">
              <a:cs typeface="Arial" charset="0"/>
            </a:endParaRPr>
          </a:p>
          <a:p>
            <a:r>
              <a:rPr lang="en-GB" sz="1200" dirty="0" smtClean="0">
                <a:cs typeface="Arial" pitchFamily="34" charset="0"/>
              </a:rPr>
              <a:t>Loss of  Revenue + Increased Cost of Working</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27</a:t>
            </a:fld>
            <a:endParaRPr lang="en-US"/>
          </a:p>
        </p:txBody>
      </p:sp>
    </p:spTree>
    <p:extLst>
      <p:ext uri="{BB962C8B-B14F-4D97-AF65-F5344CB8AC3E}">
        <p14:creationId xmlns:p14="http://schemas.microsoft.com/office/powerpoint/2010/main" val="144337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ea typeface="Verdana" pitchFamily="34" charset="0"/>
                <a:cs typeface="Verdana" pitchFamily="34" charset="0"/>
              </a:rPr>
              <a:t>Essential for intensive farm risks</a:t>
            </a:r>
          </a:p>
          <a:p>
            <a:r>
              <a:rPr lang="en-GB" sz="1200" dirty="0" smtClean="0">
                <a:ea typeface="Verdana" pitchFamily="34" charset="0"/>
                <a:cs typeface="Verdana" pitchFamily="34" charset="0"/>
              </a:rPr>
              <a:t>Extremely suitable for arable farms</a:t>
            </a:r>
          </a:p>
          <a:p>
            <a:r>
              <a:rPr lang="en-GB" sz="1200" dirty="0" smtClean="0">
                <a:ea typeface="Verdana" pitchFamily="34" charset="0"/>
                <a:cs typeface="Verdana" pitchFamily="34" charset="0"/>
              </a:rPr>
              <a:t>Significant advantages for dairy farms  (ICOW essential)                  </a:t>
            </a:r>
          </a:p>
          <a:p>
            <a:r>
              <a:rPr lang="en-GB" sz="1200" dirty="0" smtClean="0">
                <a:ea typeface="Verdana" pitchFamily="34" charset="0"/>
                <a:cs typeface="Verdana" pitchFamily="34" charset="0"/>
              </a:rPr>
              <a:t>Livestock farms</a:t>
            </a:r>
          </a:p>
          <a:p>
            <a:r>
              <a:rPr lang="en-GB" sz="1200" dirty="0" smtClean="0">
                <a:ea typeface="Verdana" pitchFamily="34" charset="0"/>
                <a:cs typeface="Verdana" pitchFamily="34" charset="0"/>
              </a:rPr>
              <a:t>Rental properties</a:t>
            </a:r>
          </a:p>
          <a:p>
            <a:r>
              <a:rPr lang="en-GB" sz="1200" dirty="0" smtClean="0">
                <a:ea typeface="Verdana" pitchFamily="34" charset="0"/>
                <a:cs typeface="Verdana" pitchFamily="34" charset="0"/>
              </a:rPr>
              <a:t>Other business enterprises – own-produce farm shops,</a:t>
            </a:r>
            <a:r>
              <a:rPr lang="en-GB" sz="1200" baseline="0" dirty="0" smtClean="0">
                <a:ea typeface="Verdana" pitchFamily="34" charset="0"/>
                <a:cs typeface="Verdana" pitchFamily="34" charset="0"/>
              </a:rPr>
              <a:t> </a:t>
            </a:r>
            <a:r>
              <a:rPr lang="en-GB" sz="1200" dirty="0" smtClean="0">
                <a:ea typeface="Verdana" pitchFamily="34" charset="0"/>
                <a:cs typeface="Verdana" pitchFamily="34" charset="0"/>
              </a:rPr>
              <a:t>bio-diversification, renewable energies</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28</a:t>
            </a:fld>
            <a:endParaRPr lang="en-US"/>
          </a:p>
        </p:txBody>
      </p:sp>
    </p:spTree>
    <p:extLst>
      <p:ext uri="{BB962C8B-B14F-4D97-AF65-F5344CB8AC3E}">
        <p14:creationId xmlns:p14="http://schemas.microsoft.com/office/powerpoint/2010/main" val="147974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necessarily the market value of products on</a:t>
            </a:r>
            <a:r>
              <a:rPr lang="en-GB" baseline="0" dirty="0" smtClean="0"/>
              <a:t> the date of the loss –help farmers who would conventionally store their crops to take advantage of seasonal market uplifts</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29</a:t>
            </a:fld>
            <a:endParaRPr lang="en-US"/>
          </a:p>
        </p:txBody>
      </p:sp>
    </p:spTree>
    <p:extLst>
      <p:ext uri="{BB962C8B-B14F-4D97-AF65-F5344CB8AC3E}">
        <p14:creationId xmlns:p14="http://schemas.microsoft.com/office/powerpoint/2010/main" val="3411491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Wider and more flexible cover</a:t>
            </a:r>
          </a:p>
          <a:p>
            <a:r>
              <a:rPr lang="en-GB" sz="1200" dirty="0" smtClean="0"/>
              <a:t>Increased costs of working cover </a:t>
            </a:r>
          </a:p>
          <a:p>
            <a:r>
              <a:rPr lang="en-GB" sz="1200" dirty="0" smtClean="0"/>
              <a:t>Claim assessment based on selling price rather value at time of loss	</a:t>
            </a:r>
          </a:p>
          <a:p>
            <a:r>
              <a:rPr lang="en-GB" sz="1200" dirty="0" smtClean="0"/>
              <a:t>Simpler to set sums insured</a:t>
            </a:r>
          </a:p>
          <a:p>
            <a:r>
              <a:rPr lang="en-GB" sz="1200" dirty="0" smtClean="0"/>
              <a:t>Extensions for customers/suppliers </a:t>
            </a:r>
            <a:r>
              <a:rPr lang="en-GB" sz="1200" dirty="0" err="1" smtClean="0"/>
              <a:t>etc</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30</a:t>
            </a:fld>
            <a:endParaRPr lang="en-US"/>
          </a:p>
        </p:txBody>
      </p:sp>
    </p:spTree>
    <p:extLst>
      <p:ext uri="{BB962C8B-B14F-4D97-AF65-F5344CB8AC3E}">
        <p14:creationId xmlns:p14="http://schemas.microsoft.com/office/powerpoint/2010/main" val="4237079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Combine harvester hire, engage contractor to finish a job, </a:t>
            </a:r>
            <a:r>
              <a:rPr lang="en-GB" sz="1200" dirty="0" err="1" smtClean="0"/>
              <a:t>etc</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31</a:t>
            </a:fld>
            <a:endParaRPr lang="en-US"/>
          </a:p>
        </p:txBody>
      </p:sp>
    </p:spTree>
    <p:extLst>
      <p:ext uri="{BB962C8B-B14F-4D97-AF65-F5344CB8AC3E}">
        <p14:creationId xmlns:p14="http://schemas.microsoft.com/office/powerpoint/2010/main" val="1427277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Stand alone” ICOW cover </a:t>
            </a:r>
          </a:p>
          <a:p>
            <a:r>
              <a:rPr lang="en-GB" b="1" dirty="0" smtClean="0"/>
              <a:t>“Increase in Cost of Working”</a:t>
            </a:r>
          </a:p>
          <a:p>
            <a:r>
              <a:rPr lang="en-GB" dirty="0" smtClean="0"/>
              <a:t>We will cover you for the increased cost of working and the amount payable will be the additional expenditure necessarily and reasonably incurred by you as a result of the incident in order to prevent or minimise the interruption of the business during the indemnity period at a level not exceeding that immediately before the incident</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32</a:t>
            </a:fld>
            <a:endParaRPr lang="en-US"/>
          </a:p>
        </p:txBody>
      </p:sp>
    </p:spTree>
    <p:extLst>
      <p:ext uri="{BB962C8B-B14F-4D97-AF65-F5344CB8AC3E}">
        <p14:creationId xmlns:p14="http://schemas.microsoft.com/office/powerpoint/2010/main" val="3003072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There is still a material damage proviso but </a:t>
            </a:r>
            <a:r>
              <a:rPr lang="en-GB" sz="1200" u="sng" dirty="0" smtClean="0"/>
              <a:t>NOT</a:t>
            </a:r>
            <a:r>
              <a:rPr lang="en-GB" sz="1200" dirty="0" smtClean="0"/>
              <a:t> in relation to agricultural produce, deadstock or livestock for sale where Revenue is for such production is insured (avoids dual insurance)</a:t>
            </a:r>
          </a:p>
          <a:p>
            <a:pPr marL="109728" indent="0">
              <a:buNone/>
            </a:pPr>
            <a:endParaRPr lang="en-GB" sz="1200" dirty="0" smtClean="0"/>
          </a:p>
          <a:p>
            <a:r>
              <a:rPr lang="en-GB" sz="1200" dirty="0" smtClean="0"/>
              <a:t>Perils will follow material damage covers</a:t>
            </a:r>
          </a:p>
          <a:p>
            <a:r>
              <a:rPr lang="en-GB" sz="1200" dirty="0" smtClean="0"/>
              <a:t>Storm/flood excludes moveable property in the open, fences, gates, growing crops or fruits (as it would for MD cover)</a:t>
            </a:r>
          </a:p>
          <a:p>
            <a:pPr marL="109728" indent="0">
              <a:buNone/>
            </a:pPr>
            <a:endParaRPr lang="en-GB" sz="1200" dirty="0" smtClean="0"/>
          </a:p>
          <a:p>
            <a:r>
              <a:rPr lang="en-GB" sz="1200" dirty="0" smtClean="0"/>
              <a:t>Sums Insured can be set in a variety of ways:-</a:t>
            </a:r>
          </a:p>
          <a:p>
            <a:pPr>
              <a:buFontTx/>
              <a:buNone/>
            </a:pPr>
            <a:r>
              <a:rPr lang="en-GB" sz="1200" dirty="0" smtClean="0"/>
              <a:t>Sum Insured – Work out total revenues from the business, adjust for trends/planned</a:t>
            </a:r>
            <a:r>
              <a:rPr lang="en-GB" sz="1200" baseline="0" dirty="0" smtClean="0"/>
              <a:t> changes to business/anticipated market fluctuation – Mention Graves case</a:t>
            </a:r>
            <a:endParaRPr lang="en-GB" sz="1200" dirty="0" smtClean="0"/>
          </a:p>
          <a:p>
            <a:pPr>
              <a:buFontTx/>
              <a:buNone/>
            </a:pPr>
            <a:r>
              <a:rPr lang="en-GB" sz="1200" dirty="0" smtClean="0"/>
              <a:t>Declaration-linked basis – discuss benefits – essentially guarantees that Average will not be a problem – acknowledge extra</a:t>
            </a:r>
            <a:r>
              <a:rPr lang="en-GB" sz="1200" baseline="0" dirty="0" smtClean="0"/>
              <a:t> work for broker at point of sale.</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33</a:t>
            </a:fld>
            <a:endParaRPr lang="en-US"/>
          </a:p>
        </p:txBody>
      </p:sp>
    </p:spTree>
    <p:extLst>
      <p:ext uri="{BB962C8B-B14F-4D97-AF65-F5344CB8AC3E}">
        <p14:creationId xmlns:p14="http://schemas.microsoft.com/office/powerpoint/2010/main" val="787697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ea typeface="Verdana" pitchFamily="34" charset="0"/>
                <a:cs typeface="Verdana" pitchFamily="34" charset="0"/>
              </a:rPr>
              <a:t>Best shown by working examples:</a:t>
            </a:r>
            <a:endParaRPr lang="en-GB" i="1"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34</a:t>
            </a:fld>
            <a:endParaRPr lang="en-US"/>
          </a:p>
        </p:txBody>
      </p:sp>
    </p:spTree>
    <p:extLst>
      <p:ext uri="{BB962C8B-B14F-4D97-AF65-F5344CB8AC3E}">
        <p14:creationId xmlns:p14="http://schemas.microsoft.com/office/powerpoint/2010/main" val="3336168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Set scene  -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Friendly cooperation – “Mates rates”. Would have charged neighbour for planting potatoes.  Later in season, neighbour to harvest Insured’s potatoes and charge for service.</a:t>
            </a:r>
          </a:p>
          <a:p>
            <a:endParaRPr lang="en-GB" dirty="0" smtClean="0"/>
          </a:p>
          <a:p>
            <a:r>
              <a:rPr lang="en-GB" dirty="0" smtClean="0"/>
              <a:t>Fire destroyed tractor and potato planter as Insured arrived at neighbour’s to plant seed potatoes.</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3</a:t>
            </a:fld>
            <a:endParaRPr lang="en-US"/>
          </a:p>
        </p:txBody>
      </p:sp>
    </p:spTree>
    <p:extLst>
      <p:ext uri="{BB962C8B-B14F-4D97-AF65-F5344CB8AC3E}">
        <p14:creationId xmlns:p14="http://schemas.microsoft.com/office/powerpoint/2010/main" val="903526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GB" sz="1200" dirty="0" smtClean="0"/>
              <a:t>Outside arcs  - too cold for pigs in herd</a:t>
            </a:r>
          </a:p>
          <a:p>
            <a:pPr marL="342900" indent="-342900"/>
            <a:r>
              <a:rPr lang="en-GB" sz="1200" dirty="0" smtClean="0"/>
              <a:t>Hired in mobile farrowing house – nothing available for the size of operation</a:t>
            </a:r>
          </a:p>
          <a:p>
            <a:pPr marL="342900" indent="-342900"/>
            <a:r>
              <a:rPr lang="en-GB" sz="1200" dirty="0" smtClean="0"/>
              <a:t>Move to nearby farm – serious disease risk</a:t>
            </a:r>
          </a:p>
          <a:p>
            <a:pPr marL="342900" indent="-342900"/>
            <a:r>
              <a:rPr lang="en-GB" sz="1200" dirty="0" smtClean="0"/>
              <a:t>Cull sows until farrowing house repaired – creates large hole in breeding her</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38</a:t>
            </a:fld>
            <a:endParaRPr lang="en-US"/>
          </a:p>
        </p:txBody>
      </p:sp>
    </p:spTree>
    <p:extLst>
      <p:ext uri="{BB962C8B-B14F-4D97-AF65-F5344CB8AC3E}">
        <p14:creationId xmlns:p14="http://schemas.microsoft.com/office/powerpoint/2010/main" val="1921788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42</a:t>
            </a:fld>
            <a:endParaRPr lang="en-US"/>
          </a:p>
        </p:txBody>
      </p:sp>
    </p:spTree>
    <p:extLst>
      <p:ext uri="{BB962C8B-B14F-4D97-AF65-F5344CB8AC3E}">
        <p14:creationId xmlns:p14="http://schemas.microsoft.com/office/powerpoint/2010/main" val="3285903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1" dirty="0" smtClean="0"/>
              <a:t>Discuss inputs, such as fertiliser in stock, that will be used in the following growing season, but not generate Revenue within 12 months of the loss – are these covered?</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45</a:t>
            </a:fld>
            <a:endParaRPr lang="en-US"/>
          </a:p>
        </p:txBody>
      </p:sp>
    </p:spTree>
    <p:extLst>
      <p:ext uri="{BB962C8B-B14F-4D97-AF65-F5344CB8AC3E}">
        <p14:creationId xmlns:p14="http://schemas.microsoft.com/office/powerpoint/2010/main" val="1985848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Unsure how to set cover? </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48</a:t>
            </a:fld>
            <a:endParaRPr lang="en-US"/>
          </a:p>
        </p:txBody>
      </p:sp>
    </p:spTree>
    <p:extLst>
      <p:ext uri="{BB962C8B-B14F-4D97-AF65-F5344CB8AC3E}">
        <p14:creationId xmlns:p14="http://schemas.microsoft.com/office/powerpoint/2010/main" val="1531303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1" dirty="0" smtClean="0"/>
              <a:t>Refer to case involving burned tractor and potato planter</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49</a:t>
            </a:fld>
            <a:endParaRPr lang="en-US"/>
          </a:p>
        </p:txBody>
      </p:sp>
    </p:spTree>
    <p:extLst>
      <p:ext uri="{BB962C8B-B14F-4D97-AF65-F5344CB8AC3E}">
        <p14:creationId xmlns:p14="http://schemas.microsoft.com/office/powerpoint/2010/main" val="4198333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has been a welcome trend in recent years for farmers insurances for arable and livestock enterprises to be covered on a Revenue basis.</a:t>
            </a:r>
          </a:p>
          <a:p>
            <a:endParaRPr lang="en-GB" dirty="0" smtClean="0"/>
          </a:p>
          <a:p>
            <a:r>
              <a:rPr lang="en-GB" dirty="0" smtClean="0"/>
              <a:t>This provides much wider and more flexible cover. If it’s set up correctly, revenue cover enables the loss adjuster to negotiate a settlement that  properly protects the policyholder’s business</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50</a:t>
            </a:fld>
            <a:endParaRPr lang="en-US"/>
          </a:p>
        </p:txBody>
      </p:sp>
    </p:spTree>
    <p:extLst>
      <p:ext uri="{BB962C8B-B14F-4D97-AF65-F5344CB8AC3E}">
        <p14:creationId xmlns:p14="http://schemas.microsoft.com/office/powerpoint/2010/main" val="1943792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Field of sugar beet damaged by spray</a:t>
            </a:r>
            <a:r>
              <a:rPr lang="en-GB" baseline="0" dirty="0" smtClean="0"/>
              <a:t> drifting from Insured’s field.  Liability attached in negligence – prima facie evidence of not adequately discharging a duty of care to neighbour.</a:t>
            </a:r>
          </a:p>
          <a:p>
            <a:r>
              <a:rPr lang="en-GB" baseline="0" dirty="0" smtClean="0"/>
              <a:t>Mention “reasonable care” – reckless disregard for consequences could result in claim being declined</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51</a:t>
            </a:fld>
            <a:endParaRPr lang="en-US"/>
          </a:p>
        </p:txBody>
      </p:sp>
    </p:spTree>
    <p:extLst>
      <p:ext uri="{BB962C8B-B14F-4D97-AF65-F5344CB8AC3E}">
        <p14:creationId xmlns:p14="http://schemas.microsoft.com/office/powerpoint/2010/main" val="2676785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Cattle escaped from field into neighbour’s garden.</a:t>
            </a:r>
          </a:p>
          <a:p>
            <a:r>
              <a:rPr lang="en-GB" dirty="0" smtClean="0"/>
              <a:t>Strict</a:t>
            </a:r>
            <a:r>
              <a:rPr lang="en-GB" baseline="0" dirty="0" smtClean="0"/>
              <a:t> liability attaches to KEEPER of animals – Section 4 of Animals Act 1971.  In England and Wales there is no duty on a property owner to fence to keep animals out.  Saying someone else must have left a gate open is no defence!</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52</a:t>
            </a:fld>
            <a:endParaRPr lang="en-US"/>
          </a:p>
        </p:txBody>
      </p:sp>
    </p:spTree>
    <p:extLst>
      <p:ext uri="{BB962C8B-B14F-4D97-AF65-F5344CB8AC3E}">
        <p14:creationId xmlns:p14="http://schemas.microsoft.com/office/powerpoint/2010/main" val="1675882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crop of Ritz spring-sown oilseed rape, photographed in June 2009, when the crop should have been knee high.</a:t>
            </a:r>
          </a:p>
          <a:p>
            <a:r>
              <a:rPr lang="en-GB" dirty="0" smtClean="0"/>
              <a:t>The variety completely failed in the UK in 2009.  We acted for </a:t>
            </a:r>
            <a:r>
              <a:rPr lang="en-GB" dirty="0" smtClean="0"/>
              <a:t>Products Liability insurers of a</a:t>
            </a:r>
            <a:r>
              <a:rPr lang="en-GB" baseline="0" dirty="0" smtClean="0"/>
              <a:t> small </a:t>
            </a:r>
            <a:r>
              <a:rPr lang="en-GB" dirty="0" smtClean="0"/>
              <a:t>seed </a:t>
            </a:r>
            <a:r>
              <a:rPr lang="en-GB" dirty="0" smtClean="0"/>
              <a:t>company.  Many thousands of acres </a:t>
            </a:r>
            <a:r>
              <a:rPr lang="en-GB" dirty="0" smtClean="0"/>
              <a:t>affected in the UK.</a:t>
            </a:r>
            <a:endParaRPr lang="en-GB" dirty="0" smtClean="0"/>
          </a:p>
          <a:p>
            <a:r>
              <a:rPr lang="en-GB" dirty="0" smtClean="0"/>
              <a:t>Liability</a:t>
            </a:r>
            <a:r>
              <a:rPr lang="en-GB" baseline="0" dirty="0" smtClean="0"/>
              <a:t> attached under sale of Goods Act – seed not fit for purpose.  No damage though to TP property, so had to be </a:t>
            </a:r>
            <a:r>
              <a:rPr lang="en-GB" u="sng" baseline="0" dirty="0" smtClean="0"/>
              <a:t>Financial Loss</a:t>
            </a:r>
            <a:r>
              <a:rPr lang="en-GB" baseline="0" dirty="0" smtClean="0"/>
              <a:t> </a:t>
            </a:r>
            <a:r>
              <a:rPr lang="en-GB" u="sng" baseline="0" dirty="0" smtClean="0"/>
              <a:t>Extension</a:t>
            </a:r>
            <a:r>
              <a:rPr lang="en-GB" baseline="0" dirty="0" smtClean="0"/>
              <a:t> to cover </a:t>
            </a:r>
            <a:r>
              <a:rPr lang="en-GB" baseline="0" dirty="0" smtClean="0"/>
              <a:t>in place</a:t>
            </a:r>
            <a:r>
              <a:rPr lang="en-GB" baseline="0" dirty="0" smtClean="0"/>
              <a:t>.  This proved to be insufficient in the case we handled – customers</a:t>
            </a:r>
            <a:r>
              <a:rPr lang="en-GB" baseline="0" smtClean="0"/>
              <a:t>’ financial losses </a:t>
            </a:r>
            <a:r>
              <a:rPr lang="en-GB" baseline="0" dirty="0" smtClean="0"/>
              <a:t>circa £250k – cover limited to £50k</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53</a:t>
            </a:fld>
            <a:endParaRPr lang="en-US"/>
          </a:p>
        </p:txBody>
      </p:sp>
    </p:spTree>
    <p:extLst>
      <p:ext uri="{BB962C8B-B14F-4D97-AF65-F5344CB8AC3E}">
        <p14:creationId xmlns:p14="http://schemas.microsoft.com/office/powerpoint/2010/main" val="3484334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Glyphosate</a:t>
            </a:r>
            <a:r>
              <a:rPr lang="en-GB" baseline="0" dirty="0" smtClean="0"/>
              <a:t> = “Roundup” readily available chemical</a:t>
            </a:r>
          </a:p>
          <a:p>
            <a:r>
              <a:rPr lang="en-GB" dirty="0" smtClean="0"/>
              <a:t>We acted for the insurers of the</a:t>
            </a:r>
            <a:r>
              <a:rPr lang="en-GB" baseline="0" dirty="0" smtClean="0"/>
              <a:t> seed grower.</a:t>
            </a:r>
          </a:p>
          <a:p>
            <a:r>
              <a:rPr lang="en-GB" dirty="0" smtClean="0"/>
              <a:t>Hundreds of acres affected.  Loss of yield.</a:t>
            </a:r>
          </a:p>
          <a:p>
            <a:r>
              <a:rPr lang="en-GB" dirty="0" smtClean="0"/>
              <a:t>Liability</a:t>
            </a:r>
            <a:r>
              <a:rPr lang="en-GB" baseline="0" dirty="0" smtClean="0"/>
              <a:t> attached under sale of Goods Act – seed not fit for purpose.  No damage though to TP property, so had to be Financial Loss cover in place.</a:t>
            </a:r>
            <a:endParaRPr lang="en-GB" dirty="0" smtClean="0"/>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54</a:t>
            </a:fld>
            <a:endParaRPr lang="en-US"/>
          </a:p>
        </p:txBody>
      </p:sp>
    </p:spTree>
    <p:extLst>
      <p:ext uri="{BB962C8B-B14F-4D97-AF65-F5344CB8AC3E}">
        <p14:creationId xmlns:p14="http://schemas.microsoft.com/office/powerpoint/2010/main" val="320404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Claim for Loss of Revenue and ICOW</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4</a:t>
            </a:fld>
            <a:endParaRPr lang="en-US"/>
          </a:p>
        </p:txBody>
      </p:sp>
    </p:spTree>
    <p:extLst>
      <p:ext uri="{BB962C8B-B14F-4D97-AF65-F5344CB8AC3E}">
        <p14:creationId xmlns:p14="http://schemas.microsoft.com/office/powerpoint/2010/main" val="2965465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Fortunately, most Farm policies now provide cover – Explain case involving </a:t>
            </a:r>
            <a:r>
              <a:rPr lang="en-GB" baseline="0" dirty="0" err="1" smtClean="0"/>
              <a:t>Omex</a:t>
            </a:r>
            <a:r>
              <a:rPr lang="en-GB" baseline="0" dirty="0" smtClean="0"/>
              <a:t> </a:t>
            </a:r>
            <a:r>
              <a:rPr lang="en-GB" baseline="0" dirty="0" err="1" smtClean="0"/>
              <a:t>fert</a:t>
            </a:r>
            <a:r>
              <a:rPr lang="en-GB" baseline="0" dirty="0" smtClean="0"/>
              <a:t>. that escaped – no cover &amp; £70,000 loss</a:t>
            </a:r>
            <a:endParaRPr lang="en-GB" dirty="0" smtClean="0"/>
          </a:p>
          <a:p>
            <a:r>
              <a:rPr lang="en-GB" dirty="0" smtClean="0"/>
              <a:t>Explain</a:t>
            </a:r>
            <a:r>
              <a:rPr lang="en-GB" baseline="0" dirty="0" smtClean="0"/>
              <a:t> scenario – Very unfortunate Insured.  Power temp off to farm.  Driver of farm lorry not aware.  Attempted to fill up with diesel.  Pump didn’t work.  Nozzle returned to holster while still latched open.  Power supply restored early evening.  Pump operated and emptied diesel tank – approx. 5000 litres</a:t>
            </a:r>
            <a:endParaRPr lang="en-GB" dirty="0" smtClean="0"/>
          </a:p>
          <a:p>
            <a:r>
              <a:rPr lang="en-GB" dirty="0" smtClean="0"/>
              <a:t>Liability</a:t>
            </a:r>
            <a:r>
              <a:rPr lang="en-GB" baseline="0" dirty="0" smtClean="0"/>
              <a:t> attached under Water Resources Act under “Polluter pays” principle. No defence to say that policyholder not negligent. Clean up cost approx. £40,000.</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55</a:t>
            </a:fld>
            <a:endParaRPr lang="en-US"/>
          </a:p>
        </p:txBody>
      </p:sp>
    </p:spTree>
    <p:extLst>
      <p:ext uri="{BB962C8B-B14F-4D97-AF65-F5344CB8AC3E}">
        <p14:creationId xmlns:p14="http://schemas.microsoft.com/office/powerpoint/2010/main" val="3384705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about 50 acres of maize in three fields.  </a:t>
            </a:r>
          </a:p>
          <a:p>
            <a:r>
              <a:rPr lang="en-GB" dirty="0" err="1" smtClean="0"/>
              <a:t>Approx</a:t>
            </a:r>
            <a:r>
              <a:rPr lang="en-GB" baseline="0" dirty="0" smtClean="0"/>
              <a:t> 30 steel bars found strapped to individual plants in two of three fields</a:t>
            </a:r>
          </a:p>
          <a:p>
            <a:r>
              <a:rPr lang="en-GB" baseline="0" dirty="0" smtClean="0"/>
              <a:t>Concern that harvesting could be dangerous to employees and equipment</a:t>
            </a:r>
          </a:p>
          <a:p>
            <a:r>
              <a:rPr lang="en-GB" baseline="0" dirty="0" smtClean="0"/>
              <a:t>Have tried to check manually – spotted about 50%</a:t>
            </a:r>
            <a:endParaRPr lang="en-GB" dirty="0" smtClean="0"/>
          </a:p>
          <a:p>
            <a:r>
              <a:rPr lang="en-GB" dirty="0" smtClean="0"/>
              <a:t>Invite discussion – has the plant actually been damaged?</a:t>
            </a:r>
          </a:p>
          <a:p>
            <a:r>
              <a:rPr lang="en-GB" dirty="0" smtClean="0"/>
              <a:t>If the</a:t>
            </a:r>
            <a:r>
              <a:rPr lang="en-GB" baseline="0" dirty="0" smtClean="0"/>
              <a:t> plant has been damaged, is the whole crop maliciously damaged</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57</a:t>
            </a:fld>
            <a:endParaRPr lang="en-US"/>
          </a:p>
        </p:txBody>
      </p:sp>
    </p:spTree>
    <p:extLst>
      <p:ext uri="{BB962C8B-B14F-4D97-AF65-F5344CB8AC3E}">
        <p14:creationId xmlns:p14="http://schemas.microsoft.com/office/powerpoint/2010/main" val="38609723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RH’s case involving a cow that clambered</a:t>
            </a:r>
            <a:r>
              <a:rPr lang="en-GB" baseline="0" dirty="0" smtClean="0"/>
              <a:t> onto a roof off a bank and fell through into the house</a:t>
            </a:r>
            <a:endParaRPr lang="en-GB" dirty="0" smtClean="0"/>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58</a:t>
            </a:fld>
            <a:endParaRPr lang="en-US"/>
          </a:p>
        </p:txBody>
      </p:sp>
    </p:spTree>
    <p:extLst>
      <p:ext uri="{BB962C8B-B14F-4D97-AF65-F5344CB8AC3E}">
        <p14:creationId xmlns:p14="http://schemas.microsoft.com/office/powerpoint/2010/main" val="84106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Insured engaged a contractor to</a:t>
            </a:r>
            <a:r>
              <a:rPr lang="en-GB" baseline="0" dirty="0" smtClean="0"/>
              <a:t> plant his potato crop and his neighbours’ crops in good faith.  He wanted to “do his bit” for his friends and expected his policy to meet the cost of planting potatoes for all three farmers.  He also expected to recover the income he would have derived from planting his neighbours’ potatoes - £1,156.35 Gross Revenue</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5</a:t>
            </a:fld>
            <a:endParaRPr lang="en-US"/>
          </a:p>
        </p:txBody>
      </p:sp>
    </p:spTree>
    <p:extLst>
      <p:ext uri="{BB962C8B-B14F-4D97-AF65-F5344CB8AC3E}">
        <p14:creationId xmlns:p14="http://schemas.microsoft.com/office/powerpoint/2010/main" val="15352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Also</a:t>
            </a:r>
            <a:r>
              <a:rPr lang="en-GB" baseline="0" dirty="0" smtClean="0"/>
              <a:t>, as the Insured did not have to run his own machinery, to plant any of the crops there were modest savings to take into consideration when calculating the loss under the policy – net ICOW</a:t>
            </a:r>
            <a:endParaRPr lang="en-GB" dirty="0" smtClean="0"/>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6</a:t>
            </a:fld>
            <a:endParaRPr lang="en-US"/>
          </a:p>
        </p:txBody>
      </p:sp>
    </p:spTree>
    <p:extLst>
      <p:ext uri="{BB962C8B-B14F-4D97-AF65-F5344CB8AC3E}">
        <p14:creationId xmlns:p14="http://schemas.microsoft.com/office/powerpoint/2010/main" val="3073437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ICOW only covered for Insured’s business – neighbours</a:t>
            </a:r>
            <a:r>
              <a:rPr lang="en-GB" baseline="0" dirty="0" smtClean="0"/>
              <a:t> ICOW’s have to be considered under neighbours’ policies</a:t>
            </a:r>
          </a:p>
          <a:p>
            <a:endParaRPr lang="en-GB" baseline="0" dirty="0" smtClean="0"/>
          </a:p>
          <a:p>
            <a:r>
              <a:rPr lang="en-GB" baseline="0" dirty="0" smtClean="0"/>
              <a:t>No cover for Contracting income, so no payment could be made for the lost contracting income</a:t>
            </a:r>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7</a:t>
            </a:fld>
            <a:endParaRPr lang="en-US"/>
          </a:p>
        </p:txBody>
      </p:sp>
    </p:spTree>
    <p:extLst>
      <p:ext uri="{BB962C8B-B14F-4D97-AF65-F5344CB8AC3E}">
        <p14:creationId xmlns:p14="http://schemas.microsoft.com/office/powerpoint/2010/main" val="373842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Broker knew that his client derived an income stream from the contract planting of potatoes, as this work was included in the description of the business and assumed that it would be picked up as Revenue from “Potatoes in store”.</a:t>
            </a:r>
          </a:p>
          <a:p>
            <a:r>
              <a:rPr lang="en-GB" dirty="0" smtClean="0"/>
              <a:t>However, he hadn’t thought things through and realised that the Revenue protected by this item related only to the Revenue generated from the sale of the policyholder’s own crop and ICOW’s incurred to protect that Revenue.  Had not made allowance/arrangement for Contracting Revenue to be covered. </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8</a:t>
            </a:fld>
            <a:endParaRPr lang="en-US"/>
          </a:p>
        </p:txBody>
      </p:sp>
    </p:spTree>
    <p:extLst>
      <p:ext uri="{BB962C8B-B14F-4D97-AF65-F5344CB8AC3E}">
        <p14:creationId xmlns:p14="http://schemas.microsoft.com/office/powerpoint/2010/main" val="263127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In reality, it’s </a:t>
            </a:r>
            <a:r>
              <a:rPr lang="en-GB" sz="1200" dirty="0" smtClean="0"/>
              <a:t>often easier for an adjuster to say to a policyholder that a claim is simply not covered, than to adjust a claim to account for under insurance. </a:t>
            </a:r>
            <a:r>
              <a:rPr lang="en-GB" sz="1200" dirty="0" smtClean="0"/>
              <a:t> A</a:t>
            </a:r>
            <a:r>
              <a:rPr lang="en-GB" sz="1200" baseline="0" dirty="0" smtClean="0"/>
              <a:t>lthough </a:t>
            </a:r>
            <a:r>
              <a:rPr lang="en-GB" sz="1200" baseline="0" dirty="0" smtClean="0"/>
              <a:t>we are always mindful of protecting commercial relationships, while negotiating a fair settlement under the policy, this is sometimes very difficult.</a:t>
            </a:r>
            <a:endParaRPr lang="en-GB" sz="1200" dirty="0" smtClean="0"/>
          </a:p>
          <a:p>
            <a:pPr marL="0" indent="0">
              <a:buNone/>
            </a:pPr>
            <a:endParaRPr lang="en-GB" sz="1200" dirty="0" smtClean="0"/>
          </a:p>
          <a:p>
            <a:pPr marL="0" indent="0">
              <a:buNone/>
            </a:pPr>
            <a:r>
              <a:rPr lang="en-GB" sz="1200" dirty="0" smtClean="0"/>
              <a:t>In this section, I will focus on Buildings claims, but the same principles apply to all Material Damage covers.</a:t>
            </a:r>
          </a:p>
          <a:p>
            <a:pPr marL="0" indent="0">
              <a:buNone/>
            </a:pPr>
            <a:endParaRPr lang="en-GB"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Would anybody like to suggest a rate per square metre to allow for the demolition, clearance and rebuild of a conventional Dutch barn? </a:t>
            </a:r>
          </a:p>
          <a:p>
            <a:endParaRPr lang="en-GB" dirty="0"/>
          </a:p>
        </p:txBody>
      </p:sp>
      <p:sp>
        <p:nvSpPr>
          <p:cNvPr id="4" name="Slide Number Placeholder 3"/>
          <p:cNvSpPr>
            <a:spLocks noGrp="1"/>
          </p:cNvSpPr>
          <p:nvPr>
            <p:ph type="sldNum" sz="quarter" idx="10"/>
          </p:nvPr>
        </p:nvSpPr>
        <p:spPr/>
        <p:txBody>
          <a:bodyPr/>
          <a:lstStyle/>
          <a:p>
            <a:fld id="{C0E33F93-37E9-A84E-925C-0A3EAB4E5725}" type="slidenum">
              <a:rPr lang="en-US" smtClean="0"/>
              <a:pPr/>
              <a:t>10</a:t>
            </a:fld>
            <a:endParaRPr lang="en-US"/>
          </a:p>
        </p:txBody>
      </p:sp>
    </p:spTree>
    <p:extLst>
      <p:ext uri="{BB962C8B-B14F-4D97-AF65-F5344CB8AC3E}">
        <p14:creationId xmlns:p14="http://schemas.microsoft.com/office/powerpoint/2010/main" val="3458680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906714"/>
            <a:ext cx="5096933" cy="911754"/>
          </a:xfrm>
          <a:prstGeom prst="rect">
            <a:avLst/>
          </a:prstGeom>
        </p:spPr>
        <p:txBody>
          <a:bodyPr anchor="t">
            <a:normAutofit/>
          </a:bodyPr>
          <a:lstStyle>
            <a:lvl1pPr algn="l">
              <a:defRPr sz="3200" b="0" cap="none">
                <a:solidFill>
                  <a:schemeClr val="bg1"/>
                </a:solidFill>
                <a:latin typeface="+mn-lt"/>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3865034"/>
            <a:ext cx="4334933" cy="482600"/>
          </a:xfrm>
          <a:prstGeom prst="rect">
            <a:avLst/>
          </a:prstGeom>
        </p:spPr>
        <p:txBody>
          <a:bodyPr anchor="t">
            <a:normAutofit/>
          </a:bodyPr>
          <a:lstStyle>
            <a:lvl1pPr marL="0" indent="0" algn="l">
              <a:buNone/>
              <a:defRPr sz="1200" b="1"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Date Placeholder 10"/>
          <p:cNvSpPr>
            <a:spLocks noGrp="1"/>
          </p:cNvSpPr>
          <p:nvPr>
            <p:ph type="dt" sz="half" idx="15"/>
          </p:nvPr>
        </p:nvSpPr>
        <p:spPr>
          <a:xfrm>
            <a:off x="7018362" y="6022973"/>
            <a:ext cx="1457277" cy="365125"/>
          </a:xfrm>
          <a:prstGeom prst="rect">
            <a:avLst/>
          </a:prstGeom>
        </p:spPr>
        <p:txBody>
          <a:bodyPr/>
          <a:lstStyle>
            <a:lvl1pPr>
              <a:defRPr sz="1000">
                <a:solidFill>
                  <a:srgbClr val="000000"/>
                </a:solidFill>
              </a:defRPr>
            </a:lvl1pPr>
          </a:lstStyle>
          <a:p>
            <a:fld id="{923F8A33-0C84-404A-8B26-D7FEAE260FF5}" type="datetime1">
              <a:rPr lang="en-GB" smtClean="0"/>
              <a:pPr/>
              <a:t>05/10/2016</a:t>
            </a:fld>
            <a:endParaRPr lang="en-US" dirty="0"/>
          </a:p>
        </p:txBody>
      </p:sp>
      <p:sp>
        <p:nvSpPr>
          <p:cNvPr id="12" name="Footer Placeholder 11"/>
          <p:cNvSpPr>
            <a:spLocks noGrp="1"/>
          </p:cNvSpPr>
          <p:nvPr>
            <p:ph type="ftr" sz="quarter" idx="16"/>
          </p:nvPr>
        </p:nvSpPr>
        <p:spPr>
          <a:xfrm>
            <a:off x="7019383" y="5881687"/>
            <a:ext cx="2175507" cy="365125"/>
          </a:xfrm>
          <a:prstGeom prst="rect">
            <a:avLst/>
          </a:prstGeom>
        </p:spPr>
        <p:txBody>
          <a:bodyPr/>
          <a:lstStyle>
            <a:lvl1pPr algn="l">
              <a:defRPr sz="1000" b="0">
                <a:solidFill>
                  <a:schemeClr val="tx1"/>
                </a:solidFill>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2" name="Title 1"/>
          <p:cNvSpPr>
            <a:spLocks noGrp="1"/>
          </p:cNvSpPr>
          <p:nvPr>
            <p:ph type="ctrTitle"/>
          </p:nvPr>
        </p:nvSpPr>
        <p:spPr>
          <a:xfrm>
            <a:off x="493484" y="1395412"/>
            <a:ext cx="7772400" cy="818017"/>
          </a:xfrm>
          <a:prstGeom prst="rect">
            <a:avLst/>
          </a:prstGeom>
        </p:spPr>
        <p:txBody>
          <a:bodyPr anchor="t"/>
          <a:lstStyle>
            <a:lvl1pPr algn="l">
              <a:defRPr sz="3600">
                <a:solidFill>
                  <a:srgbClr val="0076B7"/>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493484" y="2331357"/>
            <a:ext cx="6400800" cy="2812143"/>
          </a:xfrm>
          <a:prstGeom prst="rect">
            <a:avLst/>
          </a:prstGeom>
        </p:spPr>
        <p:txBody>
          <a:bodyPr anchor="t"/>
          <a:lstStyle>
            <a:lvl1pPr marL="266700" marR="0" indent="-266700" algn="l" defTabSz="457200" rtl="0" eaLnBrk="1" fontAlgn="auto" latinLnBrk="0" hangingPunct="1">
              <a:lnSpc>
                <a:spcPct val="100000"/>
              </a:lnSpc>
              <a:spcBef>
                <a:spcPts val="600"/>
              </a:spcBef>
              <a:spcAft>
                <a:spcPts val="0"/>
              </a:spcAft>
              <a:buClrTx/>
              <a:buSzTx/>
              <a:buFont typeface="Wingdings" charset="2"/>
              <a:buAutoNum type="arabicPlain"/>
              <a:tabLst/>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p>
          <a:p>
            <a:endParaRPr lang="en-US" dirty="0" smtClean="0"/>
          </a:p>
          <a:p>
            <a:endParaRPr lang="en-US" dirty="0"/>
          </a:p>
        </p:txBody>
      </p:sp>
      <p:sp>
        <p:nvSpPr>
          <p:cNvPr id="10" name="Date Placeholder 9"/>
          <p:cNvSpPr>
            <a:spLocks noGrp="1"/>
          </p:cNvSpPr>
          <p:nvPr>
            <p:ph type="dt" sz="half" idx="10"/>
          </p:nvPr>
        </p:nvSpPr>
        <p:spPr/>
        <p:txBody>
          <a:bodyPr/>
          <a:lstStyle/>
          <a:p>
            <a:fld id="{91EEC825-39A8-411D-937C-64AC97DCCA85}" type="datetime1">
              <a:rPr lang="en-GB" smtClean="0"/>
              <a:pPr/>
              <a:t>05/10/2016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BFBD6FD-71C5-A340-A3EC-D529EFCA154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484" y="2331357"/>
            <a:ext cx="7772400" cy="3555999"/>
          </a:xfrm>
          <a:prstGeom prst="rect">
            <a:avLst/>
          </a:prstGeom>
        </p:spPr>
        <p:txBody>
          <a:bodyPr/>
          <a:lstStyle>
            <a:lvl1pPr marL="177800" indent="-177800">
              <a:defRPr sz="2400" baseline="0"/>
            </a:lvl1pPr>
            <a:lvl2pPr marL="0" indent="-180000">
              <a:defRPr sz="2200"/>
            </a:lvl2pPr>
            <a:lvl3pPr marL="0" indent="-180000">
              <a:defRPr sz="2000"/>
            </a:lvl3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22276C14-3B21-486E-9A35-EDAECB1CE1DA}" type="datetime1">
              <a:rPr lang="en-GB" smtClean="0"/>
              <a:pPr/>
              <a:t>05/10/2016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FBD6FD-71C5-A340-A3EC-D529EFCA1546}" type="slidenum">
              <a:rPr lang="en-US" smtClean="0"/>
              <a:pPr/>
              <a:t>‹#›</a:t>
            </a:fld>
            <a:endParaRPr lang="en-US"/>
          </a:p>
        </p:txBody>
      </p:sp>
      <p:sp>
        <p:nvSpPr>
          <p:cNvPr id="7" name="Title 1"/>
          <p:cNvSpPr>
            <a:spLocks noGrp="1"/>
          </p:cNvSpPr>
          <p:nvPr>
            <p:ph type="ctrTitle"/>
          </p:nvPr>
        </p:nvSpPr>
        <p:spPr>
          <a:xfrm>
            <a:off x="493484" y="1395412"/>
            <a:ext cx="7772400" cy="818017"/>
          </a:xfrm>
          <a:prstGeom prst="rect">
            <a:avLst/>
          </a:prstGeom>
        </p:spPr>
        <p:txBody>
          <a:bodyPr anchor="t"/>
          <a:lstStyle>
            <a:lvl1pPr algn="l">
              <a:defRPr sz="3600">
                <a:solidFill>
                  <a:srgbClr val="0076B7"/>
                </a:solidFill>
              </a:defRPr>
            </a:lvl1pPr>
          </a:lstStyle>
          <a:p>
            <a:r>
              <a:rPr lang="en-GB"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3484" y="2331357"/>
            <a:ext cx="4038600" cy="3565072"/>
          </a:xfrm>
          <a:prstGeom prst="rect">
            <a:avLst/>
          </a:prstGeo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2331357"/>
            <a:ext cx="4038600" cy="3565072"/>
          </a:xfrm>
          <a:prstGeom prst="rect">
            <a:avLst/>
          </a:prstGeo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52BE632A-E003-476A-AA30-6D93C3B5E405}" type="datetime1">
              <a:rPr lang="en-GB" smtClean="0"/>
              <a:pPr/>
              <a:t>05/10/2016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FBD6FD-71C5-A340-A3EC-D529EFCA1546}" type="slidenum">
              <a:rPr lang="en-US" smtClean="0"/>
              <a:pPr/>
              <a:t>‹#›</a:t>
            </a:fld>
            <a:endParaRPr lang="en-US"/>
          </a:p>
        </p:txBody>
      </p:sp>
      <p:sp>
        <p:nvSpPr>
          <p:cNvPr id="8" name="Title 1"/>
          <p:cNvSpPr>
            <a:spLocks noGrp="1"/>
          </p:cNvSpPr>
          <p:nvPr>
            <p:ph type="ctrTitle"/>
          </p:nvPr>
        </p:nvSpPr>
        <p:spPr>
          <a:xfrm>
            <a:off x="493484" y="1395412"/>
            <a:ext cx="7772400" cy="818017"/>
          </a:xfrm>
          <a:prstGeom prst="rect">
            <a:avLst/>
          </a:prstGeom>
        </p:spPr>
        <p:txBody>
          <a:bodyPr anchor="t"/>
          <a:lstStyle>
            <a:lvl1pPr algn="l">
              <a:defRPr sz="3600">
                <a:solidFill>
                  <a:srgbClr val="0076B7"/>
                </a:solidFill>
              </a:defRPr>
            </a:lvl1pPr>
          </a:lstStyle>
          <a:p>
            <a:r>
              <a:rPr lang="en-GB"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143"/>
            <a:ext cx="3008313" cy="1034144"/>
          </a:xfrm>
          <a:prstGeom prst="rect">
            <a:avLst/>
          </a:prstGeom>
        </p:spPr>
        <p:txBody>
          <a:bodyPr anchor="t"/>
          <a:lstStyle>
            <a:lvl1pPr algn="l">
              <a:defRPr sz="2000" b="0"/>
            </a:lvl1pPr>
          </a:lstStyle>
          <a:p>
            <a:r>
              <a:rPr lang="en-GB" dirty="0" smtClean="0"/>
              <a:t>Click to edit Master title style</a:t>
            </a:r>
            <a:endParaRPr lang="en-US" dirty="0"/>
          </a:p>
        </p:txBody>
      </p:sp>
      <p:sp>
        <p:nvSpPr>
          <p:cNvPr id="3" name="Content Placeholder 2"/>
          <p:cNvSpPr>
            <a:spLocks noGrp="1"/>
          </p:cNvSpPr>
          <p:nvPr>
            <p:ph idx="1"/>
          </p:nvPr>
        </p:nvSpPr>
        <p:spPr>
          <a:xfrm>
            <a:off x="3575050" y="1288143"/>
            <a:ext cx="5111750" cy="4635500"/>
          </a:xfrm>
          <a:prstGeom prst="rect">
            <a:avLst/>
          </a:prstGeo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p:txBody>
      </p:sp>
      <p:sp>
        <p:nvSpPr>
          <p:cNvPr id="4" name="Text Placeholder 3"/>
          <p:cNvSpPr>
            <a:spLocks noGrp="1"/>
          </p:cNvSpPr>
          <p:nvPr>
            <p:ph type="body" sz="half" idx="2"/>
          </p:nvPr>
        </p:nvSpPr>
        <p:spPr>
          <a:xfrm>
            <a:off x="457200" y="2503715"/>
            <a:ext cx="3008313" cy="12065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4EF2079B-5B5C-46BE-9F60-E36990B65C0B}" type="datetime1">
              <a:rPr lang="en-GB" smtClean="0"/>
              <a:pPr/>
              <a:t>05/10/2016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FBD6FD-71C5-A340-A3EC-D529EFCA1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D217AB-63E4-43D7-B03F-FE5901E1DC2D}"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FBD6FD-71C5-A340-A3EC-D529EFCA1546}" type="slidenum">
              <a:rPr lang="en-US" smtClean="0"/>
              <a:pPr/>
              <a:t>‹#›</a:t>
            </a:fld>
            <a:endParaRPr lang="en-US"/>
          </a:p>
        </p:txBody>
      </p:sp>
      <p:sp>
        <p:nvSpPr>
          <p:cNvPr id="6" name="Title 1"/>
          <p:cNvSpPr>
            <a:spLocks noGrp="1"/>
          </p:cNvSpPr>
          <p:nvPr>
            <p:ph type="ctrTitle"/>
          </p:nvPr>
        </p:nvSpPr>
        <p:spPr>
          <a:xfrm>
            <a:off x="493484" y="1395412"/>
            <a:ext cx="7772400" cy="818017"/>
          </a:xfrm>
          <a:prstGeom prst="rect">
            <a:avLst/>
          </a:prstGeom>
        </p:spPr>
        <p:txBody>
          <a:bodyPr anchor="t"/>
          <a:lstStyle>
            <a:lvl1pPr algn="l">
              <a:defRPr sz="3600">
                <a:solidFill>
                  <a:srgbClr val="0076B7"/>
                </a:solidFill>
              </a:defRPr>
            </a:lvl1pPr>
          </a:lstStyle>
          <a:p>
            <a:r>
              <a:rPr lang="en-GB"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EC085291-C9FD-45E3-9D30-82DD2EE0BC2E}" type="datetime1">
              <a:rPr lang="en-GB" smtClean="0"/>
              <a:pPr/>
              <a:t>05/10/2016</a:t>
            </a:fld>
            <a:endParaRPr lang="en-US"/>
          </a:p>
        </p:txBody>
      </p:sp>
      <p:sp>
        <p:nvSpPr>
          <p:cNvPr id="4" name="Footer Placeholder 3"/>
          <p:cNvSpPr>
            <a:spLocks noGrp="1"/>
          </p:cNvSpPr>
          <p:nvPr>
            <p:ph type="ftr" sz="quarter" idx="11"/>
          </p:nvPr>
        </p:nvSpPr>
        <p:spPr>
          <a:xfrm>
            <a:off x="466164" y="237569"/>
            <a:ext cx="4710953" cy="365125"/>
          </a:xfrm>
        </p:spPr>
        <p:txBody>
          <a:bodyPr/>
          <a:lstStyle>
            <a:lvl1pPr>
              <a:defRPr>
                <a:ln>
                  <a:noFill/>
                </a:ln>
              </a:defRPr>
            </a:lvl1pPr>
          </a:lstStyle>
          <a:p>
            <a:endParaRPr lang="en-US" dirty="0"/>
          </a:p>
        </p:txBody>
      </p:sp>
      <p:sp>
        <p:nvSpPr>
          <p:cNvPr id="5" name="Slide Number Placeholder 4"/>
          <p:cNvSpPr>
            <a:spLocks noGrp="1"/>
          </p:cNvSpPr>
          <p:nvPr>
            <p:ph type="sldNum" sz="quarter" idx="12"/>
          </p:nvPr>
        </p:nvSpPr>
        <p:spPr>
          <a:xfrm>
            <a:off x="6553200" y="304804"/>
            <a:ext cx="2133600" cy="365125"/>
          </a:xfrm>
        </p:spPr>
        <p:txBody>
          <a:bodyPr/>
          <a:lstStyle/>
          <a:p>
            <a:fld id="{29A544ED-DD61-8B48-87B6-F50619C32150}" type="slidenum">
              <a:rPr lang="en-US" smtClean="0"/>
              <a:pPr/>
              <a:t>‹#›</a:t>
            </a:fld>
            <a:endParaRPr lang="en-US"/>
          </a:p>
        </p:txBody>
      </p:sp>
      <p:sp>
        <p:nvSpPr>
          <p:cNvPr id="6" name="Content Placeholder 2"/>
          <p:cNvSpPr>
            <a:spLocks noGrp="1"/>
          </p:cNvSpPr>
          <p:nvPr>
            <p:ph idx="1"/>
          </p:nvPr>
        </p:nvSpPr>
        <p:spPr>
          <a:xfrm>
            <a:off x="0" y="1663699"/>
            <a:ext cx="9144000" cy="4223657"/>
          </a:xfrm>
          <a:prstGeom prst="rect">
            <a:avLst/>
          </a:prstGeom>
        </p:spPr>
        <p:txBody>
          <a:bodyPr/>
          <a:lstStyle>
            <a:lvl1pPr marL="720000" indent="-180000">
              <a:buNone/>
              <a:defRPr sz="2400"/>
            </a:lvl1pPr>
            <a:lvl2pPr marL="0" indent="-180000">
              <a:defRPr sz="2200"/>
            </a:lvl2pPr>
            <a:lvl3pPr marL="0" indent="-180000">
              <a:defRPr sz="2000"/>
            </a:lvl3pPr>
          </a:lstStyle>
          <a:p>
            <a:pPr lvl="0"/>
            <a:endParaRPr lang="en-GB" dirty="0"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F2EDC7-942D-4BC5-9991-85216DBA69D3}" type="datetime1">
              <a:rPr lang="en-GB" smtClean="0"/>
              <a:pPr/>
              <a:t>05/10/2016</a:t>
            </a:fld>
            <a:endParaRPr lang="en-US"/>
          </a:p>
        </p:txBody>
      </p:sp>
      <p:sp>
        <p:nvSpPr>
          <p:cNvPr id="4" name="Footer Placeholder 3"/>
          <p:cNvSpPr>
            <a:spLocks noGrp="1"/>
          </p:cNvSpPr>
          <p:nvPr>
            <p:ph type="ftr" sz="quarter" idx="11"/>
          </p:nvPr>
        </p:nvSpPr>
        <p:spPr>
          <a:xfrm>
            <a:off x="457200" y="231588"/>
            <a:ext cx="5562600" cy="438341"/>
          </a:xfrm>
        </p:spPr>
        <p:txBody>
          <a:bodyPr/>
          <a:lstStyle>
            <a:lvl1pPr>
              <a:defRPr>
                <a:ln>
                  <a:noFill/>
                </a:ln>
              </a:defRPr>
            </a:lvl1pPr>
          </a:lstStyle>
          <a:p>
            <a:endParaRPr lang="en-US" dirty="0"/>
          </a:p>
        </p:txBody>
      </p:sp>
      <p:sp>
        <p:nvSpPr>
          <p:cNvPr id="5" name="Slide Number Placeholder 4"/>
          <p:cNvSpPr>
            <a:spLocks noGrp="1"/>
          </p:cNvSpPr>
          <p:nvPr>
            <p:ph type="sldNum" sz="quarter" idx="12"/>
          </p:nvPr>
        </p:nvSpPr>
        <p:spPr>
          <a:xfrm>
            <a:off x="6553200" y="304804"/>
            <a:ext cx="2133600" cy="365125"/>
          </a:xfrm>
        </p:spPr>
        <p:txBody>
          <a:bodyPr/>
          <a:lstStyle>
            <a:lvl1pPr>
              <a:defRPr>
                <a:solidFill>
                  <a:schemeClr val="tx1"/>
                </a:solidFill>
              </a:defRPr>
            </a:lvl1pPr>
          </a:lstStyle>
          <a:p>
            <a:fld id="{29A544ED-DD61-8B48-87B6-F50619C32150}" type="slidenum">
              <a:rPr lang="en-US" smtClean="0"/>
              <a:pPr/>
              <a:t>‹#›</a:t>
            </a:fld>
            <a:endParaRPr lang="en-US" dirty="0"/>
          </a:p>
        </p:txBody>
      </p:sp>
      <p:sp>
        <p:nvSpPr>
          <p:cNvPr id="6" name="Content Placeholder 2"/>
          <p:cNvSpPr>
            <a:spLocks noGrp="1"/>
          </p:cNvSpPr>
          <p:nvPr>
            <p:ph idx="1"/>
          </p:nvPr>
        </p:nvSpPr>
        <p:spPr>
          <a:xfrm>
            <a:off x="0" y="804334"/>
            <a:ext cx="9144000" cy="5083022"/>
          </a:xfrm>
          <a:prstGeom prst="rect">
            <a:avLst/>
          </a:prstGeom>
        </p:spPr>
        <p:txBody>
          <a:bodyPr/>
          <a:lstStyle>
            <a:lvl1pPr marL="720000" indent="-180000">
              <a:buNone/>
              <a:defRPr sz="2400"/>
            </a:lvl1pPr>
            <a:lvl2pPr marL="0" indent="-180000">
              <a:defRPr sz="2200"/>
            </a:lvl2pPr>
            <a:lvl3pPr marL="0" indent="-180000">
              <a:defRPr sz="2000"/>
            </a:lvl3pPr>
          </a:lstStyle>
          <a:p>
            <a:pPr lvl="0"/>
            <a:endParaRPr lang="en-GB" dirty="0"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906714"/>
            <a:ext cx="5096933" cy="911754"/>
          </a:xfrm>
          <a:prstGeom prst="rect">
            <a:avLst/>
          </a:prstGeom>
        </p:spPr>
        <p:txBody>
          <a:bodyPr anchor="t">
            <a:normAutofit/>
          </a:bodyPr>
          <a:lstStyle>
            <a:lvl1pPr algn="l">
              <a:defRPr sz="3200" b="0" cap="none">
                <a:solidFill>
                  <a:schemeClr val="bg1"/>
                </a:solidFill>
                <a:latin typeface="+mn-lt"/>
              </a:defRPr>
            </a:lvl1pPr>
          </a:lstStyle>
          <a:p>
            <a:r>
              <a:rPr lang="en-GB" dirty="0" smtClean="0"/>
              <a:t>Click to edit Master title style</a:t>
            </a:r>
            <a:endParaRPr lang="en-US" dirty="0"/>
          </a:p>
        </p:txBody>
      </p:sp>
      <p:sp>
        <p:nvSpPr>
          <p:cNvPr id="7" name="Text Placeholder 2"/>
          <p:cNvSpPr>
            <a:spLocks noGrp="1"/>
          </p:cNvSpPr>
          <p:nvPr>
            <p:ph type="body" idx="13"/>
          </p:nvPr>
        </p:nvSpPr>
        <p:spPr>
          <a:xfrm>
            <a:off x="457200" y="5760358"/>
            <a:ext cx="5562600" cy="595992"/>
          </a:xfrm>
          <a:prstGeom prst="rect">
            <a:avLst/>
          </a:prstGeom>
        </p:spPr>
        <p:txBody>
          <a:bodyPr anchor="t">
            <a:normAutofit/>
          </a:bodyPr>
          <a:lstStyle>
            <a:lvl1pPr marL="0" indent="0" algn="l">
              <a:buNone/>
              <a:defRPr sz="1000" b="0" cap="none">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cLarens_cover_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8" name="TextBox 7"/>
          <p:cNvSpPr txBox="1"/>
          <p:nvPr/>
        </p:nvSpPr>
        <p:spPr>
          <a:xfrm>
            <a:off x="6045200" y="5999867"/>
            <a:ext cx="1041400" cy="379591"/>
          </a:xfrm>
          <a:prstGeom prst="rect">
            <a:avLst/>
          </a:prstGeom>
          <a:noFill/>
        </p:spPr>
        <p:txBody>
          <a:bodyPr wrap="square" rtlCol="0" anchor="t">
            <a:spAutoFit/>
          </a:bodyPr>
          <a:lstStyle/>
          <a:p>
            <a:pPr algn="r"/>
            <a:r>
              <a:rPr lang="en-US" sz="1400" baseline="30000" dirty="0">
                <a:solidFill>
                  <a:schemeClr val="bg1"/>
                </a:solidFill>
              </a:rPr>
              <a:t>Prepared by </a:t>
            </a:r>
            <a:r>
              <a:rPr lang="en-US" sz="1400" baseline="30000" dirty="0" smtClean="0">
                <a:solidFill>
                  <a:schemeClr val="bg1"/>
                </a:solidFill>
              </a:rPr>
              <a:t>—</a:t>
            </a:r>
          </a:p>
          <a:p>
            <a:pPr algn="r"/>
            <a:r>
              <a:rPr lang="en-US" sz="1400" baseline="30000" dirty="0">
                <a:solidFill>
                  <a:schemeClr val="bg1"/>
                </a:solidFill>
              </a:rPr>
              <a:t>Date </a:t>
            </a:r>
            <a:r>
              <a:rPr lang="en-US" sz="1400" baseline="30000" dirty="0" smtClean="0">
                <a:solidFill>
                  <a:schemeClr val="bg1"/>
                </a:solidFill>
              </a:rPr>
              <a:t>—</a:t>
            </a:r>
          </a:p>
        </p:txBody>
      </p:sp>
      <p:sp>
        <p:nvSpPr>
          <p:cNvPr id="10" name="Footer Placeholder 4"/>
          <p:cNvSpPr txBox="1">
            <a:spLocks/>
          </p:cNvSpPr>
          <p:nvPr/>
        </p:nvSpPr>
        <p:spPr>
          <a:xfrm>
            <a:off x="457200" y="6014333"/>
            <a:ext cx="2895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err="1" smtClean="0">
                <a:solidFill>
                  <a:schemeClr val="bg1"/>
                </a:solidFill>
              </a:rPr>
              <a:t>agrical.com</a:t>
            </a:r>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766" y="378923"/>
            <a:ext cx="2100684" cy="604093"/>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McLarens_contents_page_v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a:off x="493484" y="449262"/>
            <a:ext cx="2133600" cy="365125"/>
          </a:xfrm>
          <a:prstGeom prst="rect">
            <a:avLst/>
          </a:prstGeom>
        </p:spPr>
        <p:txBody>
          <a:bodyPr vert="horz" lIns="91440" tIns="45720" rIns="91440" bIns="45720" rtlCol="0" anchor="t"/>
          <a:lstStyle>
            <a:lvl1pPr algn="l">
              <a:defRPr sz="700">
                <a:solidFill>
                  <a:schemeClr val="bg1"/>
                </a:solidFill>
              </a:defRPr>
            </a:lvl1pPr>
          </a:lstStyle>
          <a:p>
            <a:fld id="{A7DE3C25-EC61-4BF9-B90A-A1F0203F7792}" type="datetime1">
              <a:rPr lang="en-GB" smtClean="0"/>
              <a:pPr/>
              <a:t>05/10/2016</a:t>
            </a:fld>
            <a:endParaRPr lang="en-US" dirty="0"/>
          </a:p>
        </p:txBody>
      </p:sp>
      <p:sp>
        <p:nvSpPr>
          <p:cNvPr id="5" name="Footer Placeholder 4"/>
          <p:cNvSpPr>
            <a:spLocks noGrp="1"/>
          </p:cNvSpPr>
          <p:nvPr>
            <p:ph type="ftr" sz="quarter" idx="3"/>
          </p:nvPr>
        </p:nvSpPr>
        <p:spPr>
          <a:xfrm>
            <a:off x="493484" y="267169"/>
            <a:ext cx="5423222" cy="365125"/>
          </a:xfrm>
          <a:prstGeom prst="rect">
            <a:avLst/>
          </a:prstGeom>
        </p:spPr>
        <p:txBody>
          <a:bodyPr vert="horz" lIns="91440" tIns="45720" rIns="91440" bIns="45720" rtlCol="0" anchor="t"/>
          <a:lstStyle>
            <a:lvl1pPr algn="l">
              <a:defRPr sz="1000" b="1">
                <a:solidFill>
                  <a:schemeClr val="bg1"/>
                </a:solidFill>
              </a:defRPr>
            </a:lvl1pPr>
          </a:lstStyle>
          <a:p>
            <a:endParaRPr lang="en-US" dirty="0"/>
          </a:p>
        </p:txBody>
      </p:sp>
      <p:sp>
        <p:nvSpPr>
          <p:cNvPr id="6" name="Slide Number Placeholder 5"/>
          <p:cNvSpPr>
            <a:spLocks noGrp="1"/>
          </p:cNvSpPr>
          <p:nvPr>
            <p:ph type="sldNum" sz="quarter" idx="4"/>
          </p:nvPr>
        </p:nvSpPr>
        <p:spPr>
          <a:xfrm>
            <a:off x="6553200" y="269872"/>
            <a:ext cx="2133600" cy="365125"/>
          </a:xfrm>
          <a:prstGeom prst="rect">
            <a:avLst/>
          </a:prstGeom>
        </p:spPr>
        <p:txBody>
          <a:bodyPr vert="horz" lIns="91440" tIns="45720" rIns="91440" bIns="45720" rtlCol="0" anchor="ctr"/>
          <a:lstStyle>
            <a:lvl1pPr algn="r">
              <a:defRPr sz="1000">
                <a:solidFill>
                  <a:schemeClr val="bg1"/>
                </a:solidFill>
              </a:defRPr>
            </a:lvl1pPr>
          </a:lstStyle>
          <a:p>
            <a:fld id="{6BFBD6FD-71C5-A340-A3EC-D529EFCA1546}" type="slidenum">
              <a:rPr lang="en-US" smtClean="0"/>
              <a:pPr/>
              <a:t>‹#›</a:t>
            </a:fld>
            <a:endParaRPr lang="en-US" dirty="0"/>
          </a:p>
        </p:txBody>
      </p:sp>
      <p:cxnSp>
        <p:nvCxnSpPr>
          <p:cNvPr id="14" name="Straight Connector 13"/>
          <p:cNvCxnSpPr/>
          <p:nvPr/>
        </p:nvCxnSpPr>
        <p:spPr>
          <a:xfrm>
            <a:off x="571500" y="273052"/>
            <a:ext cx="8115300" cy="1588"/>
          </a:xfrm>
          <a:prstGeom prst="line">
            <a:avLst/>
          </a:prstGeom>
          <a:ln w="635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Footer Placeholder 4"/>
          <p:cNvSpPr txBox="1">
            <a:spLocks/>
          </p:cNvSpPr>
          <p:nvPr/>
        </p:nvSpPr>
        <p:spPr>
          <a:xfrm>
            <a:off x="457200" y="6238875"/>
            <a:ext cx="2895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err="1" smtClean="0">
                <a:solidFill>
                  <a:srgbClr val="0076B7"/>
                </a:solidFill>
              </a:rPr>
              <a:t>agrical.com</a:t>
            </a:r>
            <a:endParaRPr kumimoji="0" lang="en-US" sz="1000" b="0" i="0" u="none" strike="noStrike" kern="1200" cap="none" spc="0" normalizeH="0" baseline="0" noProof="0" dirty="0">
              <a:ln>
                <a:noFill/>
              </a:ln>
              <a:solidFill>
                <a:srgbClr val="FFFFFF"/>
              </a:solidFill>
              <a:effectLst/>
              <a:uLnTx/>
              <a:uFillTx/>
              <a:latin typeface="+mn-lt"/>
              <a:ea typeface="+mn-ea"/>
              <a:cs typeface="+mn-cs"/>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6081" y="6117249"/>
            <a:ext cx="1467390" cy="4219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4" r:id="rId5"/>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20738"/>
            <a:ext cx="8229600" cy="627062"/>
          </a:xfrm>
          <a:prstGeom prst="rect">
            <a:avLst/>
          </a:prstGeom>
        </p:spPr>
        <p:txBody>
          <a:bodyPr vert="horz" lIns="91440" tIns="45720" rIns="91440" bIns="45720" rtlCol="0" anchor="t">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1"/>
            <a:ext cx="8229600" cy="4292600"/>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465997"/>
            <a:ext cx="2133600" cy="178532"/>
          </a:xfrm>
          <a:prstGeom prst="rect">
            <a:avLst/>
          </a:prstGeom>
        </p:spPr>
        <p:txBody>
          <a:bodyPr vert="horz" lIns="91440" tIns="45720" rIns="91440" bIns="45720" rtlCol="0" anchor="t"/>
          <a:lstStyle>
            <a:lvl1pPr algn="l">
              <a:defRPr sz="700">
                <a:solidFill>
                  <a:srgbClr val="0076B7"/>
                </a:solidFill>
              </a:defRPr>
            </a:lvl1pPr>
          </a:lstStyle>
          <a:p>
            <a:fld id="{F0D6922D-0693-4C77-94A3-F407FE6E424C}" type="datetime1">
              <a:rPr lang="en-GB" smtClean="0"/>
              <a:pPr/>
              <a:t>05/10/2016</a:t>
            </a:fld>
            <a:endParaRPr lang="en-US" dirty="0"/>
          </a:p>
        </p:txBody>
      </p:sp>
      <p:sp>
        <p:nvSpPr>
          <p:cNvPr id="5" name="Footer Placeholder 4"/>
          <p:cNvSpPr>
            <a:spLocks noGrp="1"/>
          </p:cNvSpPr>
          <p:nvPr>
            <p:ph type="ftr" sz="quarter" idx="3"/>
          </p:nvPr>
        </p:nvSpPr>
        <p:spPr>
          <a:xfrm>
            <a:off x="457199" y="261287"/>
            <a:ext cx="5496859" cy="363067"/>
          </a:xfrm>
          <a:prstGeom prst="rect">
            <a:avLst/>
          </a:prstGeom>
        </p:spPr>
        <p:txBody>
          <a:bodyPr vert="horz" lIns="91440" tIns="45720" rIns="91440" bIns="45720" rtlCol="0" anchor="t"/>
          <a:lstStyle>
            <a:lvl1pPr algn="l">
              <a:defRPr sz="1000" b="1">
                <a:solidFill>
                  <a:srgbClr val="0076B7"/>
                </a:solidFill>
              </a:defRPr>
            </a:lvl1pPr>
          </a:lstStyle>
          <a:p>
            <a:endParaRPr lang="en-US" dirty="0"/>
          </a:p>
        </p:txBody>
      </p:sp>
      <p:sp>
        <p:nvSpPr>
          <p:cNvPr id="6" name="Slide Number Placeholder 5"/>
          <p:cNvSpPr>
            <a:spLocks noGrp="1"/>
          </p:cNvSpPr>
          <p:nvPr>
            <p:ph type="sldNum" sz="quarter" idx="4"/>
          </p:nvPr>
        </p:nvSpPr>
        <p:spPr>
          <a:xfrm>
            <a:off x="6553200" y="256991"/>
            <a:ext cx="2133600" cy="365125"/>
          </a:xfrm>
          <a:prstGeom prst="rect">
            <a:avLst/>
          </a:prstGeom>
        </p:spPr>
        <p:txBody>
          <a:bodyPr vert="horz" lIns="91440" tIns="45720" rIns="91440" bIns="45720" rtlCol="0" anchor="t"/>
          <a:lstStyle>
            <a:lvl1pPr algn="r">
              <a:defRPr sz="1000">
                <a:solidFill>
                  <a:schemeClr val="tx1"/>
                </a:solidFill>
              </a:defRPr>
            </a:lvl1pPr>
          </a:lstStyle>
          <a:p>
            <a:fld id="{29A544ED-DD61-8B48-87B6-F50619C32150}" type="slidenum">
              <a:rPr lang="en-US" smtClean="0"/>
              <a:pPr/>
              <a:t>‹#›</a:t>
            </a:fld>
            <a:endParaRPr lang="en-US" dirty="0"/>
          </a:p>
        </p:txBody>
      </p:sp>
      <p:cxnSp>
        <p:nvCxnSpPr>
          <p:cNvPr id="7" name="Straight Connector 6"/>
          <p:cNvCxnSpPr/>
          <p:nvPr/>
        </p:nvCxnSpPr>
        <p:spPr>
          <a:xfrm>
            <a:off x="493484" y="266700"/>
            <a:ext cx="8193316" cy="12704"/>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081" y="6117249"/>
            <a:ext cx="1467390" cy="421977"/>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Lst>
  <p:hf sldNum="0" hdr="0"/>
  <p:txStyles>
    <p:titleStyle>
      <a:lvl1pPr algn="l" defTabSz="457200" rtl="0" eaLnBrk="1" latinLnBrk="0" hangingPunct="1">
        <a:spcBef>
          <a:spcPct val="0"/>
        </a:spcBef>
        <a:buNone/>
        <a:defRPr sz="3600" kern="1200">
          <a:solidFill>
            <a:srgbClr val="0076B7"/>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McLarens_cover_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10" name="Footer Placeholder 4"/>
          <p:cNvSpPr txBox="1">
            <a:spLocks/>
          </p:cNvSpPr>
          <p:nvPr/>
        </p:nvSpPr>
        <p:spPr>
          <a:xfrm>
            <a:off x="457200" y="6014333"/>
            <a:ext cx="2895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err="1" smtClean="0">
                <a:solidFill>
                  <a:schemeClr val="bg1"/>
                </a:solidFill>
              </a:rPr>
              <a:t>agrical.com</a:t>
            </a:r>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766" y="378923"/>
            <a:ext cx="2100684" cy="604093"/>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306472"/>
            <a:ext cx="8201025" cy="4053384"/>
          </a:xfrm>
        </p:spPr>
        <p:txBody>
          <a:bodyPr>
            <a:normAutofit/>
          </a:bodyPr>
          <a:lstStyle/>
          <a:p>
            <a:pPr algn="ctr"/>
            <a:r>
              <a:rPr lang="en-GB" dirty="0" smtClean="0"/>
              <a:t>FARM INSURANCE CLAIMS</a:t>
            </a:r>
            <a:r>
              <a:rPr lang="en-GB" dirty="0"/>
              <a:t/>
            </a:r>
            <a:br>
              <a:rPr lang="en-GB" dirty="0"/>
            </a:br>
            <a:r>
              <a:rPr lang="en-GB" dirty="0"/>
              <a:t/>
            </a:r>
            <a:br>
              <a:rPr lang="en-GB" dirty="0"/>
            </a:br>
            <a:r>
              <a:rPr lang="en-GB" dirty="0"/>
              <a:t>AGRICAL </a:t>
            </a:r>
            <a:r>
              <a:rPr lang="en-GB" dirty="0" smtClean="0"/>
              <a:t>PRESENTATION TO </a:t>
            </a:r>
            <a:br>
              <a:rPr lang="en-GB" dirty="0" smtClean="0"/>
            </a:br>
            <a:r>
              <a:rPr lang="en-GB" dirty="0" smtClean="0"/>
              <a:t/>
            </a:r>
            <a:br>
              <a:rPr lang="en-GB" dirty="0" smtClean="0"/>
            </a:br>
            <a:r>
              <a:rPr lang="en-GB" dirty="0" smtClean="0"/>
              <a:t>LEICESTER </a:t>
            </a:r>
            <a:r>
              <a:rPr lang="en-GB" dirty="0" smtClean="0"/>
              <a:t>INSURANCE INSTITUTE</a:t>
            </a:r>
            <a:br>
              <a:rPr lang="en-GB" dirty="0" smtClean="0"/>
            </a:br>
            <a:r>
              <a:rPr lang="en-GB" dirty="0" smtClean="0"/>
              <a:t/>
            </a:r>
            <a:br>
              <a:rPr lang="en-GB" dirty="0" smtClean="0"/>
            </a:br>
            <a:endParaRPr lang="en-US" dirty="0"/>
          </a:p>
        </p:txBody>
      </p:sp>
    </p:spTree>
    <p:extLst>
      <p:ext uri="{BB962C8B-B14F-4D97-AF65-F5344CB8AC3E}">
        <p14:creationId xmlns:p14="http://schemas.microsoft.com/office/powerpoint/2010/main" val="4097021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sz="4800" dirty="0" smtClean="0"/>
          </a:p>
          <a:p>
            <a:pPr marL="0" indent="0">
              <a:buNone/>
            </a:pPr>
            <a:r>
              <a:rPr lang="en-GB" sz="4800" dirty="0" smtClean="0"/>
              <a:t>Ensure you understand all the enterprises by which </a:t>
            </a:r>
            <a:r>
              <a:rPr lang="en-GB" sz="4800" dirty="0" smtClean="0"/>
              <a:t>the policyholder makes a living</a:t>
            </a:r>
            <a:endParaRPr lang="en-GB" sz="4800"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solidFill>
                  <a:schemeClr val="tx1"/>
                </a:solidFill>
              </a:rPr>
              <a:t>The Solution</a:t>
            </a:r>
            <a:endParaRPr lang="en-GB" dirty="0">
              <a:solidFill>
                <a:schemeClr val="tx1"/>
              </a:solidFill>
            </a:endParaRPr>
          </a:p>
        </p:txBody>
      </p:sp>
    </p:spTree>
    <p:extLst>
      <p:ext uri="{BB962C8B-B14F-4D97-AF65-F5344CB8AC3E}">
        <p14:creationId xmlns:p14="http://schemas.microsoft.com/office/powerpoint/2010/main" val="1846459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6000" dirty="0" smtClean="0"/>
              <a:t>	</a:t>
            </a:r>
          </a:p>
          <a:p>
            <a:pPr marL="0" indent="0">
              <a:buNone/>
            </a:pPr>
            <a:r>
              <a:rPr lang="en-GB" sz="6000" dirty="0"/>
              <a:t> </a:t>
            </a:r>
            <a:r>
              <a:rPr lang="en-GB" sz="6000" dirty="0" smtClean="0"/>
              <a:t>     Insufficient </a:t>
            </a:r>
            <a:r>
              <a:rPr lang="en-GB" sz="6000" dirty="0"/>
              <a:t>cover</a:t>
            </a:r>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a:t>PROBLEM AREAS</a:t>
            </a:r>
          </a:p>
        </p:txBody>
      </p:sp>
    </p:spTree>
    <p:extLst>
      <p:ext uri="{BB962C8B-B14F-4D97-AF65-F5344CB8AC3E}">
        <p14:creationId xmlns:p14="http://schemas.microsoft.com/office/powerpoint/2010/main" val="106725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sz="3200" dirty="0" smtClean="0">
                <a:solidFill>
                  <a:schemeClr val="tx1"/>
                </a:solidFill>
              </a:rPr>
              <a:t>       Dutch barn - £80 to £110/square metre</a:t>
            </a:r>
            <a:endParaRPr lang="en-GB" sz="3200" dirty="0">
              <a:solidFill>
                <a:schemeClr val="tx1"/>
              </a:solidFill>
            </a:endParaRPr>
          </a:p>
        </p:txBody>
      </p:sp>
      <p:sp>
        <p:nvSpPr>
          <p:cNvPr id="3" name="AutoShape 2" descr="Image result for Dutch bar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http://s0.geograph.org.uk/geophotos/03/04/06/3040645_12a29ef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2053" y="2213429"/>
            <a:ext cx="5415262" cy="36158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5575" y="1395412"/>
            <a:ext cx="8759825" cy="818017"/>
          </a:xfrm>
        </p:spPr>
        <p:txBody>
          <a:bodyPr/>
          <a:lstStyle/>
          <a:p>
            <a:r>
              <a:rPr lang="en-GB" sz="3200" dirty="0" smtClean="0">
                <a:solidFill>
                  <a:schemeClr val="tx1"/>
                </a:solidFill>
              </a:rPr>
              <a:t>General purpose store £170 to £200/square metre</a:t>
            </a:r>
            <a:endParaRPr lang="en-GB" sz="3200" dirty="0">
              <a:solidFill>
                <a:schemeClr val="tx1"/>
              </a:solidFill>
            </a:endParaRPr>
          </a:p>
        </p:txBody>
      </p:sp>
      <p:sp>
        <p:nvSpPr>
          <p:cNvPr id="3" name="AutoShape 2" descr="Image result for Dutch bar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http://www.allenfabs.co.uk/images/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7476" y="2213429"/>
            <a:ext cx="7063696" cy="34206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89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5575" y="1395412"/>
            <a:ext cx="8759825" cy="818017"/>
          </a:xfrm>
        </p:spPr>
        <p:txBody>
          <a:bodyPr/>
          <a:lstStyle/>
          <a:p>
            <a:pPr algn="ctr"/>
            <a:r>
              <a:rPr lang="en-GB" sz="3200" dirty="0" smtClean="0">
                <a:solidFill>
                  <a:schemeClr val="tx1"/>
                </a:solidFill>
              </a:rPr>
              <a:t>Modern grain store £250 - £300/square metre</a:t>
            </a:r>
            <a:endParaRPr lang="en-GB" sz="3200" dirty="0">
              <a:solidFill>
                <a:schemeClr val="tx1"/>
              </a:solidFill>
            </a:endParaRPr>
          </a:p>
        </p:txBody>
      </p:sp>
      <p:sp>
        <p:nvSpPr>
          <p:cNvPr id="3" name="AutoShape 2" descr="Image result for Dutch bar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http://assets.fwi.co.uk/5239470-wheat-in-grain-stor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8631" y="2090056"/>
            <a:ext cx="4816712" cy="410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6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GB" dirty="0" smtClean="0"/>
              <a:t>£1,000/m2</a:t>
            </a:r>
            <a:r>
              <a:rPr lang="en-GB" dirty="0"/>
              <a:t>		Single Storey Brick/Slate/Tile  (2/3 cost                        			</a:t>
            </a:r>
            <a:r>
              <a:rPr lang="en-GB" dirty="0" smtClean="0"/>
              <a:t>	of </a:t>
            </a:r>
            <a:r>
              <a:rPr lang="en-GB" dirty="0"/>
              <a:t>private dwelling).</a:t>
            </a:r>
          </a:p>
          <a:p>
            <a:pPr>
              <a:buNone/>
            </a:pPr>
            <a:endParaRPr lang="en-GB" dirty="0"/>
          </a:p>
          <a:p>
            <a:pPr>
              <a:buNone/>
            </a:pPr>
            <a:r>
              <a:rPr lang="en-GB" dirty="0" smtClean="0"/>
              <a:t>£1,400m2</a:t>
            </a:r>
            <a:r>
              <a:rPr lang="en-GB" dirty="0"/>
              <a:t>		Single Storey Stone/Slate/Tile (As above  		`	                with 40% loading for stone).</a:t>
            </a:r>
            <a:endParaRPr lang="en-GB" sz="2000" dirty="0"/>
          </a:p>
          <a:p>
            <a:pPr>
              <a:buNone/>
            </a:pPr>
            <a:r>
              <a:rPr lang="en-GB" sz="2800" dirty="0" smtClean="0"/>
              <a:t>					</a:t>
            </a:r>
          </a:p>
          <a:p>
            <a:pPr>
              <a:buNone/>
            </a:pPr>
            <a:r>
              <a:rPr lang="en-GB" sz="2800" dirty="0"/>
              <a:t>	</a:t>
            </a:r>
            <a:r>
              <a:rPr lang="en-GB" sz="2800" dirty="0" smtClean="0"/>
              <a:t>				</a:t>
            </a:r>
            <a:r>
              <a:rPr lang="en-GB" dirty="0" smtClean="0"/>
              <a:t>Add 35 </a:t>
            </a:r>
            <a:r>
              <a:rPr lang="en-GB" dirty="0"/>
              <a:t>% loading for lofted buildings.</a:t>
            </a:r>
          </a:p>
          <a:p>
            <a:pPr>
              <a:buNone/>
            </a:pPr>
            <a:r>
              <a:rPr lang="en-GB" sz="2000" dirty="0"/>
              <a:t> 	</a:t>
            </a:r>
            <a:r>
              <a:rPr lang="en-GB" sz="2000" dirty="0" smtClean="0"/>
              <a:t>				</a:t>
            </a:r>
            <a:r>
              <a:rPr lang="en-GB" dirty="0" smtClean="0"/>
              <a:t>Double </a:t>
            </a:r>
            <a:r>
              <a:rPr lang="en-GB" dirty="0"/>
              <a:t>these rates for two storey.</a:t>
            </a:r>
          </a:p>
          <a:p>
            <a:pPr>
              <a:buNone/>
            </a:pPr>
            <a:endParaRPr lang="en-US" dirty="0"/>
          </a:p>
          <a:p>
            <a:endParaRPr lang="en-GB"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sz="3200" dirty="0"/>
              <a:t>Rebuilding Costs; </a:t>
            </a:r>
            <a:r>
              <a:rPr lang="en-GB" sz="3200" dirty="0" smtClean="0"/>
              <a:t>Traditional </a:t>
            </a:r>
            <a:r>
              <a:rPr lang="en-GB" sz="3200" dirty="0"/>
              <a:t>Farm Buildings</a:t>
            </a:r>
          </a:p>
        </p:txBody>
      </p:sp>
    </p:spTree>
    <p:extLst>
      <p:ext uri="{BB962C8B-B14F-4D97-AF65-F5344CB8AC3E}">
        <p14:creationId xmlns:p14="http://schemas.microsoft.com/office/powerpoint/2010/main" val="81304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4200" dirty="0"/>
              <a:t>Is cover on a “Modern Materials” basis the </a:t>
            </a:r>
            <a:r>
              <a:rPr lang="en-GB" sz="4200" dirty="0" smtClean="0"/>
              <a:t>answer to this problem?</a:t>
            </a:r>
            <a:endParaRPr lang="en-GB" sz="4200"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endParaRPr lang="en-GB"/>
          </a:p>
        </p:txBody>
      </p:sp>
    </p:spTree>
    <p:extLst>
      <p:ext uri="{BB962C8B-B14F-4D97-AF65-F5344CB8AC3E}">
        <p14:creationId xmlns:p14="http://schemas.microsoft.com/office/powerpoint/2010/main" val="2476299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smtClean="0"/>
          </a:p>
          <a:p>
            <a:endParaRPr lang="en-GB" dirty="0"/>
          </a:p>
          <a:p>
            <a:endParaRPr lang="en-GB" dirty="0" smtClean="0"/>
          </a:p>
          <a:p>
            <a:pPr marL="0" indent="0">
              <a:buNone/>
            </a:pPr>
            <a:r>
              <a:rPr lang="en-GB" sz="6000" dirty="0"/>
              <a:t> </a:t>
            </a:r>
            <a:r>
              <a:rPr lang="en-GB" sz="6000" dirty="0" smtClean="0"/>
              <a:t>   Inappropriate </a:t>
            </a:r>
            <a:r>
              <a:rPr lang="en-GB" sz="6000" dirty="0"/>
              <a:t>cover</a:t>
            </a:r>
          </a:p>
          <a:p>
            <a:pPr marL="0" indent="0">
              <a:buNone/>
            </a:pPr>
            <a:endParaRPr lang="en-GB"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a:t>PROBLEM AREAS</a:t>
            </a:r>
          </a:p>
        </p:txBody>
      </p:sp>
    </p:spTree>
    <p:extLst>
      <p:ext uri="{BB962C8B-B14F-4D97-AF65-F5344CB8AC3E}">
        <p14:creationId xmlns:p14="http://schemas.microsoft.com/office/powerpoint/2010/main" val="1537143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en-GB" dirty="0"/>
          </a:p>
          <a:p>
            <a:r>
              <a:rPr lang="en-GB" sz="3600" dirty="0" smtClean="0"/>
              <a:t>What </a:t>
            </a:r>
            <a:r>
              <a:rPr lang="en-GB" sz="3600" dirty="0"/>
              <a:t>happens when the insured </a:t>
            </a:r>
            <a:r>
              <a:rPr lang="en-GB" sz="3600" b="1" dirty="0"/>
              <a:t>has</a:t>
            </a:r>
            <a:r>
              <a:rPr lang="en-GB" sz="3600" dirty="0"/>
              <a:t> to </a:t>
            </a:r>
            <a:r>
              <a:rPr lang="en-GB" sz="3600" dirty="0" smtClean="0"/>
              <a:t>reinstate with </a:t>
            </a:r>
            <a:r>
              <a:rPr lang="en-GB" sz="3600" dirty="0"/>
              <a:t>traditional materials?</a:t>
            </a:r>
          </a:p>
          <a:p>
            <a:pPr marL="0" indent="0">
              <a:buNone/>
            </a:pPr>
            <a:endParaRPr lang="en-GB" sz="1800" dirty="0" smtClean="0"/>
          </a:p>
          <a:p>
            <a:endParaRPr lang="en-GB" dirty="0"/>
          </a:p>
        </p:txBody>
      </p:sp>
      <p:sp>
        <p:nvSpPr>
          <p:cNvPr id="5" name="Title 4"/>
          <p:cNvSpPr>
            <a:spLocks noGrp="1"/>
          </p:cNvSpPr>
          <p:nvPr>
            <p:ph type="ctrTitle"/>
          </p:nvPr>
        </p:nvSpPr>
        <p:spPr/>
        <p:txBody>
          <a:bodyPr/>
          <a:lstStyle/>
          <a:p>
            <a:r>
              <a:rPr lang="en-GB" sz="2400" dirty="0" smtClean="0"/>
              <a:t>Is cover on a “Modern Materials” basis the best answer?</a:t>
            </a:r>
            <a:r>
              <a:rPr lang="en-GB" sz="2400" dirty="0"/>
              <a:t/>
            </a:r>
            <a:br>
              <a:rPr lang="en-GB" sz="2400" dirty="0"/>
            </a:br>
            <a:endParaRPr lang="en-GB"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3600" dirty="0"/>
              <a:t>Listed Status, </a:t>
            </a:r>
            <a:endParaRPr lang="en-GB" sz="3600" dirty="0" smtClean="0"/>
          </a:p>
          <a:p>
            <a:r>
              <a:rPr lang="en-GB" sz="3600" dirty="0" smtClean="0"/>
              <a:t>National </a:t>
            </a:r>
            <a:r>
              <a:rPr lang="en-GB" sz="3600" dirty="0"/>
              <a:t>Park/Conservation Area.</a:t>
            </a:r>
          </a:p>
          <a:p>
            <a:r>
              <a:rPr lang="en-GB" sz="3600" dirty="0"/>
              <a:t>Buildings with development potential.</a:t>
            </a:r>
          </a:p>
          <a:p>
            <a:r>
              <a:rPr lang="en-GB" sz="3600" dirty="0"/>
              <a:t>When insured wishes to put back ‘as was’.</a:t>
            </a:r>
          </a:p>
          <a:p>
            <a:endParaRPr lang="en-GB" dirty="0" smtClean="0"/>
          </a:p>
          <a:p>
            <a:endParaRPr lang="en-GB"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endParaRPr lang="en-GB" dirty="0"/>
          </a:p>
        </p:txBody>
      </p:sp>
    </p:spTree>
    <p:extLst>
      <p:ext uri="{BB962C8B-B14F-4D97-AF65-F5344CB8AC3E}">
        <p14:creationId xmlns:p14="http://schemas.microsoft.com/office/powerpoint/2010/main" val="2789369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endParaRPr lang="en-GB" dirty="0"/>
          </a:p>
        </p:txBody>
      </p:sp>
      <p:pic>
        <p:nvPicPr>
          <p:cNvPr id="6" name="Content Placeholder 4"/>
          <p:cNvPicPr>
            <a:picLocks noGrp="1" noChangeAspect="1"/>
          </p:cNvPicPr>
          <p:nvPr>
            <p:ph idx="1"/>
          </p:nvPr>
        </p:nvPicPr>
        <p:blipFill>
          <a:blip r:embed="rId3"/>
          <a:stretch>
            <a:fillRect/>
          </a:stretch>
        </p:blipFill>
        <p:spPr>
          <a:xfrm>
            <a:off x="493485" y="1286230"/>
            <a:ext cx="7772400" cy="4636223"/>
          </a:xfrm>
          <a:prstGeom prst="rect">
            <a:avLst/>
          </a:prstGeom>
        </p:spPr>
      </p:pic>
    </p:spTree>
    <p:extLst>
      <p:ext uri="{BB962C8B-B14F-4D97-AF65-F5344CB8AC3E}">
        <p14:creationId xmlns:p14="http://schemas.microsoft.com/office/powerpoint/2010/main" val="3640896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smtClean="0"/>
          </a:p>
          <a:p>
            <a:endParaRPr lang="en-GB" dirty="0"/>
          </a:p>
          <a:p>
            <a:pPr marL="0" indent="0">
              <a:buNone/>
            </a:pPr>
            <a:r>
              <a:rPr lang="en-GB" sz="7200" dirty="0" smtClean="0"/>
              <a:t>Things to consider:</a:t>
            </a:r>
            <a:endParaRPr lang="en-GB" sz="7200"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endParaRPr lang="en-GB"/>
          </a:p>
        </p:txBody>
      </p:sp>
    </p:spTree>
    <p:extLst>
      <p:ext uri="{BB962C8B-B14F-4D97-AF65-F5344CB8AC3E}">
        <p14:creationId xmlns:p14="http://schemas.microsoft.com/office/powerpoint/2010/main" val="3003709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331357"/>
            <a:ext cx="8079016" cy="3555999"/>
          </a:xfrm>
        </p:spPr>
        <p:txBody>
          <a:bodyPr/>
          <a:lstStyle/>
          <a:p>
            <a:r>
              <a:rPr lang="en-GB" sz="3200" dirty="0" smtClean="0"/>
              <a:t> All fixtures and fittings?</a:t>
            </a:r>
          </a:p>
          <a:p>
            <a:r>
              <a:rPr lang="en-GB" sz="3200" dirty="0"/>
              <a:t> </a:t>
            </a:r>
            <a:r>
              <a:rPr lang="en-GB" sz="3200" dirty="0" smtClean="0"/>
              <a:t>Concrete floors</a:t>
            </a:r>
          </a:p>
          <a:p>
            <a:r>
              <a:rPr lang="en-GB" sz="3200" dirty="0" smtClean="0"/>
              <a:t> Electrical connection to the grid?</a:t>
            </a:r>
          </a:p>
          <a:p>
            <a:r>
              <a:rPr lang="en-GB" sz="3200" dirty="0" smtClean="0"/>
              <a:t> Three-phase electricity supply to workshop?</a:t>
            </a:r>
          </a:p>
          <a:p>
            <a:r>
              <a:rPr lang="en-GB" sz="3200" dirty="0" smtClean="0"/>
              <a:t> Drains?</a:t>
            </a:r>
          </a:p>
          <a:p>
            <a:r>
              <a:rPr lang="en-GB" sz="3200" dirty="0" smtClean="0"/>
              <a:t> Water supply pipes from meter to buildings?</a:t>
            </a:r>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t>Have you allowed for………………..?</a:t>
            </a:r>
            <a:endParaRPr lang="en-GB" dirty="0"/>
          </a:p>
        </p:txBody>
      </p:sp>
    </p:spTree>
    <p:extLst>
      <p:ext uri="{BB962C8B-B14F-4D97-AF65-F5344CB8AC3E}">
        <p14:creationId xmlns:p14="http://schemas.microsoft.com/office/powerpoint/2010/main" val="202534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3200" dirty="0"/>
              <a:t>Concrete yard surfaces?</a:t>
            </a:r>
          </a:p>
          <a:p>
            <a:r>
              <a:rPr lang="en-GB" sz="3200" dirty="0"/>
              <a:t>Walls around a yard?</a:t>
            </a:r>
          </a:p>
          <a:p>
            <a:r>
              <a:rPr lang="en-GB" sz="3200" dirty="0"/>
              <a:t>Tennis court?</a:t>
            </a:r>
          </a:p>
          <a:p>
            <a:r>
              <a:rPr lang="en-GB" sz="3200" dirty="0" smtClean="0"/>
              <a:t>Access roads?</a:t>
            </a:r>
          </a:p>
          <a:p>
            <a:r>
              <a:rPr lang="en-GB" sz="3200" dirty="0" smtClean="0"/>
              <a:t>Polytunnels – are these covered?</a:t>
            </a:r>
          </a:p>
          <a:p>
            <a:r>
              <a:rPr lang="en-GB" sz="3200" dirty="0" smtClean="0"/>
              <a:t>Calf huts – Buildings or Machinery?</a:t>
            </a:r>
          </a:p>
          <a:p>
            <a:r>
              <a:rPr lang="en-GB" sz="3200" dirty="0" smtClean="0"/>
              <a:t>Non-standard construction?</a:t>
            </a:r>
            <a:endParaRPr lang="en-GB" sz="3200" dirty="0"/>
          </a:p>
        </p:txBody>
      </p:sp>
      <p:sp>
        <p:nvSpPr>
          <p:cNvPr id="3" name="Date Placeholder 2"/>
          <p:cNvSpPr>
            <a:spLocks noGrp="1"/>
          </p:cNvSpPr>
          <p:nvPr>
            <p:ph type="dt" sz="half" idx="10"/>
          </p:nvPr>
        </p:nvSpPr>
        <p:spPr>
          <a:xfrm>
            <a:off x="384302" y="449262"/>
            <a:ext cx="2133600" cy="365125"/>
          </a:xfrm>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t>More pitfalls</a:t>
            </a:r>
            <a:endParaRPr lang="en-GB" dirty="0"/>
          </a:p>
        </p:txBody>
      </p:sp>
    </p:spTree>
    <p:extLst>
      <p:ext uri="{BB962C8B-B14F-4D97-AF65-F5344CB8AC3E}">
        <p14:creationId xmlns:p14="http://schemas.microsoft.com/office/powerpoint/2010/main" val="1259773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GB" sz="2800" dirty="0" smtClean="0">
                <a:solidFill>
                  <a:schemeClr val="tx1"/>
                </a:solidFill>
              </a:rPr>
              <a:t>How much to repair this bridge?</a:t>
            </a:r>
            <a:endParaRPr lang="en-GB" sz="2800" dirty="0">
              <a:solidFill>
                <a:schemeClr val="tx1"/>
              </a:solidFill>
            </a:endParaRPr>
          </a:p>
        </p:txBody>
      </p:sp>
      <p:pic>
        <p:nvPicPr>
          <p:cNvPr id="7" name="Content Placeholder 6" descr="CIMG1255.JPG"/>
          <p:cNvPicPr>
            <a:picLocks noGrp="1" noChangeAspect="1"/>
          </p:cNvPicPr>
          <p:nvPr>
            <p:ph idx="1"/>
          </p:nvPr>
        </p:nvPicPr>
        <p:blipFill>
          <a:blip r:embed="rId3" cstate="print"/>
          <a:stretch>
            <a:fillRect/>
          </a:stretch>
        </p:blipFill>
        <p:spPr>
          <a:xfrm>
            <a:off x="1886417" y="2359334"/>
            <a:ext cx="4741333" cy="3556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9600" dirty="0"/>
              <a:t> </a:t>
            </a:r>
            <a:r>
              <a:rPr lang="en-GB" sz="9600" dirty="0" smtClean="0"/>
              <a:t>     £125,000</a:t>
            </a:r>
            <a:endParaRPr lang="en-GB" sz="9600"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endParaRPr lang="en-GB"/>
          </a:p>
        </p:txBody>
      </p:sp>
    </p:spTree>
    <p:extLst>
      <p:ext uri="{BB962C8B-B14F-4D97-AF65-F5344CB8AC3E}">
        <p14:creationId xmlns:p14="http://schemas.microsoft.com/office/powerpoint/2010/main" val="1072280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Other Factors Affecting Rebuilding Costs</a:t>
            </a:r>
            <a:endParaRPr lang="en-GB" dirty="0">
              <a:solidFill>
                <a:schemeClr val="tx1"/>
              </a:solidFill>
            </a:endParaRPr>
          </a:p>
        </p:txBody>
      </p:sp>
      <p:sp>
        <p:nvSpPr>
          <p:cNvPr id="2" name="Content Placeholder 1"/>
          <p:cNvSpPr>
            <a:spLocks noGrp="1"/>
          </p:cNvSpPr>
          <p:nvPr>
            <p:ph idx="1"/>
          </p:nvPr>
        </p:nvSpPr>
        <p:spPr/>
        <p:txBody>
          <a:bodyPr/>
          <a:lstStyle/>
          <a:p>
            <a:r>
              <a:rPr lang="en-GB" sz="4000" dirty="0" smtClean="0"/>
              <a:t> VAT </a:t>
            </a:r>
            <a:r>
              <a:rPr lang="en-GB" sz="4000" dirty="0"/>
              <a:t>Status  </a:t>
            </a:r>
            <a:endParaRPr lang="en-GB" sz="4000" dirty="0" smtClean="0"/>
          </a:p>
          <a:p>
            <a:r>
              <a:rPr lang="en-GB" sz="4000" dirty="0" smtClean="0"/>
              <a:t> Remote location</a:t>
            </a:r>
          </a:p>
          <a:p>
            <a:r>
              <a:rPr lang="en-GB" sz="4000" dirty="0" smtClean="0"/>
              <a:t> Poor access</a:t>
            </a:r>
          </a:p>
          <a:p>
            <a:r>
              <a:rPr lang="en-GB" sz="4000" dirty="0" smtClean="0"/>
              <a:t> Uncommon materials</a:t>
            </a:r>
            <a:endParaRPr lang="en-GB" sz="4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8" name="Rectangle 7"/>
          <p:cNvSpPr/>
          <p:nvPr/>
        </p:nvSpPr>
        <p:spPr>
          <a:xfrm>
            <a:off x="493484" y="3059668"/>
            <a:ext cx="8040916" cy="923330"/>
          </a:xfrm>
          <a:prstGeom prst="rect">
            <a:avLst/>
          </a:prstGeom>
        </p:spPr>
        <p:txBody>
          <a:bodyPr wrap="square">
            <a:spAutoFit/>
          </a:bodyPr>
          <a:lstStyle/>
          <a:p>
            <a:pPr algn="ctr"/>
            <a:r>
              <a:rPr lang="en-GB" sz="5400" dirty="0">
                <a:solidFill>
                  <a:srgbClr val="0070C0"/>
                </a:solidFill>
              </a:rPr>
              <a:t>Farm Revenue cover</a:t>
            </a:r>
          </a:p>
        </p:txBody>
      </p:sp>
    </p:spTree>
    <p:extLst>
      <p:ext uri="{BB962C8B-B14F-4D97-AF65-F5344CB8AC3E}">
        <p14:creationId xmlns:p14="http://schemas.microsoft.com/office/powerpoint/2010/main" val="260000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92063" y="1415516"/>
            <a:ext cx="7772400" cy="3555999"/>
          </a:xfrm>
        </p:spPr>
        <p:txBody>
          <a:bodyPr/>
          <a:lstStyle/>
          <a:p>
            <a:r>
              <a:rPr lang="en-GB" sz="3600" dirty="0" smtClean="0">
                <a:ea typeface="Verdana" pitchFamily="34" charset="0"/>
                <a:cs typeface="Verdana" pitchFamily="34" charset="0"/>
              </a:rPr>
              <a:t>What are the benefits?</a:t>
            </a:r>
          </a:p>
          <a:p>
            <a:r>
              <a:rPr lang="en-GB" sz="3600" dirty="0" smtClean="0">
                <a:ea typeface="Verdana" pitchFamily="34" charset="0"/>
                <a:cs typeface="Verdana" pitchFamily="34" charset="0"/>
              </a:rPr>
              <a:t>Where is BI cover suitable in agriculture?</a:t>
            </a:r>
          </a:p>
          <a:p>
            <a:r>
              <a:rPr lang="en-GB" sz="3600" dirty="0" smtClean="0">
                <a:ea typeface="Verdana" pitchFamily="34" charset="0"/>
                <a:cs typeface="Verdana" pitchFamily="34" charset="0"/>
              </a:rPr>
              <a:t>How is cover arranged?</a:t>
            </a:r>
          </a:p>
          <a:p>
            <a:r>
              <a:rPr lang="en-GB" sz="3600" dirty="0" smtClean="0">
                <a:ea typeface="Verdana" pitchFamily="34" charset="0"/>
                <a:cs typeface="Verdana" pitchFamily="34" charset="0"/>
              </a:rPr>
              <a:t>Claim examples – how it works in practice</a:t>
            </a:r>
          </a:p>
          <a:p>
            <a:r>
              <a:rPr lang="en-GB" sz="3600" dirty="0" smtClean="0">
                <a:ea typeface="Verdana" pitchFamily="34" charset="0"/>
                <a:cs typeface="Verdana" pitchFamily="34" charset="0"/>
              </a:rPr>
              <a:t>What to consider when arranging cover</a:t>
            </a:r>
          </a:p>
        </p:txBody>
      </p:sp>
    </p:spTree>
    <p:extLst>
      <p:ext uri="{BB962C8B-B14F-4D97-AF65-F5344CB8AC3E}">
        <p14:creationId xmlns:p14="http://schemas.microsoft.com/office/powerpoint/2010/main" val="2116686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028825"/>
            <a:ext cx="7772400" cy="3858531"/>
          </a:xfrm>
        </p:spPr>
        <p:txBody>
          <a:bodyPr/>
          <a:lstStyle/>
          <a:p>
            <a:pPr marL="609600" indent="-609600"/>
            <a:endParaRPr lang="en-GB" sz="1600" dirty="0" smtClean="0">
              <a:latin typeface="Arial" charset="0"/>
              <a:cs typeface="Arial" charset="0"/>
            </a:endParaRPr>
          </a:p>
          <a:p>
            <a:pPr marL="0" indent="0">
              <a:buNone/>
            </a:pPr>
            <a:endParaRPr lang="en-GB" sz="2800" b="1" dirty="0" smtClean="0">
              <a:cs typeface="Arial" charset="0"/>
            </a:endParaRPr>
          </a:p>
          <a:p>
            <a:pPr marL="0" indent="0">
              <a:buNone/>
            </a:pPr>
            <a:r>
              <a:rPr lang="en-GB" sz="4800" b="1" dirty="0" smtClean="0">
                <a:cs typeface="Arial" charset="0"/>
              </a:rPr>
              <a:t>Protect the income stream of the business following an insured event </a:t>
            </a:r>
          </a:p>
          <a:p>
            <a:endParaRPr lang="en-GB" sz="2800" dirty="0" smtClean="0">
              <a:cs typeface="Arial" charset="0"/>
            </a:endParaRPr>
          </a:p>
          <a:p>
            <a:pPr marL="0" indent="0">
              <a:buNone/>
            </a:pPr>
            <a:r>
              <a:rPr lang="en-GB" sz="2800" dirty="0" smtClean="0">
                <a:cs typeface="Arial" charset="0"/>
              </a:rPr>
              <a:t>               </a:t>
            </a:r>
            <a:endParaRPr lang="en-GB" sz="2800" dirty="0"/>
          </a:p>
        </p:txBody>
      </p:sp>
      <p:sp>
        <p:nvSpPr>
          <p:cNvPr id="6" name="Date Placeholder 2"/>
          <p:cNvSpPr>
            <a:spLocks noGrp="1"/>
          </p:cNvSpPr>
          <p:nvPr>
            <p:ph type="ctrTitle"/>
          </p:nvPr>
        </p:nvSpPr>
        <p:spPr/>
        <p:txBody>
          <a:bodyPr/>
          <a:lstStyle/>
          <a:p>
            <a:r>
              <a:rPr lang="en-US" sz="3200" b="1" dirty="0" smtClean="0">
                <a:solidFill>
                  <a:schemeClr val="tx1"/>
                </a:solidFill>
              </a:rPr>
              <a:t>The fundamental intention of Revenue cover</a:t>
            </a:r>
            <a:endParaRPr lang="en-US" sz="3200" b="1" dirty="0"/>
          </a:p>
        </p:txBody>
      </p:sp>
    </p:spTree>
    <p:extLst>
      <p:ext uri="{BB962C8B-B14F-4D97-AF65-F5344CB8AC3E}">
        <p14:creationId xmlns:p14="http://schemas.microsoft.com/office/powerpoint/2010/main" val="1117407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331357"/>
            <a:ext cx="8128002" cy="3796488"/>
          </a:xfrm>
        </p:spPr>
        <p:txBody>
          <a:bodyPr/>
          <a:lstStyle/>
          <a:p>
            <a:r>
              <a:rPr lang="en-GB" sz="5400" dirty="0" smtClean="0"/>
              <a:t> 	Farm income streams  </a:t>
            </a:r>
          </a:p>
          <a:p>
            <a:pPr marL="0" indent="0">
              <a:buNone/>
            </a:pPr>
            <a:r>
              <a:rPr lang="en-GB" sz="1800" b="1" dirty="0" smtClean="0"/>
              <a:t>                                                        </a:t>
            </a:r>
            <a:r>
              <a:rPr lang="en-GB" sz="3200" b="1" dirty="0" smtClean="0"/>
              <a:t>AND</a:t>
            </a:r>
          </a:p>
          <a:p>
            <a:r>
              <a:rPr lang="en-GB" sz="4400" dirty="0" smtClean="0"/>
              <a:t> 	</a:t>
            </a:r>
            <a:r>
              <a:rPr lang="en-GB" sz="5400" dirty="0" smtClean="0"/>
              <a:t>Inputs that are consumed   to generate the Revenue</a:t>
            </a:r>
          </a:p>
        </p:txBody>
      </p:sp>
      <p:sp>
        <p:nvSpPr>
          <p:cNvPr id="5" name="Title 4"/>
          <p:cNvSpPr>
            <a:spLocks noGrp="1"/>
          </p:cNvSpPr>
          <p:nvPr>
            <p:ph type="ctrTitle"/>
          </p:nvPr>
        </p:nvSpPr>
        <p:spPr/>
        <p:txBody>
          <a:bodyPr/>
          <a:lstStyle/>
          <a:p>
            <a:r>
              <a:rPr lang="en-GB" b="1" dirty="0" smtClean="0">
                <a:solidFill>
                  <a:schemeClr val="tx1"/>
                </a:solidFill>
              </a:rPr>
              <a:t>FARM REVENUE INSURANCE COVERS: </a:t>
            </a:r>
            <a:endParaRPr lang="en-GB" b="1" dirty="0">
              <a:solidFill>
                <a:schemeClr val="tx1"/>
              </a:solidFill>
            </a:endParaRPr>
          </a:p>
        </p:txBody>
      </p:sp>
    </p:spTree>
    <p:extLst>
      <p:ext uri="{BB962C8B-B14F-4D97-AF65-F5344CB8AC3E}">
        <p14:creationId xmlns:p14="http://schemas.microsoft.com/office/powerpoint/2010/main" val="336533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6600" dirty="0"/>
              <a:t> </a:t>
            </a:r>
            <a:endParaRPr lang="en-GB" sz="6600" dirty="0" smtClean="0"/>
          </a:p>
          <a:p>
            <a:pPr marL="0" indent="0">
              <a:buNone/>
            </a:pPr>
            <a:r>
              <a:rPr lang="en-GB" sz="6600" dirty="0"/>
              <a:t> </a:t>
            </a:r>
            <a:r>
              <a:rPr lang="en-GB" sz="6600" dirty="0" smtClean="0"/>
              <a:t>       No cover!</a:t>
            </a:r>
            <a:endParaRPr lang="en-GB" sz="6600" dirty="0"/>
          </a:p>
          <a:p>
            <a:endParaRPr lang="en-GB" sz="6600" dirty="0" smtClean="0"/>
          </a:p>
          <a:p>
            <a:pPr marL="0" indent="0">
              <a:buNone/>
            </a:pPr>
            <a:endParaRPr lang="en-GB" sz="6600"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t>PROBLEM AREAS</a:t>
            </a:r>
            <a:endParaRPr lang="en-GB" dirty="0"/>
          </a:p>
        </p:txBody>
      </p:sp>
    </p:spTree>
    <p:extLst>
      <p:ext uri="{BB962C8B-B14F-4D97-AF65-F5344CB8AC3E}">
        <p14:creationId xmlns:p14="http://schemas.microsoft.com/office/powerpoint/2010/main" val="731312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3600" dirty="0"/>
              <a:t>C</a:t>
            </a:r>
            <a:r>
              <a:rPr lang="en-GB" sz="3600" dirty="0" smtClean="0"/>
              <a:t>over for </a:t>
            </a:r>
            <a:r>
              <a:rPr lang="en-GB" sz="3600" u="sng" dirty="0" smtClean="0"/>
              <a:t>sale</a:t>
            </a:r>
            <a:r>
              <a:rPr lang="en-GB" sz="3600" dirty="0" smtClean="0"/>
              <a:t> value of outputs of the enterprise:</a:t>
            </a:r>
          </a:p>
          <a:p>
            <a:endParaRPr lang="en-GB" dirty="0" smtClean="0"/>
          </a:p>
          <a:p>
            <a:r>
              <a:rPr lang="en-GB" dirty="0" smtClean="0"/>
              <a:t>Arable crops, including by-products such as straw</a:t>
            </a:r>
          </a:p>
          <a:p>
            <a:r>
              <a:rPr lang="en-GB" dirty="0" smtClean="0"/>
              <a:t>Vegetable crops</a:t>
            </a:r>
          </a:p>
          <a:p>
            <a:r>
              <a:rPr lang="en-GB" dirty="0" smtClean="0"/>
              <a:t>Fattened beef cattle, pigs, lambs, etc.</a:t>
            </a:r>
          </a:p>
          <a:p>
            <a:r>
              <a:rPr lang="en-GB" dirty="0" smtClean="0"/>
              <a:t>Broiler chickens</a:t>
            </a:r>
          </a:p>
          <a:p>
            <a:r>
              <a:rPr lang="en-GB" dirty="0" smtClean="0"/>
              <a:t>Eggs</a:t>
            </a:r>
            <a:endParaRPr lang="en-GB" dirty="0"/>
          </a:p>
          <a:p>
            <a:endParaRPr lang="en-GB"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solidFill>
                  <a:schemeClr val="tx1"/>
                </a:solidFill>
              </a:rPr>
              <a:t>Advantages over traditional cover:</a:t>
            </a:r>
            <a:endParaRPr lang="en-GB" dirty="0">
              <a:solidFill>
                <a:schemeClr val="tx1"/>
              </a:solidFill>
            </a:endParaRPr>
          </a:p>
        </p:txBody>
      </p:sp>
    </p:spTree>
    <p:extLst>
      <p:ext uri="{BB962C8B-B14F-4D97-AF65-F5344CB8AC3E}">
        <p14:creationId xmlns:p14="http://schemas.microsoft.com/office/powerpoint/2010/main" val="3051925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dirty="0" smtClean="0"/>
              <a:t>Includes cover for </a:t>
            </a:r>
            <a:r>
              <a:rPr lang="en-GB" b="1" dirty="0" smtClean="0"/>
              <a:t>inputs</a:t>
            </a:r>
            <a:r>
              <a:rPr lang="en-GB" dirty="0" smtClean="0"/>
              <a:t> such as:</a:t>
            </a:r>
          </a:p>
          <a:p>
            <a:r>
              <a:rPr lang="en-GB" dirty="0" smtClean="0"/>
              <a:t>Fertilizer and spray chemicals</a:t>
            </a:r>
            <a:endParaRPr lang="en-GB" dirty="0"/>
          </a:p>
          <a:p>
            <a:r>
              <a:rPr lang="en-GB" dirty="0" smtClean="0"/>
              <a:t>Seeds</a:t>
            </a:r>
          </a:p>
          <a:p>
            <a:r>
              <a:rPr lang="en-GB" dirty="0" smtClean="0"/>
              <a:t>Feeds</a:t>
            </a:r>
          </a:p>
          <a:p>
            <a:r>
              <a:rPr lang="en-GB" dirty="0" smtClean="0"/>
              <a:t>Fuels</a:t>
            </a:r>
          </a:p>
          <a:p>
            <a:r>
              <a:rPr lang="en-GB" dirty="0" smtClean="0"/>
              <a:t>Packaging materials</a:t>
            </a:r>
            <a:endParaRPr lang="en-GB" dirty="0"/>
          </a:p>
          <a:p>
            <a:endParaRPr lang="en-GB" dirty="0"/>
          </a:p>
          <a:p>
            <a:endParaRPr lang="en-GB"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solidFill>
                  <a:schemeClr val="tx1"/>
                </a:solidFill>
              </a:rPr>
              <a:t>Advantages over traditional cover:</a:t>
            </a:r>
            <a:endParaRPr lang="en-GB" dirty="0">
              <a:solidFill>
                <a:schemeClr val="tx1"/>
              </a:solidFill>
            </a:endParaRPr>
          </a:p>
        </p:txBody>
      </p:sp>
    </p:spTree>
    <p:extLst>
      <p:ext uri="{BB962C8B-B14F-4D97-AF65-F5344CB8AC3E}">
        <p14:creationId xmlns:p14="http://schemas.microsoft.com/office/powerpoint/2010/main" val="367909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3600" dirty="0" smtClean="0"/>
              <a:t>Cover for Increased Costs of Working</a:t>
            </a:r>
          </a:p>
          <a:p>
            <a:pPr marL="0" indent="0">
              <a:buNone/>
            </a:pPr>
            <a:endParaRPr lang="en-GB" dirty="0"/>
          </a:p>
          <a:p>
            <a:pPr marL="0" indent="0">
              <a:buNone/>
            </a:pPr>
            <a:r>
              <a:rPr lang="en-GB" dirty="0" smtClean="0"/>
              <a:t>Incurred to sustain the business and support income</a:t>
            </a:r>
            <a:endParaRPr lang="en-GB" dirty="0"/>
          </a:p>
          <a:p>
            <a:endParaRPr lang="en-GB" dirty="0"/>
          </a:p>
          <a:p>
            <a:endParaRPr lang="en-GB"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solidFill>
                  <a:schemeClr val="tx1"/>
                </a:solidFill>
              </a:rPr>
              <a:t>Advantages over traditional cover:</a:t>
            </a:r>
            <a:endParaRPr lang="en-GB" dirty="0">
              <a:solidFill>
                <a:schemeClr val="tx1"/>
              </a:solidFill>
            </a:endParaRPr>
          </a:p>
        </p:txBody>
      </p:sp>
    </p:spTree>
    <p:extLst>
      <p:ext uri="{BB962C8B-B14F-4D97-AF65-F5344CB8AC3E}">
        <p14:creationId xmlns:p14="http://schemas.microsoft.com/office/powerpoint/2010/main" val="4211019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3600" dirty="0" smtClean="0"/>
              <a:t>Increase in cost of working – stand alone</a:t>
            </a:r>
          </a:p>
          <a:p>
            <a:r>
              <a:rPr lang="en-GB" sz="3600" dirty="0" smtClean="0"/>
              <a:t>Gross rentals/Estimated gross rentals</a:t>
            </a:r>
          </a:p>
          <a:p>
            <a:r>
              <a:rPr lang="en-GB" sz="3600" dirty="0" smtClean="0"/>
              <a:t>Forced Sale of Dairy Cows</a:t>
            </a:r>
          </a:p>
          <a:p>
            <a:endParaRPr lang="en-GB" dirty="0"/>
          </a:p>
        </p:txBody>
      </p:sp>
      <p:sp>
        <p:nvSpPr>
          <p:cNvPr id="5" name="Title 4"/>
          <p:cNvSpPr>
            <a:spLocks noGrp="1"/>
          </p:cNvSpPr>
          <p:nvPr>
            <p:ph type="ctrTitle"/>
          </p:nvPr>
        </p:nvSpPr>
        <p:spPr/>
        <p:txBody>
          <a:bodyPr/>
          <a:lstStyle/>
          <a:p>
            <a:r>
              <a:rPr lang="en-GB" dirty="0" smtClean="0">
                <a:solidFill>
                  <a:schemeClr val="tx1"/>
                </a:solidFill>
              </a:rPr>
              <a:t>Optional Extensions</a:t>
            </a:r>
            <a:endParaRPr lang="en-GB" dirty="0"/>
          </a:p>
        </p:txBody>
      </p:sp>
    </p:spTree>
    <p:extLst>
      <p:ext uri="{BB962C8B-B14F-4D97-AF65-F5344CB8AC3E}">
        <p14:creationId xmlns:p14="http://schemas.microsoft.com/office/powerpoint/2010/main" val="3758101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331357"/>
            <a:ext cx="8101876" cy="3555999"/>
          </a:xfrm>
        </p:spPr>
        <p:txBody>
          <a:bodyPr/>
          <a:lstStyle/>
          <a:p>
            <a:r>
              <a:rPr lang="en-GB" sz="4400" dirty="0"/>
              <a:t>  Perils follow material damage  	covers</a:t>
            </a:r>
          </a:p>
          <a:p>
            <a:r>
              <a:rPr lang="en-GB" sz="4400" dirty="0" smtClean="0"/>
              <a:t> Material Damage Proviso – </a:t>
            </a:r>
            <a:r>
              <a:rPr lang="en-GB" sz="4400" dirty="0" smtClean="0"/>
              <a:t>none            in </a:t>
            </a:r>
            <a:r>
              <a:rPr lang="en-GB" sz="4400" dirty="0" smtClean="0"/>
              <a:t>relation to </a:t>
            </a:r>
            <a:r>
              <a:rPr lang="en-GB" sz="4400" dirty="0" smtClean="0"/>
              <a:t>Growing </a:t>
            </a:r>
            <a:r>
              <a:rPr lang="en-GB" sz="4400" dirty="0" smtClean="0"/>
              <a:t>crops, </a:t>
            </a:r>
            <a:r>
              <a:rPr lang="en-GB" sz="4400" dirty="0" smtClean="0"/>
              <a:t>Deadstock </a:t>
            </a:r>
            <a:r>
              <a:rPr lang="en-GB" sz="4400" dirty="0" smtClean="0"/>
              <a:t>and </a:t>
            </a:r>
            <a:r>
              <a:rPr lang="en-GB" sz="4400" dirty="0" smtClean="0"/>
              <a:t>Livestock </a:t>
            </a:r>
            <a:r>
              <a:rPr lang="en-GB" sz="4400" dirty="0" smtClean="0"/>
              <a:t>for sale</a:t>
            </a:r>
          </a:p>
          <a:p>
            <a:pPr marL="109728" indent="0">
              <a:buNone/>
            </a:pPr>
            <a:endParaRPr lang="en-GB" sz="4400" dirty="0" smtClean="0"/>
          </a:p>
          <a:p>
            <a:r>
              <a:rPr lang="en-GB" sz="4400" dirty="0" smtClean="0"/>
              <a:t>  </a:t>
            </a:r>
            <a:endParaRPr lang="en-GB" sz="1800" dirty="0" smtClean="0"/>
          </a:p>
          <a:p>
            <a:pPr marL="109728" indent="0">
              <a:buNone/>
            </a:pPr>
            <a:endParaRPr lang="en-GB" sz="1800" dirty="0" smtClean="0"/>
          </a:p>
        </p:txBody>
      </p:sp>
      <p:sp>
        <p:nvSpPr>
          <p:cNvPr id="5" name="Title 4"/>
          <p:cNvSpPr>
            <a:spLocks noGrp="1"/>
          </p:cNvSpPr>
          <p:nvPr>
            <p:ph type="ctrTitle"/>
          </p:nvPr>
        </p:nvSpPr>
        <p:spPr/>
        <p:txBody>
          <a:bodyPr/>
          <a:lstStyle/>
          <a:p>
            <a:r>
              <a:rPr lang="en-GB" dirty="0" smtClean="0">
                <a:solidFill>
                  <a:schemeClr val="tx1"/>
                </a:solidFill>
              </a:rPr>
              <a:t>Key points</a:t>
            </a:r>
            <a:endParaRPr lang="en-GB" dirty="0"/>
          </a:p>
        </p:txBody>
      </p:sp>
    </p:spTree>
    <p:extLst>
      <p:ext uri="{BB962C8B-B14F-4D97-AF65-F5344CB8AC3E}">
        <p14:creationId xmlns:p14="http://schemas.microsoft.com/office/powerpoint/2010/main" val="1152975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4000" dirty="0" smtClean="0">
                <a:ea typeface="Verdana" pitchFamily="34" charset="0"/>
                <a:cs typeface="Verdana" pitchFamily="34" charset="0"/>
              </a:rPr>
              <a:t> Identify relevant revenue figures and account for trends</a:t>
            </a:r>
          </a:p>
          <a:p>
            <a:endParaRPr lang="en-GB" sz="4000" dirty="0" smtClean="0">
              <a:ea typeface="Verdana" pitchFamily="34" charset="0"/>
              <a:cs typeface="Verdana" pitchFamily="34" charset="0"/>
            </a:endParaRPr>
          </a:p>
          <a:p>
            <a:r>
              <a:rPr lang="en-GB" sz="4000" dirty="0" smtClean="0">
                <a:ea typeface="Verdana" pitchFamily="34" charset="0"/>
                <a:cs typeface="Verdana" pitchFamily="34" charset="0"/>
              </a:rPr>
              <a:t> Material damage/Revenue split</a:t>
            </a:r>
            <a:endParaRPr lang="en-GB" sz="4000" dirty="0"/>
          </a:p>
        </p:txBody>
      </p:sp>
      <p:sp>
        <p:nvSpPr>
          <p:cNvPr id="5" name="Title 4"/>
          <p:cNvSpPr>
            <a:spLocks noGrp="1"/>
          </p:cNvSpPr>
          <p:nvPr>
            <p:ph type="ctrTitle"/>
          </p:nvPr>
        </p:nvSpPr>
        <p:spPr/>
        <p:txBody>
          <a:bodyPr/>
          <a:lstStyle/>
          <a:p>
            <a:r>
              <a:rPr lang="en-GB" dirty="0" smtClean="0">
                <a:solidFill>
                  <a:schemeClr val="tx1"/>
                </a:solidFill>
                <a:ea typeface="Verdana" pitchFamily="34" charset="0"/>
                <a:cs typeface="Verdana" pitchFamily="34" charset="0"/>
              </a:rPr>
              <a:t>ORGANISING POLICY COVER</a:t>
            </a:r>
            <a:endParaRPr lang="en-GB" dirty="0"/>
          </a:p>
        </p:txBody>
      </p:sp>
    </p:spTree>
    <p:extLst>
      <p:ext uri="{BB962C8B-B14F-4D97-AF65-F5344CB8AC3E}">
        <p14:creationId xmlns:p14="http://schemas.microsoft.com/office/powerpoint/2010/main" val="3394949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536073"/>
            <a:ext cx="7772400" cy="3555999"/>
          </a:xfrm>
        </p:spPr>
        <p:txBody>
          <a:bodyPr/>
          <a:lstStyle/>
          <a:p>
            <a:pPr lvl="0"/>
            <a:endParaRPr lang="en-US" sz="1400" dirty="0" smtClean="0"/>
          </a:p>
          <a:p>
            <a:pPr lvl="0">
              <a:buNone/>
            </a:pPr>
            <a:endParaRPr lang="en-GB" sz="1600" dirty="0" smtClean="0"/>
          </a:p>
          <a:p>
            <a:pPr lvl="1" indent="0">
              <a:buNone/>
            </a:pPr>
            <a:r>
              <a:rPr lang="en-US" sz="1800" dirty="0"/>
              <a:t>Farm Buildings 			£250,000</a:t>
            </a:r>
            <a:endParaRPr lang="en-GB" sz="1800" dirty="0"/>
          </a:p>
          <a:p>
            <a:pPr lvl="1" indent="0">
              <a:buNone/>
            </a:pPr>
            <a:r>
              <a:rPr lang="en-US" sz="1800" dirty="0"/>
              <a:t>Machinery 			</a:t>
            </a:r>
            <a:r>
              <a:rPr lang="en-US" sz="1800" dirty="0" smtClean="0"/>
              <a:t>           £50,000</a:t>
            </a:r>
            <a:endParaRPr lang="en-US" sz="1800" dirty="0"/>
          </a:p>
          <a:p>
            <a:pPr lvl="1" indent="0">
              <a:buNone/>
            </a:pPr>
            <a:r>
              <a:rPr lang="en-US" sz="1800" dirty="0" smtClean="0"/>
              <a:t>Straw 				           £10,000</a:t>
            </a:r>
            <a:endParaRPr lang="en-GB" sz="1800" dirty="0" smtClean="0"/>
          </a:p>
          <a:p>
            <a:pPr lvl="1" indent="0">
              <a:buNone/>
            </a:pPr>
            <a:r>
              <a:rPr lang="en-US" sz="1800" dirty="0" smtClean="0"/>
              <a:t>Growing Crops 			£100,000</a:t>
            </a:r>
            <a:endParaRPr lang="en-GB" sz="1800" dirty="0" smtClean="0"/>
          </a:p>
          <a:p>
            <a:pPr lvl="1" indent="0">
              <a:buNone/>
            </a:pPr>
            <a:r>
              <a:rPr lang="en-US" sz="1800" dirty="0" smtClean="0"/>
              <a:t>Grain in Store 			           £50,000</a:t>
            </a:r>
            <a:endParaRPr lang="en-GB" sz="1800" dirty="0" smtClean="0"/>
          </a:p>
          <a:p>
            <a:pPr lvl="1" indent="0">
              <a:buNone/>
            </a:pPr>
            <a:r>
              <a:rPr lang="en-US" sz="1800" dirty="0" smtClean="0"/>
              <a:t>Deadstock/</a:t>
            </a:r>
            <a:r>
              <a:rPr lang="en-US" sz="1800" dirty="0" err="1" smtClean="0"/>
              <a:t>fert</a:t>
            </a:r>
            <a:r>
              <a:rPr lang="en-US" sz="1800" dirty="0" smtClean="0"/>
              <a:t>./chemicals 	  £15,000</a:t>
            </a:r>
          </a:p>
          <a:p>
            <a:pPr marL="0" indent="0">
              <a:buNone/>
            </a:pPr>
            <a:r>
              <a:rPr lang="en-GB" sz="1400" dirty="0" smtClean="0"/>
              <a:t> </a:t>
            </a:r>
          </a:p>
          <a:p>
            <a:pPr lvl="0"/>
            <a:endParaRPr lang="en-GB" sz="1400" dirty="0" smtClean="0"/>
          </a:p>
          <a:p>
            <a:pPr marL="0" indent="0">
              <a:buNone/>
            </a:pPr>
            <a:r>
              <a:rPr lang="en-US" sz="1400" dirty="0" smtClean="0"/>
              <a:t> </a:t>
            </a:r>
            <a:endParaRPr lang="en-GB" sz="1400" dirty="0"/>
          </a:p>
        </p:txBody>
      </p:sp>
      <p:sp>
        <p:nvSpPr>
          <p:cNvPr id="5" name="Title 4"/>
          <p:cNvSpPr>
            <a:spLocks noGrp="1"/>
          </p:cNvSpPr>
          <p:nvPr>
            <p:ph type="ctrTitle"/>
          </p:nvPr>
        </p:nvSpPr>
        <p:spPr/>
        <p:txBody>
          <a:bodyPr/>
          <a:lstStyle/>
          <a:p>
            <a:r>
              <a:rPr lang="en-GB" dirty="0" smtClean="0">
                <a:solidFill>
                  <a:schemeClr val="tx1"/>
                </a:solidFill>
              </a:rPr>
              <a:t>Arable Farmer</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140482778"/>
              </p:ext>
            </p:extLst>
          </p:nvPr>
        </p:nvGraphicFramePr>
        <p:xfrm>
          <a:off x="493484" y="2212269"/>
          <a:ext cx="7772400" cy="3542274"/>
        </p:xfrm>
        <a:graphic>
          <a:graphicData uri="http://schemas.openxmlformats.org/drawingml/2006/table">
            <a:tbl>
              <a:tblPr firstRow="1" bandRow="1">
                <a:tableStyleId>{2D5ABB26-0587-4C30-8999-92F81FD0307C}</a:tableStyleId>
              </a:tblPr>
              <a:tblGrid>
                <a:gridCol w="3886200"/>
                <a:gridCol w="3886200"/>
              </a:tblGrid>
              <a:tr h="3542274">
                <a:tc>
                  <a:txBody>
                    <a:bodyPr/>
                    <a:lstStyle/>
                    <a:p>
                      <a:r>
                        <a:rPr lang="en-GB" b="1" u="none" dirty="0" smtClean="0"/>
                        <a:t>Material Damage based cover </a:t>
                      </a:r>
                      <a:endParaRPr lang="en-GB" b="1" u="none" dirty="0"/>
                    </a:p>
                  </a:txBody>
                  <a:tcPr/>
                </a:tc>
                <a:tc>
                  <a:txBody>
                    <a:bodyPr/>
                    <a:lstStyle/>
                    <a:p>
                      <a:pPr lvl="1"/>
                      <a:r>
                        <a:rPr lang="en-GB" b="1" dirty="0" smtClean="0"/>
                        <a:t>Material Damage &amp; Revenue</a:t>
                      </a:r>
                    </a:p>
                    <a:p>
                      <a:pPr lvl="1"/>
                      <a:endParaRPr lang="en-GB" dirty="0" smtClean="0"/>
                    </a:p>
                    <a:p>
                      <a:pPr lvl="1"/>
                      <a:endParaRPr lang="en-US" sz="1800" dirty="0" smtClean="0"/>
                    </a:p>
                    <a:p>
                      <a:pPr lvl="1"/>
                      <a:r>
                        <a:rPr lang="en-US" sz="1800" dirty="0" smtClean="0"/>
                        <a:t>Farm Buildings 		£250,000</a:t>
                      </a:r>
                      <a:endParaRPr lang="en-GB" sz="1800" dirty="0" smtClean="0"/>
                    </a:p>
                    <a:p>
                      <a:pPr lvl="1"/>
                      <a:r>
                        <a:rPr lang="en-US" sz="1800" dirty="0" smtClean="0"/>
                        <a:t>Machinery 			£  50,000</a:t>
                      </a:r>
                      <a:endParaRPr lang="en-GB" sz="1800" dirty="0" smtClean="0"/>
                    </a:p>
                    <a:p>
                      <a:pPr lvl="1"/>
                      <a:r>
                        <a:rPr lang="en-US" sz="1800" dirty="0" smtClean="0"/>
                        <a:t>Revenue 				£160,000</a:t>
                      </a:r>
                      <a:endParaRPr lang="en-GB" sz="1800" dirty="0" smtClean="0"/>
                    </a:p>
                    <a:p>
                      <a:pPr lvl="1"/>
                      <a:endParaRPr lang="en-GB" dirty="0"/>
                    </a:p>
                  </a:txBody>
                  <a:tcPr/>
                </a:tc>
              </a:tr>
            </a:tbl>
          </a:graphicData>
        </a:graphic>
      </p:graphicFrame>
    </p:spTree>
    <p:extLst>
      <p:ext uri="{BB962C8B-B14F-4D97-AF65-F5344CB8AC3E}">
        <p14:creationId xmlns:p14="http://schemas.microsoft.com/office/powerpoint/2010/main" val="2159582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972802"/>
            <a:ext cx="7772400" cy="2568189"/>
          </a:xfrm>
        </p:spPr>
        <p:txBody>
          <a:bodyPr/>
          <a:lstStyle/>
          <a:p>
            <a:pPr lvl="0"/>
            <a:endParaRPr lang="en-GB" sz="1100" dirty="0" smtClean="0"/>
          </a:p>
          <a:p>
            <a:pPr lvl="1" indent="0">
              <a:buNone/>
            </a:pPr>
            <a:r>
              <a:rPr lang="en-US" sz="1400" dirty="0"/>
              <a:t>Buildings &amp; </a:t>
            </a:r>
            <a:r>
              <a:rPr lang="en-US" sz="1400" dirty="0" err="1"/>
              <a:t>parlour</a:t>
            </a:r>
            <a:r>
              <a:rPr lang="en-US" sz="1400" dirty="0"/>
              <a:t> 			£500,000</a:t>
            </a:r>
            <a:endParaRPr lang="en-GB" sz="1400" dirty="0"/>
          </a:p>
          <a:p>
            <a:pPr lvl="1" indent="0">
              <a:buNone/>
            </a:pPr>
            <a:r>
              <a:rPr lang="en-US" sz="1400" dirty="0" smtClean="0"/>
              <a:t>Milking Herd 				£250,000</a:t>
            </a:r>
          </a:p>
          <a:p>
            <a:pPr lvl="1" indent="0">
              <a:buNone/>
            </a:pPr>
            <a:r>
              <a:rPr lang="en-US" sz="1400" dirty="0"/>
              <a:t>Machinery 				</a:t>
            </a:r>
            <a:r>
              <a:rPr lang="en-US" sz="1400" dirty="0" smtClean="0"/>
              <a:t>              £50,000</a:t>
            </a:r>
            <a:endParaRPr lang="en-GB" sz="1400" dirty="0"/>
          </a:p>
          <a:p>
            <a:pPr lvl="1" indent="0">
              <a:buNone/>
            </a:pPr>
            <a:r>
              <a:rPr lang="en-US" sz="1400" dirty="0" smtClean="0"/>
              <a:t>Silage 					  £30,000</a:t>
            </a:r>
            <a:endParaRPr lang="en-GB" sz="1400" dirty="0" smtClean="0"/>
          </a:p>
          <a:p>
            <a:pPr lvl="1" indent="0">
              <a:buNone/>
            </a:pPr>
            <a:r>
              <a:rPr lang="en-US" sz="1400" dirty="0" smtClean="0"/>
              <a:t>Hay &amp; Straw 				£  40,000</a:t>
            </a:r>
          </a:p>
          <a:p>
            <a:pPr lvl="1" indent="0">
              <a:buNone/>
            </a:pPr>
            <a:r>
              <a:rPr lang="en-US" sz="1400" dirty="0" smtClean="0"/>
              <a:t>Seed, feeds oils &amp; </a:t>
            </a:r>
            <a:r>
              <a:rPr lang="en-US" sz="1400" dirty="0" err="1" smtClean="0"/>
              <a:t>fertiliser</a:t>
            </a:r>
            <a:r>
              <a:rPr lang="en-US" sz="1400" dirty="0" smtClean="0"/>
              <a:t>		£  20,000</a:t>
            </a:r>
          </a:p>
          <a:p>
            <a:pPr lvl="1" indent="0">
              <a:buNone/>
            </a:pPr>
            <a:endParaRPr lang="en-US" sz="1400" dirty="0" smtClean="0"/>
          </a:p>
          <a:p>
            <a:pPr lvl="1" indent="0">
              <a:buNone/>
            </a:pPr>
            <a:r>
              <a:rPr lang="en-US" sz="1400" dirty="0" smtClean="0"/>
              <a:t>Milk sales 					£250,000</a:t>
            </a:r>
          </a:p>
          <a:p>
            <a:pPr lvl="1" indent="0">
              <a:buNone/>
            </a:pPr>
            <a:r>
              <a:rPr lang="en-US" sz="1400" dirty="0" smtClean="0"/>
              <a:t>Cull cows					  £10,000</a:t>
            </a:r>
            <a:endParaRPr lang="en-GB" sz="1400" dirty="0" smtClean="0"/>
          </a:p>
          <a:p>
            <a:pPr lvl="1" indent="0">
              <a:buNone/>
            </a:pPr>
            <a:r>
              <a:rPr lang="en-US" sz="1400" dirty="0" smtClean="0"/>
              <a:t>Beef </a:t>
            </a:r>
            <a:r>
              <a:rPr lang="en-US" sz="1400" dirty="0"/>
              <a:t>cattle sales			</a:t>
            </a:r>
            <a:r>
              <a:rPr lang="en-US" sz="1400" dirty="0" smtClean="0"/>
              <a:t>	  £25,000</a:t>
            </a:r>
            <a:endParaRPr lang="en-GB" sz="1400" dirty="0"/>
          </a:p>
          <a:p>
            <a:pPr marL="0" indent="0">
              <a:buNone/>
            </a:pPr>
            <a:endParaRPr lang="en-GB" sz="1100" dirty="0" smtClean="0"/>
          </a:p>
          <a:p>
            <a:pPr lvl="0"/>
            <a:endParaRPr lang="en-GB" sz="1100" dirty="0" smtClean="0"/>
          </a:p>
          <a:p>
            <a:endParaRPr lang="en-GB" sz="1100" dirty="0"/>
          </a:p>
        </p:txBody>
      </p:sp>
      <p:sp>
        <p:nvSpPr>
          <p:cNvPr id="5" name="Title 4"/>
          <p:cNvSpPr>
            <a:spLocks noGrp="1"/>
          </p:cNvSpPr>
          <p:nvPr>
            <p:ph type="ctrTitle"/>
          </p:nvPr>
        </p:nvSpPr>
        <p:spPr/>
        <p:txBody>
          <a:bodyPr/>
          <a:lstStyle/>
          <a:p>
            <a:r>
              <a:rPr lang="en-GB" dirty="0" smtClean="0">
                <a:solidFill>
                  <a:schemeClr val="tx1"/>
                </a:solidFill>
              </a:rPr>
              <a:t>Dairy Farmer</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457660873"/>
              </p:ext>
            </p:extLst>
          </p:nvPr>
        </p:nvGraphicFramePr>
        <p:xfrm>
          <a:off x="493482" y="2213429"/>
          <a:ext cx="7353980" cy="370840"/>
        </p:xfrm>
        <a:graphic>
          <a:graphicData uri="http://schemas.openxmlformats.org/drawingml/2006/table">
            <a:tbl>
              <a:tblPr firstRow="1" bandRow="1">
                <a:tableStyleId>{2D5ABB26-0587-4C30-8999-92F81FD0307C}</a:tableStyleId>
              </a:tblPr>
              <a:tblGrid>
                <a:gridCol w="3676990"/>
                <a:gridCol w="3676990"/>
              </a:tblGrid>
              <a:tr h="370840">
                <a:tc>
                  <a:txBody>
                    <a:bodyPr/>
                    <a:lstStyle/>
                    <a:p>
                      <a:r>
                        <a:rPr lang="en-GB" dirty="0" smtClean="0"/>
                        <a:t>Material Damage based</a:t>
                      </a:r>
                      <a:endParaRPr lang="en-GB" dirty="0"/>
                    </a:p>
                  </a:txBody>
                  <a:tcPr/>
                </a:tc>
                <a:tc>
                  <a:txBody>
                    <a:bodyPr/>
                    <a:lstStyle/>
                    <a:p>
                      <a:r>
                        <a:rPr lang="en-GB" dirty="0" smtClean="0"/>
                        <a:t>            Material Damage &amp; Revenue</a:t>
                      </a:r>
                      <a:endParaRPr lang="en-GB" dirty="0"/>
                    </a:p>
                  </a:txBody>
                  <a:tcPr/>
                </a:tc>
              </a:tr>
            </a:tbl>
          </a:graphicData>
        </a:graphic>
      </p:graphicFrame>
      <p:sp>
        <p:nvSpPr>
          <p:cNvPr id="4" name="Rectangle 3"/>
          <p:cNvSpPr/>
          <p:nvPr/>
        </p:nvSpPr>
        <p:spPr>
          <a:xfrm>
            <a:off x="4379684" y="3178005"/>
            <a:ext cx="3186752" cy="1169551"/>
          </a:xfrm>
          <a:prstGeom prst="rect">
            <a:avLst/>
          </a:prstGeom>
        </p:spPr>
        <p:txBody>
          <a:bodyPr wrap="square">
            <a:spAutoFit/>
          </a:bodyPr>
          <a:lstStyle/>
          <a:p>
            <a:pPr lvl="1"/>
            <a:r>
              <a:rPr lang="en-US" sz="1400" dirty="0"/>
              <a:t>Buildings 			£500,000</a:t>
            </a:r>
            <a:endParaRPr lang="en-GB" sz="1400" dirty="0"/>
          </a:p>
          <a:p>
            <a:pPr lvl="1"/>
            <a:r>
              <a:rPr lang="en-US" sz="1400" dirty="0" smtClean="0"/>
              <a:t>Milking </a:t>
            </a:r>
            <a:r>
              <a:rPr lang="en-US" sz="1400" dirty="0"/>
              <a:t>Herd 	</a:t>
            </a:r>
            <a:r>
              <a:rPr lang="en-US" sz="1400" dirty="0" smtClean="0"/>
              <a:t>	£</a:t>
            </a:r>
            <a:r>
              <a:rPr lang="en-US" sz="1400" dirty="0"/>
              <a:t>250,000</a:t>
            </a:r>
            <a:endParaRPr lang="en-GB" sz="1400" dirty="0"/>
          </a:p>
          <a:p>
            <a:pPr lvl="1"/>
            <a:r>
              <a:rPr lang="en-US" sz="1400" dirty="0"/>
              <a:t>Machinery 			£  50,000</a:t>
            </a:r>
          </a:p>
          <a:p>
            <a:pPr lvl="1"/>
            <a:r>
              <a:rPr lang="en-US" sz="1400" dirty="0" smtClean="0"/>
              <a:t>Dairy </a:t>
            </a:r>
            <a:r>
              <a:rPr lang="en-US" sz="1400" dirty="0"/>
              <a:t>Revenue 		£250,000</a:t>
            </a:r>
            <a:endParaRPr lang="en-GB" sz="1400" dirty="0"/>
          </a:p>
          <a:p>
            <a:pPr lvl="1"/>
            <a:r>
              <a:rPr lang="en-US" sz="1400" dirty="0"/>
              <a:t>Beef Revenue 	</a:t>
            </a:r>
            <a:r>
              <a:rPr lang="en-US" sz="1400" dirty="0" smtClean="0"/>
              <a:t>	  £35,000</a:t>
            </a:r>
            <a:endParaRPr lang="en-GB" sz="1400" dirty="0"/>
          </a:p>
        </p:txBody>
      </p:sp>
    </p:spTree>
    <p:extLst>
      <p:ext uri="{BB962C8B-B14F-4D97-AF65-F5344CB8AC3E}">
        <p14:creationId xmlns:p14="http://schemas.microsoft.com/office/powerpoint/2010/main" val="4013738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331357"/>
            <a:ext cx="2840266" cy="3555999"/>
          </a:xfrm>
        </p:spPr>
        <p:txBody>
          <a:bodyPr/>
          <a:lstStyle/>
          <a:p>
            <a:pPr marL="285750" indent="-285750">
              <a:buNone/>
            </a:pPr>
            <a:r>
              <a:rPr lang="en-GB" u="sng" dirty="0" smtClean="0"/>
              <a:t>The Event</a:t>
            </a:r>
          </a:p>
          <a:p>
            <a:pPr marL="285750" indent="-285750"/>
            <a:r>
              <a:rPr lang="en-GB" sz="2000" dirty="0" smtClean="0"/>
              <a:t>Fire 24 December destroyed 90 of 108 farrowing positions</a:t>
            </a:r>
          </a:p>
          <a:p>
            <a:pPr marL="285750" indent="-285750"/>
            <a:r>
              <a:rPr lang="en-GB" sz="2000" dirty="0" smtClean="0"/>
              <a:t>50 of the farms 500 breeding sows perish</a:t>
            </a:r>
          </a:p>
          <a:p>
            <a:pPr marL="285750" indent="-285750"/>
            <a:r>
              <a:rPr lang="en-GB" sz="2000" dirty="0" smtClean="0"/>
              <a:t>“Closed” high health herd</a:t>
            </a:r>
          </a:p>
          <a:p>
            <a:pPr marL="285750" indent="-285750"/>
            <a:r>
              <a:rPr lang="en-GB" sz="2000" dirty="0" smtClean="0"/>
              <a:t>No alternative premises available</a:t>
            </a:r>
          </a:p>
          <a:p>
            <a:endParaRPr lang="en-GB" sz="2000" dirty="0"/>
          </a:p>
        </p:txBody>
      </p:sp>
      <p:sp>
        <p:nvSpPr>
          <p:cNvPr id="5" name="Title 4"/>
          <p:cNvSpPr>
            <a:spLocks noGrp="1"/>
          </p:cNvSpPr>
          <p:nvPr>
            <p:ph type="ctrTitle"/>
          </p:nvPr>
        </p:nvSpPr>
        <p:spPr/>
        <p:txBody>
          <a:bodyPr/>
          <a:lstStyle/>
          <a:p>
            <a:r>
              <a:rPr lang="en-GB" sz="4000" dirty="0" smtClean="0">
                <a:solidFill>
                  <a:schemeClr val="tx1"/>
                </a:solidFill>
                <a:latin typeface="+mn-lt"/>
              </a:rPr>
              <a:t>Claim Scenario – Pig Farm Fire</a:t>
            </a:r>
            <a:r>
              <a:rPr lang="en-GB" sz="4000" u="sng" dirty="0" smtClean="0">
                <a:latin typeface="+mn-lt"/>
              </a:rPr>
              <a:t/>
            </a:r>
            <a:br>
              <a:rPr lang="en-GB" sz="4000" u="sng" dirty="0" smtClean="0">
                <a:latin typeface="+mn-lt"/>
              </a:rPr>
            </a:br>
            <a:endParaRPr lang="en-GB" sz="4000" dirty="0">
              <a:latin typeface="+mn-lt"/>
            </a:endParaRPr>
          </a:p>
        </p:txBody>
      </p:sp>
      <p:pic>
        <p:nvPicPr>
          <p:cNvPr id="6" name="Picture 2" descr="C:\Office Consort\ViewTemp\Picture 0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483" y="2636157"/>
            <a:ext cx="4008445" cy="30063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271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4000" dirty="0" smtClean="0"/>
              <a:t>  25 sows farrow every week</a:t>
            </a:r>
          </a:p>
          <a:p>
            <a:r>
              <a:rPr lang="en-GB" sz="4000" dirty="0" smtClean="0"/>
              <a:t>  No alternative farrowing   	accommodation available</a:t>
            </a:r>
          </a:p>
          <a:p>
            <a:pPr marL="0" indent="0">
              <a:buNone/>
            </a:pPr>
            <a:endParaRPr lang="en-GB" sz="2000" dirty="0" smtClean="0"/>
          </a:p>
          <a:p>
            <a:pPr marL="0" indent="0">
              <a:buNone/>
            </a:pPr>
            <a:endParaRPr lang="en-GB" sz="2000" dirty="0" smtClean="0"/>
          </a:p>
          <a:p>
            <a:endParaRPr lang="en-GB" sz="2000" dirty="0"/>
          </a:p>
        </p:txBody>
      </p:sp>
      <p:sp>
        <p:nvSpPr>
          <p:cNvPr id="5" name="Title 4"/>
          <p:cNvSpPr>
            <a:spLocks noGrp="1"/>
          </p:cNvSpPr>
          <p:nvPr>
            <p:ph type="ctrTitle"/>
          </p:nvPr>
        </p:nvSpPr>
        <p:spPr>
          <a:xfrm>
            <a:off x="493484" y="1395412"/>
            <a:ext cx="7772400" cy="1109663"/>
          </a:xfrm>
        </p:spPr>
        <p:txBody>
          <a:bodyPr/>
          <a:lstStyle/>
          <a:p>
            <a:pPr algn="ctr"/>
            <a:r>
              <a:rPr lang="en-GB" sz="5400" dirty="0" smtClean="0">
                <a:solidFill>
                  <a:schemeClr val="tx1"/>
                </a:solidFill>
                <a:latin typeface="Shruti" panose="020B0502040204020203" pitchFamily="34" charset="0"/>
                <a:cs typeface="Shruti" panose="020B0502040204020203" pitchFamily="34" charset="0"/>
              </a:rPr>
              <a:t>The Problems </a:t>
            </a:r>
            <a:endParaRPr lang="en-GB" sz="5400" dirty="0">
              <a:solidFill>
                <a:schemeClr val="tx1"/>
              </a:solidFill>
              <a:latin typeface="Shruti" panose="020B0502040204020203" pitchFamily="34" charset="0"/>
              <a:cs typeface="Shruti" panose="020B0502040204020203" pitchFamily="34" charset="0"/>
            </a:endParaRPr>
          </a:p>
        </p:txBody>
      </p:sp>
    </p:spTree>
    <p:extLst>
      <p:ext uri="{BB962C8B-B14F-4D97-AF65-F5344CB8AC3E}">
        <p14:creationId xmlns:p14="http://schemas.microsoft.com/office/powerpoint/2010/main" val="105977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6041" y="1395412"/>
            <a:ext cx="6179410" cy="4634558"/>
          </a:xfrm>
        </p:spPr>
      </p:pic>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endParaRPr lang="en-GB"/>
          </a:p>
        </p:txBody>
      </p:sp>
    </p:spTree>
    <p:extLst>
      <p:ext uri="{BB962C8B-B14F-4D97-AF65-F5344CB8AC3E}">
        <p14:creationId xmlns:p14="http://schemas.microsoft.com/office/powerpoint/2010/main" val="1007540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endParaRPr lang="en-GB" sz="1600" b="1" u="sng" dirty="0" smtClean="0"/>
          </a:p>
          <a:p>
            <a:pPr marL="342900" indent="-342900"/>
            <a:r>
              <a:rPr lang="en-GB" dirty="0" smtClean="0"/>
              <a:t>Emergency temporary repairs to existing farrowing house at a cost of £</a:t>
            </a:r>
            <a:r>
              <a:rPr lang="en-GB" dirty="0" smtClean="0"/>
              <a:t>35,000; </a:t>
            </a:r>
            <a:r>
              <a:rPr lang="en-GB" dirty="0" smtClean="0"/>
              <a:t>considered as ICW</a:t>
            </a:r>
          </a:p>
          <a:p>
            <a:pPr marL="342900" indent="-342900"/>
            <a:r>
              <a:rPr lang="en-GB" dirty="0" smtClean="0"/>
              <a:t>Build new farrowing house</a:t>
            </a:r>
          </a:p>
          <a:p>
            <a:pPr marL="342900" indent="-342900"/>
            <a:r>
              <a:rPr lang="en-GB" dirty="0" smtClean="0"/>
              <a:t>Compared the time and revenue implications for homebred replacements</a:t>
            </a:r>
          </a:p>
          <a:p>
            <a:pPr marL="342900" indent="-342900"/>
            <a:r>
              <a:rPr lang="en-GB" dirty="0" smtClean="0"/>
              <a:t>Consider the health risk of bringing in inoculated replacement gilts (young female pigs)</a:t>
            </a:r>
          </a:p>
          <a:p>
            <a:pPr marL="342900" indent="-342900"/>
            <a:r>
              <a:rPr lang="en-GB" dirty="0" smtClean="0"/>
              <a:t>Agreed cash settlement.  Insured decided to re-stock entire herd</a:t>
            </a:r>
          </a:p>
          <a:p>
            <a:endParaRPr lang="en-GB" sz="1600" dirty="0"/>
          </a:p>
        </p:txBody>
      </p:sp>
      <p:sp>
        <p:nvSpPr>
          <p:cNvPr id="5" name="Title 4"/>
          <p:cNvSpPr>
            <a:spLocks noGrp="1"/>
          </p:cNvSpPr>
          <p:nvPr>
            <p:ph type="ctrTitle"/>
          </p:nvPr>
        </p:nvSpPr>
        <p:spPr/>
        <p:txBody>
          <a:bodyPr/>
          <a:lstStyle/>
          <a:p>
            <a:pPr algn="ctr"/>
            <a:r>
              <a:rPr lang="en-GB" dirty="0" smtClean="0">
                <a:solidFill>
                  <a:schemeClr val="tx1"/>
                </a:solidFill>
              </a:rPr>
              <a:t>The Solution</a:t>
            </a:r>
            <a:endParaRPr lang="en-GB" dirty="0"/>
          </a:p>
        </p:txBody>
      </p:sp>
    </p:spTree>
    <p:extLst>
      <p:ext uri="{BB962C8B-B14F-4D97-AF65-F5344CB8AC3E}">
        <p14:creationId xmlns:p14="http://schemas.microsoft.com/office/powerpoint/2010/main" val="3637023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endParaRPr lang="en-GB" sz="1400" u="sng" dirty="0" smtClean="0"/>
          </a:p>
          <a:p>
            <a:pPr>
              <a:buNone/>
            </a:pPr>
            <a:r>
              <a:rPr lang="en-GB" sz="3600" dirty="0" smtClean="0"/>
              <a:t>Building repairs		    £65,000  </a:t>
            </a:r>
          </a:p>
          <a:p>
            <a:pPr>
              <a:buNone/>
            </a:pPr>
            <a:r>
              <a:rPr lang="en-GB" sz="3600" dirty="0" smtClean="0"/>
              <a:t>50 breeding animals	</a:t>
            </a:r>
            <a:r>
              <a:rPr lang="en-GB" sz="3600" u="sng" dirty="0" smtClean="0"/>
              <a:t>£10,000</a:t>
            </a:r>
          </a:p>
          <a:p>
            <a:pPr>
              <a:buNone/>
            </a:pPr>
            <a:r>
              <a:rPr lang="en-GB" sz="3600" dirty="0" smtClean="0"/>
              <a:t>					                      £75,000</a:t>
            </a:r>
          </a:p>
          <a:p>
            <a:pPr>
              <a:buNone/>
            </a:pPr>
            <a:endParaRPr lang="en-GB" sz="1400" dirty="0" smtClean="0"/>
          </a:p>
          <a:p>
            <a:pPr>
              <a:buNone/>
            </a:pPr>
            <a:r>
              <a:rPr lang="en-GB" sz="1400" dirty="0" smtClean="0"/>
              <a:t>	</a:t>
            </a:r>
            <a:endParaRPr lang="en-GB" sz="1400" dirty="0"/>
          </a:p>
        </p:txBody>
      </p:sp>
      <p:sp>
        <p:nvSpPr>
          <p:cNvPr id="5" name="Title 4"/>
          <p:cNvSpPr>
            <a:spLocks noGrp="1"/>
          </p:cNvSpPr>
          <p:nvPr>
            <p:ph type="ctrTitle"/>
          </p:nvPr>
        </p:nvSpPr>
        <p:spPr/>
        <p:txBody>
          <a:bodyPr/>
          <a:lstStyle/>
          <a:p>
            <a:r>
              <a:rPr lang="en-GB" dirty="0" smtClean="0">
                <a:solidFill>
                  <a:schemeClr val="tx1"/>
                </a:solidFill>
              </a:rPr>
              <a:t>ASSESSMENT – Material Damage</a:t>
            </a:r>
            <a:r>
              <a:rPr lang="en-GB" u="sng" dirty="0" smtClean="0">
                <a:latin typeface="Verdana" pitchFamily="34" charset="0"/>
              </a:rPr>
              <a:t/>
            </a:r>
            <a:br>
              <a:rPr lang="en-GB" u="sng" dirty="0" smtClean="0">
                <a:latin typeface="Verdana" pitchFamily="34" charset="0"/>
              </a:rPr>
            </a:br>
            <a:endParaRPr lang="en-GB" dirty="0"/>
          </a:p>
        </p:txBody>
      </p:sp>
    </p:spTree>
    <p:extLst>
      <p:ext uri="{BB962C8B-B14F-4D97-AF65-F5344CB8AC3E}">
        <p14:creationId xmlns:p14="http://schemas.microsoft.com/office/powerpoint/2010/main" val="1880114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endParaRPr lang="en-GB" sz="1400" u="sng" dirty="0" smtClean="0"/>
          </a:p>
          <a:p>
            <a:pPr>
              <a:buNone/>
            </a:pPr>
            <a:r>
              <a:rPr lang="en-GB" sz="2000" dirty="0"/>
              <a:t>	</a:t>
            </a:r>
            <a:r>
              <a:rPr lang="en-GB" dirty="0" smtClean="0"/>
              <a:t>Permanent repairs to fire damaged shed</a:t>
            </a:r>
            <a:r>
              <a:rPr lang="en-GB" dirty="0"/>
              <a:t>	</a:t>
            </a:r>
            <a:r>
              <a:rPr lang="en-GB" dirty="0" smtClean="0"/>
              <a:t>                £65,000</a:t>
            </a:r>
            <a:endParaRPr lang="en-GB" dirty="0"/>
          </a:p>
          <a:p>
            <a:pPr>
              <a:buNone/>
            </a:pPr>
            <a:r>
              <a:rPr lang="en-GB" dirty="0"/>
              <a:t>	</a:t>
            </a:r>
            <a:r>
              <a:rPr lang="en-GB" dirty="0" smtClean="0"/>
              <a:t>Temporary </a:t>
            </a:r>
            <a:r>
              <a:rPr lang="en-GB" dirty="0"/>
              <a:t>repairs to original </a:t>
            </a:r>
            <a:r>
              <a:rPr lang="en-GB" dirty="0" smtClean="0"/>
              <a:t>shed (ICOW)</a:t>
            </a:r>
            <a:r>
              <a:rPr lang="en-GB" dirty="0"/>
              <a:t>	</a:t>
            </a:r>
            <a:r>
              <a:rPr lang="en-GB" dirty="0" smtClean="0"/>
              <a:t>	</a:t>
            </a:r>
            <a:r>
              <a:rPr lang="en-GB" dirty="0"/>
              <a:t>	</a:t>
            </a:r>
            <a:r>
              <a:rPr lang="en-GB" dirty="0" smtClean="0"/>
              <a:t>  £35,000</a:t>
            </a:r>
            <a:endParaRPr lang="en-GB" dirty="0"/>
          </a:p>
          <a:p>
            <a:pPr>
              <a:buNone/>
            </a:pPr>
            <a:r>
              <a:rPr lang="en-GB" dirty="0"/>
              <a:t>	</a:t>
            </a:r>
            <a:r>
              <a:rPr lang="en-GB" dirty="0" smtClean="0"/>
              <a:t>Assessment </a:t>
            </a:r>
            <a:r>
              <a:rPr lang="en-GB" dirty="0"/>
              <a:t>of revenue loss				</a:t>
            </a:r>
            <a:r>
              <a:rPr lang="en-GB" dirty="0" smtClean="0"/>
              <a:t>			</a:t>
            </a:r>
            <a:r>
              <a:rPr lang="en-GB" u="sng" dirty="0" smtClean="0"/>
              <a:t>£</a:t>
            </a:r>
            <a:r>
              <a:rPr lang="en-GB" u="sng" dirty="0"/>
              <a:t>500,000</a:t>
            </a:r>
            <a:r>
              <a:rPr lang="en-GB" dirty="0"/>
              <a:t>														</a:t>
            </a:r>
            <a:r>
              <a:rPr lang="en-GB" dirty="0" smtClean="0"/>
              <a:t>£600,000</a:t>
            </a:r>
          </a:p>
          <a:p>
            <a:pPr>
              <a:buNone/>
            </a:pPr>
            <a:endParaRPr lang="en-GB" dirty="0"/>
          </a:p>
          <a:p>
            <a:pPr>
              <a:buNone/>
            </a:pPr>
            <a:endParaRPr lang="en-GB" dirty="0" smtClean="0"/>
          </a:p>
          <a:p>
            <a:pPr algn="ctr">
              <a:buNone/>
            </a:pPr>
            <a:r>
              <a:rPr lang="en-GB" dirty="0" smtClean="0"/>
              <a:t>An extra £525,000!</a:t>
            </a:r>
            <a:endParaRPr lang="en-GB" dirty="0"/>
          </a:p>
          <a:p>
            <a:pPr>
              <a:buNone/>
            </a:pPr>
            <a:r>
              <a:rPr lang="en-GB" sz="2000" dirty="0"/>
              <a:t>	</a:t>
            </a:r>
            <a:r>
              <a:rPr lang="en-GB" sz="1400" dirty="0" smtClean="0"/>
              <a:t>	</a:t>
            </a:r>
            <a:endParaRPr lang="en-GB" sz="1400" dirty="0"/>
          </a:p>
        </p:txBody>
      </p:sp>
      <p:sp>
        <p:nvSpPr>
          <p:cNvPr id="5" name="Title 4"/>
          <p:cNvSpPr>
            <a:spLocks noGrp="1"/>
          </p:cNvSpPr>
          <p:nvPr>
            <p:ph type="ctrTitle"/>
          </p:nvPr>
        </p:nvSpPr>
        <p:spPr/>
        <p:txBody>
          <a:bodyPr/>
          <a:lstStyle/>
          <a:p>
            <a:r>
              <a:rPr lang="en-GB" dirty="0" smtClean="0">
                <a:solidFill>
                  <a:schemeClr val="tx1"/>
                </a:solidFill>
              </a:rPr>
              <a:t>ASSESSMENT – WITH REVENUE COVER</a:t>
            </a:r>
            <a:r>
              <a:rPr lang="en-GB" u="sng" dirty="0" smtClean="0">
                <a:latin typeface="Verdana" pitchFamily="34" charset="0"/>
              </a:rPr>
              <a:t/>
            </a:r>
            <a:br>
              <a:rPr lang="en-GB" u="sng" dirty="0" smtClean="0">
                <a:latin typeface="Verdana" pitchFamily="34" charset="0"/>
              </a:rPr>
            </a:br>
            <a:endParaRPr lang="en-GB" dirty="0"/>
          </a:p>
        </p:txBody>
      </p:sp>
    </p:spTree>
    <p:extLst>
      <p:ext uri="{BB962C8B-B14F-4D97-AF65-F5344CB8AC3E}">
        <p14:creationId xmlns:p14="http://schemas.microsoft.com/office/powerpoint/2010/main" val="1690187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331357"/>
            <a:ext cx="3518958" cy="3555999"/>
          </a:xfrm>
        </p:spPr>
        <p:txBody>
          <a:bodyPr/>
          <a:lstStyle/>
          <a:p>
            <a:r>
              <a:rPr lang="en-GB" sz="1800" dirty="0" smtClean="0">
                <a:cs typeface="Arial" charset="0"/>
              </a:rPr>
              <a:t>Relatively small grain dryer fire towards end of a wet harvest</a:t>
            </a:r>
          </a:p>
          <a:p>
            <a:pPr>
              <a:buNone/>
            </a:pPr>
            <a:endParaRPr lang="en-GB" sz="1800" dirty="0" smtClean="0">
              <a:cs typeface="Arial" charset="0"/>
            </a:endParaRPr>
          </a:p>
          <a:p>
            <a:r>
              <a:rPr lang="en-GB" sz="1800" dirty="0" smtClean="0">
                <a:cs typeface="Arial" charset="0"/>
              </a:rPr>
              <a:t>Grain dryer repair cost  £10,500</a:t>
            </a:r>
          </a:p>
          <a:p>
            <a:pPr>
              <a:buNone/>
            </a:pPr>
            <a:endParaRPr lang="en-GB" sz="1800" dirty="0" smtClean="0">
              <a:cs typeface="Arial" charset="0"/>
            </a:endParaRPr>
          </a:p>
          <a:p>
            <a:r>
              <a:rPr lang="en-GB" sz="1800" dirty="0" smtClean="0">
                <a:cs typeface="Arial" charset="0"/>
              </a:rPr>
              <a:t>Grain damaged in dryer £2,000 (value at time of loss)</a:t>
            </a:r>
          </a:p>
          <a:p>
            <a:pPr>
              <a:buNone/>
            </a:pPr>
            <a:endParaRPr lang="en-GB" sz="1800" dirty="0" smtClean="0">
              <a:cs typeface="Arial" charset="0"/>
            </a:endParaRPr>
          </a:p>
          <a:p>
            <a:r>
              <a:rPr lang="en-GB" sz="1800" dirty="0" smtClean="0">
                <a:cs typeface="Arial" charset="0"/>
              </a:rPr>
              <a:t>Material damage settlement £12,500</a:t>
            </a:r>
          </a:p>
          <a:p>
            <a:endParaRPr lang="en-GB" sz="1800" dirty="0"/>
          </a:p>
        </p:txBody>
      </p:sp>
      <p:sp>
        <p:nvSpPr>
          <p:cNvPr id="5" name="Title 4"/>
          <p:cNvSpPr>
            <a:spLocks noGrp="1"/>
          </p:cNvSpPr>
          <p:nvPr>
            <p:ph type="ctrTitle"/>
          </p:nvPr>
        </p:nvSpPr>
        <p:spPr/>
        <p:txBody>
          <a:bodyPr/>
          <a:lstStyle/>
          <a:p>
            <a:r>
              <a:rPr lang="en-GB" dirty="0" smtClean="0">
                <a:solidFill>
                  <a:schemeClr val="tx1"/>
                </a:solidFill>
                <a:cs typeface="Arial" pitchFamily="34" charset="0"/>
              </a:rPr>
              <a:t>Claim Scenario - Grain Dryer Fire</a:t>
            </a:r>
            <a:endParaRPr lang="en-GB" dirty="0"/>
          </a:p>
        </p:txBody>
      </p:sp>
      <p:pic>
        <p:nvPicPr>
          <p:cNvPr id="6"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0597" y="2791012"/>
            <a:ext cx="4128458" cy="3096344"/>
          </a:xfrm>
          <a:prstGeom prst="rect">
            <a:avLst/>
          </a:prstGeom>
          <a:ln>
            <a:solidFill>
              <a:schemeClr val="tx1"/>
            </a:solidFill>
          </a:ln>
        </p:spPr>
      </p:pic>
    </p:spTree>
    <p:extLst>
      <p:ext uri="{BB962C8B-B14F-4D97-AF65-F5344CB8AC3E}">
        <p14:creationId xmlns:p14="http://schemas.microsoft.com/office/powerpoint/2010/main" val="2621243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65760" indent="-256032">
              <a:lnSpc>
                <a:spcPct val="90000"/>
              </a:lnSpc>
              <a:buFont typeface="Wingdings 3"/>
              <a:buChar char=""/>
              <a:defRPr/>
            </a:pPr>
            <a:endParaRPr lang="en-GB" sz="1400" dirty="0" smtClean="0">
              <a:cs typeface="Arial" pitchFamily="34" charset="0"/>
            </a:endParaRPr>
          </a:p>
          <a:p>
            <a:pPr marL="109728">
              <a:lnSpc>
                <a:spcPct val="90000"/>
              </a:lnSpc>
              <a:defRPr/>
            </a:pPr>
            <a:r>
              <a:rPr lang="en-GB" sz="3200" dirty="0" smtClean="0">
                <a:cs typeface="Arial" pitchFamily="34" charset="0"/>
              </a:rPr>
              <a:t>12 week repair time for dryer</a:t>
            </a:r>
          </a:p>
          <a:p>
            <a:pPr marL="109728">
              <a:lnSpc>
                <a:spcPct val="90000"/>
              </a:lnSpc>
              <a:defRPr/>
            </a:pPr>
            <a:r>
              <a:rPr lang="en-GB" sz="3200" dirty="0" smtClean="0">
                <a:cs typeface="Arial" pitchFamily="34" charset="0"/>
              </a:rPr>
              <a:t>By which time 6000 tonnes of wet grain in shed or awaiting combining</a:t>
            </a:r>
          </a:p>
          <a:p>
            <a:pPr marL="109728">
              <a:lnSpc>
                <a:spcPct val="90000"/>
              </a:lnSpc>
              <a:defRPr/>
            </a:pPr>
            <a:r>
              <a:rPr lang="en-GB" sz="3200" dirty="0" smtClean="0">
                <a:cs typeface="Arial" pitchFamily="34" charset="0"/>
              </a:rPr>
              <a:t>Wet Grain will spoil in store if not dried adequately</a:t>
            </a:r>
          </a:p>
          <a:p>
            <a:pPr marL="109728">
              <a:lnSpc>
                <a:spcPct val="90000"/>
              </a:lnSpc>
              <a:defRPr/>
            </a:pPr>
            <a:r>
              <a:rPr lang="en-GB" sz="3200" dirty="0" smtClean="0">
                <a:cs typeface="Arial" pitchFamily="34" charset="0"/>
              </a:rPr>
              <a:t>No </a:t>
            </a:r>
            <a:r>
              <a:rPr lang="en-GB" sz="3200" dirty="0">
                <a:cs typeface="Arial" pitchFamily="34" charset="0"/>
              </a:rPr>
              <a:t>temporary dryers available</a:t>
            </a:r>
          </a:p>
          <a:p>
            <a:pPr marL="109728">
              <a:lnSpc>
                <a:spcPct val="90000"/>
              </a:lnSpc>
              <a:defRPr/>
            </a:pPr>
            <a:r>
              <a:rPr lang="en-GB" sz="3200" dirty="0" smtClean="0">
                <a:cs typeface="Arial" pitchFamily="34" charset="0"/>
              </a:rPr>
              <a:t>Potential revenue loss - £1,200,000</a:t>
            </a:r>
          </a:p>
          <a:p>
            <a:pPr marL="109728">
              <a:lnSpc>
                <a:spcPct val="90000"/>
              </a:lnSpc>
              <a:defRPr/>
            </a:pPr>
            <a:endParaRPr lang="en-GB" sz="2800" dirty="0" smtClean="0">
              <a:cs typeface="Arial" pitchFamily="34" charset="0"/>
            </a:endParaRPr>
          </a:p>
          <a:p>
            <a:pPr marL="0" indent="0">
              <a:lnSpc>
                <a:spcPct val="90000"/>
              </a:lnSpc>
              <a:buNone/>
              <a:defRPr/>
            </a:pPr>
            <a:endParaRPr lang="en-GB" sz="2800" dirty="0" smtClean="0">
              <a:cs typeface="Arial" pitchFamily="34" charset="0"/>
            </a:endParaRPr>
          </a:p>
        </p:txBody>
      </p:sp>
      <p:sp>
        <p:nvSpPr>
          <p:cNvPr id="5" name="Title 4"/>
          <p:cNvSpPr>
            <a:spLocks noGrp="1"/>
          </p:cNvSpPr>
          <p:nvPr>
            <p:ph type="ctrTitle"/>
          </p:nvPr>
        </p:nvSpPr>
        <p:spPr/>
        <p:txBody>
          <a:bodyPr/>
          <a:lstStyle/>
          <a:p>
            <a:pPr algn="ctr"/>
            <a:r>
              <a:rPr lang="en-GB" dirty="0">
                <a:cs typeface="Arial" pitchFamily="34" charset="0"/>
              </a:rPr>
              <a:t> </a:t>
            </a:r>
            <a:r>
              <a:rPr lang="en-GB" sz="4400" b="1" dirty="0">
                <a:solidFill>
                  <a:schemeClr val="tx1"/>
                </a:solidFill>
                <a:cs typeface="Arial" pitchFamily="34" charset="0"/>
              </a:rPr>
              <a:t>The Problems</a:t>
            </a:r>
            <a:r>
              <a:rPr lang="en-GB" b="1" u="sng" dirty="0">
                <a:cs typeface="Arial" pitchFamily="34" charset="0"/>
              </a:rPr>
              <a:t/>
            </a:r>
            <a:br>
              <a:rPr lang="en-GB" b="1" u="sng" dirty="0">
                <a:cs typeface="Arial" pitchFamily="34" charset="0"/>
              </a:rPr>
            </a:br>
            <a:endParaRPr lang="en-GB" dirty="0"/>
          </a:p>
        </p:txBody>
      </p:sp>
    </p:spTree>
    <p:extLst>
      <p:ext uri="{BB962C8B-B14F-4D97-AF65-F5344CB8AC3E}">
        <p14:creationId xmlns:p14="http://schemas.microsoft.com/office/powerpoint/2010/main" val="4098206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1815153"/>
            <a:ext cx="7772400" cy="4072204"/>
          </a:xfrm>
        </p:spPr>
        <p:txBody>
          <a:bodyPr/>
          <a:lstStyle/>
          <a:p>
            <a:pPr marL="365760" indent="-256032">
              <a:lnSpc>
                <a:spcPct val="90000"/>
              </a:lnSpc>
              <a:buFont typeface="Wingdings 3"/>
              <a:buChar char=""/>
              <a:defRPr/>
            </a:pPr>
            <a:endParaRPr lang="en-GB" sz="1400" dirty="0" smtClean="0">
              <a:cs typeface="Arial" pitchFamily="34" charset="0"/>
            </a:endParaRPr>
          </a:p>
          <a:p>
            <a:pPr>
              <a:buNone/>
              <a:defRPr/>
            </a:pPr>
            <a:r>
              <a:rPr lang="en-GB" sz="3200" dirty="0">
                <a:cs typeface="Arial" pitchFamily="34" charset="0"/>
              </a:rPr>
              <a:t>Dryer repairs			</a:t>
            </a:r>
            <a:r>
              <a:rPr lang="en-GB" sz="3200" dirty="0" smtClean="0">
                <a:cs typeface="Arial" pitchFamily="34" charset="0"/>
              </a:rPr>
              <a:t>                                £10,500</a:t>
            </a:r>
            <a:endParaRPr lang="en-GB" sz="3200" dirty="0">
              <a:cs typeface="Arial" pitchFamily="34" charset="0"/>
            </a:endParaRPr>
          </a:p>
          <a:p>
            <a:pPr>
              <a:buNone/>
              <a:defRPr/>
            </a:pPr>
            <a:r>
              <a:rPr lang="en-GB" sz="3200" dirty="0">
                <a:cs typeface="Arial" pitchFamily="34" charset="0"/>
              </a:rPr>
              <a:t>Revenue loss 	</a:t>
            </a:r>
            <a:r>
              <a:rPr lang="en-GB" sz="3200" dirty="0" smtClean="0">
                <a:cs typeface="Arial" pitchFamily="34" charset="0"/>
              </a:rPr>
              <a:t>(actual </a:t>
            </a:r>
            <a:r>
              <a:rPr lang="en-GB" sz="3200" dirty="0">
                <a:cs typeface="Arial" pitchFamily="34" charset="0"/>
              </a:rPr>
              <a:t>selling price</a:t>
            </a:r>
            <a:r>
              <a:rPr lang="en-GB" sz="3200" dirty="0" smtClean="0">
                <a:cs typeface="Arial" pitchFamily="34" charset="0"/>
              </a:rPr>
              <a:t>)</a:t>
            </a:r>
            <a:r>
              <a:rPr lang="en-GB" sz="3200" dirty="0">
                <a:cs typeface="Arial" pitchFamily="34" charset="0"/>
              </a:rPr>
              <a:t>	</a:t>
            </a:r>
            <a:r>
              <a:rPr lang="en-GB" sz="3200" dirty="0" smtClean="0">
                <a:cs typeface="Arial" pitchFamily="34" charset="0"/>
              </a:rPr>
              <a:t>    £2,400 </a:t>
            </a:r>
          </a:p>
          <a:p>
            <a:pPr>
              <a:buNone/>
              <a:defRPr/>
            </a:pPr>
            <a:r>
              <a:rPr lang="en-GB" sz="3200" dirty="0" smtClean="0">
                <a:cs typeface="Arial" pitchFamily="34" charset="0"/>
              </a:rPr>
              <a:t>Increased </a:t>
            </a:r>
            <a:r>
              <a:rPr lang="en-GB" sz="3200" dirty="0">
                <a:cs typeface="Arial" pitchFamily="34" charset="0"/>
              </a:rPr>
              <a:t>drying cost		</a:t>
            </a:r>
            <a:r>
              <a:rPr lang="en-GB" sz="3200" dirty="0" smtClean="0">
                <a:cs typeface="Arial" pitchFamily="34" charset="0"/>
              </a:rPr>
              <a:t>                    </a:t>
            </a:r>
            <a:r>
              <a:rPr lang="en-GB" sz="3200" u="sng" dirty="0" smtClean="0">
                <a:cs typeface="Arial" pitchFamily="34" charset="0"/>
              </a:rPr>
              <a:t>£</a:t>
            </a:r>
            <a:r>
              <a:rPr lang="en-GB" sz="3200" u="sng" dirty="0">
                <a:cs typeface="Arial" pitchFamily="34" charset="0"/>
              </a:rPr>
              <a:t>120,000</a:t>
            </a:r>
            <a:endParaRPr lang="en-GB" sz="3200" dirty="0">
              <a:cs typeface="Arial" pitchFamily="34" charset="0"/>
            </a:endParaRPr>
          </a:p>
          <a:p>
            <a:pPr>
              <a:buNone/>
              <a:defRPr/>
            </a:pPr>
            <a:r>
              <a:rPr lang="en-GB" sz="3200" dirty="0">
                <a:cs typeface="Arial" pitchFamily="34" charset="0"/>
              </a:rPr>
              <a:t>						</a:t>
            </a:r>
            <a:r>
              <a:rPr lang="en-GB" sz="3200" dirty="0" smtClean="0">
                <a:cs typeface="Arial" pitchFamily="34" charset="0"/>
              </a:rPr>
              <a:t>                                        £132,900</a:t>
            </a:r>
          </a:p>
          <a:p>
            <a:pPr>
              <a:buNone/>
              <a:defRPr/>
            </a:pPr>
            <a:endParaRPr lang="en-GB" sz="3200" dirty="0">
              <a:cs typeface="Arial" pitchFamily="34" charset="0"/>
            </a:endParaRPr>
          </a:p>
          <a:p>
            <a:pPr>
              <a:buNone/>
              <a:defRPr/>
            </a:pPr>
            <a:r>
              <a:rPr lang="en-GB" sz="3200" dirty="0" smtClean="0">
                <a:cs typeface="Arial" pitchFamily="34" charset="0"/>
              </a:rPr>
              <a:t>Difference</a:t>
            </a:r>
            <a:r>
              <a:rPr lang="en-GB" sz="3200" dirty="0">
                <a:cs typeface="Arial" pitchFamily="34" charset="0"/>
              </a:rPr>
              <a:t>		</a:t>
            </a:r>
            <a:r>
              <a:rPr lang="en-GB" sz="3200" dirty="0" smtClean="0">
                <a:cs typeface="Arial" pitchFamily="34" charset="0"/>
              </a:rPr>
              <a:t>                               </a:t>
            </a:r>
            <a:r>
              <a:rPr lang="en-GB" sz="3200" dirty="0">
                <a:cs typeface="Arial" pitchFamily="34" charset="0"/>
              </a:rPr>
              <a:t>		</a:t>
            </a:r>
            <a:r>
              <a:rPr lang="en-GB" sz="3200" b="1" dirty="0">
                <a:cs typeface="Arial" pitchFamily="34" charset="0"/>
              </a:rPr>
              <a:t>£</a:t>
            </a:r>
            <a:r>
              <a:rPr lang="en-GB" sz="3200" b="1" dirty="0" smtClean="0">
                <a:cs typeface="Arial" pitchFamily="34" charset="0"/>
              </a:rPr>
              <a:t>120,400</a:t>
            </a:r>
            <a:endParaRPr lang="en-GB" sz="2800" b="1" dirty="0" smtClean="0">
              <a:cs typeface="Arial" pitchFamily="34" charset="0"/>
            </a:endParaRPr>
          </a:p>
          <a:p>
            <a:pPr marL="0" indent="0">
              <a:lnSpc>
                <a:spcPct val="90000"/>
              </a:lnSpc>
              <a:buNone/>
              <a:defRPr/>
            </a:pPr>
            <a:endParaRPr lang="en-GB" sz="2800" dirty="0" smtClean="0">
              <a:cs typeface="Arial" pitchFamily="34" charset="0"/>
            </a:endParaRPr>
          </a:p>
        </p:txBody>
      </p:sp>
      <p:sp>
        <p:nvSpPr>
          <p:cNvPr id="5" name="Title 4"/>
          <p:cNvSpPr>
            <a:spLocks noGrp="1"/>
          </p:cNvSpPr>
          <p:nvPr>
            <p:ph type="ctrTitle"/>
          </p:nvPr>
        </p:nvSpPr>
        <p:spPr/>
        <p:txBody>
          <a:bodyPr/>
          <a:lstStyle/>
          <a:p>
            <a:pPr algn="ctr"/>
            <a:r>
              <a:rPr lang="en-GB" dirty="0">
                <a:cs typeface="Arial" pitchFamily="34" charset="0"/>
              </a:rPr>
              <a:t> </a:t>
            </a:r>
            <a:r>
              <a:rPr lang="en-GB" sz="4400" b="1" dirty="0">
                <a:solidFill>
                  <a:schemeClr val="tx1"/>
                </a:solidFill>
                <a:cs typeface="Arial" pitchFamily="34" charset="0"/>
              </a:rPr>
              <a:t>The </a:t>
            </a:r>
            <a:r>
              <a:rPr lang="en-GB" sz="4400" b="1" dirty="0" smtClean="0">
                <a:solidFill>
                  <a:schemeClr val="tx1"/>
                </a:solidFill>
                <a:cs typeface="Arial" pitchFamily="34" charset="0"/>
              </a:rPr>
              <a:t>Settlement</a:t>
            </a:r>
            <a:endParaRPr lang="en-GB" dirty="0"/>
          </a:p>
        </p:txBody>
      </p:sp>
    </p:spTree>
    <p:extLst>
      <p:ext uri="{BB962C8B-B14F-4D97-AF65-F5344CB8AC3E}">
        <p14:creationId xmlns:p14="http://schemas.microsoft.com/office/powerpoint/2010/main" val="1729118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4400" dirty="0" smtClean="0"/>
              <a:t>Indemnity </a:t>
            </a:r>
            <a:r>
              <a:rPr lang="en-GB" sz="4400" dirty="0"/>
              <a:t>period is too short </a:t>
            </a:r>
            <a:r>
              <a:rPr lang="en-GB" sz="4400" dirty="0" smtClean="0"/>
              <a:t>– </a:t>
            </a:r>
          </a:p>
          <a:p>
            <a:r>
              <a:rPr lang="en-GB" sz="4400" dirty="0" smtClean="0"/>
              <a:t>  Consider </a:t>
            </a:r>
            <a:r>
              <a:rPr lang="en-GB" sz="4400" dirty="0"/>
              <a:t>length of indemnity </a:t>
            </a:r>
            <a:r>
              <a:rPr lang="en-GB" sz="4400" dirty="0" smtClean="0"/>
              <a:t> 	periods</a:t>
            </a:r>
            <a:r>
              <a:rPr lang="en-GB" sz="4400" dirty="0"/>
              <a:t>. </a:t>
            </a:r>
            <a:endParaRPr lang="en-GB" sz="4400" dirty="0" smtClean="0"/>
          </a:p>
          <a:p>
            <a:r>
              <a:rPr lang="en-GB" sz="4400" dirty="0" smtClean="0"/>
              <a:t>  Is </a:t>
            </a:r>
            <a:r>
              <a:rPr lang="en-GB" sz="4400" dirty="0"/>
              <a:t>12, 24, 36 months sufficient?</a:t>
            </a:r>
          </a:p>
          <a:p>
            <a:endParaRPr lang="en-GB" sz="1600" dirty="0"/>
          </a:p>
        </p:txBody>
      </p:sp>
      <p:sp>
        <p:nvSpPr>
          <p:cNvPr id="5" name="Title 4"/>
          <p:cNvSpPr>
            <a:spLocks noGrp="1"/>
          </p:cNvSpPr>
          <p:nvPr>
            <p:ph type="ctrTitle"/>
          </p:nvPr>
        </p:nvSpPr>
        <p:spPr/>
        <p:txBody>
          <a:bodyPr/>
          <a:lstStyle/>
          <a:p>
            <a:r>
              <a:rPr lang="en-GB" dirty="0" smtClean="0">
                <a:solidFill>
                  <a:schemeClr val="tx1"/>
                </a:solidFill>
              </a:rPr>
              <a:t>Pitfalls – What to avoid</a:t>
            </a:r>
            <a:endParaRPr lang="en-GB" dirty="0"/>
          </a:p>
        </p:txBody>
      </p:sp>
    </p:spTree>
    <p:extLst>
      <p:ext uri="{BB962C8B-B14F-4D97-AF65-F5344CB8AC3E}">
        <p14:creationId xmlns:p14="http://schemas.microsoft.com/office/powerpoint/2010/main" val="3614948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4000" dirty="0" smtClean="0"/>
              <a:t>Inappropriate sums insured figure </a:t>
            </a:r>
          </a:p>
          <a:p>
            <a:pPr marL="0" indent="0">
              <a:buNone/>
            </a:pPr>
            <a:r>
              <a:rPr lang="en-GB" sz="4000" dirty="0" smtClean="0"/>
              <a:t> </a:t>
            </a:r>
          </a:p>
          <a:p>
            <a:r>
              <a:rPr lang="en-GB" sz="3600" dirty="0" smtClean="0"/>
              <a:t>Ensure sum insured is set </a:t>
            </a:r>
            <a:r>
              <a:rPr lang="en-GB" sz="3600" dirty="0" smtClean="0"/>
              <a:t>to reflect </a:t>
            </a:r>
            <a:r>
              <a:rPr lang="en-GB" sz="3600" dirty="0" smtClean="0"/>
              <a:t>Gross Revenue not Gross </a:t>
            </a:r>
            <a:r>
              <a:rPr lang="en-GB" sz="3600" dirty="0" smtClean="0"/>
              <a:t>Profit</a:t>
            </a:r>
            <a:endParaRPr lang="en-GB" sz="1600" dirty="0" smtClean="0"/>
          </a:p>
        </p:txBody>
      </p:sp>
      <p:sp>
        <p:nvSpPr>
          <p:cNvPr id="5" name="Title 4"/>
          <p:cNvSpPr>
            <a:spLocks noGrp="1"/>
          </p:cNvSpPr>
          <p:nvPr>
            <p:ph type="ctrTitle"/>
          </p:nvPr>
        </p:nvSpPr>
        <p:spPr/>
        <p:txBody>
          <a:bodyPr/>
          <a:lstStyle/>
          <a:p>
            <a:r>
              <a:rPr lang="en-GB" dirty="0" smtClean="0">
                <a:solidFill>
                  <a:schemeClr val="tx1"/>
                </a:solidFill>
              </a:rPr>
              <a:t>Pitfalls – What to avoid</a:t>
            </a:r>
            <a:endParaRPr lang="en-GB" dirty="0"/>
          </a:p>
        </p:txBody>
      </p:sp>
    </p:spTree>
    <p:extLst>
      <p:ext uri="{BB962C8B-B14F-4D97-AF65-F5344CB8AC3E}">
        <p14:creationId xmlns:p14="http://schemas.microsoft.com/office/powerpoint/2010/main" val="1467606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sz="1600" dirty="0" smtClean="0"/>
          </a:p>
          <a:p>
            <a:r>
              <a:rPr lang="en-GB" sz="4000" dirty="0" smtClean="0"/>
              <a:t> Ensure </a:t>
            </a:r>
            <a:r>
              <a:rPr lang="en-GB" sz="4000" dirty="0" smtClean="0"/>
              <a:t>all income streams are covered</a:t>
            </a:r>
            <a:endParaRPr lang="en-GB" sz="4000" dirty="0" smtClean="0"/>
          </a:p>
          <a:p>
            <a:r>
              <a:rPr lang="en-GB" sz="4000" dirty="0" smtClean="0"/>
              <a:t> Review business accounts</a:t>
            </a:r>
          </a:p>
          <a:p>
            <a:r>
              <a:rPr lang="en-GB" sz="4000" dirty="0"/>
              <a:t> </a:t>
            </a:r>
            <a:r>
              <a:rPr lang="en-GB" sz="4000" dirty="0" smtClean="0"/>
              <a:t>Adjust for changes to enterprise</a:t>
            </a:r>
          </a:p>
          <a:p>
            <a:pPr marL="109728" indent="0">
              <a:buNone/>
            </a:pPr>
            <a:r>
              <a:rPr lang="en-GB" sz="1600" dirty="0" smtClean="0"/>
              <a:t> </a:t>
            </a:r>
          </a:p>
        </p:txBody>
      </p:sp>
      <p:sp>
        <p:nvSpPr>
          <p:cNvPr id="5" name="Title 4"/>
          <p:cNvSpPr>
            <a:spLocks noGrp="1"/>
          </p:cNvSpPr>
          <p:nvPr>
            <p:ph type="ctrTitle"/>
          </p:nvPr>
        </p:nvSpPr>
        <p:spPr/>
        <p:txBody>
          <a:bodyPr/>
          <a:lstStyle/>
          <a:p>
            <a:r>
              <a:rPr lang="en-GB" dirty="0" smtClean="0">
                <a:solidFill>
                  <a:schemeClr val="tx1"/>
                </a:solidFill>
              </a:rPr>
              <a:t>Pitfalls – What to avoid</a:t>
            </a:r>
            <a:endParaRPr lang="en-GB" dirty="0"/>
          </a:p>
        </p:txBody>
      </p:sp>
    </p:spTree>
    <p:extLst>
      <p:ext uri="{BB962C8B-B14F-4D97-AF65-F5344CB8AC3E}">
        <p14:creationId xmlns:p14="http://schemas.microsoft.com/office/powerpoint/2010/main" val="1773827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3762" y="2331357"/>
            <a:ext cx="7772400" cy="3555999"/>
          </a:xfrm>
        </p:spPr>
        <p:txBody>
          <a:bodyPr/>
          <a:lstStyle/>
          <a:p>
            <a:pPr marL="109728" indent="0">
              <a:buNone/>
            </a:pPr>
            <a:r>
              <a:rPr lang="en-GB" sz="5400" dirty="0"/>
              <a:t>Material damage cover is still needed on </a:t>
            </a:r>
            <a:r>
              <a:rPr lang="en-GB" sz="5400" dirty="0" smtClean="0"/>
              <a:t>Breeding Livestock</a:t>
            </a:r>
            <a:r>
              <a:rPr lang="en-GB" sz="5400" dirty="0"/>
              <a:t>!</a:t>
            </a:r>
          </a:p>
          <a:p>
            <a:pPr marL="109728" indent="0">
              <a:buNone/>
            </a:pPr>
            <a:r>
              <a:rPr lang="en-GB" sz="1600" dirty="0" smtClean="0"/>
              <a:t> </a:t>
            </a:r>
          </a:p>
        </p:txBody>
      </p:sp>
      <p:sp>
        <p:nvSpPr>
          <p:cNvPr id="5" name="Title 4"/>
          <p:cNvSpPr>
            <a:spLocks noGrp="1"/>
          </p:cNvSpPr>
          <p:nvPr>
            <p:ph type="ctrTitle"/>
          </p:nvPr>
        </p:nvSpPr>
        <p:spPr/>
        <p:txBody>
          <a:bodyPr/>
          <a:lstStyle/>
          <a:p>
            <a:r>
              <a:rPr lang="en-GB" dirty="0" smtClean="0">
                <a:solidFill>
                  <a:schemeClr val="tx1"/>
                </a:solidFill>
              </a:rPr>
              <a:t>Pitfalls – What to avoid</a:t>
            </a:r>
            <a:endParaRPr lang="en-GB" dirty="0"/>
          </a:p>
        </p:txBody>
      </p:sp>
    </p:spTree>
    <p:extLst>
      <p:ext uri="{BB962C8B-B14F-4D97-AF65-F5344CB8AC3E}">
        <p14:creationId xmlns:p14="http://schemas.microsoft.com/office/powerpoint/2010/main" val="278838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4800" dirty="0" smtClean="0"/>
              <a:t>REVENUE</a:t>
            </a:r>
          </a:p>
          <a:p>
            <a:pPr marL="0" indent="0">
              <a:buNone/>
            </a:pPr>
            <a:endParaRPr lang="en-GB" sz="4800" dirty="0" smtClean="0"/>
          </a:p>
          <a:p>
            <a:pPr marL="0" indent="0">
              <a:buNone/>
            </a:pPr>
            <a:r>
              <a:rPr lang="en-GB" sz="4800" dirty="0" smtClean="0"/>
              <a:t>Cereal/Arable             £200,000</a:t>
            </a:r>
            <a:endParaRPr lang="en-GB" sz="4800" dirty="0"/>
          </a:p>
          <a:p>
            <a:pPr marL="0" indent="0">
              <a:buNone/>
            </a:pPr>
            <a:r>
              <a:rPr lang="en-GB" sz="4800" dirty="0" smtClean="0"/>
              <a:t>Potatoes in store       £108,000</a:t>
            </a:r>
            <a:endParaRPr lang="en-GB" sz="4800"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sz="5400" dirty="0" smtClean="0">
                <a:solidFill>
                  <a:schemeClr val="tx1"/>
                </a:solidFill>
              </a:rPr>
              <a:t>The cover:</a:t>
            </a:r>
            <a:endParaRPr lang="en-GB" sz="5400" dirty="0">
              <a:solidFill>
                <a:schemeClr val="tx1"/>
              </a:solidFill>
            </a:endParaRPr>
          </a:p>
        </p:txBody>
      </p:sp>
    </p:spTree>
    <p:extLst>
      <p:ext uri="{BB962C8B-B14F-4D97-AF65-F5344CB8AC3E}">
        <p14:creationId xmlns:p14="http://schemas.microsoft.com/office/powerpoint/2010/main" val="408292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sz="4400" dirty="0" smtClean="0"/>
              <a:t>Understand how the whole business works to see where income is achieved</a:t>
            </a:r>
          </a:p>
          <a:p>
            <a:pPr marL="0" indent="0">
              <a:buNone/>
            </a:pPr>
            <a:r>
              <a:rPr lang="en-GB" sz="4400" dirty="0" smtClean="0"/>
              <a:t>Make sure all income streams are protected</a:t>
            </a:r>
            <a:endParaRPr lang="en-GB" sz="4400" dirty="0"/>
          </a:p>
          <a:p>
            <a:pPr marL="109728" indent="0">
              <a:buNone/>
            </a:pPr>
            <a:r>
              <a:rPr lang="en-GB" sz="1600" dirty="0" smtClean="0"/>
              <a:t> </a:t>
            </a:r>
          </a:p>
        </p:txBody>
      </p:sp>
    </p:spTree>
    <p:extLst>
      <p:ext uri="{BB962C8B-B14F-4D97-AF65-F5344CB8AC3E}">
        <p14:creationId xmlns:p14="http://schemas.microsoft.com/office/powerpoint/2010/main" val="1335535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7" name="Rectangle 6"/>
          <p:cNvSpPr/>
          <p:nvPr/>
        </p:nvSpPr>
        <p:spPr>
          <a:xfrm>
            <a:off x="1082040" y="3244334"/>
            <a:ext cx="7254240" cy="1107996"/>
          </a:xfrm>
          <a:prstGeom prst="rect">
            <a:avLst/>
          </a:prstGeom>
        </p:spPr>
        <p:txBody>
          <a:bodyPr wrap="square">
            <a:spAutoFit/>
          </a:bodyPr>
          <a:lstStyle/>
          <a:p>
            <a:pPr algn="ctr"/>
            <a:r>
              <a:rPr lang="en-GB" sz="6600" dirty="0">
                <a:solidFill>
                  <a:srgbClr val="0070C0"/>
                </a:solidFill>
              </a:rPr>
              <a:t>Farm Liability cover</a:t>
            </a:r>
          </a:p>
        </p:txBody>
      </p:sp>
    </p:spTree>
    <p:extLst>
      <p:ext uri="{BB962C8B-B14F-4D97-AF65-F5344CB8AC3E}">
        <p14:creationId xmlns:p14="http://schemas.microsoft.com/office/powerpoint/2010/main" val="2169511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6098" y="2213429"/>
            <a:ext cx="5249916" cy="3937437"/>
          </a:xfrm>
        </p:spPr>
      </p:pic>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pPr algn="ctr"/>
            <a:r>
              <a:rPr lang="en-GB" dirty="0" smtClean="0">
                <a:solidFill>
                  <a:schemeClr val="tx1"/>
                </a:solidFill>
              </a:rPr>
              <a:t>Spray drift</a:t>
            </a:r>
            <a:endParaRPr lang="en-GB" dirty="0">
              <a:solidFill>
                <a:schemeClr val="tx1"/>
              </a:solidFill>
            </a:endParaRPr>
          </a:p>
        </p:txBody>
      </p:sp>
    </p:spTree>
    <p:extLst>
      <p:ext uri="{BB962C8B-B14F-4D97-AF65-F5344CB8AC3E}">
        <p14:creationId xmlns:p14="http://schemas.microsoft.com/office/powerpoint/2010/main" val="1448021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pPr algn="ctr"/>
            <a:r>
              <a:rPr lang="en-GB" dirty="0" smtClean="0">
                <a:solidFill>
                  <a:schemeClr val="tx1"/>
                </a:solidFill>
              </a:rPr>
              <a:t>Livestock Trespass</a:t>
            </a:r>
            <a:endParaRPr lang="en-GB" dirty="0">
              <a:solidFill>
                <a:schemeClr val="tx1"/>
              </a:solidFill>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144" y="2075283"/>
            <a:ext cx="5502165" cy="4133081"/>
          </a:xfrm>
        </p:spPr>
      </p:pic>
    </p:spTree>
    <p:extLst>
      <p:ext uri="{BB962C8B-B14F-4D97-AF65-F5344CB8AC3E}">
        <p14:creationId xmlns:p14="http://schemas.microsoft.com/office/powerpoint/2010/main" val="1526763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pPr algn="ctr"/>
            <a:r>
              <a:rPr lang="en-GB" dirty="0" smtClean="0">
                <a:solidFill>
                  <a:schemeClr val="tx1"/>
                </a:solidFill>
              </a:rPr>
              <a:t>Failure to germinate</a:t>
            </a:r>
            <a:endParaRPr lang="en-GB" dirty="0">
              <a:solidFill>
                <a:schemeClr val="tx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6843" y="2213429"/>
            <a:ext cx="5265682" cy="3949262"/>
          </a:xfrm>
        </p:spPr>
      </p:pic>
    </p:spTree>
    <p:extLst>
      <p:ext uri="{BB962C8B-B14F-4D97-AF65-F5344CB8AC3E}">
        <p14:creationId xmlns:p14="http://schemas.microsoft.com/office/powerpoint/2010/main" val="2440420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a:xfrm>
            <a:off x="493484" y="1250988"/>
            <a:ext cx="7772400" cy="818017"/>
          </a:xfrm>
        </p:spPr>
        <p:txBody>
          <a:bodyPr/>
          <a:lstStyle/>
          <a:p>
            <a:pPr algn="ctr"/>
            <a:r>
              <a:rPr lang="en-GB" dirty="0" smtClean="0">
                <a:solidFill>
                  <a:schemeClr val="tx1"/>
                </a:solidFill>
              </a:rPr>
              <a:t>Glyphosate in seed potatoes</a:t>
            </a:r>
            <a:endParaRPr lang="en-GB" dirty="0">
              <a:solidFill>
                <a:schemeClr val="tx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4566" y="2045193"/>
            <a:ext cx="5123793" cy="3842845"/>
          </a:xfrm>
        </p:spPr>
      </p:pic>
    </p:spTree>
    <p:extLst>
      <p:ext uri="{BB962C8B-B14F-4D97-AF65-F5344CB8AC3E}">
        <p14:creationId xmlns:p14="http://schemas.microsoft.com/office/powerpoint/2010/main" val="243604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a:xfrm>
            <a:off x="493484" y="1250988"/>
            <a:ext cx="7772400" cy="818017"/>
          </a:xfrm>
        </p:spPr>
        <p:txBody>
          <a:bodyPr/>
          <a:lstStyle/>
          <a:p>
            <a:pPr algn="ctr"/>
            <a:r>
              <a:rPr lang="en-GB" dirty="0" smtClean="0">
                <a:solidFill>
                  <a:schemeClr val="tx1"/>
                </a:solidFill>
              </a:rPr>
              <a:t>Environmental Impairment</a:t>
            </a:r>
            <a:endParaRPr lang="en-GB" dirty="0">
              <a:solidFill>
                <a:schemeClr val="tx1"/>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1891643"/>
            <a:ext cx="5272489" cy="3954367"/>
          </a:xfrm>
        </p:spPr>
      </p:pic>
    </p:spTree>
    <p:extLst>
      <p:ext uri="{BB962C8B-B14F-4D97-AF65-F5344CB8AC3E}">
        <p14:creationId xmlns:p14="http://schemas.microsoft.com/office/powerpoint/2010/main" val="1004582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7" name="Title 4"/>
          <p:cNvSpPr>
            <a:spLocks noGrp="1"/>
          </p:cNvSpPr>
          <p:nvPr>
            <p:ph type="ctrTitle"/>
          </p:nvPr>
        </p:nvSpPr>
        <p:spPr>
          <a:xfrm>
            <a:off x="651139" y="2830075"/>
            <a:ext cx="7772400" cy="818017"/>
          </a:xfrm>
        </p:spPr>
        <p:txBody>
          <a:bodyPr/>
          <a:lstStyle/>
          <a:p>
            <a:pPr algn="ctr"/>
            <a:r>
              <a:rPr lang="en-GB" sz="6600" dirty="0" smtClean="0"/>
              <a:t>What about………</a:t>
            </a:r>
            <a:endParaRPr lang="en-GB" sz="6600" dirty="0"/>
          </a:p>
        </p:txBody>
      </p:sp>
    </p:spTree>
    <p:extLst>
      <p:ext uri="{BB962C8B-B14F-4D97-AF65-F5344CB8AC3E}">
        <p14:creationId xmlns:p14="http://schemas.microsoft.com/office/powerpoint/2010/main" val="4027660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81448" y="1395412"/>
            <a:ext cx="2635508" cy="4685348"/>
          </a:xfrm>
        </p:spPr>
      </p:pic>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a:xfrm>
            <a:off x="144556" y="1636625"/>
            <a:ext cx="7772400" cy="818017"/>
          </a:xfrm>
        </p:spPr>
        <p:txBody>
          <a:bodyPr/>
          <a:lstStyle/>
          <a:p>
            <a:r>
              <a:rPr lang="en-GB" dirty="0" smtClean="0">
                <a:solidFill>
                  <a:srgbClr val="0070C0"/>
                </a:solidFill>
              </a:rPr>
              <a:t>Is this malicious damage?</a:t>
            </a:r>
            <a:endParaRPr lang="en-GB" dirty="0">
              <a:solidFill>
                <a:srgbClr val="0070C0"/>
              </a:solidFill>
            </a:endParaRPr>
          </a:p>
        </p:txBody>
      </p:sp>
      <p:sp>
        <p:nvSpPr>
          <p:cNvPr id="7" name="TextBox 6"/>
          <p:cNvSpPr txBox="1"/>
          <p:nvPr/>
        </p:nvSpPr>
        <p:spPr>
          <a:xfrm>
            <a:off x="804041" y="4367048"/>
            <a:ext cx="4130566" cy="400110"/>
          </a:xfrm>
          <a:prstGeom prst="rect">
            <a:avLst/>
          </a:prstGeom>
          <a:noFill/>
        </p:spPr>
        <p:txBody>
          <a:bodyPr wrap="square" rtlCol="0">
            <a:spAutoFit/>
          </a:bodyPr>
          <a:lstStyle/>
          <a:p>
            <a:r>
              <a:rPr lang="en-GB" sz="2000" dirty="0" smtClean="0">
                <a:solidFill>
                  <a:srgbClr val="0070C0"/>
                </a:solidFill>
              </a:rPr>
              <a:t>Steel bar cable-tied to maize stem</a:t>
            </a:r>
            <a:endParaRPr lang="en-GB" sz="2000" dirty="0">
              <a:solidFill>
                <a:srgbClr val="0070C0"/>
              </a:solidFill>
            </a:endParaRPr>
          </a:p>
        </p:txBody>
      </p:sp>
      <p:cxnSp>
        <p:nvCxnSpPr>
          <p:cNvPr id="9" name="Straight Arrow Connector 8"/>
          <p:cNvCxnSpPr/>
          <p:nvPr/>
        </p:nvCxnSpPr>
        <p:spPr>
          <a:xfrm flipV="1">
            <a:off x="4713890" y="3988676"/>
            <a:ext cx="2002220" cy="6148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896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9684" y="1356905"/>
            <a:ext cx="3545464" cy="4531133"/>
          </a:xfrm>
        </p:spPr>
      </p:pic>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a:xfrm>
            <a:off x="493484" y="1395412"/>
            <a:ext cx="7772400" cy="2376488"/>
          </a:xfrm>
        </p:spPr>
        <p:txBody>
          <a:bodyPr/>
          <a:lstStyle/>
          <a:p>
            <a:r>
              <a:rPr lang="en-GB" sz="6600" dirty="0" smtClean="0"/>
              <a:t/>
            </a:r>
            <a:br>
              <a:rPr lang="en-GB" sz="6600" dirty="0" smtClean="0"/>
            </a:br>
            <a:r>
              <a:rPr lang="en-GB" sz="6600" dirty="0"/>
              <a:t/>
            </a:r>
            <a:br>
              <a:rPr lang="en-GB" sz="6600" dirty="0"/>
            </a:br>
            <a:r>
              <a:rPr lang="en-GB" sz="6600" dirty="0" smtClean="0"/>
              <a:t>  </a:t>
            </a:r>
            <a:endParaRPr lang="en-GB" sz="6600" dirty="0"/>
          </a:p>
        </p:txBody>
      </p:sp>
      <p:sp>
        <p:nvSpPr>
          <p:cNvPr id="7" name="Title 4"/>
          <p:cNvSpPr txBox="1">
            <a:spLocks/>
          </p:cNvSpPr>
          <p:nvPr/>
        </p:nvSpPr>
        <p:spPr>
          <a:xfrm>
            <a:off x="704850" y="2174647"/>
            <a:ext cx="7772400" cy="818017"/>
          </a:xfrm>
          <a:prstGeom prst="rect">
            <a:avLst/>
          </a:prstGeom>
        </p:spPr>
        <p:txBody>
          <a:bodyPr anchor="t"/>
          <a:lstStyle>
            <a:lvl1pPr algn="l" defTabSz="457200" rtl="0" eaLnBrk="1" latinLnBrk="0" hangingPunct="1">
              <a:spcBef>
                <a:spcPct val="0"/>
              </a:spcBef>
              <a:buNone/>
              <a:defRPr sz="3600" kern="1200">
                <a:solidFill>
                  <a:srgbClr val="0076B7"/>
                </a:solidFill>
                <a:latin typeface="+mj-lt"/>
                <a:ea typeface="+mj-ea"/>
                <a:cs typeface="+mj-cs"/>
              </a:defRPr>
            </a:lvl1pPr>
          </a:lstStyle>
          <a:p>
            <a:r>
              <a:rPr lang="en-GB" dirty="0" smtClean="0">
                <a:solidFill>
                  <a:srgbClr val="0070C0"/>
                </a:solidFill>
              </a:rPr>
              <a:t>Is this impact?</a:t>
            </a:r>
            <a:endParaRPr lang="en-GB" dirty="0">
              <a:solidFill>
                <a:srgbClr val="0070C0"/>
              </a:solidFill>
            </a:endParaRPr>
          </a:p>
        </p:txBody>
      </p:sp>
    </p:spTree>
    <p:extLst>
      <p:ext uri="{BB962C8B-B14F-4D97-AF65-F5344CB8AC3E}">
        <p14:creationId xmlns:p14="http://schemas.microsoft.com/office/powerpoint/2010/main" val="445232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b="1" dirty="0" smtClean="0"/>
              <a:t>Increase in Cost of Working</a:t>
            </a:r>
          </a:p>
          <a:p>
            <a:endParaRPr lang="en-GB" sz="1100" dirty="0" smtClean="0"/>
          </a:p>
          <a:p>
            <a:pPr marL="0" indent="0">
              <a:buNone/>
            </a:pPr>
            <a:r>
              <a:rPr lang="en-GB" dirty="0" smtClean="0"/>
              <a:t>Contractor planting potatoes for 3 farmers             £8,983.92</a:t>
            </a:r>
          </a:p>
          <a:p>
            <a:pPr marL="0" indent="0">
              <a:buNone/>
            </a:pPr>
            <a:endParaRPr lang="en-GB" dirty="0"/>
          </a:p>
          <a:p>
            <a:r>
              <a:rPr lang="en-GB" b="1" dirty="0" smtClean="0"/>
              <a:t>Loss of Revenue</a:t>
            </a:r>
          </a:p>
          <a:p>
            <a:endParaRPr lang="en-GB" sz="1100" dirty="0"/>
          </a:p>
          <a:p>
            <a:pPr marL="0" indent="0">
              <a:buNone/>
            </a:pPr>
            <a:r>
              <a:rPr lang="en-GB" dirty="0" smtClean="0"/>
              <a:t>Income from planting neighbours’ potatoes           £4,837.68</a:t>
            </a:r>
          </a:p>
          <a:p>
            <a:pPr marL="0" indent="0">
              <a:buNone/>
            </a:pPr>
            <a:endParaRPr lang="en-GB" dirty="0"/>
          </a:p>
          <a:p>
            <a:pPr marL="0" indent="0">
              <a:buNone/>
            </a:pPr>
            <a:r>
              <a:rPr lang="en-GB" dirty="0" smtClean="0"/>
              <a:t>Total claimed										</a:t>
            </a:r>
            <a:r>
              <a:rPr lang="en-GB" b="1" dirty="0" smtClean="0"/>
              <a:t> £13,821.60</a:t>
            </a:r>
            <a:endParaRPr lang="en-GB" b="1"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solidFill>
                  <a:schemeClr val="tx1"/>
                </a:solidFill>
              </a:rPr>
              <a:t>The claim</a:t>
            </a:r>
            <a:endParaRPr lang="en-GB" dirty="0">
              <a:solidFill>
                <a:schemeClr val="tx1"/>
              </a:solidFill>
            </a:endParaRPr>
          </a:p>
        </p:txBody>
      </p:sp>
    </p:spTree>
    <p:extLst>
      <p:ext uri="{BB962C8B-B14F-4D97-AF65-F5344CB8AC3E}">
        <p14:creationId xmlns:p14="http://schemas.microsoft.com/office/powerpoint/2010/main" val="4221708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1188357"/>
            <a:ext cx="7772400" cy="3555999"/>
          </a:xfrm>
        </p:spPr>
        <p:txBody>
          <a:bodyPr/>
          <a:lstStyle/>
          <a:p>
            <a:pPr marL="0" indent="0">
              <a:buNone/>
            </a:pPr>
            <a:endParaRPr lang="en-GB" dirty="0" smtClean="0"/>
          </a:p>
          <a:p>
            <a:pPr marL="0" indent="0">
              <a:buNone/>
            </a:pPr>
            <a:endParaRPr lang="en-GB" dirty="0"/>
          </a:p>
          <a:p>
            <a:pPr marL="0" indent="0">
              <a:buNone/>
            </a:pPr>
            <a:endParaRPr lang="en-GB" dirty="0" smtClean="0"/>
          </a:p>
          <a:p>
            <a:pPr marL="0" indent="0" algn="ctr">
              <a:buNone/>
            </a:pPr>
            <a:r>
              <a:rPr lang="en-GB" sz="9600" dirty="0" smtClean="0">
                <a:solidFill>
                  <a:srgbClr val="0070C0"/>
                </a:solidFill>
              </a:rPr>
              <a:t>Questions?</a:t>
            </a:r>
            <a:endParaRPr lang="en-GB" sz="9600" dirty="0">
              <a:solidFill>
                <a:srgbClr val="0070C0"/>
              </a:solidFill>
            </a:endParaRPr>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04642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906714"/>
            <a:ext cx="8305800" cy="911754"/>
          </a:xfrm>
        </p:spPr>
        <p:txBody>
          <a:bodyPr>
            <a:noAutofit/>
          </a:bodyPr>
          <a:lstStyle/>
          <a:p>
            <a:pPr algn="ctr"/>
            <a:r>
              <a:rPr lang="en-GB" sz="8800" dirty="0" smtClean="0"/>
              <a:t>Thank you. </a:t>
            </a:r>
            <a:endParaRPr lang="en-GB" sz="8800" dirty="0"/>
          </a:p>
        </p:txBody>
      </p:sp>
      <p:sp>
        <p:nvSpPr>
          <p:cNvPr id="7" name="Text Placeholder 6"/>
          <p:cNvSpPr>
            <a:spLocks noGrp="1"/>
          </p:cNvSpPr>
          <p:nvPr>
            <p:ph type="body" idx="13"/>
          </p:nvPr>
        </p:nvSpPr>
        <p:spPr/>
        <p:txBody>
          <a:bodyPr/>
          <a:lstStyle/>
          <a:p>
            <a:endParaRPr lang="en-GB"/>
          </a:p>
        </p:txBody>
      </p:sp>
    </p:spTree>
    <p:extLst>
      <p:ext uri="{BB962C8B-B14F-4D97-AF65-F5344CB8AC3E}">
        <p14:creationId xmlns:p14="http://schemas.microsoft.com/office/powerpoint/2010/main" val="23127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4000" dirty="0" smtClean="0"/>
              <a:t> No Revenue cover for Contracting     Income</a:t>
            </a:r>
          </a:p>
          <a:p>
            <a:r>
              <a:rPr lang="en-GB" sz="4000" dirty="0" smtClean="0"/>
              <a:t> No cover for neighbours’ ICOW’s</a:t>
            </a:r>
          </a:p>
          <a:p>
            <a:endParaRPr lang="en-GB"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sz="4800" dirty="0" smtClean="0">
                <a:solidFill>
                  <a:schemeClr val="tx1"/>
                </a:solidFill>
              </a:rPr>
              <a:t>The problems:</a:t>
            </a:r>
            <a:endParaRPr lang="en-GB" sz="4800" dirty="0">
              <a:solidFill>
                <a:schemeClr val="tx1"/>
              </a:solidFill>
            </a:endParaRPr>
          </a:p>
        </p:txBody>
      </p:sp>
    </p:spTree>
    <p:extLst>
      <p:ext uri="{BB962C8B-B14F-4D97-AF65-F5344CB8AC3E}">
        <p14:creationId xmlns:p14="http://schemas.microsoft.com/office/powerpoint/2010/main" val="845750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sz="4800" dirty="0" smtClean="0">
                <a:solidFill>
                  <a:schemeClr val="tx1"/>
                </a:solidFill>
              </a:rPr>
              <a:t>The settlement:</a:t>
            </a:r>
            <a:endParaRPr lang="en-GB" sz="4800" dirty="0">
              <a:solidFill>
                <a:schemeClr val="tx1"/>
              </a:solidFill>
            </a:endParaRPr>
          </a:p>
        </p:txBody>
      </p:sp>
      <p:sp>
        <p:nvSpPr>
          <p:cNvPr id="6" name="Content Placeholder 1"/>
          <p:cNvSpPr>
            <a:spLocks noGrp="1"/>
          </p:cNvSpPr>
          <p:nvPr>
            <p:ph idx="1"/>
          </p:nvPr>
        </p:nvSpPr>
        <p:spPr/>
        <p:txBody>
          <a:bodyPr/>
          <a:lstStyle/>
          <a:p>
            <a:r>
              <a:rPr lang="en-GB" b="1" dirty="0" smtClean="0"/>
              <a:t>Increase in Cost of Working</a:t>
            </a:r>
          </a:p>
          <a:p>
            <a:endParaRPr lang="en-GB" sz="1100" dirty="0" smtClean="0"/>
          </a:p>
          <a:p>
            <a:pPr marL="0" indent="0">
              <a:buNone/>
            </a:pPr>
            <a:r>
              <a:rPr lang="en-GB" dirty="0" smtClean="0"/>
              <a:t>Contractor planting potatoes for Insured                 £876.35</a:t>
            </a:r>
          </a:p>
          <a:p>
            <a:pPr marL="0" indent="0">
              <a:buNone/>
            </a:pPr>
            <a:endParaRPr lang="en-GB" dirty="0"/>
          </a:p>
          <a:p>
            <a:r>
              <a:rPr lang="en-GB" b="1" dirty="0" smtClean="0"/>
              <a:t>Loss of Revenue</a:t>
            </a:r>
          </a:p>
          <a:p>
            <a:endParaRPr lang="en-GB" sz="1100" dirty="0"/>
          </a:p>
          <a:p>
            <a:pPr marL="0" indent="0">
              <a:buNone/>
            </a:pPr>
            <a:r>
              <a:rPr lang="en-GB" dirty="0" smtClean="0"/>
              <a:t>Income from planting neighbours’ potatoes                £0.00</a:t>
            </a:r>
          </a:p>
          <a:p>
            <a:pPr marL="0" indent="0">
              <a:buNone/>
            </a:pPr>
            <a:endParaRPr lang="en-GB" dirty="0"/>
          </a:p>
          <a:p>
            <a:pPr marL="0" indent="0">
              <a:buNone/>
            </a:pPr>
            <a:r>
              <a:rPr lang="en-GB" dirty="0" smtClean="0"/>
              <a:t>Total settlement									   £876.35</a:t>
            </a:r>
            <a:endParaRPr lang="en-GB" dirty="0"/>
          </a:p>
        </p:txBody>
      </p:sp>
    </p:spTree>
    <p:extLst>
      <p:ext uri="{BB962C8B-B14F-4D97-AF65-F5344CB8AC3E}">
        <p14:creationId xmlns:p14="http://schemas.microsoft.com/office/powerpoint/2010/main" val="77901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484" y="2340427"/>
            <a:ext cx="7772400" cy="3555999"/>
          </a:xfrm>
        </p:spPr>
        <p:txBody>
          <a:bodyPr/>
          <a:lstStyle/>
          <a:p>
            <a:r>
              <a:rPr lang="en-GB" dirty="0" smtClean="0"/>
              <a:t>Broker assumed income from contract planting of potatoes would be picked up as Revenue from “Potatoes in store”.</a:t>
            </a:r>
          </a:p>
          <a:p>
            <a:endParaRPr lang="en-GB" dirty="0" smtClean="0"/>
          </a:p>
          <a:p>
            <a:r>
              <a:rPr lang="en-GB" dirty="0" smtClean="0"/>
              <a:t>However, cover related only to the Revenue generated from policyholder’s own crop and ICOW’s incurred to protect that Revenue.  </a:t>
            </a:r>
          </a:p>
          <a:p>
            <a:endParaRPr lang="en-GB" dirty="0" smtClean="0"/>
          </a:p>
          <a:p>
            <a:r>
              <a:rPr lang="en-GB" dirty="0" smtClean="0"/>
              <a:t>Broker had not made allowance/arrangement for Contracting Revenue to be covered. </a:t>
            </a:r>
            <a:endParaRPr lang="en-GB" dirty="0"/>
          </a:p>
        </p:txBody>
      </p:sp>
      <p:sp>
        <p:nvSpPr>
          <p:cNvPr id="3" name="Date Placeholder 2"/>
          <p:cNvSpPr>
            <a:spLocks noGrp="1"/>
          </p:cNvSpPr>
          <p:nvPr>
            <p:ph type="dt" sz="half" idx="10"/>
          </p:nvPr>
        </p:nvSpPr>
        <p:spPr/>
        <p:txBody>
          <a:bodyPr/>
          <a:lstStyle/>
          <a:p>
            <a:fld id="{22276C14-3B21-486E-9A35-EDAECB1CE1DA}" type="datetime1">
              <a:rPr lang="en-GB" smtClean="0"/>
              <a:pPr/>
              <a:t>05/10/2016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Title 4"/>
          <p:cNvSpPr>
            <a:spLocks noGrp="1"/>
          </p:cNvSpPr>
          <p:nvPr>
            <p:ph type="ctrTitle"/>
          </p:nvPr>
        </p:nvSpPr>
        <p:spPr/>
        <p:txBody>
          <a:bodyPr/>
          <a:lstStyle/>
          <a:p>
            <a:r>
              <a:rPr lang="en-GB" dirty="0" smtClean="0">
                <a:solidFill>
                  <a:schemeClr val="tx1"/>
                </a:solidFill>
              </a:rPr>
              <a:t>Reasons for policyholder’s dissatisfaction</a:t>
            </a:r>
            <a:endParaRPr lang="en-GB" dirty="0">
              <a:solidFill>
                <a:schemeClr val="tx1"/>
              </a:solidFill>
            </a:endParaRPr>
          </a:p>
        </p:txBody>
      </p:sp>
    </p:spTree>
    <p:extLst>
      <p:ext uri="{BB962C8B-B14F-4D97-AF65-F5344CB8AC3E}">
        <p14:creationId xmlns:p14="http://schemas.microsoft.com/office/powerpoint/2010/main" val="257276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1384_5_Agrical_powerpoint_template">
  <a:themeElements>
    <a:clrScheme name="Mclaresn - Airclaims">
      <a:dk1>
        <a:sysClr val="windowText" lastClr="000000"/>
      </a:dk1>
      <a:lt1>
        <a:sysClr val="window" lastClr="FFFFFF"/>
      </a:lt1>
      <a:dk2>
        <a:srgbClr val="0095DA"/>
      </a:dk2>
      <a:lt2>
        <a:srgbClr val="EFEEED"/>
      </a:lt2>
      <a:accent1>
        <a:srgbClr val="0095DA"/>
      </a:accent1>
      <a:accent2>
        <a:srgbClr val="777877"/>
      </a:accent2>
      <a:accent3>
        <a:srgbClr val="00478A"/>
      </a:accent3>
      <a:accent4>
        <a:srgbClr val="C0C1BF"/>
      </a:accent4>
      <a:accent5>
        <a:srgbClr val="005D95"/>
      </a:accent5>
      <a:accent6>
        <a:srgbClr val="4F5050"/>
      </a:accent6>
      <a:hlink>
        <a:srgbClr val="0095DA"/>
      </a:hlink>
      <a:folHlink>
        <a:srgbClr val="0095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eneric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mag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as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1384_5_Agrical_powerpoint_template</Template>
  <TotalTime>1512</TotalTime>
  <Words>2833</Words>
  <Application>Microsoft Office PowerPoint</Application>
  <PresentationFormat>On-screen Show (4:3)</PresentationFormat>
  <Paragraphs>474</Paragraphs>
  <Slides>61</Slides>
  <Notes>42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61</vt:i4>
      </vt:variant>
    </vt:vector>
  </HeadingPairs>
  <TitlesOfParts>
    <vt:vector size="71" baseType="lpstr">
      <vt:lpstr>Arial</vt:lpstr>
      <vt:lpstr>Calibri</vt:lpstr>
      <vt:lpstr>Shruti</vt:lpstr>
      <vt:lpstr>Verdana</vt:lpstr>
      <vt:lpstr>Wingdings</vt:lpstr>
      <vt:lpstr>Wingdings 3</vt:lpstr>
      <vt:lpstr>1384_5_Agrical_powerpoint_template</vt:lpstr>
      <vt:lpstr>Generic Page</vt:lpstr>
      <vt:lpstr>Image Slides</vt:lpstr>
      <vt:lpstr>Last Page</vt:lpstr>
      <vt:lpstr>FARM INSURANCE CLAIMS  AGRICAL PRESENTATION TO   LEICESTER INSURANCE INSTITUTE  </vt:lpstr>
      <vt:lpstr>PowerPoint Presentation</vt:lpstr>
      <vt:lpstr>PROBLEM AREAS</vt:lpstr>
      <vt:lpstr>PowerPoint Presentation</vt:lpstr>
      <vt:lpstr>The cover:</vt:lpstr>
      <vt:lpstr>The claim</vt:lpstr>
      <vt:lpstr>The problems:</vt:lpstr>
      <vt:lpstr>The settlement:</vt:lpstr>
      <vt:lpstr>Reasons for policyholder’s dissatisfaction</vt:lpstr>
      <vt:lpstr>The Solution</vt:lpstr>
      <vt:lpstr>PROBLEM AREAS</vt:lpstr>
      <vt:lpstr>       Dutch barn - £80 to £110/square metre</vt:lpstr>
      <vt:lpstr>General purpose store £170 to £200/square metre</vt:lpstr>
      <vt:lpstr>Modern grain store £250 - £300/square metre</vt:lpstr>
      <vt:lpstr>Rebuilding Costs; Traditional Farm Buildings</vt:lpstr>
      <vt:lpstr>PowerPoint Presentation</vt:lpstr>
      <vt:lpstr>PROBLEM AREAS</vt:lpstr>
      <vt:lpstr>Is cover on a “Modern Materials” basis the best answer? </vt:lpstr>
      <vt:lpstr>PowerPoint Presentation</vt:lpstr>
      <vt:lpstr>PowerPoint Presentation</vt:lpstr>
      <vt:lpstr>Have you allowed for………………..?</vt:lpstr>
      <vt:lpstr>More pitfalls</vt:lpstr>
      <vt:lpstr>How much to repair this bridge?</vt:lpstr>
      <vt:lpstr>PowerPoint Presentation</vt:lpstr>
      <vt:lpstr>Other Factors Affecting Rebuilding Costs</vt:lpstr>
      <vt:lpstr>PowerPoint Presentation</vt:lpstr>
      <vt:lpstr>PowerPoint Presentation</vt:lpstr>
      <vt:lpstr>The fundamental intention of Revenue cover</vt:lpstr>
      <vt:lpstr>FARM REVENUE INSURANCE COVERS: </vt:lpstr>
      <vt:lpstr>Advantages over traditional cover:</vt:lpstr>
      <vt:lpstr>Advantages over traditional cover:</vt:lpstr>
      <vt:lpstr>Advantages over traditional cover:</vt:lpstr>
      <vt:lpstr>Optional Extensions</vt:lpstr>
      <vt:lpstr>Key points</vt:lpstr>
      <vt:lpstr>ORGANISING POLICY COVER</vt:lpstr>
      <vt:lpstr>Arable Farmer</vt:lpstr>
      <vt:lpstr>Dairy Farmer</vt:lpstr>
      <vt:lpstr>Claim Scenario – Pig Farm Fire </vt:lpstr>
      <vt:lpstr>The Problems </vt:lpstr>
      <vt:lpstr>The Solution</vt:lpstr>
      <vt:lpstr>ASSESSMENT – Material Damage </vt:lpstr>
      <vt:lpstr>ASSESSMENT – WITH REVENUE COVER </vt:lpstr>
      <vt:lpstr>Claim Scenario - Grain Dryer Fire</vt:lpstr>
      <vt:lpstr> The Problems </vt:lpstr>
      <vt:lpstr> The Settlement</vt:lpstr>
      <vt:lpstr>Pitfalls – What to avoid</vt:lpstr>
      <vt:lpstr>Pitfalls – What to avoid</vt:lpstr>
      <vt:lpstr>Pitfalls – What to avoid</vt:lpstr>
      <vt:lpstr>Pitfalls – What to avoid</vt:lpstr>
      <vt:lpstr>PowerPoint Presentation</vt:lpstr>
      <vt:lpstr>PowerPoint Presentation</vt:lpstr>
      <vt:lpstr>Spray drift</vt:lpstr>
      <vt:lpstr>Livestock Trespass</vt:lpstr>
      <vt:lpstr>Failure to germinate</vt:lpstr>
      <vt:lpstr>Glyphosate in seed potatoes</vt:lpstr>
      <vt:lpstr>Environmental Impairment</vt:lpstr>
      <vt:lpstr>What about………</vt:lpstr>
      <vt:lpstr>Is this malicious damage?</vt:lpstr>
      <vt:lpstr>    </vt:lpstr>
      <vt:lpstr>PowerPoint Presentation</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Campbell</dc:creator>
  <cp:lastModifiedBy>Peter Thompson</cp:lastModifiedBy>
  <cp:revision>82</cp:revision>
  <cp:lastPrinted>2012-09-25T14:39:07Z</cp:lastPrinted>
  <dcterms:created xsi:type="dcterms:W3CDTF">2013-09-10T08:48:10Z</dcterms:created>
  <dcterms:modified xsi:type="dcterms:W3CDTF">2016-10-05T08:35:02Z</dcterms:modified>
</cp:coreProperties>
</file>