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Default Extension="jpg" ContentType="vide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70" r:id="rId3"/>
    <p:sldId id="292" r:id="rId4"/>
    <p:sldId id="293" r:id="rId5"/>
    <p:sldId id="290" r:id="rId6"/>
    <p:sldId id="282" r:id="rId7"/>
    <p:sldId id="257" r:id="rId8"/>
    <p:sldId id="259" r:id="rId9"/>
    <p:sldId id="26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4" r:id="rId20"/>
    <p:sldId id="275" r:id="rId21"/>
    <p:sldId id="273" r:id="rId22"/>
    <p:sldId id="276" r:id="rId23"/>
    <p:sldId id="277" r:id="rId24"/>
    <p:sldId id="272" r:id="rId25"/>
    <p:sldId id="278" r:id="rId26"/>
    <p:sldId id="279" r:id="rId27"/>
    <p:sldId id="281" r:id="rId28"/>
    <p:sldId id="280" r:id="rId29"/>
    <p:sldId id="289" r:id="rId30"/>
    <p:sldId id="288" r:id="rId31"/>
    <p:sldId id="287" r:id="rId32"/>
    <p:sldId id="286" r:id="rId33"/>
    <p:sldId id="284" r:id="rId34"/>
    <p:sldId id="283" r:id="rId35"/>
    <p:sldId id="291" r:id="rId36"/>
  </p:sldIdLst>
  <p:sldSz cx="9144000" cy="6858000" type="screen4x3"/>
  <p:notesSz cx="6799263" cy="99298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16160"/>
    <a:srgbClr val="CFD3C2"/>
    <a:srgbClr val="004F59"/>
    <a:srgbClr val="5BC6E8"/>
    <a:srgbClr val="6CCFF6"/>
    <a:srgbClr val="B7123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 snapToGrid="0">
      <p:cViewPr>
        <p:scale>
          <a:sx n="77" d="100"/>
          <a:sy n="77" d="100"/>
        </p:scale>
        <p:origin x="-1332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-2868" y="-90"/>
      </p:cViewPr>
      <p:guideLst>
        <p:guide orient="horz" pos="3128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2916666666666669E-2"/>
          <c:y val="0.16623449803149615"/>
          <c:w val="0.9770833333333333"/>
          <c:h val="0.8337655019685040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Industries</c:v>
                </c:pt>
              </c:strCache>
            </c:strRef>
          </c:tx>
          <c:explosion val="25"/>
          <c:cat>
            <c:strRef>
              <c:f>Sheet1!$A$2:$A$9</c:f>
              <c:strCache>
                <c:ptCount val="8"/>
                <c:pt idx="0">
                  <c:v>Infrastructure </c:v>
                </c:pt>
                <c:pt idx="1">
                  <c:v>Agriculture</c:v>
                </c:pt>
                <c:pt idx="2">
                  <c:v>Transport</c:v>
                </c:pt>
                <c:pt idx="3">
                  <c:v>Security</c:v>
                </c:pt>
                <c:pt idx="4">
                  <c:v>Media &amp; Entertainment</c:v>
                </c:pt>
                <c:pt idx="5">
                  <c:v>Insurance </c:v>
                </c:pt>
                <c:pt idx="6">
                  <c:v>Telecommunications</c:v>
                </c:pt>
                <c:pt idx="7">
                  <c:v>Mining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45.2</c:v>
                </c:pt>
                <c:pt idx="1">
                  <c:v>32.4</c:v>
                </c:pt>
                <c:pt idx="2">
                  <c:v>13</c:v>
                </c:pt>
                <c:pt idx="3">
                  <c:v>10</c:v>
                </c:pt>
                <c:pt idx="4">
                  <c:v>8.8000000000000007</c:v>
                </c:pt>
                <c:pt idx="5">
                  <c:v>6.8</c:v>
                </c:pt>
                <c:pt idx="6">
                  <c:v>6.3</c:v>
                </c:pt>
                <c:pt idx="7">
                  <c:v>4.4000000000000004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0.76833</cdr:x>
      <cdr:y>0.12322</cdr:y>
    </cdr:from>
    <cdr:to>
      <cdr:x>0.83333</cdr:x>
      <cdr:y>0.25355</cdr:y>
    </cdr:to>
    <cdr:cxnSp macro="">
      <cdr:nvCxnSpPr>
        <cdr:cNvPr id="3" name="Straight Connector 2"/>
        <cdr:cNvCxnSpPr/>
      </cdr:nvCxnSpPr>
      <cdr:spPr>
        <a:xfrm xmlns:a="http://schemas.openxmlformats.org/drawingml/2006/main" flipH="1">
          <a:off x="5696465" y="642552"/>
          <a:ext cx="481915" cy="67962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0.755</cdr:x>
      <cdr:y>0.81991</cdr:y>
    </cdr:from>
    <cdr:to>
      <cdr:x>0.83333</cdr:x>
      <cdr:y>0.92654</cdr:y>
    </cdr:to>
    <cdr:cxnSp macro="">
      <cdr:nvCxnSpPr>
        <cdr:cNvPr id="7" name="Straight Connector 6"/>
        <cdr:cNvCxnSpPr/>
      </cdr:nvCxnSpPr>
      <cdr:spPr>
        <a:xfrm xmlns:a="http://schemas.openxmlformats.org/drawingml/2006/main">
          <a:off x="5597610" y="4275438"/>
          <a:ext cx="580768" cy="55605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0.78185</cdr:x>
      <cdr:y>0.0832</cdr:y>
    </cdr:from>
    <cdr:to>
      <cdr:x>0.90518</cdr:x>
      <cdr:y>0.25856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796689" y="4338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 smtClean="0">
              <a:solidFill>
                <a:schemeClr val="tx1"/>
              </a:solidFill>
            </a:rPr>
            <a:t>Infrastructure</a:t>
          </a:r>
          <a:r>
            <a:rPr lang="en-GB" sz="1100" dirty="0" smtClean="0">
              <a:solidFill>
                <a:schemeClr val="tx1"/>
              </a:solidFill>
            </a:rPr>
            <a:t> </a:t>
          </a:r>
        </a:p>
        <a:p xmlns:a="http://schemas.openxmlformats.org/drawingml/2006/main">
          <a:r>
            <a:rPr lang="en-GB" sz="1600" dirty="0" smtClean="0">
              <a:solidFill>
                <a:schemeClr val="tx1"/>
              </a:solidFill>
            </a:rPr>
            <a:t>      </a:t>
          </a:r>
          <a:r>
            <a:rPr lang="en-GB" sz="1400" dirty="0" smtClean="0">
              <a:solidFill>
                <a:schemeClr val="tx1"/>
              </a:solidFill>
            </a:rPr>
            <a:t>$45.2bn</a:t>
          </a:r>
          <a:endParaRPr lang="en-GB" sz="105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</cdr:x>
      <cdr:y>0.71425</cdr:y>
    </cdr:from>
    <cdr:to>
      <cdr:x>0.08218</cdr:x>
      <cdr:y>0.74882</cdr:y>
    </cdr:to>
    <cdr:cxnSp macro="">
      <cdr:nvCxnSpPr>
        <cdr:cNvPr id="14" name="Straight Connector 13"/>
        <cdr:cNvCxnSpPr/>
      </cdr:nvCxnSpPr>
      <cdr:spPr>
        <a:xfrm xmlns:a="http://schemas.openxmlformats.org/drawingml/2006/main" flipH="1">
          <a:off x="0" y="3724504"/>
          <a:ext cx="609320" cy="1802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0.35308</cdr:y>
    </cdr:from>
    <cdr:to>
      <cdr:x>0.055</cdr:x>
      <cdr:y>0.43128</cdr:y>
    </cdr:to>
    <cdr:cxnSp macro="">
      <cdr:nvCxnSpPr>
        <cdr:cNvPr id="15" name="Straight Connector 14"/>
        <cdr:cNvCxnSpPr/>
      </cdr:nvCxnSpPr>
      <cdr:spPr>
        <a:xfrm xmlns:a="http://schemas.openxmlformats.org/drawingml/2006/main">
          <a:off x="0" y="1841157"/>
          <a:ext cx="407773" cy="40777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0.18036</cdr:y>
    </cdr:from>
    <cdr:to>
      <cdr:x>0.115</cdr:x>
      <cdr:y>0.3373</cdr:y>
    </cdr:to>
    <cdr:cxnSp macro="">
      <cdr:nvCxnSpPr>
        <cdr:cNvPr id="16" name="Straight Connector 15"/>
        <cdr:cNvCxnSpPr/>
      </cdr:nvCxnSpPr>
      <cdr:spPr>
        <a:xfrm xmlns:a="http://schemas.openxmlformats.org/drawingml/2006/main">
          <a:off x="0" y="940486"/>
          <a:ext cx="852616" cy="81837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0.47185</cdr:x>
      <cdr:y>0.07583</cdr:y>
    </cdr:from>
    <cdr:to>
      <cdr:x>0.53</cdr:x>
      <cdr:y>0.19721</cdr:y>
    </cdr:to>
    <cdr:cxnSp macro="">
      <cdr:nvCxnSpPr>
        <cdr:cNvPr id="23" name="Straight Connector 22"/>
        <cdr:cNvCxnSpPr/>
      </cdr:nvCxnSpPr>
      <cdr:spPr>
        <a:xfrm xmlns:a="http://schemas.openxmlformats.org/drawingml/2006/main" flipH="1">
          <a:off x="3498336" y="395417"/>
          <a:ext cx="431112" cy="63293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0.22333</cdr:x>
      <cdr:y>0.14455</cdr:y>
    </cdr:from>
    <cdr:to>
      <cdr:x>0.25333</cdr:x>
      <cdr:y>0.24408</cdr:y>
    </cdr:to>
    <cdr:cxnSp macro="">
      <cdr:nvCxnSpPr>
        <cdr:cNvPr id="24" name="Straight Connector 23"/>
        <cdr:cNvCxnSpPr/>
      </cdr:nvCxnSpPr>
      <cdr:spPr>
        <a:xfrm xmlns:a="http://schemas.openxmlformats.org/drawingml/2006/main">
          <a:off x="1655805" y="753762"/>
          <a:ext cx="222397" cy="51900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0.36333</cdr:x>
      <cdr:y>0.00948</cdr:y>
    </cdr:from>
    <cdr:to>
      <cdr:x>0.3687</cdr:x>
      <cdr:y>0.20458</cdr:y>
    </cdr:to>
    <cdr:cxnSp macro="">
      <cdr:nvCxnSpPr>
        <cdr:cNvPr id="26" name="Straight Connector 25"/>
        <cdr:cNvCxnSpPr/>
      </cdr:nvCxnSpPr>
      <cdr:spPr>
        <a:xfrm xmlns:a="http://schemas.openxmlformats.org/drawingml/2006/main">
          <a:off x="2693773" y="49427"/>
          <a:ext cx="39817" cy="101737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0.15992</cdr:x>
      <cdr:y>0.07901</cdr:y>
    </cdr:from>
    <cdr:to>
      <cdr:x>0.28325</cdr:x>
      <cdr:y>0.25436</cdr:y>
    </cdr:to>
    <cdr:sp macro="" textlink="">
      <cdr:nvSpPr>
        <cdr:cNvPr id="30" name="TextBox 29"/>
        <cdr:cNvSpPr txBox="1"/>
      </cdr:nvSpPr>
      <cdr:spPr>
        <a:xfrm xmlns:a="http://schemas.openxmlformats.org/drawingml/2006/main">
          <a:off x="1185628" y="41197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400" dirty="0" smtClean="0">
              <a:solidFill>
                <a:schemeClr val="tx1"/>
              </a:solidFill>
            </a:rPr>
            <a:t>Insurance </a:t>
          </a:r>
        </a:p>
        <a:p xmlns:a="http://schemas.openxmlformats.org/drawingml/2006/main">
          <a:r>
            <a:rPr lang="en-GB" sz="1400" dirty="0">
              <a:solidFill>
                <a:schemeClr val="tx1"/>
              </a:solidFill>
            </a:rPr>
            <a:t> </a:t>
          </a:r>
          <a:r>
            <a:rPr lang="en-GB" sz="1400" dirty="0" smtClean="0">
              <a:solidFill>
                <a:schemeClr val="tx1"/>
              </a:solidFill>
            </a:rPr>
            <a:t>       $6.8bn</a:t>
          </a:r>
          <a:endParaRPr lang="en-GB" sz="14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EE356C4-7A94-4394-8991-A5AFFCAC1723}" type="datetimeFigureOut">
              <a:rPr lang="en-GB"/>
              <a:pPr>
                <a:defRPr/>
              </a:pPr>
              <a:t>14/10/2016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598D7B5-62C0-402D-A778-F3CE471C2C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15455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342" y="0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7" y="4716661"/>
            <a:ext cx="5439410" cy="446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599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342" y="9431599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332E8A9-A71D-4FF3-A98D-92ADF65E28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11860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fld id="{09829001-0F75-4A54-9C97-DE57B0331F46}" type="slidenum">
              <a:rPr lang="en-GB" sz="1200" smtClean="0">
                <a:latin typeface="Arial" charset="0"/>
              </a:rPr>
              <a:pPr eaLnBrk="1" hangingPunct="1"/>
              <a:t>1</a:t>
            </a:fld>
            <a:endParaRPr lang="en-GB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fld id="{8E046600-0D12-4354-AD5F-B80650E01B73}" type="slidenum">
              <a:rPr lang="en-GB" sz="1200" smtClean="0">
                <a:latin typeface="Arial" charset="0"/>
              </a:rPr>
              <a:pPr eaLnBrk="1" hangingPunct="1"/>
              <a:t>15</a:t>
            </a:fld>
            <a:endParaRPr lang="en-GB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fld id="{8E046600-0D12-4354-AD5F-B80650E01B73}" type="slidenum">
              <a:rPr lang="en-GB" sz="1200" smtClean="0">
                <a:latin typeface="Arial" charset="0"/>
              </a:rPr>
              <a:pPr eaLnBrk="1" hangingPunct="1"/>
              <a:t>16</a:t>
            </a:fld>
            <a:endParaRPr lang="en-GB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fld id="{8E046600-0D12-4354-AD5F-B80650E01B73}" type="slidenum">
              <a:rPr lang="en-GB" sz="1200" smtClean="0">
                <a:latin typeface="Arial" charset="0"/>
              </a:rPr>
              <a:pPr eaLnBrk="1" hangingPunct="1"/>
              <a:t>17</a:t>
            </a:fld>
            <a:endParaRPr lang="en-GB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fld id="{8E046600-0D12-4354-AD5F-B80650E01B73}" type="slidenum">
              <a:rPr lang="en-GB" sz="1200" smtClean="0">
                <a:latin typeface="Arial" charset="0"/>
              </a:rPr>
              <a:pPr eaLnBrk="1" hangingPunct="1"/>
              <a:t>18</a:t>
            </a:fld>
            <a:endParaRPr lang="en-GB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fld id="{8E046600-0D12-4354-AD5F-B80650E01B73}" type="slidenum">
              <a:rPr lang="en-GB" sz="1200" smtClean="0">
                <a:latin typeface="Arial" charset="0"/>
              </a:rPr>
              <a:pPr eaLnBrk="1" hangingPunct="1"/>
              <a:t>19</a:t>
            </a:fld>
            <a:endParaRPr lang="en-GB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fld id="{8E046600-0D12-4354-AD5F-B80650E01B73}" type="slidenum">
              <a:rPr lang="en-GB" sz="1200" smtClean="0">
                <a:latin typeface="Arial" charset="0"/>
              </a:rPr>
              <a:pPr eaLnBrk="1" hangingPunct="1"/>
              <a:t>20</a:t>
            </a:fld>
            <a:endParaRPr lang="en-GB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fld id="{8E046600-0D12-4354-AD5F-B80650E01B73}" type="slidenum">
              <a:rPr lang="en-GB" sz="1200" smtClean="0">
                <a:latin typeface="Arial" charset="0"/>
              </a:rPr>
              <a:pPr eaLnBrk="1" hangingPunct="1"/>
              <a:t>21</a:t>
            </a:fld>
            <a:endParaRPr lang="en-GB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fld id="{8E046600-0D12-4354-AD5F-B80650E01B73}" type="slidenum">
              <a:rPr lang="en-GB" sz="1200" smtClean="0">
                <a:latin typeface="Arial" charset="0"/>
              </a:rPr>
              <a:pPr eaLnBrk="1" hangingPunct="1"/>
              <a:t>22</a:t>
            </a:fld>
            <a:endParaRPr lang="en-GB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fld id="{8E046600-0D12-4354-AD5F-B80650E01B73}" type="slidenum">
              <a:rPr lang="en-GB" sz="1200" smtClean="0">
                <a:latin typeface="Arial" charset="0"/>
              </a:rPr>
              <a:pPr eaLnBrk="1" hangingPunct="1"/>
              <a:t>23</a:t>
            </a:fld>
            <a:endParaRPr lang="en-GB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fld id="{8E046600-0D12-4354-AD5F-B80650E01B73}" type="slidenum">
              <a:rPr lang="en-GB" sz="1200" smtClean="0">
                <a:latin typeface="Arial" charset="0"/>
              </a:rPr>
              <a:pPr eaLnBrk="1" hangingPunct="1"/>
              <a:t>24</a:t>
            </a:fld>
            <a:endParaRPr lang="en-GB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fld id="{8E046600-0D12-4354-AD5F-B80650E01B73}" type="slidenum">
              <a:rPr lang="en-GB" sz="1200" smtClean="0">
                <a:latin typeface="Arial" charset="0"/>
              </a:rPr>
              <a:pPr eaLnBrk="1" hangingPunct="1"/>
              <a:t>7</a:t>
            </a:fld>
            <a:endParaRPr lang="en-GB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fld id="{8E046600-0D12-4354-AD5F-B80650E01B73}" type="slidenum">
              <a:rPr lang="en-GB" sz="1200" smtClean="0">
                <a:latin typeface="Arial" charset="0"/>
              </a:rPr>
              <a:pPr eaLnBrk="1" hangingPunct="1"/>
              <a:t>25</a:t>
            </a:fld>
            <a:endParaRPr lang="en-GB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fld id="{8E046600-0D12-4354-AD5F-B80650E01B73}" type="slidenum">
              <a:rPr lang="en-GB" sz="1200" smtClean="0">
                <a:latin typeface="Arial" charset="0"/>
              </a:rPr>
              <a:pPr eaLnBrk="1" hangingPunct="1"/>
              <a:t>26</a:t>
            </a:fld>
            <a:endParaRPr lang="en-GB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fld id="{8E046600-0D12-4354-AD5F-B80650E01B73}" type="slidenum">
              <a:rPr lang="en-GB" sz="1200" smtClean="0">
                <a:latin typeface="Arial" charset="0"/>
              </a:rPr>
              <a:pPr eaLnBrk="1" hangingPunct="1"/>
              <a:t>27</a:t>
            </a:fld>
            <a:endParaRPr lang="en-GB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fld id="{8E046600-0D12-4354-AD5F-B80650E01B73}" type="slidenum">
              <a:rPr lang="en-GB" sz="1200" smtClean="0">
                <a:latin typeface="Arial" charset="0"/>
              </a:rPr>
              <a:pPr eaLnBrk="1" hangingPunct="1"/>
              <a:t>28</a:t>
            </a:fld>
            <a:endParaRPr lang="en-GB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fld id="{8E046600-0D12-4354-AD5F-B80650E01B73}" type="slidenum">
              <a:rPr lang="en-GB" sz="1200" smtClean="0">
                <a:latin typeface="Arial" charset="0"/>
              </a:rPr>
              <a:pPr eaLnBrk="1" hangingPunct="1"/>
              <a:t>29</a:t>
            </a:fld>
            <a:endParaRPr lang="en-GB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fld id="{8E046600-0D12-4354-AD5F-B80650E01B73}" type="slidenum">
              <a:rPr lang="en-GB" sz="1200" smtClean="0">
                <a:latin typeface="Arial" charset="0"/>
              </a:rPr>
              <a:pPr eaLnBrk="1" hangingPunct="1"/>
              <a:t>30</a:t>
            </a:fld>
            <a:endParaRPr lang="en-GB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fld id="{8E046600-0D12-4354-AD5F-B80650E01B73}" type="slidenum">
              <a:rPr lang="en-GB" sz="1200" smtClean="0">
                <a:latin typeface="Arial" charset="0"/>
              </a:rPr>
              <a:pPr eaLnBrk="1" hangingPunct="1"/>
              <a:t>31</a:t>
            </a:fld>
            <a:endParaRPr lang="en-GB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fld id="{8E046600-0D12-4354-AD5F-B80650E01B73}" type="slidenum">
              <a:rPr lang="en-GB" sz="1200" smtClean="0">
                <a:latin typeface="Arial" charset="0"/>
              </a:rPr>
              <a:pPr eaLnBrk="1" hangingPunct="1"/>
              <a:t>32</a:t>
            </a:fld>
            <a:endParaRPr lang="en-GB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fld id="{8E046600-0D12-4354-AD5F-B80650E01B73}" type="slidenum">
              <a:rPr lang="en-GB" sz="1200" smtClean="0">
                <a:latin typeface="Arial" charset="0"/>
              </a:rPr>
              <a:pPr eaLnBrk="1" hangingPunct="1"/>
              <a:t>33</a:t>
            </a:fld>
            <a:endParaRPr lang="en-GB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fld id="{8E046600-0D12-4354-AD5F-B80650E01B73}" type="slidenum">
              <a:rPr lang="en-GB" sz="1200" smtClean="0">
                <a:latin typeface="Arial" charset="0"/>
              </a:rPr>
              <a:pPr eaLnBrk="1" hangingPunct="1"/>
              <a:t>34</a:t>
            </a:fld>
            <a:endParaRPr lang="en-GB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fld id="{8E046600-0D12-4354-AD5F-B80650E01B73}" type="slidenum">
              <a:rPr lang="en-GB" sz="1200" smtClean="0">
                <a:latin typeface="Arial" charset="0"/>
              </a:rPr>
              <a:pPr eaLnBrk="1" hangingPunct="1"/>
              <a:t>8</a:t>
            </a:fld>
            <a:endParaRPr lang="en-GB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fld id="{8E046600-0D12-4354-AD5F-B80650E01B73}" type="slidenum">
              <a:rPr lang="en-GB" sz="1200" smtClean="0">
                <a:latin typeface="Arial" charset="0"/>
              </a:rPr>
              <a:pPr eaLnBrk="1" hangingPunct="1"/>
              <a:t>35</a:t>
            </a:fld>
            <a:endParaRPr lang="en-GB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fld id="{8E046600-0D12-4354-AD5F-B80650E01B73}" type="slidenum">
              <a:rPr lang="en-GB" sz="1200" smtClean="0">
                <a:latin typeface="Arial" charset="0"/>
              </a:rPr>
              <a:pPr eaLnBrk="1" hangingPunct="1"/>
              <a:t>9</a:t>
            </a:fld>
            <a:endParaRPr lang="en-GB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fld id="{8E046600-0D12-4354-AD5F-B80650E01B73}" type="slidenum">
              <a:rPr lang="en-GB" sz="1200" smtClean="0">
                <a:latin typeface="Arial" charset="0"/>
              </a:rPr>
              <a:pPr eaLnBrk="1" hangingPunct="1"/>
              <a:t>10</a:t>
            </a:fld>
            <a:endParaRPr lang="en-GB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fld id="{8E046600-0D12-4354-AD5F-B80650E01B73}" type="slidenum">
              <a:rPr lang="en-GB" sz="1200" smtClean="0">
                <a:latin typeface="Arial" charset="0"/>
              </a:rPr>
              <a:pPr eaLnBrk="1" hangingPunct="1"/>
              <a:t>11</a:t>
            </a:fld>
            <a:endParaRPr lang="en-GB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fld id="{8E046600-0D12-4354-AD5F-B80650E01B73}" type="slidenum">
              <a:rPr lang="en-GB" sz="1200" smtClean="0">
                <a:latin typeface="Arial" charset="0"/>
              </a:rPr>
              <a:pPr eaLnBrk="1" hangingPunct="1"/>
              <a:t>12</a:t>
            </a:fld>
            <a:endParaRPr lang="en-GB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fld id="{8E046600-0D12-4354-AD5F-B80650E01B73}" type="slidenum">
              <a:rPr lang="en-GB" sz="1200" smtClean="0">
                <a:latin typeface="Arial" charset="0"/>
              </a:rPr>
              <a:pPr eaLnBrk="1" hangingPunct="1"/>
              <a:t>13</a:t>
            </a:fld>
            <a:endParaRPr lang="en-GB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fld id="{8E046600-0D12-4354-AD5F-B80650E01B73}" type="slidenum">
              <a:rPr lang="en-GB" sz="1200" smtClean="0">
                <a:latin typeface="Arial" charset="0"/>
              </a:rPr>
              <a:pPr eaLnBrk="1" hangingPunct="1"/>
              <a:t>14</a:t>
            </a:fld>
            <a:endParaRPr lang="en-GB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815975" y="6197600"/>
            <a:ext cx="7554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400" smtClean="0">
                <a:solidFill>
                  <a:schemeClr val="bg2"/>
                </a:solidFill>
                <a:cs typeface="Lucida Sans Unicode" pitchFamily="34" charset="0"/>
              </a:rPr>
              <a:t>© </a:t>
            </a:r>
            <a:r>
              <a:rPr lang="en-GB" sz="1400" smtClean="0">
                <a:solidFill>
                  <a:schemeClr val="bg2"/>
                </a:solidFill>
              </a:rPr>
              <a:t>Weightmans LLP</a:t>
            </a: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8" y="1557338"/>
            <a:ext cx="4541837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" y="4676775"/>
            <a:ext cx="913130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5881" y="2485778"/>
            <a:ext cx="7023100" cy="431800"/>
          </a:xfrm>
        </p:spPr>
        <p:txBody>
          <a:bodyPr/>
          <a:lstStyle>
            <a:lvl1pPr algn="l">
              <a:defRPr>
                <a:solidFill>
                  <a:srgbClr val="0161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9327" y="2935381"/>
            <a:ext cx="7023100" cy="431800"/>
          </a:xfrm>
        </p:spPr>
        <p:txBody>
          <a:bodyPr/>
          <a:lstStyle>
            <a:lvl1pPr marL="0" indent="0" algn="l">
              <a:buFont typeface="Lucida Sans Unicode" pitchFamily="34" charset="0"/>
              <a:buNone/>
              <a:defRPr sz="1800">
                <a:solidFill>
                  <a:srgbClr val="01616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634101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CCFF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6CCFF6"/>
              </a:buClr>
              <a:defRPr/>
            </a:lvl1pPr>
            <a:lvl2pPr>
              <a:buClr>
                <a:srgbClr val="6CCFF6"/>
              </a:buClr>
              <a:defRPr/>
            </a:lvl2pPr>
            <a:lvl3pPr>
              <a:buClr>
                <a:srgbClr val="6CCFF6"/>
              </a:buClr>
              <a:defRPr/>
            </a:lvl3pPr>
            <a:lvl4pPr>
              <a:buClr>
                <a:srgbClr val="6CCFF6"/>
              </a:buClr>
              <a:defRPr/>
            </a:lvl4pPr>
            <a:lvl5pPr>
              <a:buClr>
                <a:srgbClr val="6CCFF6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51064312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7638" y="1085850"/>
            <a:ext cx="1890712" cy="5040313"/>
          </a:xfrm>
        </p:spPr>
        <p:txBody>
          <a:bodyPr vert="eaVert"/>
          <a:lstStyle>
            <a:lvl1pPr>
              <a:defRPr>
                <a:solidFill>
                  <a:srgbClr val="6CCFF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325" y="1085850"/>
            <a:ext cx="5522913" cy="5040313"/>
          </a:xfrm>
        </p:spPr>
        <p:txBody>
          <a:bodyPr vert="eaVert"/>
          <a:lstStyle>
            <a:lvl1pPr>
              <a:buClr>
                <a:srgbClr val="6CCFF6"/>
              </a:buClr>
              <a:buFont typeface="Wingdings" pitchFamily="2" charset="2"/>
              <a:buChar char="§"/>
              <a:defRPr/>
            </a:lvl1pPr>
            <a:lvl2pPr>
              <a:buClr>
                <a:srgbClr val="6CCFF6"/>
              </a:buClr>
              <a:buFont typeface="Wingdings" pitchFamily="2" charset="2"/>
              <a:buChar char="§"/>
              <a:defRPr/>
            </a:lvl2pPr>
            <a:lvl3pPr>
              <a:buClr>
                <a:srgbClr val="6CCFF6"/>
              </a:buClr>
              <a:buFont typeface="Wingdings" pitchFamily="2" charset="2"/>
              <a:buChar char="§"/>
              <a:defRPr/>
            </a:lvl3pPr>
            <a:lvl4pPr>
              <a:buClr>
                <a:srgbClr val="6CCFF6"/>
              </a:buClr>
              <a:buFont typeface="Wingdings" pitchFamily="2" charset="2"/>
              <a:buChar char="§"/>
              <a:defRPr/>
            </a:lvl4pPr>
            <a:lvl5pPr>
              <a:buClr>
                <a:srgbClr val="6CCFF6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02230616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61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16160"/>
              </a:buClr>
              <a:defRPr/>
            </a:lvl1pPr>
            <a:lvl2pPr marL="715963" indent="-357188">
              <a:buClr>
                <a:srgbClr val="016160"/>
              </a:buClr>
              <a:buFont typeface="Lucida Sans Unicode" panose="020B0602030504020204" pitchFamily="34" charset="0"/>
              <a:buChar char="-"/>
              <a:defRPr/>
            </a:lvl2pPr>
            <a:lvl3pPr>
              <a:buClr>
                <a:srgbClr val="016160"/>
              </a:buClr>
              <a:defRPr/>
            </a:lvl3pPr>
            <a:lvl4pPr marL="1433513" indent="-358775">
              <a:buClr>
                <a:srgbClr val="016160"/>
              </a:buClr>
              <a:buFont typeface="Lucida Sans Unicode" panose="020B0602030504020204" pitchFamily="34" charset="0"/>
              <a:buChar char="-"/>
              <a:defRPr/>
            </a:lvl4pPr>
            <a:lvl5pPr marL="1792288" indent="-358775">
              <a:buClr>
                <a:srgbClr val="01616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15715631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6CCFF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81864139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CCFF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751013"/>
            <a:ext cx="3703637" cy="4375150"/>
          </a:xfrm>
        </p:spPr>
        <p:txBody>
          <a:bodyPr/>
          <a:lstStyle>
            <a:lvl1pPr>
              <a:buClr>
                <a:srgbClr val="6CCFF6"/>
              </a:buClr>
              <a:defRPr sz="2800"/>
            </a:lvl1pPr>
            <a:lvl2pPr>
              <a:buClr>
                <a:srgbClr val="6CCFF6"/>
              </a:buClr>
              <a:defRPr sz="2400"/>
            </a:lvl2pPr>
            <a:lvl3pPr>
              <a:buClr>
                <a:srgbClr val="6CCFF6"/>
              </a:buClr>
              <a:defRPr sz="2000"/>
            </a:lvl3pPr>
            <a:lvl4pPr>
              <a:buClr>
                <a:srgbClr val="6CCFF6"/>
              </a:buClr>
              <a:defRPr sz="1800"/>
            </a:lvl4pPr>
            <a:lvl5pPr>
              <a:buClr>
                <a:srgbClr val="6CCFF6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751013"/>
            <a:ext cx="3705225" cy="4375150"/>
          </a:xfrm>
        </p:spPr>
        <p:txBody>
          <a:bodyPr/>
          <a:lstStyle>
            <a:lvl1pPr>
              <a:buClr>
                <a:srgbClr val="6CCFF6"/>
              </a:buClr>
              <a:defRPr sz="2800"/>
            </a:lvl1pPr>
            <a:lvl2pPr>
              <a:buClr>
                <a:srgbClr val="6CCFF6"/>
              </a:buClr>
              <a:defRPr sz="2400"/>
            </a:lvl2pPr>
            <a:lvl3pPr>
              <a:buClr>
                <a:srgbClr val="6CCFF6"/>
              </a:buClr>
              <a:defRPr sz="2000"/>
            </a:lvl3pPr>
            <a:lvl4pPr>
              <a:buClr>
                <a:srgbClr val="6CCFF6"/>
              </a:buClr>
              <a:defRPr sz="1800"/>
            </a:lvl4pPr>
            <a:lvl5pPr>
              <a:buClr>
                <a:srgbClr val="6CCFF6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0750369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6CCFF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6CCFF6"/>
              </a:buClr>
              <a:defRPr sz="2400"/>
            </a:lvl1pPr>
            <a:lvl2pPr>
              <a:buClr>
                <a:srgbClr val="6CCFF6"/>
              </a:buClr>
              <a:defRPr sz="2000"/>
            </a:lvl2pPr>
            <a:lvl3pPr>
              <a:buClr>
                <a:srgbClr val="6CCFF6"/>
              </a:buClr>
              <a:defRPr sz="1800"/>
            </a:lvl3pPr>
            <a:lvl4pPr>
              <a:buClr>
                <a:srgbClr val="6CCFF6"/>
              </a:buClr>
              <a:defRPr sz="1600"/>
            </a:lvl4pPr>
            <a:lvl5pPr>
              <a:buClr>
                <a:srgbClr val="6CCFF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6CCFF6"/>
              </a:buClr>
              <a:defRPr sz="2400"/>
            </a:lvl1pPr>
            <a:lvl2pPr>
              <a:buClr>
                <a:srgbClr val="6CCFF6"/>
              </a:buClr>
              <a:defRPr sz="2000"/>
            </a:lvl2pPr>
            <a:lvl3pPr>
              <a:buClr>
                <a:srgbClr val="6CCFF6"/>
              </a:buClr>
              <a:defRPr sz="1800"/>
            </a:lvl3pPr>
            <a:lvl4pPr>
              <a:buClr>
                <a:srgbClr val="6CCFF6"/>
              </a:buClr>
              <a:defRPr sz="1600"/>
            </a:lvl4pPr>
            <a:lvl5pPr>
              <a:buClr>
                <a:srgbClr val="6CCFF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50519901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CCFF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18527939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53647498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6CCFF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rgbClr val="6CCFF6"/>
              </a:buClr>
              <a:defRPr sz="3200"/>
            </a:lvl1pPr>
            <a:lvl2pPr>
              <a:buClr>
                <a:srgbClr val="6CCFF6"/>
              </a:buClr>
              <a:defRPr sz="2800"/>
            </a:lvl2pPr>
            <a:lvl3pPr>
              <a:buClr>
                <a:srgbClr val="6CCFF6"/>
              </a:buClr>
              <a:defRPr sz="2400"/>
            </a:lvl3pPr>
            <a:lvl4pPr>
              <a:buClr>
                <a:srgbClr val="6CCFF6"/>
              </a:buClr>
              <a:defRPr sz="2000"/>
            </a:lvl4pPr>
            <a:lvl5pPr>
              <a:buClr>
                <a:srgbClr val="6CCFF6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6276526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6CCFF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66794848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1085850"/>
            <a:ext cx="6184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751013"/>
            <a:ext cx="7561262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28" name="Text Box 7"/>
          <p:cNvSpPr txBox="1">
            <a:spLocks noChangeArrowheads="1"/>
          </p:cNvSpPr>
          <p:nvPr/>
        </p:nvSpPr>
        <p:spPr bwMode="auto">
          <a:xfrm>
            <a:off x="822325" y="6326188"/>
            <a:ext cx="75517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815975" y="6197600"/>
            <a:ext cx="7554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400" dirty="0" smtClean="0">
                <a:solidFill>
                  <a:schemeClr val="bg2"/>
                </a:solidFill>
                <a:cs typeface="Lucida Sans Unicode" pitchFamily="34" charset="0"/>
              </a:rPr>
              <a:t>© </a:t>
            </a:r>
            <a:r>
              <a:rPr lang="en-GB" sz="1400" dirty="0" smtClean="0">
                <a:solidFill>
                  <a:srgbClr val="CFD3C2"/>
                </a:solidFill>
              </a:rPr>
              <a:t>Weightmans</a:t>
            </a:r>
            <a:r>
              <a:rPr lang="en-GB" sz="1400" dirty="0" smtClean="0">
                <a:solidFill>
                  <a:schemeClr val="bg2"/>
                </a:solidFill>
              </a:rPr>
              <a:t> LLP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99025" y="6212703"/>
            <a:ext cx="1075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F5451EB-835B-4979-984E-AAD8FD1B548D}" type="slidenum">
              <a:rPr lang="en-GB" sz="1400" smtClean="0">
                <a:solidFill>
                  <a:srgbClr val="CFD3C2"/>
                </a:solidFill>
              </a:rPr>
              <a:pPr algn="r"/>
              <a:t>‹#›</a:t>
            </a:fld>
            <a:endParaRPr lang="en-GB" sz="1400" dirty="0">
              <a:solidFill>
                <a:srgbClr val="CFD3C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1616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CCFF6"/>
          </a:solidFill>
          <a:latin typeface="Lucida Sans Unicode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CCFF6"/>
          </a:solidFill>
          <a:latin typeface="Lucida Sans Unicode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CCFF6"/>
          </a:solidFill>
          <a:latin typeface="Lucida Sans Unicode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CCFF6"/>
          </a:solidFill>
          <a:latin typeface="Lucida Sans Unicode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CCFF6"/>
          </a:solidFill>
          <a:latin typeface="Lucida Sans Unicode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CCFF6"/>
          </a:solidFill>
          <a:latin typeface="Lucida Sans Unicode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CCFF6"/>
          </a:solidFill>
          <a:latin typeface="Lucida Sans Unicode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CCFF6"/>
          </a:solidFill>
          <a:latin typeface="Lucida Sans Unicode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16160"/>
        </a:buClr>
        <a:buFont typeface="Lucida Sans Unicode" pitchFamily="34" charset="0"/>
        <a:buChar char="▪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7188" algn="l" rtl="0" eaLnBrk="1" fontAlgn="base" hangingPunct="1">
        <a:spcBef>
          <a:spcPct val="20000"/>
        </a:spcBef>
        <a:spcAft>
          <a:spcPct val="0"/>
        </a:spcAft>
        <a:buClr>
          <a:srgbClr val="016160"/>
        </a:buClr>
        <a:buFont typeface="Lucida Sans Unicode" pitchFamily="34" charset="0"/>
        <a:buChar char="-"/>
        <a:defRPr sz="2200">
          <a:solidFill>
            <a:schemeClr val="tx1"/>
          </a:solidFill>
          <a:latin typeface="+mn-lt"/>
          <a:cs typeface="+mn-cs"/>
        </a:defRPr>
      </a:lvl2pPr>
      <a:lvl3pPr marL="1074738" indent="-358775" algn="l" rtl="0" eaLnBrk="1" fontAlgn="base" hangingPunct="1">
        <a:spcBef>
          <a:spcPct val="20000"/>
        </a:spcBef>
        <a:spcAft>
          <a:spcPct val="0"/>
        </a:spcAft>
        <a:buClr>
          <a:srgbClr val="016160"/>
        </a:buClr>
        <a:buFont typeface="Lucida Sans Unicode" pitchFamily="34" charset="0"/>
        <a:buChar char="▪"/>
        <a:defRPr sz="2200">
          <a:solidFill>
            <a:schemeClr val="tx1"/>
          </a:solidFill>
          <a:latin typeface="+mn-lt"/>
          <a:cs typeface="+mn-cs"/>
        </a:defRPr>
      </a:lvl3pPr>
      <a:lvl4pPr marL="1433513" indent="-358775" algn="l" rtl="0" eaLnBrk="1" fontAlgn="base" hangingPunct="1">
        <a:spcBef>
          <a:spcPct val="20000"/>
        </a:spcBef>
        <a:spcAft>
          <a:spcPct val="0"/>
        </a:spcAft>
        <a:buClr>
          <a:srgbClr val="016160"/>
        </a:buClr>
        <a:buFont typeface="Lucida Sans Unicode" pitchFamily="34" charset="0"/>
        <a:buChar char="-"/>
        <a:defRPr sz="2200">
          <a:solidFill>
            <a:schemeClr val="tx1"/>
          </a:solidFill>
          <a:latin typeface="+mn-lt"/>
          <a:cs typeface="+mn-cs"/>
        </a:defRPr>
      </a:lvl4pPr>
      <a:lvl5pPr marL="1792288" indent="-358775" algn="l" rtl="0" eaLnBrk="1" fontAlgn="base" hangingPunct="1">
        <a:spcBef>
          <a:spcPct val="20000"/>
        </a:spcBef>
        <a:spcAft>
          <a:spcPct val="0"/>
        </a:spcAft>
        <a:buClr>
          <a:srgbClr val="016160"/>
        </a:buClr>
        <a:buFont typeface="Lucida Sans Unicode" pitchFamily="34" charset="0"/>
        <a:buChar char="▪"/>
        <a:defRPr sz="22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CCFF6"/>
        </a:buClr>
        <a:buFont typeface="Lucida Sans Unicode" pitchFamily="34" charset="0"/>
        <a:buChar char="▪"/>
        <a:defRPr sz="22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CCFF6"/>
        </a:buClr>
        <a:buFont typeface="Lucida Sans Unicode" pitchFamily="34" charset="0"/>
        <a:buChar char="▪"/>
        <a:defRPr sz="22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CCFF6"/>
        </a:buClr>
        <a:buFont typeface="Lucida Sans Unicode" pitchFamily="34" charset="0"/>
        <a:buChar char="▪"/>
        <a:defRPr sz="22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CCFF6"/>
        </a:buClr>
        <a:buFont typeface="Lucida Sans Unicode" pitchFamily="34" charset="0"/>
        <a:buChar char="▪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-rE14bezW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1.jpg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jpg"/><Relationship Id="rId5" Type="http://schemas.openxmlformats.org/officeDocument/2006/relationships/image" Target="../media/image4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5963" y="2393950"/>
            <a:ext cx="7023100" cy="40481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Drones – Heaven’s Above!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4538" y="2798763"/>
            <a:ext cx="7023100" cy="360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The rules and risks of operating unmanned aerial vehicles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2551" y="3563938"/>
            <a:ext cx="82045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endParaRPr lang="en-GB" sz="1600" b="1" dirty="0" smtClean="0">
              <a:solidFill>
                <a:srgbClr val="016160"/>
              </a:solidFill>
            </a:endParaRPr>
          </a:p>
          <a:p>
            <a:r>
              <a:rPr lang="en-GB" sz="1600" b="1" dirty="0" smtClean="0">
                <a:solidFill>
                  <a:srgbClr val="016160"/>
                </a:solidFill>
              </a:rPr>
              <a:t>Bruce Torrance 				Peter Forshaw</a:t>
            </a:r>
          </a:p>
          <a:p>
            <a:r>
              <a:rPr lang="en-GB" sz="1600" dirty="0" smtClean="0">
                <a:solidFill>
                  <a:srgbClr val="016160"/>
                </a:solidFill>
              </a:rPr>
              <a:t>Pilot in Command, Digital Aviation</a:t>
            </a:r>
            <a:r>
              <a:rPr lang="en-GB" sz="1600" b="1" dirty="0" smtClean="0">
                <a:solidFill>
                  <a:srgbClr val="016160"/>
                </a:solidFill>
              </a:rPr>
              <a:t>		</a:t>
            </a:r>
            <a:r>
              <a:rPr lang="en-GB" sz="1600" dirty="0" smtClean="0">
                <a:solidFill>
                  <a:srgbClr val="016160"/>
                </a:solidFill>
              </a:rPr>
              <a:t>Partner, Weightmans LLP</a:t>
            </a:r>
          </a:p>
          <a:p>
            <a:r>
              <a:rPr lang="en-GB" sz="1600" dirty="0" smtClean="0"/>
              <a:t>07903 431953</a:t>
            </a:r>
            <a:r>
              <a:rPr lang="en-GB" sz="1600" b="1" dirty="0" smtClean="0">
                <a:solidFill>
                  <a:srgbClr val="016160"/>
                </a:solidFill>
              </a:rPr>
              <a:t>				</a:t>
            </a:r>
            <a:r>
              <a:rPr lang="en-GB" sz="1600" dirty="0" smtClean="0">
                <a:solidFill>
                  <a:srgbClr val="016160"/>
                </a:solidFill>
              </a:rPr>
              <a:t>0151 242 7935	</a:t>
            </a:r>
            <a:r>
              <a:rPr lang="en-GB" sz="1600" b="1" dirty="0" smtClean="0">
                <a:solidFill>
                  <a:srgbClr val="016160"/>
                </a:solidFill>
              </a:rPr>
              <a:t>	</a:t>
            </a:r>
          </a:p>
          <a:p>
            <a:r>
              <a:rPr lang="en-GB" sz="1600" dirty="0" smtClean="0">
                <a:solidFill>
                  <a:srgbClr val="016160"/>
                </a:solidFill>
              </a:rPr>
              <a:t>bruce@digitalaviation.co.uk	</a:t>
            </a:r>
            <a:r>
              <a:rPr lang="en-GB" sz="1600" b="1" dirty="0" smtClean="0">
                <a:solidFill>
                  <a:srgbClr val="016160"/>
                </a:solidFill>
              </a:rPr>
              <a:t>		</a:t>
            </a:r>
            <a:r>
              <a:rPr lang="en-GB" sz="1600" dirty="0" smtClean="0">
                <a:solidFill>
                  <a:srgbClr val="016160"/>
                </a:solidFill>
              </a:rPr>
              <a:t>peter.forshaw@weightmans.com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742950" y="3141663"/>
            <a:ext cx="58721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rgbClr val="016160"/>
                </a:solidFill>
              </a:rPr>
              <a:t>Manchester Liability Society – 5 October 2016</a:t>
            </a:r>
            <a:endParaRPr lang="en-GB" sz="2000" b="1" dirty="0">
              <a:solidFill>
                <a:srgbClr val="0161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9998" y="997425"/>
            <a:ext cx="2264753" cy="14225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4604" y="4887377"/>
            <a:ext cx="1915299" cy="119214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16160"/>
                </a:solidFill>
              </a:rPr>
              <a:t>Infrastructure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Digital terrain models</a:t>
            </a:r>
          </a:p>
          <a:p>
            <a:pPr eaLnBrk="1" hangingPunct="1"/>
            <a:r>
              <a:rPr lang="en-US" dirty="0" smtClean="0"/>
              <a:t>Survey of sites / 3D mapping</a:t>
            </a:r>
          </a:p>
          <a:p>
            <a:pPr eaLnBrk="1" hangingPunct="1"/>
            <a:r>
              <a:rPr lang="en-US" dirty="0" smtClean="0"/>
              <a:t>Identifying discrepancies to 1cm</a:t>
            </a:r>
          </a:p>
          <a:p>
            <a:pPr eaLnBrk="1" hangingPunct="1"/>
            <a:r>
              <a:rPr lang="en-US" dirty="0" smtClean="0"/>
              <a:t>Crossing of site borders monitoring</a:t>
            </a:r>
          </a:p>
          <a:p>
            <a:pPr eaLnBrk="1" hangingPunct="1"/>
            <a:r>
              <a:rPr lang="en-US" dirty="0" smtClean="0"/>
              <a:t>Investors monitoring of contractor engagement</a:t>
            </a:r>
          </a:p>
          <a:p>
            <a:pPr eaLnBrk="1" hangingPunct="1"/>
            <a:r>
              <a:rPr lang="en-US" dirty="0" smtClean="0"/>
              <a:t>Positioning of steel</a:t>
            </a:r>
          </a:p>
          <a:p>
            <a:pPr eaLnBrk="1" hangingPunct="1"/>
            <a:r>
              <a:rPr lang="en-US" dirty="0" smtClean="0"/>
              <a:t>Depth of pipelines</a:t>
            </a:r>
          </a:p>
          <a:p>
            <a:pPr eaLnBrk="1" hangingPunct="1"/>
            <a:r>
              <a:rPr lang="en-US" dirty="0" smtClean="0"/>
              <a:t>Final work assessment</a:t>
            </a:r>
          </a:p>
          <a:p>
            <a:pPr eaLnBrk="1" hangingPunct="1"/>
            <a:r>
              <a:rPr lang="en-US" dirty="0" smtClean="0"/>
              <a:t>Environmental impact </a:t>
            </a:r>
          </a:p>
          <a:p>
            <a:pPr eaLnBrk="1" hangingPunct="1"/>
            <a:r>
              <a:rPr lang="en-US" dirty="0" smtClean="0"/>
              <a:t>Maintenance, monitoring &amp; stocktaking</a:t>
            </a:r>
          </a:p>
          <a:p>
            <a:pPr eaLnBrk="1" hangingPunct="1"/>
            <a:r>
              <a:rPr lang="en-US" dirty="0" err="1" smtClean="0"/>
              <a:t>Visualisation</a:t>
            </a:r>
            <a:r>
              <a:rPr lang="en-US" dirty="0" smtClean="0"/>
              <a:t> (</a:t>
            </a:r>
            <a:r>
              <a:rPr lang="en-US" dirty="0" err="1" smtClean="0"/>
              <a:t>e.g</a:t>
            </a:r>
            <a:r>
              <a:rPr lang="en-US" dirty="0" smtClean="0"/>
              <a:t> Balfour Beatty)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1539" y="185351"/>
            <a:ext cx="2264753" cy="142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53008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16160"/>
                </a:solidFill>
              </a:rPr>
              <a:t>Agriculture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Crop supervision </a:t>
            </a:r>
          </a:p>
          <a:p>
            <a:pPr eaLnBrk="1" hangingPunct="1"/>
            <a:r>
              <a:rPr lang="en-US" dirty="0" err="1" smtClean="0"/>
              <a:t>Analysing</a:t>
            </a:r>
            <a:r>
              <a:rPr lang="en-US" dirty="0" smtClean="0"/>
              <a:t> soil and fields</a:t>
            </a:r>
          </a:p>
          <a:p>
            <a:pPr eaLnBrk="1" hangingPunct="1"/>
            <a:r>
              <a:rPr lang="en-US" dirty="0" smtClean="0"/>
              <a:t>Seed and nutrient plantation</a:t>
            </a:r>
          </a:p>
          <a:p>
            <a:pPr eaLnBrk="1" hangingPunct="1"/>
            <a:r>
              <a:rPr lang="en-US" dirty="0" smtClean="0"/>
              <a:t>Hyperspectral, multispectral or thermal imaging – </a:t>
            </a:r>
            <a:r>
              <a:rPr lang="en-US" dirty="0" err="1" smtClean="0"/>
              <a:t>e.g</a:t>
            </a:r>
            <a:r>
              <a:rPr lang="en-US" dirty="0" smtClean="0"/>
              <a:t> to assess lack of water, land quality</a:t>
            </a:r>
          </a:p>
          <a:p>
            <a:pPr eaLnBrk="1" hangingPunct="1"/>
            <a:r>
              <a:rPr lang="en-US" dirty="0" smtClean="0"/>
              <a:t>Keeping plants alive in latter stages of development</a:t>
            </a:r>
          </a:p>
          <a:p>
            <a:pPr eaLnBrk="1" hangingPunct="1"/>
            <a:r>
              <a:rPr lang="en-US" dirty="0" smtClean="0"/>
              <a:t>Crop spraying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1539" y="185351"/>
            <a:ext cx="2264753" cy="142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53008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16160"/>
                </a:solidFill>
              </a:rPr>
              <a:t>Transport &amp; Warehousing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Deliveries of Parcels (Amazon $3-$8 Vs 10cents)</a:t>
            </a:r>
          </a:p>
          <a:p>
            <a:pPr eaLnBrk="1" hangingPunct="1"/>
            <a:r>
              <a:rPr lang="en-US" dirty="0" smtClean="0"/>
              <a:t>Spare Parts – see Maersk savings of $3-9K per boat</a:t>
            </a:r>
          </a:p>
          <a:p>
            <a:pPr eaLnBrk="1" hangingPunct="1"/>
            <a:r>
              <a:rPr lang="en-US" dirty="0" smtClean="0"/>
              <a:t>Google’s project Wing – using solar-powered drones in conjunction with mobile deliver receptacles</a:t>
            </a:r>
          </a:p>
          <a:p>
            <a:pPr eaLnBrk="1" hangingPunct="1"/>
            <a:r>
              <a:rPr lang="en-US" dirty="0" smtClean="0"/>
              <a:t>Medical logistics – Flirty, NASA, Virginia Tech – see </a:t>
            </a:r>
            <a:r>
              <a:rPr lang="en-US" dirty="0" smtClean="0">
                <a:hlinkClick r:id="rId3"/>
              </a:rPr>
              <a:t>https://www.youtube.com/watch?v=y-rE14bezWc</a:t>
            </a:r>
            <a:endParaRPr lang="en-US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dirty="0" smtClean="0"/>
              <a:t>Warehousing – scanning, packaging  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1539" y="185351"/>
            <a:ext cx="2264753" cy="142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53008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16160"/>
                </a:solidFill>
              </a:rPr>
              <a:t>Security &amp; Safety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Highway, coastal and border surveillance  </a:t>
            </a:r>
            <a:r>
              <a:rPr lang="en-US" dirty="0" err="1" smtClean="0"/>
              <a:t>e.g</a:t>
            </a:r>
            <a:r>
              <a:rPr lang="en-US" dirty="0" smtClean="0"/>
              <a:t> Channel Tunnel</a:t>
            </a:r>
          </a:p>
          <a:p>
            <a:pPr eaLnBrk="1" hangingPunct="1"/>
            <a:r>
              <a:rPr lang="en-US" dirty="0" smtClean="0"/>
              <a:t>Smuggling monitoring</a:t>
            </a:r>
          </a:p>
          <a:p>
            <a:pPr eaLnBrk="1" hangingPunct="1"/>
            <a:r>
              <a:rPr lang="en-US" dirty="0" smtClean="0"/>
              <a:t>Monitoring for wild animal trafficking poaching</a:t>
            </a:r>
          </a:p>
          <a:p>
            <a:pPr eaLnBrk="1" hangingPunct="1"/>
            <a:r>
              <a:rPr lang="en-US" dirty="0" smtClean="0"/>
              <a:t>Autonomous sentinel duties</a:t>
            </a:r>
          </a:p>
          <a:p>
            <a:pPr eaLnBrk="1" hangingPunct="1"/>
            <a:r>
              <a:rPr lang="en-US" dirty="0" smtClean="0"/>
              <a:t>Biometric based </a:t>
            </a:r>
            <a:r>
              <a:rPr lang="en-US" dirty="0" err="1" smtClean="0"/>
              <a:t>behaviour</a:t>
            </a:r>
            <a:r>
              <a:rPr lang="en-US" dirty="0" smtClean="0"/>
              <a:t> analysis</a:t>
            </a:r>
          </a:p>
          <a:p>
            <a:pPr eaLnBrk="1" hangingPunct="1"/>
            <a:r>
              <a:rPr lang="en-US" dirty="0" smtClean="0"/>
              <a:t>Facial recognition (Zero Zero’s Hover Camera)</a:t>
            </a:r>
          </a:p>
          <a:p>
            <a:pPr eaLnBrk="1" hangingPunct="1"/>
            <a:r>
              <a:rPr lang="en-US" dirty="0" smtClean="0"/>
              <a:t>Search and rescue/emergency services</a:t>
            </a:r>
          </a:p>
          <a:p>
            <a:pPr eaLnBrk="1" hangingPunct="1"/>
            <a:r>
              <a:rPr lang="en-US" dirty="0" smtClean="0"/>
              <a:t>Safety inspections – </a:t>
            </a:r>
            <a:r>
              <a:rPr lang="en-US" dirty="0" err="1" smtClean="0"/>
              <a:t>e.g</a:t>
            </a:r>
            <a:r>
              <a:rPr lang="en-US" dirty="0" smtClean="0"/>
              <a:t> </a:t>
            </a:r>
            <a:r>
              <a:rPr lang="en-US" dirty="0" err="1" smtClean="0"/>
              <a:t>Easyjet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1539" y="185351"/>
            <a:ext cx="2264753" cy="142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53008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16160"/>
                </a:solidFill>
              </a:rPr>
              <a:t>Media, Entertainment &amp; Leisure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Aerial photography &amp; filming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Advertising / Promotions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Special effects - pyrotechnics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Entertainment – The drone racing league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Theatre – Marionettes, Pixel screens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Restaurants – e.g. </a:t>
            </a:r>
            <a:r>
              <a:rPr lang="en-US" dirty="0" err="1" smtClean="0"/>
              <a:t>Yo</a:t>
            </a:r>
            <a:r>
              <a:rPr lang="en-US" dirty="0" smtClean="0"/>
              <a:t> Sushi!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1539" y="185351"/>
            <a:ext cx="2264753" cy="142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53008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16160"/>
                </a:solidFill>
              </a:rPr>
              <a:t>Insurance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The main issues in insurance lie in increasing levels of fraud and damage from natural disasters.</a:t>
            </a:r>
          </a:p>
          <a:p>
            <a:pPr marL="0" indent="0" eaLnBrk="1" hangingPunct="1">
              <a:buNone/>
            </a:pPr>
            <a:endParaRPr lang="en-US" dirty="0"/>
          </a:p>
          <a:p>
            <a:r>
              <a:rPr lang="en-US" dirty="0" smtClean="0"/>
              <a:t>Risk monitoring</a:t>
            </a:r>
          </a:p>
          <a:p>
            <a:r>
              <a:rPr lang="en-US" dirty="0" smtClean="0"/>
              <a:t>Risk assessment</a:t>
            </a:r>
          </a:p>
          <a:p>
            <a:r>
              <a:rPr lang="en-US" dirty="0" smtClean="0"/>
              <a:t>Claims management and fraud prevention </a:t>
            </a:r>
          </a:p>
          <a:p>
            <a:r>
              <a:rPr lang="en-US" dirty="0" smtClean="0"/>
              <a:t>Surveys - Checking the initial state of property – no need for cherry pickers/cranes</a:t>
            </a:r>
          </a:p>
          <a:p>
            <a:r>
              <a:rPr lang="en-US" dirty="0" smtClean="0"/>
              <a:t>Speeding up of compensation/remedy = positive customer service</a:t>
            </a:r>
            <a:r>
              <a:rPr lang="en-US" dirty="0"/>
              <a:t> </a:t>
            </a:r>
            <a:r>
              <a:rPr lang="en-US" dirty="0" smtClean="0"/>
              <a:t>– Aviva use of drones in flooding</a:t>
            </a:r>
          </a:p>
          <a:p>
            <a:r>
              <a:rPr lang="en-US" dirty="0" smtClean="0"/>
              <a:t>Prediction modelling / underwriting tool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1539" y="185351"/>
            <a:ext cx="2264753" cy="142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53008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016160"/>
                </a:solidFill>
              </a:rPr>
              <a:t>Telecommuncations</a:t>
            </a:r>
            <a:endParaRPr lang="en-US" dirty="0" smtClean="0">
              <a:solidFill>
                <a:srgbClr val="01616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Maintenance</a:t>
            </a:r>
          </a:p>
          <a:p>
            <a:pPr eaLnBrk="1" hangingPunct="1"/>
            <a:r>
              <a:rPr lang="en-US" dirty="0" err="1" smtClean="0"/>
              <a:t>Optimisation</a:t>
            </a:r>
            <a:r>
              <a:rPr lang="en-US" dirty="0" smtClean="0"/>
              <a:t> including white spots</a:t>
            </a:r>
          </a:p>
          <a:p>
            <a:pPr eaLnBrk="1" hangingPunct="1"/>
            <a:r>
              <a:rPr lang="en-US" dirty="0" smtClean="0"/>
              <a:t>Radio Towers Loss of service</a:t>
            </a:r>
            <a:r>
              <a:rPr lang="en-US" dirty="0"/>
              <a:t> </a:t>
            </a:r>
            <a:r>
              <a:rPr lang="en-US" dirty="0" smtClean="0"/>
              <a:t>(LOS)</a:t>
            </a:r>
          </a:p>
          <a:p>
            <a:pPr eaLnBrk="1" hangingPunct="1"/>
            <a:r>
              <a:rPr lang="en-US" dirty="0" smtClean="0"/>
              <a:t>Electromagnets </a:t>
            </a:r>
            <a:r>
              <a:rPr lang="en-US" dirty="0" err="1" smtClean="0"/>
              <a:t>visualisation</a:t>
            </a:r>
            <a:endParaRPr lang="en-US" dirty="0" smtClean="0"/>
          </a:p>
          <a:p>
            <a:pPr eaLnBrk="1" hangingPunct="1"/>
            <a:r>
              <a:rPr lang="en-US" dirty="0" smtClean="0"/>
              <a:t>Cell on wheels technology</a:t>
            </a:r>
          </a:p>
          <a:p>
            <a:pPr eaLnBrk="1" hangingPunct="1"/>
            <a:r>
              <a:rPr lang="en-US" dirty="0" smtClean="0"/>
              <a:t>Facebook’s linked network initiative for rural and deprived areas.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1539" y="185351"/>
            <a:ext cx="2264753" cy="142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53008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16160"/>
                </a:solidFill>
              </a:rPr>
              <a:t>Mining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mining industry is one of the sectors where </a:t>
            </a:r>
            <a:r>
              <a:rPr lang="en-GB" dirty="0" smtClean="0"/>
              <a:t>drone usage </a:t>
            </a:r>
            <a:r>
              <a:rPr lang="en-GB" dirty="0"/>
              <a:t>has untapped potential to deliver significant </a:t>
            </a:r>
            <a:r>
              <a:rPr lang="en-GB" dirty="0" smtClean="0"/>
              <a:t>value for businesses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Planning in open cast mines</a:t>
            </a:r>
          </a:p>
          <a:p>
            <a:r>
              <a:rPr lang="en-GB" dirty="0" smtClean="0"/>
              <a:t>Area mapping to optimise hauling routes</a:t>
            </a:r>
          </a:p>
          <a:p>
            <a:r>
              <a:rPr lang="en-GB" dirty="0" smtClean="0"/>
              <a:t>Monitor potential storm damage</a:t>
            </a:r>
          </a:p>
          <a:p>
            <a:r>
              <a:rPr lang="en-GB" dirty="0" smtClean="0"/>
              <a:t>Monitor surface stability</a:t>
            </a:r>
          </a:p>
          <a:p>
            <a:r>
              <a:rPr lang="en-GB" dirty="0" smtClean="0"/>
              <a:t>Track changes in vegetation that may make a mine unstable</a:t>
            </a:r>
          </a:p>
          <a:p>
            <a:r>
              <a:rPr lang="en-GB" dirty="0" smtClean="0"/>
              <a:t>Early detection of deviations and threats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1539" y="185351"/>
            <a:ext cx="2264753" cy="142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53008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16160"/>
                </a:solidFill>
              </a:rPr>
              <a:t>Legislation &amp; Regulations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Is there governing legislation?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What is the legislation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Who enforces the legislation?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1539" y="185351"/>
            <a:ext cx="2264753" cy="142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53008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16160"/>
                </a:solidFill>
              </a:rPr>
              <a:t>Rule example 1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208" y="1655804"/>
            <a:ext cx="6933425" cy="4644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1539" y="185351"/>
            <a:ext cx="2264753" cy="142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70425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Drones……?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1539" y="185351"/>
            <a:ext cx="2264753" cy="142259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6469" y="1952369"/>
            <a:ext cx="4762500" cy="3857882"/>
          </a:xfrm>
        </p:spPr>
      </p:pic>
    </p:spTree>
    <p:extLst>
      <p:ext uri="{BB962C8B-B14F-4D97-AF65-F5344CB8AC3E}">
        <p14:creationId xmlns:p14="http://schemas.microsoft.com/office/powerpoint/2010/main" xmlns="" val="3727206945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16160"/>
                </a:solidFill>
              </a:rPr>
              <a:t>Rule example 2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426" y="1517981"/>
            <a:ext cx="7523668" cy="5340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1539" y="185351"/>
            <a:ext cx="2264753" cy="142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61523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16160"/>
                </a:solidFill>
              </a:rPr>
              <a:t>Rule example 3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384" y="1692875"/>
            <a:ext cx="7523668" cy="5040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1539" y="185351"/>
            <a:ext cx="2264753" cy="142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73179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16160"/>
                </a:solidFill>
              </a:rPr>
              <a:t>Rule example 4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860" y="1642821"/>
            <a:ext cx="7784757" cy="5215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1539" y="185351"/>
            <a:ext cx="2264753" cy="142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89353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16160"/>
                </a:solidFill>
              </a:rPr>
              <a:t>Rule example 5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454" y="1792687"/>
            <a:ext cx="7228546" cy="4842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1539" y="185351"/>
            <a:ext cx="2264753" cy="142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86130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16160"/>
                </a:solidFill>
              </a:rPr>
              <a:t>Additional regulation provisions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relevant law is contained in the Air Navigation Order, paragraphs 166 &amp; 167 </a:t>
            </a:r>
          </a:p>
          <a:p>
            <a:pPr eaLnBrk="1" hangingPunct="1"/>
            <a:r>
              <a:rPr lang="en-US" dirty="0" smtClean="0"/>
              <a:t>You must not fly within 2 miles of the runway of a major airport</a:t>
            </a:r>
          </a:p>
          <a:p>
            <a:pPr eaLnBrk="1" hangingPunct="1"/>
            <a:r>
              <a:rPr lang="en-US" dirty="0" smtClean="0"/>
              <a:t>Must not fly higher that 400ft (120m) above ground level, further than 500m or out of sight</a:t>
            </a:r>
          </a:p>
          <a:p>
            <a:pPr eaLnBrk="1" hangingPunct="1"/>
            <a:r>
              <a:rPr lang="en-US" dirty="0" smtClean="0"/>
              <a:t>Must not fly within 150m of, or over, a congested area, or a crowd of 1,000 people or more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1539" y="185351"/>
            <a:ext cx="2264753" cy="142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73162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16160"/>
                </a:solidFill>
              </a:rPr>
              <a:t>Commercial Operation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order to operate commercially a PFAW- Permission For Aerial </a:t>
            </a:r>
            <a:r>
              <a:rPr lang="en-GB" dirty="0" smtClean="0"/>
              <a:t>Works </a:t>
            </a:r>
            <a:r>
              <a:rPr lang="en-GB" dirty="0"/>
              <a:t>(now changed to PFCO – Permission For Commercial Operations) is required from CAA</a:t>
            </a:r>
          </a:p>
          <a:p>
            <a:r>
              <a:rPr lang="en-GB" dirty="0"/>
              <a:t>Examinations both theory and practical must be completed</a:t>
            </a:r>
          </a:p>
          <a:p>
            <a:r>
              <a:rPr lang="en-GB" dirty="0"/>
              <a:t>Appropriate aviation insurance is required</a:t>
            </a:r>
          </a:p>
          <a:p>
            <a:r>
              <a:rPr lang="en-GB" dirty="0"/>
              <a:t>Operation Manual procedure to be followed</a:t>
            </a:r>
          </a:p>
          <a:p>
            <a:r>
              <a:rPr lang="en-GB" dirty="0"/>
              <a:t>Safety is paramount</a:t>
            </a:r>
          </a:p>
          <a:p>
            <a:r>
              <a:rPr lang="en-GB" dirty="0"/>
              <a:t>Flight records must be documented</a:t>
            </a:r>
          </a:p>
          <a:p>
            <a:r>
              <a:rPr lang="en-GB" dirty="0"/>
              <a:t>Ongoing renewal every 12 months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1539" y="185351"/>
            <a:ext cx="2264753" cy="142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68328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16160"/>
                </a:solidFill>
              </a:rPr>
              <a:t>Flight operations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519881"/>
            <a:ext cx="7561262" cy="4606282"/>
          </a:xfrm>
        </p:spPr>
        <p:txBody>
          <a:bodyPr/>
          <a:lstStyle/>
          <a:p>
            <a:r>
              <a:rPr lang="en-GB" b="1" dirty="0"/>
              <a:t>Before Flight:</a:t>
            </a:r>
          </a:p>
          <a:p>
            <a:pPr lvl="1"/>
            <a:r>
              <a:rPr lang="en-GB" dirty="0"/>
              <a:t>Pre flight survey – can the UAV be flown at the location safely ?</a:t>
            </a:r>
          </a:p>
          <a:p>
            <a:pPr lvl="1"/>
            <a:r>
              <a:rPr lang="en-GB" dirty="0"/>
              <a:t>On site survey – can the UAV be flown at the location safely ?</a:t>
            </a:r>
          </a:p>
          <a:p>
            <a:pPr lvl="1"/>
            <a:r>
              <a:rPr lang="en-GB" dirty="0"/>
              <a:t>Local ATC – They are to be informed before and on completion of flight</a:t>
            </a:r>
          </a:p>
          <a:p>
            <a:pPr lvl="1"/>
            <a:r>
              <a:rPr lang="en-GB" dirty="0"/>
              <a:t>Safety procedures – Signs, cones, fire extinguishers Etc. as per Ops manual</a:t>
            </a:r>
          </a:p>
          <a:p>
            <a:r>
              <a:rPr lang="en-GB" b="1" dirty="0"/>
              <a:t>Ongoing:</a:t>
            </a:r>
          </a:p>
          <a:p>
            <a:pPr lvl="1"/>
            <a:r>
              <a:rPr lang="en-GB" dirty="0"/>
              <a:t>Looking for possible problems…..Public, vehicles, birds, trees, aircraft Etc.</a:t>
            </a:r>
          </a:p>
          <a:p>
            <a:pPr lvl="1"/>
            <a:r>
              <a:rPr lang="en-GB" dirty="0"/>
              <a:t>Weather Conditions – UK weather is </a:t>
            </a:r>
            <a:r>
              <a:rPr lang="en-GB" dirty="0" smtClean="0"/>
              <a:t>changeable! </a:t>
            </a:r>
            <a:endParaRPr lang="en-GB" dirty="0"/>
          </a:p>
          <a:p>
            <a:pPr eaLnBrk="1" hangingPunct="1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1539" y="185351"/>
            <a:ext cx="2264753" cy="142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88150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16160"/>
                </a:solidFill>
              </a:rPr>
              <a:t>Operating FAQs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you fly in the rain or in wind ?</a:t>
            </a:r>
          </a:p>
          <a:p>
            <a:r>
              <a:rPr lang="en-GB" dirty="0"/>
              <a:t>Can you fly over other persons property ?</a:t>
            </a:r>
          </a:p>
          <a:p>
            <a:r>
              <a:rPr lang="en-GB" dirty="0"/>
              <a:t>How fast can a drone travel ?</a:t>
            </a:r>
          </a:p>
          <a:p>
            <a:r>
              <a:rPr lang="en-GB" dirty="0"/>
              <a:t>How high can a drone fly ?</a:t>
            </a:r>
          </a:p>
          <a:p>
            <a:r>
              <a:rPr lang="en-GB" dirty="0"/>
              <a:t>How long can a drone fly for ?</a:t>
            </a:r>
          </a:p>
          <a:p>
            <a:r>
              <a:rPr lang="en-GB" dirty="0"/>
              <a:t>How heavy is a drone ?</a:t>
            </a:r>
          </a:p>
          <a:p>
            <a:r>
              <a:rPr lang="en-GB" dirty="0"/>
              <a:t>Have you ever crashed a drone ?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1539" y="185351"/>
            <a:ext cx="2264753" cy="142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47624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16160"/>
                </a:solidFill>
              </a:rPr>
              <a:t>Risks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660" y="1592120"/>
            <a:ext cx="7946209" cy="4534043"/>
          </a:xfrm>
        </p:spPr>
        <p:txBody>
          <a:bodyPr/>
          <a:lstStyle/>
          <a:p>
            <a:r>
              <a:rPr lang="en-GB" b="1" dirty="0" smtClean="0"/>
              <a:t>“Toddler's </a:t>
            </a:r>
            <a:r>
              <a:rPr lang="en-GB" b="1" dirty="0"/>
              <a:t>eyeball sliced in half by drone </a:t>
            </a:r>
            <a:r>
              <a:rPr lang="en-GB" b="1" dirty="0" smtClean="0"/>
              <a:t>propeller”</a:t>
            </a:r>
          </a:p>
          <a:p>
            <a:pPr marL="0" indent="0">
              <a:buNone/>
            </a:pPr>
            <a:r>
              <a:rPr lang="en-GB" b="1" dirty="0"/>
              <a:t>	</a:t>
            </a:r>
            <a:r>
              <a:rPr lang="en-GB" b="1" dirty="0" smtClean="0"/>
              <a:t>			</a:t>
            </a:r>
            <a:r>
              <a:rPr lang="en-GB" sz="1400" dirty="0" smtClean="0"/>
              <a:t>November 2015	</a:t>
            </a:r>
          </a:p>
          <a:p>
            <a:pPr marL="0" indent="0">
              <a:buNone/>
            </a:pPr>
            <a:r>
              <a:rPr lang="en-GB" b="1" dirty="0" smtClean="0"/>
              <a:t>	</a:t>
            </a:r>
          </a:p>
          <a:p>
            <a:r>
              <a:rPr lang="en-GB" b="1" dirty="0" smtClean="0"/>
              <a:t>“Drone </a:t>
            </a:r>
            <a:r>
              <a:rPr lang="en-GB" b="1" dirty="0"/>
              <a:t>injury grounds Enrique Iglesias for longer than </a:t>
            </a:r>
            <a:r>
              <a:rPr lang="en-GB" b="1" dirty="0" smtClean="0"/>
              <a:t>expected”</a:t>
            </a:r>
            <a:r>
              <a:rPr lang="en-GB" dirty="0" smtClean="0"/>
              <a:t>						</a:t>
            </a:r>
            <a:r>
              <a:rPr lang="en-GB" sz="1400" dirty="0"/>
              <a:t>June 2015</a:t>
            </a:r>
            <a:r>
              <a:rPr lang="en-GB" dirty="0" smtClean="0"/>
              <a:t>				</a:t>
            </a:r>
            <a:endParaRPr lang="en-GB" sz="1400" dirty="0" smtClean="0"/>
          </a:p>
          <a:p>
            <a:r>
              <a:rPr lang="en-GB" b="1" dirty="0" smtClean="0"/>
              <a:t>“Newquay </a:t>
            </a:r>
            <a:r>
              <a:rPr lang="en-GB" b="1" dirty="0"/>
              <a:t>Airport drone incident: Passenger plane carrying 62 people involved in near-miss with airborne </a:t>
            </a:r>
            <a:r>
              <a:rPr lang="en-GB" b="1" dirty="0" smtClean="0"/>
              <a:t>device”  		    </a:t>
            </a:r>
            <a:r>
              <a:rPr lang="en-GB" sz="1400" dirty="0" smtClean="0"/>
              <a:t>April 2016</a:t>
            </a:r>
          </a:p>
          <a:p>
            <a:pPr marL="0" indent="0">
              <a:buNone/>
            </a:pPr>
            <a:endParaRPr lang="en-GB" b="1" dirty="0" smtClean="0"/>
          </a:p>
          <a:p>
            <a:r>
              <a:rPr lang="en-GB" b="1" dirty="0" smtClean="0"/>
              <a:t>“London </a:t>
            </a:r>
            <a:r>
              <a:rPr lang="en-GB" b="1" dirty="0"/>
              <a:t>woman dies in possibly the first drone-related accidental </a:t>
            </a:r>
            <a:r>
              <a:rPr lang="en-GB" b="1" dirty="0" smtClean="0"/>
              <a:t>death”   		      </a:t>
            </a:r>
            <a:r>
              <a:rPr lang="en-GB" sz="1400" dirty="0" smtClean="0"/>
              <a:t>August 2016</a:t>
            </a:r>
            <a:endParaRPr lang="en-GB" sz="1400" dirty="0"/>
          </a:p>
          <a:p>
            <a:pPr lvl="8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7132" y="1902937"/>
            <a:ext cx="1171575" cy="90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111"/>
          <a:stretch/>
        </p:blipFill>
        <p:spPr bwMode="auto">
          <a:xfrm>
            <a:off x="2883159" y="3200399"/>
            <a:ext cx="4029075" cy="43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315"/>
          <a:stretch/>
        </p:blipFill>
        <p:spPr bwMode="auto">
          <a:xfrm>
            <a:off x="3627867" y="4559641"/>
            <a:ext cx="1169987" cy="79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136"/>
          <a:stretch/>
        </p:blipFill>
        <p:spPr bwMode="auto">
          <a:xfrm>
            <a:off x="4837315" y="5733534"/>
            <a:ext cx="1884784" cy="96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1539" y="185351"/>
            <a:ext cx="2264753" cy="142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36755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16160"/>
                </a:solidFill>
              </a:rPr>
              <a:t>Risks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Personal injury – operator and third parties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Property damage/loss/theft/interception  – first and third party</a:t>
            </a:r>
          </a:p>
          <a:p>
            <a:endParaRPr lang="en-US" dirty="0"/>
          </a:p>
          <a:p>
            <a:r>
              <a:rPr lang="en-US" dirty="0" smtClean="0"/>
              <a:t>Product liability – malfunction, recall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Cyber attack – disablement and data protection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Privacy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Nuisance  - private and public - trespass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1539" y="185351"/>
            <a:ext cx="2264753" cy="142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77618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Drones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7996" y="1751013"/>
            <a:ext cx="6559445" cy="437515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1539" y="185351"/>
            <a:ext cx="2264753" cy="142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8768043"/>
      </p:ext>
    </p:extLst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16160"/>
                </a:solidFill>
              </a:rPr>
              <a:t>Sanctions &amp; implications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Fine – CAA, Information Commissioner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Imprisonment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Damages – PI claims, property damage</a:t>
            </a:r>
          </a:p>
          <a:p>
            <a:endParaRPr lang="en-US" dirty="0"/>
          </a:p>
          <a:p>
            <a:r>
              <a:rPr lang="en-US" dirty="0" smtClean="0"/>
              <a:t>Policy pay out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Recall process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Brand and reputation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1539" y="185351"/>
            <a:ext cx="2264753" cy="142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36993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16160"/>
                </a:solidFill>
              </a:rPr>
              <a:t>Underwriting considerations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800440"/>
            <a:ext cx="7561262" cy="4375150"/>
          </a:xfrm>
        </p:spPr>
        <p:txBody>
          <a:bodyPr/>
          <a:lstStyle/>
          <a:p>
            <a:r>
              <a:rPr lang="en-US" dirty="0" smtClean="0"/>
              <a:t>Awareness of drone existence?  Disclosure</a:t>
            </a:r>
          </a:p>
          <a:p>
            <a:r>
              <a:rPr lang="en-US" dirty="0" smtClean="0"/>
              <a:t>Awareness of intended uses?</a:t>
            </a:r>
          </a:p>
          <a:p>
            <a:r>
              <a:rPr lang="en-US" dirty="0" smtClean="0"/>
              <a:t>Commercial vs hobbyist?</a:t>
            </a:r>
          </a:p>
          <a:p>
            <a:r>
              <a:rPr lang="en-US" dirty="0" smtClean="0"/>
              <a:t>Which policy – commercial / household? Exclude?</a:t>
            </a:r>
          </a:p>
          <a:p>
            <a:r>
              <a:rPr lang="en-US" dirty="0" smtClean="0"/>
              <a:t>Type of drone – different risks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eight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ttachments  </a:t>
            </a:r>
            <a:r>
              <a:rPr lang="en-US" dirty="0" err="1" smtClean="0"/>
              <a:t>e.g</a:t>
            </a:r>
            <a:r>
              <a:rPr lang="en-US" dirty="0" smtClean="0"/>
              <a:t> camera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ower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torage capacity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ired in equipment</a:t>
            </a:r>
          </a:p>
          <a:p>
            <a:pPr lvl="1"/>
            <a:r>
              <a:rPr lang="en-US" dirty="0" smtClean="0"/>
              <a:t>weather</a:t>
            </a:r>
          </a:p>
          <a:p>
            <a:r>
              <a:rPr lang="en-US" dirty="0" smtClean="0"/>
              <a:t>What types of cover – PL, cyber, product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1539" y="185351"/>
            <a:ext cx="2264753" cy="142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22141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16160"/>
                </a:solidFill>
              </a:rPr>
              <a:t>Further underwriting considerations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Blanket exclusion?</a:t>
            </a:r>
          </a:p>
          <a:p>
            <a:r>
              <a:rPr lang="en-US" dirty="0" smtClean="0"/>
              <a:t>Financial restrictions</a:t>
            </a:r>
          </a:p>
          <a:p>
            <a:r>
              <a:rPr lang="en-US" dirty="0" smtClean="0"/>
              <a:t>Geographic restrictions – flight coverage, jurisdiction</a:t>
            </a:r>
          </a:p>
          <a:p>
            <a:r>
              <a:rPr lang="en-US" dirty="0" smtClean="0"/>
              <a:t>Restricted In-Training/assessment cover?</a:t>
            </a:r>
          </a:p>
          <a:p>
            <a:r>
              <a:rPr lang="en-US" dirty="0" smtClean="0"/>
              <a:t>Restrictions on weight – of drone, carriage</a:t>
            </a:r>
          </a:p>
          <a:p>
            <a:r>
              <a:rPr lang="en-US" dirty="0" smtClean="0"/>
              <a:t>Use restrictions</a:t>
            </a:r>
          </a:p>
          <a:p>
            <a:r>
              <a:rPr lang="en-US" dirty="0" smtClean="0"/>
              <a:t>Conditions – testing, CAA compliance, operator manual compliance</a:t>
            </a:r>
          </a:p>
          <a:p>
            <a:r>
              <a:rPr lang="en-US" dirty="0" smtClean="0"/>
              <a:t>Multi-pilot? Single?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1539" y="185351"/>
            <a:ext cx="2264753" cy="142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43429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16160"/>
                </a:solidFill>
              </a:rPr>
              <a:t>The Future?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‘Pie in the Sky’?</a:t>
            </a:r>
            <a:endParaRPr lang="en-US" dirty="0"/>
          </a:p>
          <a:p>
            <a:r>
              <a:rPr lang="en-US" dirty="0" smtClean="0"/>
              <a:t>Modern Transport Bill – “</a:t>
            </a:r>
            <a:r>
              <a:rPr lang="en-GB" dirty="0" smtClean="0"/>
              <a:t>Legislation </a:t>
            </a:r>
            <a:r>
              <a:rPr lang="en-GB" dirty="0"/>
              <a:t>that will put the UK at the forefront of safe technology in the autonomous vehicles industry, such as drones, and </a:t>
            </a:r>
            <a:r>
              <a:rPr lang="en-GB" dirty="0" smtClean="0"/>
              <a:t>spaceplanes…paving </a:t>
            </a:r>
            <a:r>
              <a:rPr lang="en-GB" dirty="0"/>
              <a:t>the way for commercial spaceflight and drone operations in the </a:t>
            </a:r>
            <a:r>
              <a:rPr lang="en-GB" dirty="0" smtClean="0"/>
              <a:t>UK.” </a:t>
            </a:r>
          </a:p>
          <a:p>
            <a:r>
              <a:rPr lang="en-GB" dirty="0" smtClean="0"/>
              <a:t>Advances in technology – necessary &amp; inevitable</a:t>
            </a:r>
          </a:p>
          <a:p>
            <a:r>
              <a:rPr lang="en-GB" dirty="0" smtClean="0"/>
              <a:t>Compulsory drone registration?  Traceable flight paths?</a:t>
            </a:r>
          </a:p>
          <a:p>
            <a:r>
              <a:rPr lang="en-GB" dirty="0" smtClean="0"/>
              <a:t>Personal use increase?</a:t>
            </a:r>
            <a:endParaRPr lang="en-GB" dirty="0"/>
          </a:p>
          <a:p>
            <a:r>
              <a:rPr lang="en-GB" dirty="0" smtClean="0"/>
              <a:t>Mandatory insurance? </a:t>
            </a:r>
            <a:endParaRPr lang="en-GB" dirty="0"/>
          </a:p>
          <a:p>
            <a:r>
              <a:rPr lang="en-GB" dirty="0" smtClean="0"/>
              <a:t>Amazon Prime Air – the beginning of legislative relaxation?</a:t>
            </a:r>
          </a:p>
          <a:p>
            <a:pPr marL="0" indent="0">
              <a:buNone/>
            </a:pPr>
            <a:endParaRPr lang="en-GB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1539" y="185351"/>
            <a:ext cx="2264753" cy="142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6153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16160"/>
                </a:solidFill>
              </a:rPr>
              <a:t>Amazon Prime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0257" y="169522"/>
            <a:ext cx="2264753" cy="142259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" y="0"/>
            <a:ext cx="91439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803872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16160"/>
                </a:solidFill>
              </a:rPr>
              <a:t>And finally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‘phase’ or the future? – do you anticipate the widespread use of drones in your neighbourhood in the next 5-10 years?</a:t>
            </a:r>
          </a:p>
          <a:p>
            <a:endParaRPr lang="en-GB" dirty="0"/>
          </a:p>
          <a:p>
            <a:r>
              <a:rPr lang="en-GB" dirty="0"/>
              <a:t>Are you concerned about the present use, and future potential, of drones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 smtClean="0"/>
              <a:t>Any questions?</a:t>
            </a:r>
            <a:endParaRPr lang="en-GB" dirty="0"/>
          </a:p>
          <a:p>
            <a:pPr eaLnBrk="1" hangingPunct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1539" y="185351"/>
            <a:ext cx="2264753" cy="142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83508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Drones</a:t>
            </a:r>
            <a:endParaRPr lang="en-GB" dirty="0"/>
          </a:p>
        </p:txBody>
      </p:sp>
      <p:pic>
        <p:nvPicPr>
          <p:cNvPr id="5" name="BTTF.jpg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38213" y="1751013"/>
            <a:ext cx="7340600" cy="437515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1539" y="185351"/>
            <a:ext cx="2264753" cy="142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37647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1751013"/>
            <a:ext cx="7921496" cy="4375150"/>
          </a:xfrm>
        </p:spPr>
        <p:txBody>
          <a:bodyPr/>
          <a:lstStyle/>
          <a:p>
            <a:r>
              <a:rPr lang="en-GB" dirty="0" smtClean="0"/>
              <a:t>Uses &amp; benefits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Rules</a:t>
            </a:r>
          </a:p>
          <a:p>
            <a:endParaRPr lang="en-GB" dirty="0"/>
          </a:p>
          <a:p>
            <a:r>
              <a:rPr lang="en-GB" dirty="0" smtClean="0"/>
              <a:t>Operations - Myths &amp; Reality – how they look &amp; operate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Risks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Insurance considerations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1539" y="185351"/>
            <a:ext cx="2264753" cy="142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8125900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Straw Poll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Have you ever operated or had experience of a UAV?</a:t>
            </a:r>
          </a:p>
          <a:p>
            <a:endParaRPr lang="en-GB" dirty="0"/>
          </a:p>
          <a:p>
            <a:r>
              <a:rPr lang="en-GB" dirty="0" smtClean="0"/>
              <a:t>Do you understand drones and their uses?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 ‘phase’ or the future? – do you anticipate the widespread use of drones in your neighbourhood in the next 5-10 years?</a:t>
            </a:r>
          </a:p>
          <a:p>
            <a:endParaRPr lang="en-GB" dirty="0" smtClean="0"/>
          </a:p>
          <a:p>
            <a:r>
              <a:rPr lang="en-GB" dirty="0"/>
              <a:t>Are you concerned about the </a:t>
            </a:r>
            <a:r>
              <a:rPr lang="en-GB" dirty="0" smtClean="0"/>
              <a:t>present use, and future potential, of </a:t>
            </a:r>
            <a:r>
              <a:rPr lang="en-GB" dirty="0"/>
              <a:t>drones?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1539" y="185351"/>
            <a:ext cx="2264753" cy="142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0118843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16160"/>
                </a:solidFill>
              </a:rPr>
              <a:t>The Market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800441"/>
            <a:ext cx="7561262" cy="4375150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2800" dirty="0" smtClean="0"/>
          </a:p>
          <a:p>
            <a:pPr marL="0" indent="0" eaLnBrk="1" hangingPunct="1">
              <a:buNone/>
            </a:pPr>
            <a:endParaRPr lang="en-US" sz="2800" dirty="0"/>
          </a:p>
          <a:p>
            <a:pPr marL="0" indent="0" eaLnBrk="1" hangingPunct="1">
              <a:buNone/>
            </a:pPr>
            <a:r>
              <a:rPr lang="en-US" sz="2800" dirty="0" smtClean="0"/>
              <a:t>“Global market for commercial applications of drone technology valued at over $127bn”</a:t>
            </a:r>
          </a:p>
          <a:p>
            <a:pPr marL="0" indent="0" eaLnBrk="1" hangingPunct="1">
              <a:buNone/>
            </a:pPr>
            <a:endParaRPr lang="en-US" sz="2800" dirty="0"/>
          </a:p>
          <a:p>
            <a:pPr marL="0" indent="0" eaLnBrk="1" hangingPunct="1">
              <a:buNone/>
            </a:pPr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0257" y="169522"/>
            <a:ext cx="2264753" cy="1422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1539" y="185351"/>
            <a:ext cx="2264753" cy="142259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16160"/>
                </a:solidFill>
              </a:rPr>
              <a:t>Industries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652157"/>
            <a:ext cx="7561262" cy="43751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Predicted value of drone powered solutions in key industries – global overview ($</a:t>
            </a:r>
            <a:r>
              <a:rPr lang="en-US" dirty="0" err="1" smtClean="0"/>
              <a:t>bn</a:t>
            </a:r>
            <a:r>
              <a:rPr lang="en-US" dirty="0" smtClean="0"/>
              <a:t>)</a:t>
            </a:r>
          </a:p>
          <a:p>
            <a:pPr marL="0" indent="0" eaLnBrk="1" hangingPunct="1">
              <a:buNone/>
            </a:pPr>
            <a:endParaRPr lang="en-US" sz="1000" dirty="0"/>
          </a:p>
          <a:p>
            <a:pPr marL="0" indent="0" eaLnBrk="1" hangingPunct="1">
              <a:buNone/>
            </a:pPr>
            <a:r>
              <a:rPr lang="en-US" dirty="0" smtClean="0"/>
              <a:t>Infrastructure 				42.2</a:t>
            </a:r>
          </a:p>
          <a:p>
            <a:pPr marL="0" indent="0" eaLnBrk="1" hangingPunct="1">
              <a:buNone/>
            </a:pPr>
            <a:r>
              <a:rPr lang="en-US" dirty="0" smtClean="0"/>
              <a:t>Agriculture					32.4</a:t>
            </a:r>
          </a:p>
          <a:p>
            <a:pPr marL="0" indent="0" eaLnBrk="1" hangingPunct="1">
              <a:buNone/>
            </a:pPr>
            <a:r>
              <a:rPr lang="en-US" dirty="0" smtClean="0"/>
              <a:t>Transport					13</a:t>
            </a:r>
          </a:p>
          <a:p>
            <a:pPr marL="0" indent="0" eaLnBrk="1" hangingPunct="1">
              <a:buNone/>
            </a:pPr>
            <a:r>
              <a:rPr lang="en-US" dirty="0" smtClean="0"/>
              <a:t>Security					10</a:t>
            </a:r>
          </a:p>
          <a:p>
            <a:pPr marL="0" indent="0" eaLnBrk="1" hangingPunct="1">
              <a:buNone/>
            </a:pPr>
            <a:r>
              <a:rPr lang="en-US" dirty="0" smtClean="0"/>
              <a:t>Media &amp; Entertainment			  8.8</a:t>
            </a:r>
          </a:p>
          <a:p>
            <a:pPr marL="0" indent="0" eaLnBrk="1" hangingPunct="1">
              <a:buNone/>
            </a:pPr>
            <a:r>
              <a:rPr lang="en-US" dirty="0" smtClean="0"/>
              <a:t>Insurance					  6.8</a:t>
            </a:r>
          </a:p>
          <a:p>
            <a:pPr marL="0" indent="0" eaLnBrk="1" hangingPunct="1">
              <a:buNone/>
            </a:pPr>
            <a:r>
              <a:rPr lang="en-US" dirty="0" smtClean="0"/>
              <a:t>Telecommunications			  6.3</a:t>
            </a:r>
          </a:p>
          <a:p>
            <a:pPr marL="0" indent="0" eaLnBrk="1" hangingPunct="1">
              <a:buNone/>
            </a:pPr>
            <a:r>
              <a:rPr lang="en-US" dirty="0" smtClean="0"/>
              <a:t>Mining 					  4.4</a:t>
            </a:r>
          </a:p>
          <a:p>
            <a:pPr marL="0" indent="0" eaLnBrk="1" hangingPunct="1">
              <a:buNone/>
            </a:pPr>
            <a:r>
              <a:rPr lang="en-US" b="1" dirty="0" smtClean="0"/>
              <a:t>Total					        127.3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1539" y="185351"/>
            <a:ext cx="2264753" cy="142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53008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16160"/>
                </a:solidFill>
              </a:rPr>
              <a:t>Industries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602729"/>
            <a:ext cx="7561262" cy="4375150"/>
          </a:xfrm>
        </p:spPr>
        <p:txBody>
          <a:bodyPr/>
          <a:lstStyle/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xmlns="" val="3573299883"/>
              </p:ext>
            </p:extLst>
          </p:nvPr>
        </p:nvGraphicFramePr>
        <p:xfrm>
          <a:off x="976184" y="1198605"/>
          <a:ext cx="7414054" cy="5214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092774" y="5918874"/>
            <a:ext cx="1944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Agriculture $32.4bn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97698" y="2762303"/>
            <a:ext cx="926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Security </a:t>
            </a:r>
          </a:p>
          <a:p>
            <a:r>
              <a:rPr lang="en-GB" sz="1400" dirty="0" smtClean="0"/>
              <a:t>$10bn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72987" y="1835548"/>
            <a:ext cx="2222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Media &amp; Entertainment </a:t>
            </a:r>
          </a:p>
          <a:p>
            <a:r>
              <a:rPr lang="en-GB" sz="1400" dirty="0"/>
              <a:t> </a:t>
            </a:r>
            <a:r>
              <a:rPr lang="en-GB" sz="1400" dirty="0" smtClean="0"/>
              <a:t>                   $8.8bn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854399" y="1000897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Telecommunications </a:t>
            </a:r>
          </a:p>
          <a:p>
            <a:r>
              <a:rPr lang="en-GB" sz="1400" dirty="0"/>
              <a:t> </a:t>
            </a:r>
            <a:r>
              <a:rPr lang="en-GB" sz="1400" dirty="0" smtClean="0"/>
              <a:t>              $6.3bn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794424" y="1334528"/>
            <a:ext cx="1455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Mining $4.4bn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33625" y="5140405"/>
            <a:ext cx="1075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Transport</a:t>
            </a:r>
            <a:r>
              <a:rPr lang="en-GB" sz="900" dirty="0" smtClean="0"/>
              <a:t> </a:t>
            </a:r>
          </a:p>
          <a:p>
            <a:r>
              <a:rPr lang="en-GB" sz="900" dirty="0"/>
              <a:t> </a:t>
            </a:r>
            <a:r>
              <a:rPr lang="en-GB" sz="900" dirty="0" smtClean="0"/>
              <a:t>   </a:t>
            </a:r>
            <a:r>
              <a:rPr lang="en-GB" sz="1400" dirty="0" smtClean="0"/>
              <a:t>$13bn</a:t>
            </a:r>
            <a:endParaRPr lang="en-GB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1539" y="185351"/>
            <a:ext cx="2264753" cy="142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41715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l">
  <a:themeElements>
    <a:clrScheme name="Weightmans LLP PowerPoint Templates 15">
      <a:dk1>
        <a:srgbClr val="016160"/>
      </a:dk1>
      <a:lt1>
        <a:srgbClr val="FFFFFF"/>
      </a:lt1>
      <a:dk2>
        <a:srgbClr val="016160"/>
      </a:dk2>
      <a:lt2>
        <a:srgbClr val="CFD3C2"/>
      </a:lt2>
      <a:accent1>
        <a:srgbClr val="6CCFF6"/>
      </a:accent1>
      <a:accent2>
        <a:srgbClr val="B71234"/>
      </a:accent2>
      <a:accent3>
        <a:srgbClr val="FFFFFF"/>
      </a:accent3>
      <a:accent4>
        <a:srgbClr val="015251"/>
      </a:accent4>
      <a:accent5>
        <a:srgbClr val="BAE4FA"/>
      </a:accent5>
      <a:accent6>
        <a:srgbClr val="A60F2E"/>
      </a:accent6>
      <a:hlink>
        <a:srgbClr val="B6BF00"/>
      </a:hlink>
      <a:folHlink>
        <a:srgbClr val="7D5CC6"/>
      </a:folHlink>
    </a:clrScheme>
    <a:fontScheme name="Weightmans LLP PowerPoint Templates">
      <a:majorFont>
        <a:latin typeface="Lucida Sans Unicode"/>
        <a:ea typeface=""/>
        <a:cs typeface="Arial"/>
      </a:majorFont>
      <a:minorFont>
        <a:latin typeface="Lucida Sans Unicode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eightmans LLP PowerPoint Templa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ightmans LLP PowerPoint Templat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ightmans LLP PowerPoint Templat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ightmans LLP PowerPoint Templat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ightmans LLP PowerPoint Templat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ightmans LLP PowerPoint Templat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ightmans LLP PowerPoint Templat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ightmans LLP PowerPoint Templat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ightmans LLP PowerPoint Templat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ightmans LLP PowerPoint Templat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ightmans LLP PowerPoint Templat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ightmans LLP PowerPoint Templat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ightmans LLP PowerPoint Templates 13">
        <a:dk1>
          <a:srgbClr val="01616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1525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ightmans LLP PowerPoint Templates 14">
        <a:dk1>
          <a:srgbClr val="016160"/>
        </a:dk1>
        <a:lt1>
          <a:srgbClr val="FFFFFF"/>
        </a:lt1>
        <a:dk2>
          <a:srgbClr val="016160"/>
        </a:dk2>
        <a:lt2>
          <a:srgbClr val="808080"/>
        </a:lt2>
        <a:accent1>
          <a:srgbClr val="CFD3C2"/>
        </a:accent1>
        <a:accent2>
          <a:srgbClr val="6CCFF6"/>
        </a:accent2>
        <a:accent3>
          <a:srgbClr val="FFFFFF"/>
        </a:accent3>
        <a:accent4>
          <a:srgbClr val="015251"/>
        </a:accent4>
        <a:accent5>
          <a:srgbClr val="E4E6DD"/>
        </a:accent5>
        <a:accent6>
          <a:srgbClr val="61BBDF"/>
        </a:accent6>
        <a:hlink>
          <a:srgbClr val="6CCFF6"/>
        </a:hlink>
        <a:folHlink>
          <a:srgbClr val="6CCFF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ightmans LLP PowerPoint Templates 15">
        <a:dk1>
          <a:srgbClr val="016160"/>
        </a:dk1>
        <a:lt1>
          <a:srgbClr val="FFFFFF"/>
        </a:lt1>
        <a:dk2>
          <a:srgbClr val="016160"/>
        </a:dk2>
        <a:lt2>
          <a:srgbClr val="CFD3C2"/>
        </a:lt2>
        <a:accent1>
          <a:srgbClr val="6CCFF6"/>
        </a:accent1>
        <a:accent2>
          <a:srgbClr val="B71234"/>
        </a:accent2>
        <a:accent3>
          <a:srgbClr val="FFFFFF"/>
        </a:accent3>
        <a:accent4>
          <a:srgbClr val="015251"/>
        </a:accent4>
        <a:accent5>
          <a:srgbClr val="BAE4FA"/>
        </a:accent5>
        <a:accent6>
          <a:srgbClr val="A60F2E"/>
        </a:accent6>
        <a:hlink>
          <a:srgbClr val="B6BF00"/>
        </a:hlink>
        <a:folHlink>
          <a:srgbClr val="7D5CC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Teal</Template>
  <TotalTime>980</TotalTime>
  <Words>1177</Words>
  <Application>Microsoft Office PowerPoint</Application>
  <PresentationFormat>On-screen Show (4:3)</PresentationFormat>
  <Paragraphs>275</Paragraphs>
  <Slides>35</Slides>
  <Notes>30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Teal</vt:lpstr>
      <vt:lpstr>Drones – Heaven’s Above!</vt:lpstr>
      <vt:lpstr>Drones……?</vt:lpstr>
      <vt:lpstr>Drones</vt:lpstr>
      <vt:lpstr>Drones</vt:lpstr>
      <vt:lpstr>Outline</vt:lpstr>
      <vt:lpstr>Straw Poll</vt:lpstr>
      <vt:lpstr>The Market</vt:lpstr>
      <vt:lpstr>Industries</vt:lpstr>
      <vt:lpstr>Industries</vt:lpstr>
      <vt:lpstr>Infrastructure</vt:lpstr>
      <vt:lpstr>Agriculture</vt:lpstr>
      <vt:lpstr>Transport &amp; Warehousing</vt:lpstr>
      <vt:lpstr>Security &amp; Safety</vt:lpstr>
      <vt:lpstr>Media, Entertainment &amp; Leisure</vt:lpstr>
      <vt:lpstr>Insurance</vt:lpstr>
      <vt:lpstr>Telecommuncations</vt:lpstr>
      <vt:lpstr>Mining</vt:lpstr>
      <vt:lpstr>Legislation &amp; Regulations</vt:lpstr>
      <vt:lpstr>Rule example 1</vt:lpstr>
      <vt:lpstr>Rule example 2</vt:lpstr>
      <vt:lpstr>Rule example 3</vt:lpstr>
      <vt:lpstr>Rule example 4</vt:lpstr>
      <vt:lpstr>Rule example 5</vt:lpstr>
      <vt:lpstr>Additional regulation provisions</vt:lpstr>
      <vt:lpstr>Commercial Operation</vt:lpstr>
      <vt:lpstr>Flight operations</vt:lpstr>
      <vt:lpstr>Operating FAQs</vt:lpstr>
      <vt:lpstr>Risks</vt:lpstr>
      <vt:lpstr>Risks</vt:lpstr>
      <vt:lpstr>Sanctions &amp; implications</vt:lpstr>
      <vt:lpstr>Underwriting considerations</vt:lpstr>
      <vt:lpstr>Further underwriting considerations</vt:lpstr>
      <vt:lpstr>The Future?</vt:lpstr>
      <vt:lpstr>Amazon Prime</vt:lpstr>
      <vt:lpstr>And finally</vt:lpstr>
    </vt:vector>
  </TitlesOfParts>
  <Company>Weightmans LLP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Drone talk MLS October 2016</dc:title>
  <dc:creator>Mark Brickles</dc:creator>
  <cp:lastModifiedBy>amktsarb</cp:lastModifiedBy>
  <cp:revision>62</cp:revision>
  <cp:lastPrinted>2016-10-04T18:42:33Z</cp:lastPrinted>
  <dcterms:created xsi:type="dcterms:W3CDTF">2016-09-21T08:02:20Z</dcterms:created>
  <dcterms:modified xsi:type="dcterms:W3CDTF">2016-10-14T08:23:06Z</dcterms:modified>
</cp:coreProperties>
</file>