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E1422-50FC-439F-A884-4F5F258F6C67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6144-69AD-4723-BAE9-3CF8D4A312D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iliencycenter.com/bkstore/ResAdv-chap1.s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322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start this week- I promise you it is worth it. I have learned these strategies and I have become far more resilient. In many ways this has changed my life for the better, and it can do the same for you too!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become more Resilient?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http://www.resiliencycenter.com/bkstore/ResAdv-chap1.shtml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 and cons – how would your hero act. The Buddha, Phil in Groundhog Day?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602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685765"/>
            <a:ext cx="5003800" cy="342881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b="0" dirty="0" smtClean="0">
              <a:effectLst/>
            </a:endParaRPr>
          </a:p>
          <a:p>
            <a:pPr rtl="0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endParaRPr lang="en-GB" b="0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79415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7345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4410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846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08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685765"/>
            <a:ext cx="5003800" cy="342881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685765"/>
            <a:ext cx="5003800" cy="342881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08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040C-3D52-4D71-95AA-3A648D2302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29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0F74-9223-4DE4-9922-DDF413D112D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C4DA-E574-4648-A770-79C4FAD1400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73616" cy="16610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900" b="1" dirty="0" smtClean="0"/>
              <a:t/>
            </a:r>
            <a:br>
              <a:rPr lang="en-GB" sz="3900" b="1" dirty="0" smtClean="0"/>
            </a:br>
            <a:r>
              <a:rPr lang="en-GB" sz="3600" b="1" dirty="0" smtClean="0"/>
              <a:t> </a:t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Rebuilding from Adversity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>
                <a:solidFill>
                  <a:srgbClr val="332A86"/>
                </a:solidFill>
              </a:rPr>
              <a:t>Paul Hannam, International Motivational Speaker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000" b="1" dirty="0" smtClean="0">
                <a:solidFill>
                  <a:srgbClr val="332A86"/>
                </a:solidFill>
              </a:rPr>
              <a:t/>
            </a:r>
            <a:br>
              <a:rPr lang="en-GB" sz="4000" b="1" dirty="0" smtClean="0">
                <a:solidFill>
                  <a:srgbClr val="332A86"/>
                </a:solidFill>
              </a:rPr>
            </a:br>
            <a:r>
              <a:rPr lang="en-GB" sz="4000" b="1" i="1" dirty="0" smtClean="0">
                <a:solidFill>
                  <a:srgbClr val="332A86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en-GB" sz="4000" b="1" i="1" dirty="0" smtClean="0">
                <a:solidFill>
                  <a:srgbClr val="332A86"/>
                </a:solidFill>
                <a:ea typeface="Times New Roman" pitchFamily="18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Learning objectives</a:t>
            </a:r>
          </a:p>
          <a:p>
            <a:pPr>
              <a:buNone/>
            </a:pPr>
            <a:r>
              <a:rPr lang="en-GB" sz="2400" dirty="0" smtClean="0"/>
              <a:t>By the end of this presentation, delegates will be able to: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shift their mindset to a positive learning experience</a:t>
            </a:r>
          </a:p>
          <a:p>
            <a:r>
              <a:rPr lang="en-GB" sz="2400" dirty="0" smtClean="0"/>
              <a:t>cope more effectively with challenge</a:t>
            </a:r>
          </a:p>
          <a:p>
            <a:r>
              <a:rPr lang="en-GB" sz="2400" dirty="0" smtClean="0"/>
              <a:t>use adversity to become stronger and more effective</a:t>
            </a:r>
          </a:p>
          <a:p>
            <a:r>
              <a:rPr lang="en-GB" sz="2400" dirty="0" smtClean="0"/>
              <a:t>apply powerful strategies for being more resilient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949280"/>
            <a:ext cx="9144000" cy="923330"/>
          </a:xfrm>
          <a:prstGeom prst="rect">
            <a:avLst/>
          </a:prstGeom>
          <a:solidFill>
            <a:srgbClr val="332A86"/>
          </a:solidFill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SPONSORED BY: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981700"/>
            <a:ext cx="1952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Manchester + PFS W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36258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3792" y="2490864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Increases Productivity</a:t>
            </a:r>
            <a:endParaRPr lang="en-GB" sz="4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92227"/>
            <a:ext cx="4572000" cy="41260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90612" y="0"/>
            <a:ext cx="4572000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825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0906" y="2464632"/>
            <a:ext cx="2736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Reduces Stress</a:t>
            </a:r>
            <a:endParaRPr lang="en-GB" sz="4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0"/>
            <a:ext cx="4572000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2415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29816" y="1561822"/>
            <a:ext cx="3312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Helps you Flourish in periods of Change</a:t>
            </a:r>
            <a:endParaRPr lang="en-GB" sz="4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6146" name="Picture 2" descr="http://thefinancialbrand.com/wp-content/uploads/2014/05/Disru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0903"/>
            <a:ext cx="4572000" cy="4936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1" y="3"/>
            <a:ext cx="4572000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3142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34596" y="3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7188" y="2013228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Boosts Engagement &amp; Retention</a:t>
            </a:r>
            <a:endParaRPr lang="en-GB" sz="4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7" name="Picture 2" descr="http://deaddictioncentres.in/wp-content/uploads/2012/01/Indian-man-in-a-s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8" y="1124748"/>
            <a:ext cx="4620003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0"/>
            <a:ext cx="4572000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126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52540" y="2084850"/>
            <a:ext cx="6487812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How do we Build a Resilient Mindset?</a:t>
            </a:r>
            <a:endParaRPr lang="en-GB" sz="54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34151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87144"/>
            <a:ext cx="3456384" cy="3360000"/>
            <a:chOff x="2843808" y="1203598"/>
            <a:chExt cx="3456384" cy="2520000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8"/>
              <a:ext cx="3456384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67014" y="2463598"/>
              <a:ext cx="2922595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Accept that</a:t>
              </a:r>
            </a:p>
            <a:p>
              <a:pPr algn="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 Life is Hard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4101" y="1297823"/>
              <a:ext cx="755335" cy="992579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1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1266" name="Picture 2" descr="https://c1.staticflickr.com/1/2/2191931_b910053a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40" y="1604797"/>
            <a:ext cx="4234521" cy="408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6410" y="36373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747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whatsthebigg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1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7216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ttp://s3-eu-west-1.amazonaws.com/lookandlearn-preview/B/B841/B84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314" y="0"/>
            <a:ext cx="9062685" cy="65973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 rot="10800000">
            <a:off x="100363" y="2462348"/>
            <a:ext cx="3167999" cy="2325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46100" dist="114300" dir="81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Box 12"/>
          <p:cNvSpPr txBox="1"/>
          <p:nvPr/>
        </p:nvSpPr>
        <p:spPr>
          <a:xfrm>
            <a:off x="81315" y="2667136"/>
            <a:ext cx="3117104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We can’t stop the Waves</a:t>
            </a:r>
            <a:endParaRPr lang="en-GB" sz="32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5234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s://encrypted-tbn1.gstatic.com/images?q=tbn:ANd9GcSajDSpAGItg4jbpXAUqrnBvy4-Huxo92nyU-QBCZ1kozrIXyEV-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49508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>
            <a:spLocks/>
          </p:cNvSpPr>
          <p:nvPr/>
        </p:nvSpPr>
        <p:spPr>
          <a:xfrm rot="10800000">
            <a:off x="5940152" y="2312295"/>
            <a:ext cx="3078086" cy="2325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46100" dist="114300" dir="81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12"/>
          <p:cNvSpPr txBox="1"/>
          <p:nvPr/>
        </p:nvSpPr>
        <p:spPr>
          <a:xfrm>
            <a:off x="5868144" y="2348880"/>
            <a:ext cx="3117104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But we can learn to </a:t>
            </a:r>
          </a:p>
          <a:p>
            <a:pPr algn="ctr"/>
            <a:r>
              <a:rPr lang="en-GB" sz="32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Surf them</a:t>
            </a:r>
            <a:endParaRPr lang="en-GB" sz="32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44454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wheredoyoug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065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52540" y="2372884"/>
            <a:ext cx="6271788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Mastering the </a:t>
            </a:r>
          </a:p>
          <a:p>
            <a:pPr algn="ctr"/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Art of Everyday Resilience</a:t>
            </a:r>
            <a:endParaRPr lang="en-GB" sz="54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3806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87143"/>
            <a:ext cx="3456384" cy="3360000"/>
            <a:chOff x="2843808" y="1203598"/>
            <a:chExt cx="3456384" cy="2520000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8"/>
              <a:ext cx="3456384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6244" y="2463598"/>
              <a:ext cx="2693365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Stay Calm 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4101" y="1204401"/>
              <a:ext cx="755335" cy="992579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2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0" name="Picture 2" descr="C:\Users\Paul\AppData\Local\Microsoft\Windows\Temporary Internet Files\Content.IE5\NRAPTXGE\MP90040231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970" y="391310"/>
            <a:ext cx="3644338" cy="6075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46204" y="9369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855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02557"/>
            <a:ext cx="3456384" cy="3444586"/>
            <a:chOff x="2843808" y="1140159"/>
            <a:chExt cx="3456384" cy="2583439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8"/>
              <a:ext cx="3456384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0071" y="2463598"/>
              <a:ext cx="2999091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Don’t Take it</a:t>
              </a:r>
            </a:p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 Personally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2303" y="1140159"/>
              <a:ext cx="755335" cy="992579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3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0" name="Picture 2" descr="C:\Users\Paul\AppData\Local\Microsoft\Windows\Temporary Internet Files\Content.IE5\LNOMIQRQ\MP9004483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28734"/>
            <a:ext cx="4572000" cy="4638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0" y="0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1547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02557"/>
            <a:ext cx="3456384" cy="3444586"/>
            <a:chOff x="2843808" y="1140159"/>
            <a:chExt cx="3456384" cy="2583439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8"/>
              <a:ext cx="3456384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7170" y="2463598"/>
              <a:ext cx="2864887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Gain </a:t>
              </a:r>
            </a:p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Perspective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2303" y="1140159"/>
              <a:ext cx="755335" cy="992579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4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930" y="1096894"/>
            <a:ext cx="4572000" cy="46642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47710" y="-12309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8110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02557"/>
            <a:ext cx="3456384" cy="4722719"/>
            <a:chOff x="2843808" y="1140159"/>
            <a:chExt cx="3456384" cy="3262430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6"/>
              <a:ext cx="3456384" cy="319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65229" y="2463598"/>
              <a:ext cx="2808781" cy="133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Choose the</a:t>
              </a:r>
            </a:p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Right </a:t>
              </a:r>
            </a:p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Response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2303" y="1140159"/>
              <a:ext cx="755335" cy="914225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5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2" name="Picture 6" descr="C:\Users\Paul\AppData\Local\Microsoft\Windows\Temporary Internet Files\Content.IE5\E7E3ICEI\MP9004484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4728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93704" y="34365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7579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02558"/>
            <a:ext cx="3456384" cy="3444585"/>
            <a:chOff x="2843808" y="1140159"/>
            <a:chExt cx="3456384" cy="2583439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8"/>
              <a:ext cx="3456384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65328" y="2463598"/>
              <a:ext cx="2808589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Take Action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2303" y="1140159"/>
              <a:ext cx="755335" cy="992579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6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3316" name="Picture 4" descr="http://therebelution.com/wp-content/uploads/2008/01/keep_moving_forward_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17" y="1508788"/>
            <a:ext cx="4566683" cy="3996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7317" y="-44352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5198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476672" y="1202557"/>
            <a:ext cx="3456384" cy="3444586"/>
            <a:chOff x="2843808" y="1140159"/>
            <a:chExt cx="3456384" cy="2583439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2843808" y="1203598"/>
              <a:ext cx="3456384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46100" dist="114300" dir="8100000" algn="ctr" rotWithShape="0">
                <a:schemeClr val="accent1">
                  <a:lumMod val="40000"/>
                  <a:lumOff val="6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21527" y="2463598"/>
              <a:ext cx="2496196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Learn the </a:t>
              </a:r>
            </a:p>
            <a:p>
              <a:pPr algn="ctr"/>
              <a:r>
                <a:rPr lang="en-GB" sz="4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Lesson</a:t>
              </a:r>
              <a:endParaRPr lang="en-GB" sz="4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2303" y="1140159"/>
              <a:ext cx="755335" cy="992579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r>
                <a:rPr lang="en-GB" sz="8000" dirty="0" smtClean="0">
                  <a:solidFill>
                    <a:srgbClr val="5397D4"/>
                  </a:solidFill>
                  <a:latin typeface="Montserrat" panose="02000505000000020004" pitchFamily="2" charset="0"/>
                </a:rPr>
                <a:t>7</a:t>
              </a:r>
              <a:endParaRPr lang="en-GB" sz="8000" dirty="0">
                <a:solidFill>
                  <a:srgbClr val="5397D4"/>
                </a:solidFill>
                <a:latin typeface="Montserrat" panose="02000505000000020004" pitchFamily="2" charset="0"/>
              </a:endParaRPr>
            </a:p>
          </p:txBody>
        </p:sp>
      </p:grpSp>
      <p:pic>
        <p:nvPicPr>
          <p:cNvPr id="18434" name="Picture 2" descr="http://btibrandinnovations.com/public/uploads/980dae8d48314273f5c15a980ca6c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6" y="1398814"/>
            <a:ext cx="4586285" cy="393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0" y="0"/>
            <a:ext cx="458522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016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4638"/>
            <a:ext cx="7920880" cy="652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805" y="2564904"/>
            <a:ext cx="53285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1 Accept that Life is Hard</a:t>
            </a:r>
          </a:p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2 Stay Calm</a:t>
            </a:r>
          </a:p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3 </a:t>
            </a:r>
            <a:r>
              <a:rPr lang="en-GB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Don’t Take it Personally</a:t>
            </a:r>
          </a:p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4 Gain Perspective</a:t>
            </a:r>
          </a:p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5 Choose the Right Response</a:t>
            </a:r>
          </a:p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6 Take Action</a:t>
            </a:r>
          </a:p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7 Learn the Lesson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4758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5397D4"/>
                </a:solidFill>
                <a:latin typeface="Montserrat" panose="02000505000000020004" pitchFamily="2" charset="0"/>
              </a:rPr>
              <a:t>The 7 Practices</a:t>
            </a:r>
            <a:endParaRPr lang="en-GB" sz="4400" dirty="0">
              <a:solidFill>
                <a:srgbClr val="5397D4"/>
              </a:solidFill>
              <a:latin typeface="Montserrat" panose="02000505000000020004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2193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9"/>
          <p:cNvGrpSpPr/>
          <p:nvPr/>
        </p:nvGrpSpPr>
        <p:grpSpPr>
          <a:xfrm>
            <a:off x="4572000" y="-1083501"/>
            <a:ext cx="6157192" cy="8101284"/>
            <a:chOff x="4572000" y="-812626"/>
            <a:chExt cx="6157192" cy="60759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3403" r="23403"/>
            <a:stretch/>
          </p:blipFill>
          <p:spPr>
            <a:xfrm flipH="1">
              <a:off x="4572000" y="-812626"/>
              <a:ext cx="6157192" cy="607596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72000" y="0"/>
              <a:ext cx="4572000" cy="5143500"/>
            </a:xfrm>
            <a:prstGeom prst="rect">
              <a:avLst/>
            </a:prstGeom>
            <a:gradFill flip="none" rotWithShape="1">
              <a:gsLst>
                <a:gs pos="0">
                  <a:srgbClr val="5397D4">
                    <a:lumMod val="80000"/>
                    <a:alpha val="75000"/>
                  </a:srgbClr>
                </a:gs>
                <a:gs pos="50000">
                  <a:srgbClr val="5397D4">
                    <a:alpha val="75000"/>
                  </a:srgbClr>
                </a:gs>
                <a:gs pos="100000">
                  <a:srgbClr val="5397D4">
                    <a:shade val="100000"/>
                    <a:satMod val="115000"/>
                    <a:alpha val="7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42665" y="4320000"/>
              <a:ext cx="8306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Montserrat" panose="02000505000000020004" pitchFamily="2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RUMI</a:t>
              </a:r>
              <a:endParaRPr lang="en-GB" dirty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381239" y="2113473"/>
            <a:ext cx="913975" cy="752164"/>
            <a:chOff x="4655820" y="1398478"/>
            <a:chExt cx="1042492" cy="64344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927373" y="2218412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Live life as if everything is </a:t>
            </a:r>
            <a:br>
              <a:rPr lang="en-GB" sz="28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en-GB" sz="28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rigged in your favour</a:t>
            </a:r>
            <a:endParaRPr lang="en-GB" sz="28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549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4305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509762" y="2196783"/>
            <a:ext cx="1613966" cy="1328228"/>
            <a:chOff x="4655820" y="1398478"/>
            <a:chExt cx="1042492" cy="643446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0000" y="2516901"/>
            <a:ext cx="5904656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There are only two ways to live your life </a:t>
            </a:r>
            <a:endParaRPr lang="en-GB" sz="40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3470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52540" y="2084850"/>
            <a:ext cx="6271788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What is Resilience?</a:t>
            </a:r>
            <a:endParaRPr lang="en-GB" sz="54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4966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509762" y="2196783"/>
            <a:ext cx="1613966" cy="1328228"/>
            <a:chOff x="4655820" y="1398478"/>
            <a:chExt cx="1042492" cy="64344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0000" y="2516901"/>
            <a:ext cx="5904656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One is as though </a:t>
            </a:r>
            <a:r>
              <a:rPr lang="en-GB" sz="40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nothing</a:t>
            </a:r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is a miracle</a:t>
            </a:r>
            <a:endParaRPr lang="en-GB" sz="4000" dirty="0">
              <a:solidFill>
                <a:schemeClr val="bg1">
                  <a:lumMod val="75000"/>
                </a:schemeClr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2809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09762" y="2196783"/>
            <a:ext cx="1613966" cy="1328228"/>
            <a:chOff x="4655820" y="1398478"/>
            <a:chExt cx="1042492" cy="643446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0000" y="2516901"/>
            <a:ext cx="5904656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GB" sz="40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other is as though </a:t>
            </a:r>
            <a:r>
              <a:rPr lang="en-GB" sz="40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everything</a:t>
            </a:r>
            <a:r>
              <a:rPr lang="en-GB" sz="40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is a miracle</a:t>
            </a:r>
            <a:endParaRPr lang="en-GB" sz="40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2655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/>
          <p:nvPr/>
        </p:nvGrpSpPr>
        <p:grpSpPr>
          <a:xfrm>
            <a:off x="390764" y="1472393"/>
            <a:ext cx="913975" cy="752164"/>
            <a:chOff x="4655820" y="1398478"/>
            <a:chExt cx="1042492" cy="64344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917848" y="1643897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</a:t>
            </a:r>
            <a:r>
              <a:rPr lang="en-GB" sz="28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Capacity to recover quickly from difficulties. Toughness</a:t>
            </a:r>
            <a:r>
              <a:rPr lang="en-GB" sz="2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.</a:t>
            </a:r>
            <a:endParaRPr lang="en-GB" sz="2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2052" name="Picture 4" descr="http://lucare.com/immortal/media/composing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06" y="2"/>
            <a:ext cx="4570494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3506" y="0"/>
            <a:ext cx="4572000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6072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6279" y="-46576"/>
            <a:ext cx="4633520" cy="6904575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/>
          <p:nvPr/>
        </p:nvGrpSpPr>
        <p:grpSpPr>
          <a:xfrm>
            <a:off x="390764" y="1472393"/>
            <a:ext cx="913975" cy="752164"/>
            <a:chOff x="4655820" y="1398478"/>
            <a:chExt cx="1042492" cy="64344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827426" y="1643896"/>
            <a:ext cx="32405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There is nothing either good or bad but thinking makes it so</a:t>
            </a:r>
            <a:endParaRPr lang="en-GB" sz="2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7242" y="19535"/>
            <a:ext cx="4516759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 descr="http://saltlakemagazine.com/site_media/uploads/shakespeare-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50688" cy="4826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295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/>
          <p:nvPr/>
        </p:nvGrpSpPr>
        <p:grpSpPr>
          <a:xfrm>
            <a:off x="390764" y="1472393"/>
            <a:ext cx="913975" cy="752164"/>
            <a:chOff x="4655820" y="1398478"/>
            <a:chExt cx="1042492" cy="64344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917848" y="1643896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You have Power over your mind – not outside events. Realize this and you will find strength.</a:t>
            </a:r>
            <a:endParaRPr lang="en-GB" sz="2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9218" name="Picture 2" descr="https://roberthorvat30.files.wordpress.com/2013/09/marcus-aureli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0" y="3"/>
            <a:ext cx="4572000" cy="685799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144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52540" y="2084850"/>
            <a:ext cx="6271788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54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288050"/>
            <a:ext cx="6633120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Resilience is a  </a:t>
            </a:r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Mindset</a:t>
            </a:r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that Everyone can Build</a:t>
            </a:r>
            <a:endParaRPr lang="en-GB" sz="54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8416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22000">
                <a:srgbClr val="EAEAEA"/>
              </a:gs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4572000" y="0"/>
            <a:ext cx="4572000" cy="6858000"/>
            <a:chOff x="4572000" y="0"/>
            <a:chExt cx="4968552" cy="68436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120" y="0"/>
              <a:ext cx="4966432" cy="658350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72000" y="0"/>
              <a:ext cx="4968552" cy="6843607"/>
            </a:xfrm>
            <a:prstGeom prst="rect">
              <a:avLst/>
            </a:prstGeom>
            <a:gradFill flip="none" rotWithShape="1">
              <a:gsLst>
                <a:gs pos="0">
                  <a:srgbClr val="5397D4">
                    <a:lumMod val="80000"/>
                    <a:alpha val="75000"/>
                  </a:srgbClr>
                </a:gs>
                <a:gs pos="50000">
                  <a:srgbClr val="5397D4">
                    <a:alpha val="75000"/>
                  </a:srgbClr>
                </a:gs>
                <a:gs pos="100000">
                  <a:srgbClr val="5397D4">
                    <a:shade val="100000"/>
                    <a:satMod val="115000"/>
                    <a:alpha val="7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16016" y="331958"/>
              <a:ext cx="44279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Montserrat" panose="02000505000000020004" pitchFamily="2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MARCEL PROUST</a:t>
              </a:r>
              <a:endParaRPr lang="en-GB" dirty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390764" y="1472393"/>
            <a:ext cx="913975" cy="752164"/>
            <a:chOff x="4655820" y="1398478"/>
            <a:chExt cx="1042492" cy="64344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55820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00248" y="1398478"/>
              <a:ext cx="498064" cy="643446"/>
            </a:xfrm>
            <a:custGeom>
              <a:avLst/>
              <a:gdLst>
                <a:gd name="T0" fmla="*/ 36 w 1008"/>
                <a:gd name="T1" fmla="*/ 814 h 1302"/>
                <a:gd name="T2" fmla="*/ 527 w 1008"/>
                <a:gd name="T3" fmla="*/ 1298 h 1302"/>
                <a:gd name="T4" fmla="*/ 1004 w 1008"/>
                <a:gd name="T5" fmla="*/ 821 h 1302"/>
                <a:gd name="T6" fmla="*/ 520 w 1008"/>
                <a:gd name="T7" fmla="*/ 330 h 1302"/>
                <a:gd name="T8" fmla="*/ 364 w 1008"/>
                <a:gd name="T9" fmla="*/ 357 h 1302"/>
                <a:gd name="T10" fmla="*/ 664 w 1008"/>
                <a:gd name="T11" fmla="*/ 0 h 1302"/>
                <a:gd name="T12" fmla="*/ 36 w 1008"/>
                <a:gd name="T13" fmla="*/ 813 h 1302"/>
                <a:gd name="T14" fmla="*/ 36 w 1008"/>
                <a:gd name="T15" fmla="*/ 81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302">
                  <a:moveTo>
                    <a:pt x="36" y="814"/>
                  </a:moveTo>
                  <a:cubicBezTo>
                    <a:pt x="36" y="1084"/>
                    <a:pt x="257" y="1302"/>
                    <a:pt x="527" y="1298"/>
                  </a:cubicBezTo>
                  <a:cubicBezTo>
                    <a:pt x="788" y="1294"/>
                    <a:pt x="1000" y="1082"/>
                    <a:pt x="1004" y="821"/>
                  </a:cubicBezTo>
                  <a:cubicBezTo>
                    <a:pt x="1008" y="551"/>
                    <a:pt x="790" y="330"/>
                    <a:pt x="520" y="330"/>
                  </a:cubicBezTo>
                  <a:cubicBezTo>
                    <a:pt x="465" y="330"/>
                    <a:pt x="413" y="340"/>
                    <a:pt x="364" y="357"/>
                  </a:cubicBezTo>
                  <a:cubicBezTo>
                    <a:pt x="388" y="216"/>
                    <a:pt x="480" y="124"/>
                    <a:pt x="664" y="0"/>
                  </a:cubicBezTo>
                  <a:cubicBezTo>
                    <a:pt x="0" y="192"/>
                    <a:pt x="36" y="799"/>
                    <a:pt x="36" y="813"/>
                  </a:cubicBezTo>
                  <a:cubicBezTo>
                    <a:pt x="36" y="814"/>
                    <a:pt x="36" y="814"/>
                    <a:pt x="36" y="814"/>
                  </a:cubicBezTo>
                  <a:close/>
                </a:path>
              </a:pathLst>
            </a:custGeom>
            <a:solidFill>
              <a:srgbClr val="5397D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917848" y="1643896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real voyage of discovery consists not in seeking new landscapes, but in having new </a:t>
            </a:r>
            <a:r>
              <a:rPr lang="en-GB" sz="2400" dirty="0" smtClean="0">
                <a:solidFill>
                  <a:srgbClr val="5397D4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eyes.</a:t>
            </a:r>
            <a:endParaRPr lang="en-GB" sz="2400" dirty="0">
              <a:solidFill>
                <a:srgbClr val="5397D4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3719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397D4">
                  <a:lumMod val="80000"/>
                  <a:alpha val="75000"/>
                </a:srgbClr>
              </a:gs>
              <a:gs pos="50000">
                <a:srgbClr val="5397D4">
                  <a:alpha val="75000"/>
                </a:srgbClr>
              </a:gs>
              <a:gs pos="100000">
                <a:srgbClr val="5397D4">
                  <a:shade val="100000"/>
                  <a:satMod val="115000"/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52540" y="2084850"/>
            <a:ext cx="6271788" cy="1824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Montserrat" panose="0200050500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Why is Resilience so Important?</a:t>
            </a:r>
            <a:endParaRPr lang="en-GB" sz="5400" dirty="0">
              <a:solidFill>
                <a:schemeClr val="bg1"/>
              </a:solidFill>
              <a:latin typeface="Montserrat" panose="0200050500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4552"/>
            <a:ext cx="9144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998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367</Words>
  <Application>Microsoft Office PowerPoint</Application>
  <PresentationFormat>On-screen Show (4:3)</PresentationFormat>
  <Paragraphs>116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 Rebuilding from Adversity Paul Hannam, International Motivational Speaker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Rebuilding from Adversity Paul Hannam, International Motivational Speaker   </dc:title>
  <dc:creator>amktsarb</dc:creator>
  <cp:lastModifiedBy>amktsarb</cp:lastModifiedBy>
  <cp:revision>1</cp:revision>
  <dcterms:created xsi:type="dcterms:W3CDTF">2016-06-28T11:25:25Z</dcterms:created>
  <dcterms:modified xsi:type="dcterms:W3CDTF">2016-06-28T11:27:46Z</dcterms:modified>
</cp:coreProperties>
</file>