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305-66BD-4829-BE8B-DEA36F224C49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FA1A-4CC7-4C7C-A4AB-DBBE426F946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C9FC-DF02-4477-8344-59776E5396C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5805-3573-4411-9186-78939A8154D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2166-2ADF-4043-BADD-006CCF0D31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ropbox.com/scl/fi/6gloi2p0i55ydnh?oref=e&amp;sm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Work Stuff\Clip art\CL Nam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4290"/>
            <a:ext cx="2129259" cy="7363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949280"/>
            <a:ext cx="9144000" cy="923330"/>
          </a:xfrm>
          <a:prstGeom prst="rect">
            <a:avLst/>
          </a:prstGeom>
          <a:solidFill>
            <a:srgbClr val="332A86"/>
          </a:solidFill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GB" sz="3600" dirty="0" smtClean="0"/>
              <a:t>The Loss Adjuster’s Perspective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SPONSORED BY: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981700"/>
            <a:ext cx="1952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Manchester + PFS W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843587"/>
            <a:ext cx="36258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76056" y="4581128"/>
            <a:ext cx="2520280" cy="100811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 Hill - Cunningham</a:t>
            </a:r>
            <a:r>
              <a:rPr lang="en-GB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Lindsey</a:t>
            </a:r>
          </a:p>
          <a:p>
            <a:pPr algn="ctr">
              <a:spcBef>
                <a:spcPts val="600"/>
              </a:spcBef>
            </a:pPr>
            <a:r>
              <a:rPr lang="en-GB" sz="2000" i="1" baseline="0" dirty="0" smtClean="0">
                <a:solidFill>
                  <a:schemeClr val="tx1"/>
                </a:solidFill>
              </a:rPr>
              <a:t>Major Loss Specialist</a:t>
            </a:r>
          </a:p>
          <a:p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12776"/>
            <a:ext cx="4464496" cy="31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776" t="14790" r="32670" b="7364"/>
          <a:stretch>
            <a:fillRect/>
          </a:stretch>
        </p:blipFill>
        <p:spPr bwMode="auto">
          <a:xfrm>
            <a:off x="467544" y="0"/>
            <a:ext cx="8676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339752" y="404664"/>
            <a:ext cx="6336704" cy="60212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xplosion 2 7"/>
          <p:cNvSpPr/>
          <p:nvPr/>
        </p:nvSpPr>
        <p:spPr>
          <a:xfrm>
            <a:off x="5796136" y="2780928"/>
            <a:ext cx="770384" cy="72008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524328" y="5013176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172400" y="436510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8172400" y="3356992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8316416" y="278092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8172400" y="220486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6516216" y="1988840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4139952" y="98072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2987824" y="206084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3707904" y="530120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4572000" y="314096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5076056" y="5949280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5364088" y="508518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6758490" y="5156267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6588224" y="4437112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067944" y="332656"/>
            <a:ext cx="5076056" cy="14401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CILA’s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pragmatic solution</a:t>
            </a:r>
          </a:p>
          <a:p>
            <a:pPr>
              <a:spcBef>
                <a:spcPts val="600"/>
              </a:spcBef>
            </a:pPr>
            <a:r>
              <a:rPr lang="en-GB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from adjusters</a:t>
            </a:r>
            <a:endParaRPr lang="en-GB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99592" y="908720"/>
            <a:ext cx="7786687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Loss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Adjuster’s Perspective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6488668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Photograph attributed to City Life magazine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060848"/>
            <a:ext cx="4536504" cy="30963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t" anchorCtr="0">
            <a:noAutofit/>
          </a:bodyPr>
          <a:lstStyle/>
          <a:p>
            <a:pPr marL="622300" indent="-533400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for the future</a:t>
            </a:r>
            <a:endParaRPr lang="en-GB" sz="3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the unthinkable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attitudes</a:t>
            </a:r>
          </a:p>
          <a:p>
            <a:pPr marL="355600" indent="-266700">
              <a:buFont typeface="Arial" pitchFamily="34" charset="0"/>
              <a:buChar char="•"/>
            </a:pPr>
            <a:endParaRPr lang="en-GB" sz="3200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2300" indent="-257175">
              <a:buFont typeface="Arial" pitchFamily="34" charset="0"/>
              <a:buChar char="•"/>
            </a:pPr>
            <a:endParaRPr lang="en-GB" sz="2400" i="1" baseline="0" dirty="0" smtClean="0">
              <a:solidFill>
                <a:schemeClr val="tx1"/>
              </a:solidFill>
            </a:endParaRPr>
          </a:p>
          <a:p>
            <a:r>
              <a:rPr lang="en-GB" sz="1800" i="1" dirty="0" smtClean="0">
                <a:solidFill>
                  <a:schemeClr val="bg1"/>
                </a:solidFill>
              </a:rPr>
              <a:t>R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r="2899"/>
          <a:stretch>
            <a:fillRect/>
          </a:stretch>
        </p:blipFill>
        <p:spPr bwMode="auto">
          <a:xfrm>
            <a:off x="683568" y="116631"/>
            <a:ext cx="7632848" cy="580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188640"/>
            <a:ext cx="5076056" cy="14401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alert &amp; Initial Response</a:t>
            </a:r>
          </a:p>
          <a:p>
            <a:pPr algn="ctr">
              <a:spcBef>
                <a:spcPts val="600"/>
              </a:spcBef>
            </a:pPr>
            <a:r>
              <a:rPr lang="en-GB" sz="3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 15 June 1996</a:t>
            </a:r>
            <a:endParaRPr lang="en-GB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306896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were alerted</a:t>
            </a: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Insurers’ response</a:t>
            </a: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through the cordon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776" t="14790" r="32670" b="7364"/>
          <a:stretch>
            <a:fillRect/>
          </a:stretch>
        </p:blipFill>
        <p:spPr bwMode="auto">
          <a:xfrm>
            <a:off x="0" y="0"/>
            <a:ext cx="9144000" cy="668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339752" y="404664"/>
            <a:ext cx="6336704" cy="60212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xplosion 2 7"/>
          <p:cNvSpPr/>
          <p:nvPr/>
        </p:nvSpPr>
        <p:spPr>
          <a:xfrm>
            <a:off x="5796136" y="2780928"/>
            <a:ext cx="770384" cy="72008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524328" y="5013176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172400" y="436510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8172400" y="3356992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8316416" y="278092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8172400" y="220486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6516216" y="1988840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4716016" y="112474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2987824" y="206084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3851920" y="494116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4572000" y="314096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5076056" y="5949280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5364088" y="508518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6758490" y="5156267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6588224" y="4437112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004047" y="215315"/>
            <a:ext cx="4104969" cy="10801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of the perimeter</a:t>
            </a:r>
            <a:endParaRPr lang="en-GB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259632" y="980728"/>
            <a:ext cx="648072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2"/>
              </a:rPr>
              <a:t>Click to run video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059832" y="215315"/>
            <a:ext cx="6049184" cy="54938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of the perimeter</a:t>
            </a:r>
            <a:endParaRPr lang="en-GB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99592" y="908720"/>
            <a:ext cx="7786687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Loss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Adjuster’s Perspective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6488668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Photograph attributed to City Life magazine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204864"/>
            <a:ext cx="5580112" cy="3816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t" anchorCtr="0">
            <a:noAutofit/>
          </a:bodyPr>
          <a:lstStyle/>
          <a:p>
            <a:pPr marL="622300" indent="-533400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and the fear of it</a:t>
            </a:r>
            <a:endParaRPr lang="en-GB" sz="3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 of damage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everywhere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 blast effects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Invisible damage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market value</a:t>
            </a:r>
          </a:p>
          <a:p>
            <a:pPr marL="355600" indent="-266700">
              <a:buFont typeface="Arial" pitchFamily="34" charset="0"/>
              <a:buChar char="•"/>
            </a:pPr>
            <a:endParaRPr lang="en-GB" sz="3200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2300" indent="-257175">
              <a:buFont typeface="Arial" pitchFamily="34" charset="0"/>
              <a:buChar char="•"/>
            </a:pPr>
            <a:endParaRPr lang="en-GB" sz="2400" i="1" baseline="0" dirty="0" smtClean="0">
              <a:solidFill>
                <a:schemeClr val="tx1"/>
              </a:solidFill>
            </a:endParaRPr>
          </a:p>
          <a:p>
            <a:r>
              <a:rPr lang="en-GB" sz="1800" i="1" dirty="0" smtClean="0">
                <a:solidFill>
                  <a:schemeClr val="bg1"/>
                </a:solidFill>
              </a:rPr>
              <a:t>R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99592" y="908720"/>
            <a:ext cx="7786687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Loss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Adjuster’s Perspective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6488668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Photograph attributed to City Life magazine</a:t>
            </a:r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204864"/>
            <a:ext cx="5580112" cy="3816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360000" rtlCol="0" anchor="t" anchorCtr="0">
            <a:noAutofit/>
          </a:bodyPr>
          <a:lstStyle/>
          <a:p>
            <a:pPr marL="622300" indent="-533400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Pragmatic solutions</a:t>
            </a:r>
            <a:endParaRPr lang="en-GB" sz="3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Interruption</a:t>
            </a:r>
          </a:p>
          <a:p>
            <a:pPr marL="812800" lvl="1" indent="-266700">
              <a:buFontTx/>
              <a:buChar char="-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Premises damaged</a:t>
            </a:r>
          </a:p>
          <a:p>
            <a:pPr marL="812800" lvl="1" indent="-266700">
              <a:buFontTx/>
              <a:buChar char="-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access</a:t>
            </a:r>
          </a:p>
          <a:p>
            <a:pPr marL="812800" lvl="1" indent="-266700">
              <a:buFontTx/>
              <a:buChar char="-"/>
            </a:pP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footfall</a:t>
            </a:r>
          </a:p>
          <a:p>
            <a:pPr marL="355600" indent="-266700">
              <a:buFont typeface="Arial" pitchFamily="34" charset="0"/>
              <a:buChar char="•"/>
            </a:pPr>
            <a:r>
              <a:rPr lang="en-GB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CILA’s</a:t>
            </a: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</a:t>
            </a:r>
          </a:p>
          <a:p>
            <a:pPr marL="812800" lvl="1" indent="-266700">
              <a:buFontTx/>
              <a:buChar char="-"/>
            </a:pPr>
            <a:endParaRPr lang="en-GB" sz="3200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2300" indent="-257175">
              <a:buFont typeface="Arial" pitchFamily="34" charset="0"/>
              <a:buChar char="•"/>
            </a:pPr>
            <a:endParaRPr lang="en-GB" sz="2400" i="1" baseline="0" dirty="0" smtClean="0">
              <a:solidFill>
                <a:schemeClr val="tx1"/>
              </a:solidFill>
            </a:endParaRPr>
          </a:p>
          <a:p>
            <a:r>
              <a:rPr lang="en-GB" sz="1800" i="1" dirty="0" smtClean="0">
                <a:solidFill>
                  <a:schemeClr val="bg1"/>
                </a:solidFill>
              </a:rPr>
              <a:t>R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899592" y="260648"/>
            <a:ext cx="7786687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 at your premises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900112" y="1452563"/>
            <a:ext cx="7992368" cy="507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800" b="1" dirty="0" smtClean="0"/>
              <a:t>Consequential Loss </a:t>
            </a:r>
            <a:r>
              <a:rPr lang="en-GB" sz="2800" dirty="0" smtClean="0"/>
              <a:t>shall mean loss resulting</a:t>
            </a:r>
          </a:p>
          <a:p>
            <a:r>
              <a:rPr lang="en-GB" sz="2800" dirty="0" smtClean="0"/>
              <a:t>from interruption of or interference with the</a:t>
            </a:r>
          </a:p>
          <a:p>
            <a:r>
              <a:rPr lang="en-GB" sz="2800" dirty="0" smtClean="0"/>
              <a:t>Business carried on by the Insured at the</a:t>
            </a:r>
          </a:p>
          <a:p>
            <a:r>
              <a:rPr lang="en-GB" sz="2800" dirty="0" smtClean="0"/>
              <a:t>Premises in consequence of loss of or physical damage </a:t>
            </a:r>
            <a:r>
              <a:rPr lang="en-GB" sz="2800" b="1" dirty="0" smtClean="0"/>
              <a:t>to the Property Insured or property used by the Insured </a:t>
            </a:r>
            <a:r>
              <a:rPr lang="en-GB" sz="2800" b="1" u="sng" dirty="0" smtClean="0"/>
              <a:t>at the Premises</a:t>
            </a:r>
            <a:r>
              <a:rPr lang="en-GB" sz="2800" u="sng" dirty="0" smtClean="0"/>
              <a:t> </a:t>
            </a:r>
            <a:r>
              <a:rPr lang="en-GB" sz="2800" dirty="0" smtClean="0"/>
              <a:t>for the purpose of the</a:t>
            </a:r>
          </a:p>
          <a:p>
            <a:r>
              <a:rPr lang="en-GB" sz="2800" dirty="0" smtClean="0"/>
              <a:t>Business.</a:t>
            </a:r>
          </a:p>
          <a:p>
            <a:endParaRPr lang="en-GB" sz="2800" dirty="0" smtClean="0"/>
          </a:p>
          <a:p>
            <a:r>
              <a:rPr lang="en-GB" sz="2800" b="1" dirty="0" smtClean="0"/>
              <a:t>INSURANCE COVER ONLY </a:t>
            </a:r>
            <a:r>
              <a:rPr lang="en-GB" sz="2800" b="1" smtClean="0"/>
              <a:t>IF THERE </a:t>
            </a:r>
            <a:r>
              <a:rPr lang="en-GB" sz="2800" b="1" dirty="0" smtClean="0"/>
              <a:t>IS DAMAGE AT YOUR PREMISES</a:t>
            </a: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GB" sz="28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99592" y="260648"/>
            <a:ext cx="7786687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Limited access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00112" y="1452563"/>
            <a:ext cx="7992368" cy="507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800" b="1" dirty="0" smtClean="0"/>
              <a:t>Denial of Access Extension - </a:t>
            </a:r>
            <a:r>
              <a:rPr lang="en-GB" sz="2800" dirty="0" smtClean="0"/>
              <a:t>The insurance extends to include interruption of or interference with the Business in consequence of loss destruction or damage – </a:t>
            </a:r>
            <a:r>
              <a:rPr lang="en-GB" sz="2800" b="1" dirty="0" smtClean="0"/>
              <a:t>to property in the vicinity</a:t>
            </a:r>
            <a:r>
              <a:rPr lang="en-GB" sz="2800" dirty="0" smtClean="0"/>
              <a:t> of the Premises </a:t>
            </a:r>
            <a:r>
              <a:rPr lang="en-GB" sz="2800" b="1" dirty="0" smtClean="0"/>
              <a:t>which prevents or hinders the use or access to the Premises </a:t>
            </a:r>
            <a:r>
              <a:rPr lang="en-GB" sz="2800" dirty="0" smtClean="0"/>
              <a:t>whether the Premises or property of the Insured is lost destroyed or damaged </a:t>
            </a:r>
            <a:r>
              <a:rPr lang="en-GB" sz="2800" b="1" dirty="0" smtClean="0"/>
              <a:t>or not</a:t>
            </a:r>
          </a:p>
          <a:p>
            <a:r>
              <a:rPr lang="en-GB" sz="2800" b="1" dirty="0" smtClean="0"/>
              <a:t>INSURANCE COVER EVEN IF NO DAMAGE AT YOUR PREMISES BUT ACCESS IS DENIED OR HINDERED BY DAMAGE TO NEAR BY PREMISES</a:t>
            </a:r>
            <a:endParaRPr kumimoji="0" lang="en-GB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GB" sz="28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99592" y="260648"/>
            <a:ext cx="7786687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Reduced footfall only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00112" y="1452563"/>
            <a:ext cx="7992368" cy="449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400" b="1" dirty="0" smtClean="0"/>
              <a:t>Loss of Attraction Extension - </a:t>
            </a:r>
            <a:r>
              <a:rPr lang="en-GB" sz="2400" dirty="0" smtClean="0"/>
              <a:t>The insurance extends to include interruption of or interference with the Business in consequence of loss destruction or damage – </a:t>
            </a:r>
            <a:r>
              <a:rPr lang="en-GB" sz="2400" b="1" dirty="0" smtClean="0"/>
              <a:t>to property in the vicinity</a:t>
            </a:r>
            <a:r>
              <a:rPr lang="en-GB" sz="2400" dirty="0" smtClean="0"/>
              <a:t> of the Premises </a:t>
            </a:r>
            <a:r>
              <a:rPr lang="en-GB" sz="2400" b="1" strike="sngStrike" dirty="0" smtClean="0"/>
              <a:t>which prevents or hinders the use or access to the Premises </a:t>
            </a:r>
            <a:r>
              <a:rPr lang="en-GB" sz="2400" dirty="0" smtClean="0"/>
              <a:t>whether the Premises or property of the Insured is lost destroyed or damaged </a:t>
            </a:r>
            <a:r>
              <a:rPr lang="en-GB" sz="2400" b="1" dirty="0" smtClean="0"/>
              <a:t>or </a:t>
            </a:r>
            <a:r>
              <a:rPr lang="en-GB" sz="2400" b="1" dirty="0" smtClean="0"/>
              <a:t>not</a:t>
            </a:r>
          </a:p>
          <a:p>
            <a:r>
              <a:rPr lang="en-GB" sz="2400" b="1" dirty="0" smtClean="0"/>
              <a:t>INSURANCE </a:t>
            </a:r>
            <a:r>
              <a:rPr lang="en-GB" sz="2400" b="1" dirty="0" smtClean="0"/>
              <a:t>COVER IF SHOPPERS STAY AWAY DUE TO DAMAGE IN THE AREA</a:t>
            </a:r>
          </a:p>
          <a:p>
            <a:endParaRPr lang="en-GB" sz="2800" b="1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GB" sz="28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/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5953125"/>
            <a:ext cx="9134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364</Words>
  <Application>Microsoft Office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Loss Adjuster’s Perspective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Loss Adjuster’s Perspective</dc:title>
  <dc:creator>amktsarb</dc:creator>
  <cp:lastModifiedBy>amktsarb</cp:lastModifiedBy>
  <cp:revision>5</cp:revision>
  <dcterms:created xsi:type="dcterms:W3CDTF">2016-06-28T11:01:17Z</dcterms:created>
  <dcterms:modified xsi:type="dcterms:W3CDTF">2016-06-28T11:54:33Z</dcterms:modified>
</cp:coreProperties>
</file>