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257" r:id="rId2"/>
    <p:sldId id="261" r:id="rId3"/>
    <p:sldId id="292" r:id="rId4"/>
    <p:sldId id="264" r:id="rId5"/>
    <p:sldId id="278" r:id="rId6"/>
    <p:sldId id="279" r:id="rId7"/>
    <p:sldId id="275" r:id="rId8"/>
    <p:sldId id="276" r:id="rId9"/>
    <p:sldId id="277" r:id="rId10"/>
    <p:sldId id="289" r:id="rId11"/>
    <p:sldId id="281" r:id="rId12"/>
    <p:sldId id="282" r:id="rId13"/>
    <p:sldId id="280" r:id="rId14"/>
    <p:sldId id="284" r:id="rId15"/>
    <p:sldId id="283" r:id="rId16"/>
    <p:sldId id="285" r:id="rId17"/>
    <p:sldId id="286" r:id="rId18"/>
    <p:sldId id="262" r:id="rId19"/>
    <p:sldId id="291" r:id="rId20"/>
    <p:sldId id="288" r:id="rId21"/>
    <p:sldId id="271" r:id="rId22"/>
    <p:sldId id="294" r:id="rId23"/>
    <p:sldId id="290" r:id="rId24"/>
    <p:sldId id="287" r:id="rId25"/>
    <p:sldId id="260" r:id="rId26"/>
  </p:sldIdLst>
  <p:sldSz cx="9144000" cy="5143500" type="screen16x9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435" autoAdjust="0"/>
  </p:normalViewPr>
  <p:slideViewPr>
    <p:cSldViewPr>
      <p:cViewPr varScale="1">
        <p:scale>
          <a:sx n="122" d="100"/>
          <a:sy n="122" d="100"/>
        </p:scale>
        <p:origin x="-606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244" y="-96"/>
      </p:cViewPr>
      <p:guideLst>
        <p:guide orient="horz" pos="3110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DC2DC7-6EE1-4802-B054-B508B1A85FE2}" type="datetimeFigureOut">
              <a:rPr lang="en-GB" smtClean="0"/>
              <a:pPr/>
              <a:t>09/06/2016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378486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78486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65067579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3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3B5288-0777-4CD3-83AE-69621DE7295A}" type="datetimeFigureOut">
              <a:rPr lang="en-GB" smtClean="0"/>
              <a:pPr/>
              <a:t>09/06/2016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39775"/>
            <a:ext cx="658177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7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7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21AD73-56D0-4A13-A601-0E83960F5D3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89626633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2643" y="141687"/>
            <a:ext cx="2079117" cy="773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81832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0"/>
          <p:cNvSpPr>
            <a:spLocks noChangeArrowheads="1"/>
          </p:cNvSpPr>
          <p:nvPr userDrawn="1"/>
        </p:nvSpPr>
        <p:spPr bwMode="auto">
          <a:xfrm>
            <a:off x="0" y="844153"/>
            <a:ext cx="9144000" cy="4299347"/>
          </a:xfrm>
          <a:prstGeom prst="rect">
            <a:avLst/>
          </a:prstGeom>
          <a:solidFill>
            <a:schemeClr val="bg1">
              <a:alpha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  <a:defRPr/>
            </a:pPr>
            <a:endParaRPr lang="en-US" dirty="0">
              <a:solidFill>
                <a:srgbClr val="0C175E"/>
              </a:solidFill>
            </a:endParaRPr>
          </a:p>
        </p:txBody>
      </p:sp>
      <p:sp>
        <p:nvSpPr>
          <p:cNvPr id="5" name="Text Box 11"/>
          <p:cNvSpPr txBox="1">
            <a:spLocks noChangeArrowheads="1"/>
          </p:cNvSpPr>
          <p:nvPr userDrawn="1"/>
        </p:nvSpPr>
        <p:spPr bwMode="auto">
          <a:xfrm>
            <a:off x="467544" y="4731991"/>
            <a:ext cx="3048000" cy="29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/>
          <a:lstStyle/>
          <a:p>
            <a:pPr eaLnBrk="0" fontAlgn="base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b="1" dirty="0">
                <a:solidFill>
                  <a:srgbClr val="0C175E"/>
                </a:solidFill>
              </a:rPr>
              <a:t>© Friend </a:t>
            </a:r>
            <a:r>
              <a:rPr lang="en-GB" sz="1000" b="1" dirty="0" smtClean="0">
                <a:solidFill>
                  <a:srgbClr val="0C175E"/>
                </a:solidFill>
              </a:rPr>
              <a:t>Partnership Limited</a:t>
            </a:r>
            <a:r>
              <a:rPr lang="en-GB" sz="1000" b="1" baseline="0" dirty="0" smtClean="0">
                <a:solidFill>
                  <a:srgbClr val="0C175E"/>
                </a:solidFill>
              </a:rPr>
              <a:t> 2016</a:t>
            </a:r>
            <a:endParaRPr lang="en-GB" sz="1000" b="1" dirty="0">
              <a:solidFill>
                <a:srgbClr val="0C175E"/>
              </a:solidFill>
            </a:endParaRPr>
          </a:p>
        </p:txBody>
      </p:sp>
      <p:sp>
        <p:nvSpPr>
          <p:cNvPr id="7" name="Freeform 6"/>
          <p:cNvSpPr/>
          <p:nvPr userDrawn="1"/>
        </p:nvSpPr>
        <p:spPr>
          <a:xfrm>
            <a:off x="451340" y="490967"/>
            <a:ext cx="8175381" cy="244580"/>
          </a:xfrm>
          <a:custGeom>
            <a:avLst/>
            <a:gdLst>
              <a:gd name="connsiteX0" fmla="*/ 0 w 8713694"/>
              <a:gd name="connsiteY0" fmla="*/ 161365 h 470647"/>
              <a:gd name="connsiteX1" fmla="*/ 1990165 w 8713694"/>
              <a:gd name="connsiteY1" fmla="*/ 443753 h 470647"/>
              <a:gd name="connsiteX2" fmla="*/ 6118412 w 8713694"/>
              <a:gd name="connsiteY2" fmla="*/ 0 h 470647"/>
              <a:gd name="connsiteX3" fmla="*/ 8713694 w 8713694"/>
              <a:gd name="connsiteY3" fmla="*/ 443753 h 470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13694" h="470647">
                <a:moveTo>
                  <a:pt x="0" y="161365"/>
                </a:moveTo>
                <a:cubicBezTo>
                  <a:pt x="485215" y="316006"/>
                  <a:pt x="970430" y="470647"/>
                  <a:pt x="1990165" y="443753"/>
                </a:cubicBezTo>
                <a:cubicBezTo>
                  <a:pt x="3009900" y="416859"/>
                  <a:pt x="4997824" y="0"/>
                  <a:pt x="6118412" y="0"/>
                </a:cubicBezTo>
                <a:cubicBezTo>
                  <a:pt x="7239000" y="0"/>
                  <a:pt x="7976347" y="221876"/>
                  <a:pt x="8713694" y="443753"/>
                </a:cubicBezTo>
              </a:path>
            </a:pathLst>
          </a:custGeom>
          <a:ln w="38100">
            <a:solidFill>
              <a:srgbClr val="003366"/>
            </a:solidFill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458" y="148326"/>
            <a:ext cx="8229600" cy="857250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rgbClr val="00336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2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49873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 userDrawn="1"/>
        </p:nvSpPr>
        <p:spPr>
          <a:xfrm>
            <a:off x="451340" y="490967"/>
            <a:ext cx="8175381" cy="244580"/>
          </a:xfrm>
          <a:custGeom>
            <a:avLst/>
            <a:gdLst>
              <a:gd name="connsiteX0" fmla="*/ 0 w 8713694"/>
              <a:gd name="connsiteY0" fmla="*/ 161365 h 470647"/>
              <a:gd name="connsiteX1" fmla="*/ 1990165 w 8713694"/>
              <a:gd name="connsiteY1" fmla="*/ 443753 h 470647"/>
              <a:gd name="connsiteX2" fmla="*/ 6118412 w 8713694"/>
              <a:gd name="connsiteY2" fmla="*/ 0 h 470647"/>
              <a:gd name="connsiteX3" fmla="*/ 8713694 w 8713694"/>
              <a:gd name="connsiteY3" fmla="*/ 443753 h 470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13694" h="470647">
                <a:moveTo>
                  <a:pt x="0" y="161365"/>
                </a:moveTo>
                <a:cubicBezTo>
                  <a:pt x="485215" y="316006"/>
                  <a:pt x="970430" y="470647"/>
                  <a:pt x="1990165" y="443753"/>
                </a:cubicBezTo>
                <a:cubicBezTo>
                  <a:pt x="3009900" y="416859"/>
                  <a:pt x="4997824" y="0"/>
                  <a:pt x="6118412" y="0"/>
                </a:cubicBezTo>
                <a:cubicBezTo>
                  <a:pt x="7239000" y="0"/>
                  <a:pt x="7976347" y="221876"/>
                  <a:pt x="8713694" y="443753"/>
                </a:cubicBezTo>
              </a:path>
            </a:pathLst>
          </a:custGeom>
          <a:ln w="38100">
            <a:solidFill>
              <a:srgbClr val="003366"/>
            </a:solidFill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458" y="148326"/>
            <a:ext cx="8229600" cy="857250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rgbClr val="00336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9748401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>
          <a:xfrm>
            <a:off x="451340" y="490967"/>
            <a:ext cx="8175381" cy="244580"/>
          </a:xfrm>
          <a:custGeom>
            <a:avLst/>
            <a:gdLst>
              <a:gd name="connsiteX0" fmla="*/ 0 w 8713694"/>
              <a:gd name="connsiteY0" fmla="*/ 161365 h 470647"/>
              <a:gd name="connsiteX1" fmla="*/ 1990165 w 8713694"/>
              <a:gd name="connsiteY1" fmla="*/ 443753 h 470647"/>
              <a:gd name="connsiteX2" fmla="*/ 6118412 w 8713694"/>
              <a:gd name="connsiteY2" fmla="*/ 0 h 470647"/>
              <a:gd name="connsiteX3" fmla="*/ 8713694 w 8713694"/>
              <a:gd name="connsiteY3" fmla="*/ 443753 h 470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13694" h="470647">
                <a:moveTo>
                  <a:pt x="0" y="161365"/>
                </a:moveTo>
                <a:cubicBezTo>
                  <a:pt x="485215" y="316006"/>
                  <a:pt x="970430" y="470647"/>
                  <a:pt x="1990165" y="443753"/>
                </a:cubicBezTo>
                <a:cubicBezTo>
                  <a:pt x="3009900" y="416859"/>
                  <a:pt x="4997824" y="0"/>
                  <a:pt x="6118412" y="0"/>
                </a:cubicBezTo>
                <a:cubicBezTo>
                  <a:pt x="7239000" y="0"/>
                  <a:pt x="7976347" y="221876"/>
                  <a:pt x="8713694" y="443753"/>
                </a:cubicBezTo>
              </a:path>
            </a:pathLst>
          </a:custGeom>
          <a:ln w="38100">
            <a:solidFill>
              <a:srgbClr val="003366"/>
            </a:solidFill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458" y="148326"/>
            <a:ext cx="8229600" cy="857250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rgbClr val="00336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0404207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0"/>
          <p:cNvSpPr>
            <a:spLocks noChangeArrowheads="1"/>
          </p:cNvSpPr>
          <p:nvPr userDrawn="1"/>
        </p:nvSpPr>
        <p:spPr bwMode="auto">
          <a:xfrm>
            <a:off x="0" y="844153"/>
            <a:ext cx="9144000" cy="4299347"/>
          </a:xfrm>
          <a:prstGeom prst="rect">
            <a:avLst/>
          </a:prstGeom>
          <a:solidFill>
            <a:schemeClr val="bg1">
              <a:alpha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  <a:defRPr/>
            </a:pPr>
            <a:endParaRPr lang="en-US" dirty="0">
              <a:solidFill>
                <a:srgbClr val="0C175E"/>
              </a:solidFill>
            </a:endParaRPr>
          </a:p>
        </p:txBody>
      </p:sp>
      <p:sp>
        <p:nvSpPr>
          <p:cNvPr id="4" name="Text Box 11"/>
          <p:cNvSpPr txBox="1">
            <a:spLocks noChangeArrowheads="1"/>
          </p:cNvSpPr>
          <p:nvPr userDrawn="1"/>
        </p:nvSpPr>
        <p:spPr bwMode="auto">
          <a:xfrm>
            <a:off x="659423" y="4743451"/>
            <a:ext cx="3048000" cy="29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/>
          <a:lstStyle/>
          <a:p>
            <a:pPr eaLnBrk="0" fontAlgn="base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b="1" dirty="0">
                <a:solidFill>
                  <a:srgbClr val="0C175E"/>
                </a:solidFill>
              </a:rPr>
              <a:t>© Friend </a:t>
            </a:r>
            <a:r>
              <a:rPr lang="en-GB" sz="1000" b="1" dirty="0" smtClean="0">
                <a:solidFill>
                  <a:srgbClr val="0C175E"/>
                </a:solidFill>
              </a:rPr>
              <a:t>Partnership Limited 2014</a:t>
            </a:r>
            <a:endParaRPr lang="en-GB" sz="1000" b="1" dirty="0">
              <a:solidFill>
                <a:srgbClr val="0C175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458" y="148326"/>
            <a:ext cx="8229600" cy="857250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rgbClr val="00336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141359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0"/>
          <p:cNvSpPr>
            <a:spLocks noChangeArrowheads="1"/>
          </p:cNvSpPr>
          <p:nvPr userDrawn="1"/>
        </p:nvSpPr>
        <p:spPr bwMode="auto">
          <a:xfrm>
            <a:off x="0" y="844153"/>
            <a:ext cx="9144000" cy="4299347"/>
          </a:xfrm>
          <a:prstGeom prst="rect">
            <a:avLst/>
          </a:prstGeom>
          <a:solidFill>
            <a:schemeClr val="bg1">
              <a:alpha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  <a:defRPr/>
            </a:pPr>
            <a:endParaRPr lang="en-US" dirty="0">
              <a:solidFill>
                <a:srgbClr val="0C175E"/>
              </a:solidFill>
            </a:endParaRPr>
          </a:p>
        </p:txBody>
      </p:sp>
      <p:sp>
        <p:nvSpPr>
          <p:cNvPr id="3" name="Text Box 11"/>
          <p:cNvSpPr txBox="1">
            <a:spLocks noChangeArrowheads="1"/>
          </p:cNvSpPr>
          <p:nvPr userDrawn="1"/>
        </p:nvSpPr>
        <p:spPr bwMode="auto">
          <a:xfrm>
            <a:off x="395536" y="4743451"/>
            <a:ext cx="3048000" cy="29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/>
          <a:lstStyle/>
          <a:p>
            <a:pPr eaLnBrk="0" fontAlgn="base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b="1" dirty="0">
                <a:solidFill>
                  <a:srgbClr val="0C175E"/>
                </a:solidFill>
              </a:rPr>
              <a:t>© </a:t>
            </a:r>
            <a:r>
              <a:rPr lang="en-GB" sz="1000" b="1" dirty="0" smtClean="0">
                <a:solidFill>
                  <a:srgbClr val="0C175E"/>
                </a:solidFill>
              </a:rPr>
              <a:t>Friend Partnership Limited 2016</a:t>
            </a:r>
            <a:endParaRPr lang="en-GB" sz="1000" b="1" dirty="0">
              <a:solidFill>
                <a:srgbClr val="0C175E"/>
              </a:solidFill>
            </a:endParaRPr>
          </a:p>
        </p:txBody>
      </p:sp>
      <p:sp>
        <p:nvSpPr>
          <p:cNvPr id="5" name="Freeform 4"/>
          <p:cNvSpPr/>
          <p:nvPr userDrawn="1"/>
        </p:nvSpPr>
        <p:spPr>
          <a:xfrm>
            <a:off x="451340" y="490967"/>
            <a:ext cx="8175381" cy="244580"/>
          </a:xfrm>
          <a:custGeom>
            <a:avLst/>
            <a:gdLst>
              <a:gd name="connsiteX0" fmla="*/ 0 w 8713694"/>
              <a:gd name="connsiteY0" fmla="*/ 161365 h 470647"/>
              <a:gd name="connsiteX1" fmla="*/ 1990165 w 8713694"/>
              <a:gd name="connsiteY1" fmla="*/ 443753 h 470647"/>
              <a:gd name="connsiteX2" fmla="*/ 6118412 w 8713694"/>
              <a:gd name="connsiteY2" fmla="*/ 0 h 470647"/>
              <a:gd name="connsiteX3" fmla="*/ 8713694 w 8713694"/>
              <a:gd name="connsiteY3" fmla="*/ 443753 h 470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13694" h="470647">
                <a:moveTo>
                  <a:pt x="0" y="161365"/>
                </a:moveTo>
                <a:cubicBezTo>
                  <a:pt x="485215" y="316006"/>
                  <a:pt x="970430" y="470647"/>
                  <a:pt x="1990165" y="443753"/>
                </a:cubicBezTo>
                <a:cubicBezTo>
                  <a:pt x="3009900" y="416859"/>
                  <a:pt x="4997824" y="0"/>
                  <a:pt x="6118412" y="0"/>
                </a:cubicBezTo>
                <a:cubicBezTo>
                  <a:pt x="7239000" y="0"/>
                  <a:pt x="7976347" y="221876"/>
                  <a:pt x="8713694" y="443753"/>
                </a:cubicBezTo>
              </a:path>
            </a:pathLst>
          </a:custGeom>
          <a:ln w="38100">
            <a:solidFill>
              <a:srgbClr val="003366"/>
            </a:solidFill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34739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7962901" y="4781550"/>
            <a:ext cx="1162498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  <a:defRPr/>
            </a:pPr>
            <a:r>
              <a:rPr lang="fr-FR" b="1" dirty="0">
                <a:solidFill>
                  <a:srgbClr val="FFFFFF"/>
                </a:solidFill>
              </a:rPr>
              <a:t>Page </a:t>
            </a:r>
            <a:fld id="{9DFA1230-E354-4B44-89B1-52440F229AE1}" type="slidenum">
              <a:rPr lang="fr-FR" b="1">
                <a:solidFill>
                  <a:srgbClr val="FFFFFF"/>
                </a:solidFill>
              </a:rPr>
              <a:pPr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FontTx/>
                <a:buChar char="•"/>
                <a:defRPr/>
              </a:pPr>
              <a:t>‹#›</a:t>
            </a:fld>
            <a:endParaRPr lang="fr-FR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1159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316" name="Rectangle 20"/>
          <p:cNvSpPr>
            <a:spLocks noChangeArrowheads="1"/>
          </p:cNvSpPr>
          <p:nvPr/>
        </p:nvSpPr>
        <p:spPr bwMode="auto">
          <a:xfrm>
            <a:off x="451341" y="1221601"/>
            <a:ext cx="7865076" cy="286231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  <a:defRPr/>
            </a:pPr>
            <a:endParaRPr lang="en-US" dirty="0">
              <a:solidFill>
                <a:srgbClr val="0C175E"/>
              </a:solidFill>
            </a:endParaRPr>
          </a:p>
        </p:txBody>
      </p:sp>
      <p:graphicFrame>
        <p:nvGraphicFramePr>
          <p:cNvPr id="567311" name="Group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45986762"/>
              </p:ext>
            </p:extLst>
          </p:nvPr>
        </p:nvGraphicFramePr>
        <p:xfrm>
          <a:off x="457202" y="4437460"/>
          <a:ext cx="8308731" cy="464820"/>
        </p:xfrm>
        <a:graphic>
          <a:graphicData uri="http://schemas.openxmlformats.org/drawingml/2006/table">
            <a:tbl>
              <a:tblPr/>
              <a:tblGrid>
                <a:gridCol w="8308731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</a:rPr>
                        <a:t>Friend Partnership Limited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</a:rPr>
                        <a:t>Eleven Brindleyplace, 2 Brunswick Square, Birmingham, B1 2LP</a:t>
                      </a:r>
                      <a:r>
                        <a:rPr kumimoji="0" lang="en-US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C175E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</a:rPr>
                        <a:t>+44 (0) 121 633 2000</a:t>
                      </a:r>
                    </a:p>
                  </a:txBody>
                  <a:tcPr marL="84406" marR="84406" marT="34290" marB="3429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197" name="Rectangle 13"/>
          <p:cNvSpPr>
            <a:spLocks noGrp="1" noChangeArrowheads="1"/>
          </p:cNvSpPr>
          <p:nvPr>
            <p:ph type="ctrTitle"/>
          </p:nvPr>
        </p:nvSpPr>
        <p:spPr bwMode="auto">
          <a:xfrm>
            <a:off x="459810" y="1491630"/>
            <a:ext cx="7842738" cy="249299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GB" sz="3000" b="1" dirty="0" smtClean="0">
                <a:solidFill>
                  <a:schemeClr val="bg1"/>
                </a:solidFill>
                <a:latin typeface="Corbel" pitchFamily="34" charset="0"/>
              </a:rPr>
              <a:t>Tax Planning for High Net Worth Individuals - 8 June 2016</a:t>
            </a:r>
            <a:br>
              <a:rPr lang="en-GB" sz="3000" b="1" dirty="0" smtClean="0">
                <a:solidFill>
                  <a:schemeClr val="bg1"/>
                </a:solidFill>
                <a:latin typeface="Corbel" pitchFamily="34" charset="0"/>
              </a:rPr>
            </a:br>
            <a:r>
              <a:rPr lang="en-GB" sz="3200" b="1" dirty="0">
                <a:solidFill>
                  <a:schemeClr val="bg1"/>
                </a:solidFill>
                <a:latin typeface="Corbel" pitchFamily="34" charset="0"/>
              </a:rPr>
              <a:t/>
            </a:r>
            <a:br>
              <a:rPr lang="en-GB" sz="3200" b="1" dirty="0">
                <a:solidFill>
                  <a:schemeClr val="bg1"/>
                </a:solidFill>
                <a:latin typeface="Corbel" pitchFamily="34" charset="0"/>
              </a:rPr>
            </a:br>
            <a:r>
              <a:rPr lang="en-GB" sz="2000" b="1" dirty="0" smtClean="0">
                <a:solidFill>
                  <a:schemeClr val="bg1"/>
                </a:solidFill>
                <a:latin typeface="Corbel" pitchFamily="34" charset="0"/>
              </a:rPr>
              <a:t>Simon Littlejohns</a:t>
            </a:r>
            <a:br>
              <a:rPr lang="en-GB" sz="2000" b="1" dirty="0" smtClean="0">
                <a:solidFill>
                  <a:schemeClr val="bg1"/>
                </a:solidFill>
                <a:latin typeface="Corbel" pitchFamily="34" charset="0"/>
              </a:rPr>
            </a:br>
            <a:r>
              <a:rPr lang="en-GB" sz="2000" b="1" dirty="0" smtClean="0">
                <a:solidFill>
                  <a:schemeClr val="bg1"/>
                </a:solidFill>
                <a:latin typeface="Corbel" pitchFamily="34" charset="0"/>
              </a:rPr>
              <a:t>Tax Partner</a:t>
            </a:r>
            <a:br>
              <a:rPr lang="en-GB" sz="2000" b="1" dirty="0" smtClean="0">
                <a:solidFill>
                  <a:schemeClr val="bg1"/>
                </a:solidFill>
                <a:latin typeface="Corbel" pitchFamily="34" charset="0"/>
              </a:rPr>
            </a:br>
            <a:r>
              <a:rPr lang="en-GB" sz="2000" b="1" dirty="0" smtClean="0">
                <a:solidFill>
                  <a:schemeClr val="bg1"/>
                </a:solidFill>
                <a:latin typeface="Corbel" pitchFamily="34" charset="0"/>
              </a:rPr>
              <a:t>Friend Partnership Limited</a:t>
            </a:r>
            <a:endParaRPr lang="en-GB" sz="2000" b="1" dirty="0">
              <a:solidFill>
                <a:schemeClr val="bg1"/>
              </a:solidFill>
              <a:latin typeface="Corbel" pitchFamily="34" charset="0"/>
            </a:endParaRPr>
          </a:p>
        </p:txBody>
      </p:sp>
      <p:sp>
        <p:nvSpPr>
          <p:cNvPr id="8198" name="Rectangle 16"/>
          <p:cNvSpPr>
            <a:spLocks noChangeArrowheads="1"/>
          </p:cNvSpPr>
          <p:nvPr/>
        </p:nvSpPr>
        <p:spPr bwMode="auto">
          <a:xfrm>
            <a:off x="451340" y="1977628"/>
            <a:ext cx="8241323" cy="1241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dirty="0">
              <a:solidFill>
                <a:srgbClr val="0C175E"/>
              </a:solidFill>
            </a:endParaRPr>
          </a:p>
        </p:txBody>
      </p:sp>
      <p:sp>
        <p:nvSpPr>
          <p:cNvPr id="8199" name="Rectangle 17"/>
          <p:cNvSpPr>
            <a:spLocks noChangeArrowheads="1"/>
          </p:cNvSpPr>
          <p:nvPr/>
        </p:nvSpPr>
        <p:spPr bwMode="auto">
          <a:xfrm>
            <a:off x="383931" y="1924053"/>
            <a:ext cx="8376138" cy="1350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dirty="0">
              <a:solidFill>
                <a:srgbClr val="0C175E"/>
              </a:solidFill>
            </a:endParaRPr>
          </a:p>
        </p:txBody>
      </p:sp>
      <p:sp>
        <p:nvSpPr>
          <p:cNvPr id="8200" name="Rectangle 18"/>
          <p:cNvSpPr>
            <a:spLocks noChangeArrowheads="1"/>
          </p:cNvSpPr>
          <p:nvPr/>
        </p:nvSpPr>
        <p:spPr bwMode="auto">
          <a:xfrm>
            <a:off x="1182567" y="3651647"/>
            <a:ext cx="863111" cy="270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dirty="0">
              <a:solidFill>
                <a:srgbClr val="0C175E"/>
              </a:solidFill>
            </a:endParaRPr>
          </a:p>
        </p:txBody>
      </p:sp>
      <p:sp>
        <p:nvSpPr>
          <p:cNvPr id="8201" name="Rectangle 19"/>
          <p:cNvSpPr>
            <a:spLocks noChangeArrowheads="1"/>
          </p:cNvSpPr>
          <p:nvPr/>
        </p:nvSpPr>
        <p:spPr bwMode="auto">
          <a:xfrm>
            <a:off x="716574" y="3003947"/>
            <a:ext cx="186103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dirty="0">
              <a:solidFill>
                <a:srgbClr val="0C175E"/>
              </a:solidFill>
            </a:endParaRPr>
          </a:p>
        </p:txBody>
      </p:sp>
      <p:pic>
        <p:nvPicPr>
          <p:cNvPr id="2" name="Picture 2" descr="C:\Users\toni.palmer\AppData\Local\Temp\Temp3_ICAEW-memberfirm-logo.zip\icaew_firm_logo_RGB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73209" y="4413382"/>
            <a:ext cx="831240" cy="318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816736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3931" y="148829"/>
            <a:ext cx="8229600" cy="8572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dirty="0" smtClean="0"/>
              <a:t>CGT post April 2016</a:t>
            </a:r>
            <a:endParaRPr lang="en-US" dirty="0" smtClean="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83932" y="844153"/>
            <a:ext cx="8292524" cy="216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9388" indent="-179388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9pPr>
          </a:lstStyle>
          <a:p>
            <a:pPr marL="355600" indent="-355600" eaLnBrk="1" fontAlgn="base" hangingPunct="1">
              <a:spcBef>
                <a:spcPts val="1200"/>
              </a:spcBef>
              <a:spcAft>
                <a:spcPts val="600"/>
              </a:spcAft>
              <a:buFontTx/>
              <a:buChar char="•"/>
            </a:pPr>
            <a:endParaRPr lang="en-GB" dirty="0" smtClean="0">
              <a:solidFill>
                <a:srgbClr val="000000"/>
              </a:solidFill>
              <a:latin typeface="Corbel" pitchFamily="34" charset="0"/>
            </a:endParaRP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Main rates: 10% and 20%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Uplift to: 18% and 28% for residential property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Entrepreneurs’ Relief: 10%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Investors’ Relief: 10%</a:t>
            </a:r>
          </a:p>
          <a:p>
            <a:pPr marL="355600" indent="-355600" eaLnBrk="1" fontAlgn="base" hangingPunct="1">
              <a:spcBef>
                <a:spcPts val="1200"/>
              </a:spcBef>
              <a:spcAft>
                <a:spcPts val="600"/>
              </a:spcAft>
              <a:buSzPct val="50000"/>
              <a:buFont typeface="Courier New" panose="02070309020205020404" pitchFamily="49" charset="0"/>
              <a:buChar char="o"/>
            </a:pPr>
            <a:endParaRPr lang="en-GB" dirty="0" smtClean="0">
              <a:solidFill>
                <a:srgbClr val="000000"/>
              </a:solidFill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51025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3931" y="148829"/>
            <a:ext cx="8229600" cy="8572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dirty="0" smtClean="0"/>
              <a:t>OMBs - profit extraction</a:t>
            </a:r>
            <a:endParaRPr lang="en-US" dirty="0" smtClean="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83932" y="844154"/>
            <a:ext cx="8292524" cy="3385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9388" indent="-179388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9pPr>
          </a:lstStyle>
          <a:p>
            <a:pPr marL="355600" indent="-355600" eaLnBrk="1" fontAlgn="base" hangingPunct="1">
              <a:spcBef>
                <a:spcPts val="1200"/>
              </a:spcBef>
              <a:spcAft>
                <a:spcPts val="600"/>
              </a:spcAft>
              <a:buFontTx/>
              <a:buChar char="•"/>
            </a:pPr>
            <a:endParaRPr lang="en-GB" dirty="0" smtClean="0">
              <a:solidFill>
                <a:srgbClr val="000000"/>
              </a:solidFill>
              <a:latin typeface="Corbel" pitchFamily="34" charset="0"/>
            </a:endParaRPr>
          </a:p>
          <a:p>
            <a:pPr marL="355600" indent="-355600" eaLnBrk="1" fontAlgn="base" hangingPunct="1">
              <a:spcBef>
                <a:spcPts val="1200"/>
              </a:spcBef>
              <a:spcAft>
                <a:spcPts val="600"/>
              </a:spcAft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Reducing business profits:</a:t>
            </a:r>
          </a:p>
          <a:p>
            <a:pPr marL="919162" lvl="1" indent="-355600" eaLnBrk="1" fontAlgn="base" hangingPunct="1"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Salary			0%, 20%, 40%, 45%</a:t>
            </a:r>
          </a:p>
          <a:p>
            <a:pPr marL="919162" lvl="1" indent="-355600" eaLnBrk="1" fontAlgn="base" hangingPunct="1"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Personally held property</a:t>
            </a:r>
            <a:r>
              <a:rPr lang="en-GB" sz="1600" dirty="0">
                <a:solidFill>
                  <a:srgbClr val="000000"/>
                </a:solidFill>
                <a:latin typeface="Corbel" pitchFamily="34" charset="0"/>
              </a:rPr>
              <a:t>	0%, 20%, 40%, 45</a:t>
            </a: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%</a:t>
            </a:r>
          </a:p>
          <a:p>
            <a:pPr marL="919162" lvl="1" indent="-355600" eaLnBrk="1" fontAlgn="base" hangingPunct="1"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Spouses/children		0</a:t>
            </a:r>
            <a:r>
              <a:rPr lang="en-GB" sz="1600" dirty="0">
                <a:solidFill>
                  <a:srgbClr val="000000"/>
                </a:solidFill>
                <a:latin typeface="Corbel" pitchFamily="34" charset="0"/>
              </a:rPr>
              <a:t>%, 20%, 40%, 45</a:t>
            </a: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%</a:t>
            </a:r>
          </a:p>
          <a:p>
            <a:pPr marL="919162" lvl="1" indent="-355600" eaLnBrk="1" fontAlgn="base" hangingPunct="1"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Retain and sell		10%, 20%</a:t>
            </a:r>
          </a:p>
          <a:p>
            <a:pPr marL="919162" lvl="1" indent="-355600" eaLnBrk="1" fontAlgn="base" hangingPunct="1">
              <a:buFontTx/>
              <a:buChar char="•"/>
            </a:pPr>
            <a:r>
              <a:rPr lang="en-GB" sz="1600" dirty="0">
                <a:solidFill>
                  <a:srgbClr val="000000"/>
                </a:solidFill>
                <a:latin typeface="Corbel" pitchFamily="34" charset="0"/>
              </a:rPr>
              <a:t>Pension contributions	not applicable</a:t>
            </a:r>
          </a:p>
          <a:p>
            <a:pPr marL="919162" lvl="1" indent="-355600" eaLnBrk="1" fontAlgn="base" hangingPunct="1">
              <a:buFontTx/>
              <a:buChar char="•"/>
            </a:pPr>
            <a:endParaRPr lang="en-GB" sz="1600" dirty="0" smtClean="0">
              <a:solidFill>
                <a:srgbClr val="000000"/>
              </a:solidFill>
              <a:latin typeface="Corbel" pitchFamily="34" charset="0"/>
            </a:endParaRPr>
          </a:p>
          <a:p>
            <a:pPr marL="355600" indent="-355600" eaLnBrk="1" fontAlgn="base" hangingPunct="1"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No effect on business profits:</a:t>
            </a:r>
          </a:p>
          <a:p>
            <a:pPr marL="919162" lvl="1" indent="-355600" eaLnBrk="1" fontAlgn="base" hangingPunct="1"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Dividends</a:t>
            </a:r>
            <a:r>
              <a:rPr lang="en-GB" sz="1600" dirty="0">
                <a:solidFill>
                  <a:srgbClr val="000000"/>
                </a:solidFill>
                <a:latin typeface="Corbel" pitchFamily="34" charset="0"/>
              </a:rPr>
              <a:t>		</a:t>
            </a: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7.5</a:t>
            </a:r>
            <a:r>
              <a:rPr lang="en-GB" sz="1600" dirty="0">
                <a:solidFill>
                  <a:srgbClr val="000000"/>
                </a:solidFill>
                <a:latin typeface="Corbel" pitchFamily="34" charset="0"/>
              </a:rPr>
              <a:t>%, 32.5%, 38.1</a:t>
            </a: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%</a:t>
            </a:r>
          </a:p>
          <a:p>
            <a:pPr marL="355600" indent="-355600" eaLnBrk="1" fontAlgn="base" hangingPunct="1">
              <a:buFontTx/>
              <a:buChar char="•"/>
            </a:pPr>
            <a:endParaRPr lang="en-GB" sz="1600" dirty="0" smtClean="0">
              <a:solidFill>
                <a:srgbClr val="000000"/>
              </a:solidFill>
              <a:latin typeface="Corbel" pitchFamily="34" charset="0"/>
            </a:endParaRPr>
          </a:p>
          <a:p>
            <a:pPr marL="355600" indent="-355600" eaLnBrk="1" fontAlgn="base" hangingPunct="1"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Important to consider CT implications</a:t>
            </a:r>
            <a:endParaRPr lang="en-GB" sz="1600" dirty="0">
              <a:solidFill>
                <a:srgbClr val="000000"/>
              </a:solidFill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79961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3931" y="148829"/>
            <a:ext cx="8229600" cy="8572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dirty="0" smtClean="0"/>
              <a:t>OMBs - </a:t>
            </a:r>
            <a:r>
              <a:rPr lang="en-GB" dirty="0"/>
              <a:t>p</a:t>
            </a:r>
            <a:r>
              <a:rPr lang="en-GB" dirty="0" smtClean="0"/>
              <a:t>rofit extraction</a:t>
            </a:r>
            <a:endParaRPr lang="en-US" dirty="0" smtClean="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83932" y="844153"/>
            <a:ext cx="8292524" cy="3031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9388" indent="-179388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9pPr>
          </a:lstStyle>
          <a:p>
            <a:pPr marL="355600" indent="-355600" eaLnBrk="1" fontAlgn="base" hangingPunct="1">
              <a:spcBef>
                <a:spcPts val="1200"/>
              </a:spcBef>
              <a:spcAft>
                <a:spcPts val="600"/>
              </a:spcAft>
              <a:buFontTx/>
              <a:buChar char="•"/>
            </a:pPr>
            <a:endParaRPr lang="en-GB" dirty="0" smtClean="0">
              <a:solidFill>
                <a:srgbClr val="000000"/>
              </a:solidFill>
              <a:latin typeface="Corbel" pitchFamily="34" charset="0"/>
            </a:endParaRP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Dealt with salary and pension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Dividends better ‘but’…</a:t>
            </a:r>
          </a:p>
          <a:p>
            <a:pPr marL="919162" lvl="1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Reserves</a:t>
            </a:r>
          </a:p>
          <a:p>
            <a:pPr marL="919162" lvl="1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>
                <a:solidFill>
                  <a:srgbClr val="000000"/>
                </a:solidFill>
                <a:latin typeface="Corbel" pitchFamily="34" charset="0"/>
              </a:rPr>
              <a:t>B</a:t>
            </a: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alance sheet impact</a:t>
            </a:r>
          </a:p>
          <a:p>
            <a:pPr marL="919162" lvl="1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Mortgages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Personally held assets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Retain and sell - watch cash build up</a:t>
            </a:r>
            <a:endParaRPr lang="en-GB" sz="1600" dirty="0">
              <a:solidFill>
                <a:srgbClr val="000000"/>
              </a:solidFill>
              <a:latin typeface="Corbel" pitchFamily="34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GB" sz="1600" dirty="0" smtClean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33954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3931" y="148829"/>
            <a:ext cx="8229600" cy="8572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dirty="0" smtClean="0"/>
              <a:t>OMBs - </a:t>
            </a:r>
            <a:r>
              <a:rPr lang="en-GB" dirty="0"/>
              <a:t>t</a:t>
            </a:r>
            <a:r>
              <a:rPr lang="en-GB" dirty="0" smtClean="0"/>
              <a:t>rading premises</a:t>
            </a:r>
            <a:endParaRPr lang="en-US" dirty="0" smtClean="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83932" y="844154"/>
            <a:ext cx="8292524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9388" indent="-179388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9pPr>
          </a:lstStyle>
          <a:p>
            <a:pPr marL="355600" indent="-355600" eaLnBrk="1" fontAlgn="base" hangingPunct="1">
              <a:spcBef>
                <a:spcPts val="1200"/>
              </a:spcBef>
              <a:spcAft>
                <a:spcPts val="600"/>
              </a:spcAft>
              <a:buFontTx/>
              <a:buChar char="•"/>
            </a:pPr>
            <a:endParaRPr lang="en-GB" dirty="0" smtClean="0">
              <a:solidFill>
                <a:srgbClr val="000000"/>
              </a:solidFill>
              <a:latin typeface="Corbel" pitchFamily="34" charset="0"/>
            </a:endParaRP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Held personally:</a:t>
            </a:r>
          </a:p>
          <a:p>
            <a:pPr marL="919162" lvl="1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Income taxed highly</a:t>
            </a:r>
          </a:p>
          <a:p>
            <a:pPr marL="919162" lvl="1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CGT disadvantages</a:t>
            </a:r>
            <a:endParaRPr lang="en-GB" sz="1600" dirty="0">
              <a:solidFill>
                <a:srgbClr val="000000"/>
              </a:solidFill>
              <a:latin typeface="Corbel" pitchFamily="34" charset="0"/>
            </a:endParaRP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Held by pension scheme:</a:t>
            </a:r>
          </a:p>
          <a:p>
            <a:pPr marL="919162" lvl="1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Best of all worlds?</a:t>
            </a:r>
          </a:p>
        </p:txBody>
      </p:sp>
    </p:spTree>
    <p:extLst>
      <p:ext uri="{BB962C8B-B14F-4D97-AF65-F5344CB8AC3E}">
        <p14:creationId xmlns:p14="http://schemas.microsoft.com/office/powerpoint/2010/main" xmlns="" val="29844276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3931" y="148829"/>
            <a:ext cx="8229600" cy="8572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dirty="0" smtClean="0"/>
              <a:t>OMBs - share structure</a:t>
            </a:r>
            <a:endParaRPr lang="en-US" dirty="0" smtClean="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83932" y="844154"/>
            <a:ext cx="8292524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9388" indent="-179388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9pPr>
          </a:lstStyle>
          <a:p>
            <a:pPr marL="355600" indent="-355600" eaLnBrk="1" fontAlgn="base" hangingPunct="1">
              <a:spcBef>
                <a:spcPts val="1200"/>
              </a:spcBef>
              <a:spcAft>
                <a:spcPts val="600"/>
              </a:spcAft>
              <a:buFontTx/>
              <a:buChar char="•"/>
            </a:pPr>
            <a:endParaRPr lang="en-GB" dirty="0" smtClean="0">
              <a:solidFill>
                <a:srgbClr val="000000"/>
              </a:solidFill>
              <a:latin typeface="Corbel" pitchFamily="34" charset="0"/>
            </a:endParaRP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Any ‘spare’ BR and PA?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Spread shares - spouses, adult children, other family members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Different class for dividends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Watch anti-avoidance and gifts of income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Trading company - CGT hold over relief</a:t>
            </a:r>
            <a:endParaRPr lang="en-GB" sz="1600" dirty="0">
              <a:solidFill>
                <a:srgbClr val="000000"/>
              </a:solidFill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07715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3931" y="148829"/>
            <a:ext cx="8229600" cy="8572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dirty="0" smtClean="0"/>
              <a:t>IHT reliefs</a:t>
            </a:r>
            <a:endParaRPr lang="en-US" dirty="0" smtClean="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83932" y="844153"/>
            <a:ext cx="8292524" cy="3247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9388" indent="-179388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9pPr>
          </a:lstStyle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Nil rate band £1 million - not quite!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Main residence - new relief - watch conditions:</a:t>
            </a:r>
          </a:p>
          <a:p>
            <a:pPr marL="919162" lvl="1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Qualifying interest</a:t>
            </a:r>
          </a:p>
          <a:p>
            <a:pPr marL="919162" lvl="1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Closely inherited</a:t>
            </a:r>
          </a:p>
          <a:p>
            <a:pPr marL="919162" lvl="1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Timing and amount of relief - full £175,000 by April 2020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BPR and APR well known:</a:t>
            </a:r>
          </a:p>
          <a:p>
            <a:pPr marL="919162" lvl="1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Watch issues - timing , excepted assets, binding contracts etc.</a:t>
            </a:r>
          </a:p>
          <a:p>
            <a:pPr marL="919162" lvl="1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EIS and AIM - 100% BPR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Use available exemptions - normal gifts out of income, annual, small, wedding etc.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Lifetime giving - watch: timing, GWR , POAT and gift/loan schemes </a:t>
            </a:r>
            <a:endParaRPr lang="en-GB" sz="1600" dirty="0">
              <a:solidFill>
                <a:srgbClr val="000000"/>
              </a:solidFill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3866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3931" y="148829"/>
            <a:ext cx="8229600" cy="8572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dirty="0" smtClean="0"/>
              <a:t>Death</a:t>
            </a:r>
            <a:endParaRPr lang="en-US" dirty="0" smtClean="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83932" y="844153"/>
            <a:ext cx="8292524" cy="298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9388" indent="-179388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9pPr>
          </a:lstStyle>
          <a:p>
            <a:pPr marL="355600" indent="-355600" eaLnBrk="1" fontAlgn="base" hangingPunct="1">
              <a:spcBef>
                <a:spcPts val="1200"/>
              </a:spcBef>
              <a:spcAft>
                <a:spcPts val="600"/>
              </a:spcAft>
              <a:buFontTx/>
              <a:buChar char="•"/>
            </a:pPr>
            <a:endParaRPr lang="en-GB" dirty="0" smtClean="0">
              <a:solidFill>
                <a:srgbClr val="000000"/>
              </a:solidFill>
              <a:latin typeface="Corbel" pitchFamily="34" charset="0"/>
            </a:endParaRP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CGT market value uplift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Gifts in lifetime - CGT at 20% v IHT at 40%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Business owners in good position:</a:t>
            </a:r>
          </a:p>
          <a:p>
            <a:pPr marL="919162" lvl="1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BPR and APR</a:t>
            </a:r>
          </a:p>
          <a:p>
            <a:pPr marL="919162" lvl="1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‘Double dip’ planning still possible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Are wills up to date?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Remember PoA</a:t>
            </a:r>
            <a:endParaRPr lang="en-GB" sz="1600" dirty="0">
              <a:solidFill>
                <a:srgbClr val="000000"/>
              </a:solidFill>
              <a:latin typeface="Corbe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516952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3931" y="148829"/>
            <a:ext cx="8229600" cy="8572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dirty="0" smtClean="0"/>
              <a:t>BTL changes</a:t>
            </a:r>
            <a:endParaRPr lang="en-US" dirty="0" smtClean="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83932" y="844154"/>
            <a:ext cx="8292524" cy="2015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9388" indent="-179388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9pPr>
          </a:lstStyle>
          <a:p>
            <a:pPr marL="355600" indent="-355600" eaLnBrk="1" fontAlgn="base" hangingPunct="1">
              <a:spcBef>
                <a:spcPts val="1200"/>
              </a:spcBef>
              <a:spcAft>
                <a:spcPts val="600"/>
              </a:spcAft>
              <a:buFontTx/>
              <a:buChar char="•"/>
            </a:pPr>
            <a:endParaRPr lang="en-GB" dirty="0" smtClean="0">
              <a:solidFill>
                <a:srgbClr val="000000"/>
              </a:solidFill>
              <a:latin typeface="Corbel" pitchFamily="34" charset="0"/>
            </a:endParaRP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Increased SDLT (above £40,000 - 3% extra - flat rate)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No reduction in CGT - still 28%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CGT paid earlier (30 days after sale from April 2019)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Reducing tax relief for interest (restricted to 20% by 2020)</a:t>
            </a:r>
            <a:endParaRPr lang="en-GB" sz="1600" dirty="0">
              <a:solidFill>
                <a:srgbClr val="000000"/>
              </a:solidFill>
              <a:latin typeface="Corbel" pitchFamily="34" charset="0"/>
            </a:endParaRPr>
          </a:p>
          <a:p>
            <a:pPr marL="563562" lvl="1" indent="0">
              <a:buSzPct val="70000"/>
            </a:pPr>
            <a:endParaRPr lang="en-GB" dirty="0">
              <a:solidFill>
                <a:srgbClr val="000000"/>
              </a:solidFill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09677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3931" y="148829"/>
            <a:ext cx="8229600" cy="8572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dirty="0" smtClean="0"/>
              <a:t>BTL Planning</a:t>
            </a:r>
            <a:endParaRPr lang="en-US" dirty="0" smtClean="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83932" y="844154"/>
            <a:ext cx="8292524" cy="2385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9388" indent="-179388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9pPr>
          </a:lstStyle>
          <a:p>
            <a:pPr marL="355600" indent="-355600" eaLnBrk="1" fontAlgn="base" hangingPunct="1">
              <a:spcBef>
                <a:spcPts val="1200"/>
              </a:spcBef>
              <a:spcAft>
                <a:spcPts val="600"/>
              </a:spcAft>
              <a:buFontTx/>
              <a:buChar char="•"/>
            </a:pPr>
            <a:endParaRPr lang="en-GB" dirty="0" smtClean="0">
              <a:solidFill>
                <a:srgbClr val="000000"/>
              </a:solidFill>
              <a:latin typeface="Corbel" pitchFamily="34" charset="0"/>
            </a:endParaRP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Reduce borrowings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Use company:</a:t>
            </a:r>
          </a:p>
          <a:p>
            <a:pPr marL="919162" lvl="1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New purchases</a:t>
            </a:r>
          </a:p>
          <a:p>
            <a:pPr marL="919162" lvl="1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Existing property standing at no gain - but SDLT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Sell and reinvest in other assets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Could use a trust in certain situations</a:t>
            </a:r>
          </a:p>
        </p:txBody>
      </p:sp>
    </p:spTree>
    <p:extLst>
      <p:ext uri="{BB962C8B-B14F-4D97-AF65-F5344CB8AC3E}">
        <p14:creationId xmlns:p14="http://schemas.microsoft.com/office/powerpoint/2010/main" xmlns="" val="11469129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3931" y="148829"/>
            <a:ext cx="8229600" cy="8572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dirty="0" smtClean="0"/>
              <a:t>Other issues</a:t>
            </a:r>
            <a:endParaRPr lang="en-US" dirty="0" smtClean="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83932" y="844153"/>
            <a:ext cx="8292524" cy="335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9388" indent="-179388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9pPr>
          </a:lstStyle>
          <a:p>
            <a:pPr marL="355600" indent="-355600" eaLnBrk="1" fontAlgn="base" hangingPunct="1">
              <a:spcBef>
                <a:spcPts val="1200"/>
              </a:spcBef>
              <a:spcAft>
                <a:spcPts val="600"/>
              </a:spcAft>
              <a:buFontTx/>
              <a:buChar char="•"/>
            </a:pPr>
            <a:endParaRPr lang="en-GB" dirty="0" smtClean="0">
              <a:solidFill>
                <a:srgbClr val="000000"/>
              </a:solidFill>
              <a:latin typeface="Corbel" pitchFamily="34" charset="0"/>
            </a:endParaRP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Anti-avoidance</a:t>
            </a:r>
          </a:p>
          <a:p>
            <a:pPr marL="919162" lvl="1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APNs</a:t>
            </a:r>
          </a:p>
          <a:p>
            <a:pPr marL="919162" lvl="1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HMRC enquiries</a:t>
            </a:r>
          </a:p>
          <a:p>
            <a:pPr marL="919162" lvl="1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Do not ignore - get specialist help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Trusts</a:t>
            </a:r>
          </a:p>
          <a:p>
            <a:pPr marL="919162" lvl="1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Relevant property trust regime</a:t>
            </a:r>
          </a:p>
          <a:p>
            <a:pPr marL="919162" lvl="1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Tax charge on way in and on 10 year anniversary</a:t>
            </a:r>
          </a:p>
          <a:p>
            <a:pPr marL="919162" lvl="1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Useful with CGT planning?</a:t>
            </a:r>
          </a:p>
          <a:p>
            <a:pPr marL="919162" lvl="1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Asset protection only?</a:t>
            </a:r>
          </a:p>
        </p:txBody>
      </p:sp>
    </p:spTree>
    <p:extLst>
      <p:ext uri="{BB962C8B-B14F-4D97-AF65-F5344CB8AC3E}">
        <p14:creationId xmlns:p14="http://schemas.microsoft.com/office/powerpoint/2010/main" xmlns="" val="21115741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3931" y="148829"/>
            <a:ext cx="8229600" cy="8572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dirty="0" smtClean="0"/>
              <a:t>Today’s objective</a:t>
            </a:r>
            <a:endParaRPr lang="en-US" dirty="0" smtClean="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83932" y="844153"/>
            <a:ext cx="8292524" cy="2385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9388" indent="-179388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9pPr>
          </a:lstStyle>
          <a:p>
            <a:pPr marL="355600" indent="-355600" eaLnBrk="1" fontAlgn="base" hangingPunct="1">
              <a:spcBef>
                <a:spcPts val="1200"/>
              </a:spcBef>
              <a:spcAft>
                <a:spcPts val="600"/>
              </a:spcAft>
              <a:buFontTx/>
              <a:buChar char="•"/>
            </a:pPr>
            <a:endParaRPr lang="en-GB" dirty="0" smtClean="0">
              <a:solidFill>
                <a:srgbClr val="000000"/>
              </a:solidFill>
              <a:latin typeface="Corbel" pitchFamily="34" charset="0"/>
            </a:endParaRP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Tax update following the changes in recent Budgets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Examine </a:t>
            </a:r>
            <a:r>
              <a:rPr lang="en-GB" sz="1600" dirty="0">
                <a:solidFill>
                  <a:srgbClr val="000000"/>
                </a:solidFill>
                <a:latin typeface="Corbel" pitchFamily="34" charset="0"/>
              </a:rPr>
              <a:t>the tax and financial planning opportunities:</a:t>
            </a:r>
          </a:p>
          <a:p>
            <a:pPr marL="919162" lvl="1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With rules in place now </a:t>
            </a:r>
            <a:endParaRPr lang="en-GB" sz="1600" dirty="0">
              <a:solidFill>
                <a:srgbClr val="000000"/>
              </a:solidFill>
              <a:latin typeface="Corbel" pitchFamily="34" charset="0"/>
            </a:endParaRPr>
          </a:p>
          <a:p>
            <a:pPr marL="919162" lvl="1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With changes to </a:t>
            </a:r>
            <a:r>
              <a:rPr lang="en-GB" sz="1600" dirty="0">
                <a:solidFill>
                  <a:srgbClr val="000000"/>
                </a:solidFill>
                <a:latin typeface="Corbel" pitchFamily="34" charset="0"/>
              </a:rPr>
              <a:t>come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Understand the pensions tax changes which are now in place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Overview of other changes</a:t>
            </a:r>
          </a:p>
        </p:txBody>
      </p:sp>
    </p:spTree>
    <p:extLst>
      <p:ext uri="{BB962C8B-B14F-4D97-AF65-F5344CB8AC3E}">
        <p14:creationId xmlns:p14="http://schemas.microsoft.com/office/powerpoint/2010/main" xmlns="" val="35780793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IFAs need to be considering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GB" sz="1600" dirty="0" smtClean="0">
                <a:latin typeface="Corbel" panose="020B0503020204020204" pitchFamily="34" charset="0"/>
              </a:rPr>
              <a:t>HNWI planning points</a:t>
            </a:r>
          </a:p>
          <a:p>
            <a:pPr>
              <a:spcBef>
                <a:spcPts val="600"/>
              </a:spcBef>
            </a:pPr>
            <a:r>
              <a:rPr lang="en-GB" sz="1600" dirty="0" smtClean="0">
                <a:latin typeface="Corbel" panose="020B0503020204020204" pitchFamily="34" charset="0"/>
              </a:rPr>
              <a:t>OMB extraction points</a:t>
            </a:r>
          </a:p>
          <a:p>
            <a:pPr>
              <a:spcBef>
                <a:spcPts val="600"/>
              </a:spcBef>
            </a:pPr>
            <a:r>
              <a:rPr lang="en-GB" sz="1600" dirty="0" smtClean="0">
                <a:latin typeface="Corbel" panose="020B0503020204020204" pitchFamily="34" charset="0"/>
              </a:rPr>
              <a:t>Portfolio composition</a:t>
            </a:r>
          </a:p>
          <a:p>
            <a:pPr>
              <a:spcBef>
                <a:spcPts val="600"/>
              </a:spcBef>
            </a:pPr>
            <a:r>
              <a:rPr lang="en-GB" sz="1600" dirty="0" smtClean="0">
                <a:latin typeface="Corbel" panose="020B0503020204020204" pitchFamily="34" charset="0"/>
              </a:rPr>
              <a:t>Portfolio split between spouses and children</a:t>
            </a:r>
          </a:p>
          <a:p>
            <a:pPr>
              <a:spcBef>
                <a:spcPts val="600"/>
              </a:spcBef>
            </a:pPr>
            <a:r>
              <a:rPr lang="en-GB" sz="1600" dirty="0" smtClean="0">
                <a:latin typeface="Corbel" panose="020B0503020204020204" pitchFamily="34" charset="0"/>
              </a:rPr>
              <a:t>Generating dividend income</a:t>
            </a:r>
          </a:p>
          <a:p>
            <a:pPr>
              <a:spcBef>
                <a:spcPts val="600"/>
              </a:spcBef>
            </a:pPr>
            <a:r>
              <a:rPr lang="en-GB" sz="1600" dirty="0" smtClean="0">
                <a:latin typeface="Corbel" panose="020B0503020204020204" pitchFamily="34" charset="0"/>
              </a:rPr>
              <a:t>Main residence issues</a:t>
            </a:r>
          </a:p>
          <a:p>
            <a:pPr>
              <a:spcBef>
                <a:spcPts val="600"/>
              </a:spcBef>
            </a:pPr>
            <a:r>
              <a:rPr lang="en-GB" sz="1600" dirty="0" smtClean="0">
                <a:latin typeface="Corbel" panose="020B0503020204020204" pitchFamily="34" charset="0"/>
              </a:rPr>
              <a:t>Tax favoured investments - BPR, APR, EIS, SEIS etc.</a:t>
            </a:r>
          </a:p>
          <a:p>
            <a:pPr>
              <a:spcBef>
                <a:spcPts val="600"/>
              </a:spcBef>
            </a:pPr>
            <a:r>
              <a:rPr lang="en-GB" sz="1600" dirty="0" smtClean="0">
                <a:latin typeface="Corbel" panose="020B0503020204020204" pitchFamily="34" charset="0"/>
              </a:rPr>
              <a:t>Maximising pension contributions</a:t>
            </a:r>
          </a:p>
          <a:p>
            <a:pPr>
              <a:spcBef>
                <a:spcPts val="600"/>
              </a:spcBef>
            </a:pPr>
            <a:r>
              <a:rPr lang="en-GB" sz="1600" dirty="0" smtClean="0">
                <a:latin typeface="Corbel" panose="020B0503020204020204" pitchFamily="34" charset="0"/>
              </a:rPr>
              <a:t>Wills and PoAs</a:t>
            </a:r>
            <a:endParaRPr lang="en-GB" sz="16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61694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3931" y="148829"/>
            <a:ext cx="8229600" cy="8572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dirty="0" smtClean="0"/>
              <a:t>Conclusion</a:t>
            </a:r>
            <a:endParaRPr lang="en-US" dirty="0" smtClean="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83932" y="844153"/>
            <a:ext cx="8292524" cy="335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9388" indent="-179388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9pPr>
          </a:lstStyle>
          <a:p>
            <a:pPr marL="355600" indent="-355600" eaLnBrk="1" fontAlgn="base" hangingPunct="1">
              <a:spcBef>
                <a:spcPts val="1200"/>
              </a:spcBef>
              <a:spcAft>
                <a:spcPts val="600"/>
              </a:spcAft>
              <a:buFontTx/>
              <a:buChar char="•"/>
            </a:pPr>
            <a:endParaRPr lang="en-GB" dirty="0" smtClean="0">
              <a:solidFill>
                <a:srgbClr val="000000"/>
              </a:solidFill>
              <a:latin typeface="Corbel" pitchFamily="34" charset="0"/>
            </a:endParaRP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Tax can be complex with seemingly simple issues!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In my view the key points are:</a:t>
            </a:r>
          </a:p>
          <a:p>
            <a:pPr marL="803275" lvl="2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>
                <a:solidFill>
                  <a:srgbClr val="000000"/>
                </a:solidFill>
                <a:latin typeface="Corbel" pitchFamily="34" charset="0"/>
              </a:rPr>
              <a:t>Clients must </a:t>
            </a: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have proper and comprehensive advice</a:t>
            </a:r>
            <a:endParaRPr lang="en-GB" sz="1600" dirty="0">
              <a:solidFill>
                <a:srgbClr val="000000"/>
              </a:solidFill>
              <a:latin typeface="Corbel" pitchFamily="34" charset="0"/>
            </a:endParaRPr>
          </a:p>
          <a:p>
            <a:pPr marL="803275" lvl="2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Advisers - play to strengths and know weaknesses</a:t>
            </a:r>
          </a:p>
          <a:p>
            <a:pPr marL="803275" lvl="2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Advisers - co-operation not confrontation</a:t>
            </a:r>
          </a:p>
          <a:p>
            <a:pPr marL="803275" lvl="2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I am happy to support IFAs and their clients:</a:t>
            </a:r>
          </a:p>
          <a:p>
            <a:pPr marL="1162050" lvl="3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Alongside the IFA or</a:t>
            </a:r>
          </a:p>
          <a:p>
            <a:pPr marL="1162050" lvl="3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In the background</a:t>
            </a:r>
          </a:p>
          <a:p>
            <a:pPr marL="803275" lvl="2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Result: more informed/useful discussions with clients</a:t>
            </a:r>
          </a:p>
        </p:txBody>
      </p:sp>
    </p:spTree>
    <p:extLst>
      <p:ext uri="{BB962C8B-B14F-4D97-AF65-F5344CB8AC3E}">
        <p14:creationId xmlns:p14="http://schemas.microsoft.com/office/powerpoint/2010/main" xmlns="" val="14353262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3931" y="148829"/>
            <a:ext cx="8229600" cy="8572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dirty="0" smtClean="0"/>
              <a:t>Today’s objective</a:t>
            </a:r>
            <a:endParaRPr lang="en-US" dirty="0" smtClean="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83932" y="844153"/>
            <a:ext cx="8292524" cy="2385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9388" indent="-179388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9pPr>
          </a:lstStyle>
          <a:p>
            <a:pPr marL="355600" indent="-355600" eaLnBrk="1" fontAlgn="base" hangingPunct="1">
              <a:spcBef>
                <a:spcPts val="1200"/>
              </a:spcBef>
              <a:spcAft>
                <a:spcPts val="600"/>
              </a:spcAft>
              <a:buFontTx/>
              <a:buChar char="•"/>
            </a:pPr>
            <a:endParaRPr lang="en-GB" dirty="0" smtClean="0">
              <a:solidFill>
                <a:srgbClr val="000000"/>
              </a:solidFill>
              <a:latin typeface="Corbel" pitchFamily="34" charset="0"/>
            </a:endParaRP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Tax update following the changes in recent Budgets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Examine </a:t>
            </a:r>
            <a:r>
              <a:rPr lang="en-GB" sz="1600" dirty="0">
                <a:solidFill>
                  <a:srgbClr val="000000"/>
                </a:solidFill>
                <a:latin typeface="Corbel" pitchFamily="34" charset="0"/>
              </a:rPr>
              <a:t>the tax and financial planning opportunities:</a:t>
            </a:r>
          </a:p>
          <a:p>
            <a:pPr marL="919162" lvl="1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With rules in place now </a:t>
            </a:r>
            <a:endParaRPr lang="en-GB" sz="1600" dirty="0">
              <a:solidFill>
                <a:srgbClr val="000000"/>
              </a:solidFill>
              <a:latin typeface="Corbel" pitchFamily="34" charset="0"/>
            </a:endParaRPr>
          </a:p>
          <a:p>
            <a:pPr marL="919162" lvl="1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With changes to </a:t>
            </a:r>
            <a:r>
              <a:rPr lang="en-GB" sz="1600" dirty="0">
                <a:solidFill>
                  <a:srgbClr val="000000"/>
                </a:solidFill>
                <a:latin typeface="Corbel" pitchFamily="34" charset="0"/>
              </a:rPr>
              <a:t>come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Understand the pensions tax changes which are now in place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Overview of other changes</a:t>
            </a:r>
          </a:p>
        </p:txBody>
      </p:sp>
    </p:spTree>
    <p:extLst>
      <p:ext uri="{BB962C8B-B14F-4D97-AF65-F5344CB8AC3E}">
        <p14:creationId xmlns:p14="http://schemas.microsoft.com/office/powerpoint/2010/main" xmlns="" val="17001558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2000" dirty="0" smtClean="0"/>
              <a:t>QUESTIONS</a:t>
            </a:r>
          </a:p>
          <a:p>
            <a:pPr marL="0" indent="0" algn="ctr">
              <a:buNone/>
            </a:pPr>
            <a:endParaRPr lang="en-GB" sz="2000" dirty="0" smtClean="0"/>
          </a:p>
          <a:p>
            <a:pPr marL="0" indent="0" algn="ctr">
              <a:buNone/>
            </a:pPr>
            <a:r>
              <a:rPr lang="en-GB" sz="2000" dirty="0" smtClean="0"/>
              <a:t>I am here over lunch so please do speak to me if you have any issues you would like to discuss</a:t>
            </a:r>
          </a:p>
          <a:p>
            <a:pPr marL="0" indent="0" algn="ctr">
              <a:buNone/>
            </a:pPr>
            <a:endParaRPr lang="en-GB" sz="2000" dirty="0" smtClean="0"/>
          </a:p>
          <a:p>
            <a:pPr marL="0" indent="0" algn="ctr">
              <a:buNone/>
            </a:pPr>
            <a:r>
              <a:rPr lang="en-GB" sz="2000" dirty="0" smtClean="0"/>
              <a:t>Alternatively please e-mail me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xmlns="" val="41555658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Abbreviations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39843486"/>
              </p:ext>
            </p:extLst>
          </p:nvPr>
        </p:nvGraphicFramePr>
        <p:xfrm>
          <a:off x="971600" y="1059582"/>
          <a:ext cx="7560840" cy="3096344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601797"/>
                <a:gridCol w="267934"/>
                <a:gridCol w="3691109"/>
              </a:tblGrid>
              <a:tr h="3096344">
                <a:tc>
                  <a:txBody>
                    <a:bodyPr/>
                    <a:lstStyle/>
                    <a:p>
                      <a:pPr>
                        <a:tabLst>
                          <a:tab pos="625475" algn="l"/>
                        </a:tabLst>
                      </a:pPr>
                      <a:r>
                        <a:rPr lang="en-GB" sz="1300" b="0" dirty="0" smtClean="0">
                          <a:latin typeface="Corbel" panose="020B0503020204020204" pitchFamily="34" charset="0"/>
                        </a:rPr>
                        <a:t>APN	Advance payment notice</a:t>
                      </a:r>
                    </a:p>
                    <a:p>
                      <a:pPr>
                        <a:tabLst>
                          <a:tab pos="625475" algn="l"/>
                        </a:tabLst>
                      </a:pPr>
                      <a:r>
                        <a:rPr lang="en-GB" sz="1300" b="0" dirty="0" smtClean="0">
                          <a:latin typeface="Corbel" panose="020B0503020204020204" pitchFamily="34" charset="0"/>
                        </a:rPr>
                        <a:t>APR	Agricultural property relief</a:t>
                      </a:r>
                    </a:p>
                    <a:p>
                      <a:pPr>
                        <a:tabLst>
                          <a:tab pos="625475" algn="l"/>
                        </a:tabLst>
                      </a:pPr>
                      <a:r>
                        <a:rPr lang="en-GB" sz="1300" b="0" dirty="0" smtClean="0">
                          <a:latin typeface="Corbel" panose="020B0503020204020204" pitchFamily="34" charset="0"/>
                        </a:rPr>
                        <a:t>BPR	Business property relief</a:t>
                      </a:r>
                    </a:p>
                    <a:p>
                      <a:pPr>
                        <a:tabLst>
                          <a:tab pos="625475" algn="l"/>
                        </a:tabLst>
                      </a:pPr>
                      <a:r>
                        <a:rPr lang="en-GB" sz="1300" b="0" dirty="0" smtClean="0">
                          <a:latin typeface="Corbel" panose="020B0503020204020204" pitchFamily="34" charset="0"/>
                        </a:rPr>
                        <a:t>BR 	Basic rate</a:t>
                      </a:r>
                    </a:p>
                    <a:p>
                      <a:pPr>
                        <a:tabLst>
                          <a:tab pos="625475" algn="l"/>
                        </a:tabLst>
                      </a:pPr>
                      <a:r>
                        <a:rPr lang="en-GB" sz="1300" b="0" dirty="0" smtClean="0">
                          <a:latin typeface="Corbel" panose="020B0503020204020204" pitchFamily="34" charset="0"/>
                        </a:rPr>
                        <a:t>BTL	Buy to let</a:t>
                      </a:r>
                    </a:p>
                    <a:p>
                      <a:pPr>
                        <a:tabLst>
                          <a:tab pos="625475" algn="l"/>
                        </a:tabLst>
                      </a:pPr>
                      <a:r>
                        <a:rPr lang="en-GB" sz="1300" b="0" dirty="0" smtClean="0">
                          <a:latin typeface="Corbel" panose="020B0503020204020204" pitchFamily="34" charset="0"/>
                        </a:rPr>
                        <a:t>CGT 	Capital gains tax</a:t>
                      </a:r>
                    </a:p>
                    <a:p>
                      <a:pPr>
                        <a:tabLst>
                          <a:tab pos="625475" algn="l"/>
                        </a:tabLst>
                      </a:pPr>
                      <a:r>
                        <a:rPr lang="en-GB" sz="1300" b="0" dirty="0" smtClean="0">
                          <a:latin typeface="Corbel" panose="020B0503020204020204" pitchFamily="34" charset="0"/>
                        </a:rPr>
                        <a:t>CT 	Corporation tax</a:t>
                      </a:r>
                    </a:p>
                    <a:p>
                      <a:pPr>
                        <a:tabLst>
                          <a:tab pos="625475" algn="l"/>
                        </a:tabLst>
                      </a:pPr>
                      <a:r>
                        <a:rPr lang="en-GB" sz="1300" b="0" dirty="0" smtClean="0">
                          <a:latin typeface="Corbel" panose="020B0503020204020204" pitchFamily="34" charset="0"/>
                        </a:rPr>
                        <a:t>EIS 	Enterprise investment scheme</a:t>
                      </a:r>
                    </a:p>
                    <a:p>
                      <a:pPr>
                        <a:tabLst>
                          <a:tab pos="625475" algn="l"/>
                        </a:tabLst>
                      </a:pPr>
                      <a:r>
                        <a:rPr lang="en-GB" sz="1300" b="0" dirty="0" smtClean="0">
                          <a:latin typeface="Corbel" panose="020B0503020204020204" pitchFamily="34" charset="0"/>
                        </a:rPr>
                        <a:t>GWR 	Gifts with reservation</a:t>
                      </a:r>
                    </a:p>
                    <a:p>
                      <a:pPr>
                        <a:tabLst>
                          <a:tab pos="625475" algn="l"/>
                        </a:tabLst>
                      </a:pPr>
                      <a:r>
                        <a:rPr lang="en-GB" sz="1300" b="0" dirty="0" smtClean="0">
                          <a:latin typeface="Corbel" panose="020B0503020204020204" pitchFamily="34" charset="0"/>
                        </a:rPr>
                        <a:t>HR 	Higher rate</a:t>
                      </a:r>
                    </a:p>
                    <a:p>
                      <a:pPr>
                        <a:tabLst>
                          <a:tab pos="625475" algn="l"/>
                        </a:tabLst>
                      </a:pPr>
                      <a:r>
                        <a:rPr lang="en-GB" sz="1300" b="0" dirty="0" smtClean="0">
                          <a:latin typeface="Corbel" panose="020B0503020204020204" pitchFamily="34" charset="0"/>
                        </a:rPr>
                        <a:t>HNWI	High net worth individual</a:t>
                      </a:r>
                    </a:p>
                    <a:p>
                      <a:pPr>
                        <a:tabLst>
                          <a:tab pos="625475" algn="l"/>
                        </a:tabLst>
                      </a:pPr>
                      <a:r>
                        <a:rPr lang="en-GB" sz="1300" b="0" dirty="0" smtClean="0">
                          <a:latin typeface="Corbel" panose="020B0503020204020204" pitchFamily="34" charset="0"/>
                        </a:rPr>
                        <a:t>IHT 	Inheritance tax</a:t>
                      </a:r>
                    </a:p>
                    <a:p>
                      <a:endParaRPr lang="en-GB" sz="14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tabLst>
                          <a:tab pos="538163" algn="l"/>
                        </a:tabLst>
                      </a:pPr>
                      <a:r>
                        <a:rPr lang="en-GB" sz="1300" b="0" dirty="0" smtClean="0">
                          <a:latin typeface="Corbel" panose="020B0503020204020204" pitchFamily="34" charset="0"/>
                        </a:rPr>
                        <a:t>IT	Income tax</a:t>
                      </a:r>
                    </a:p>
                    <a:p>
                      <a:pPr>
                        <a:tabLst>
                          <a:tab pos="538163" algn="l"/>
                        </a:tabLst>
                      </a:pPr>
                      <a:r>
                        <a:rPr lang="en-GB" sz="1300" b="0" dirty="0" smtClean="0">
                          <a:latin typeface="Corbel" panose="020B0503020204020204" pitchFamily="34" charset="0"/>
                        </a:rPr>
                        <a:t>OMB	Owner managed business</a:t>
                      </a:r>
                    </a:p>
                    <a:p>
                      <a:pPr>
                        <a:tabLst>
                          <a:tab pos="538163" algn="l"/>
                        </a:tabLst>
                      </a:pPr>
                      <a:r>
                        <a:rPr lang="en-GB" sz="1300" b="0" dirty="0" smtClean="0">
                          <a:latin typeface="Corbel" panose="020B0503020204020204" pitchFamily="34" charset="0"/>
                        </a:rPr>
                        <a:t>PA 	Personal allowance</a:t>
                      </a:r>
                    </a:p>
                    <a:p>
                      <a:pPr>
                        <a:tabLst>
                          <a:tab pos="538163" algn="l"/>
                        </a:tabLst>
                      </a:pPr>
                      <a:r>
                        <a:rPr lang="en-GB" sz="1300" b="0" dirty="0" err="1" smtClean="0">
                          <a:latin typeface="Corbel" panose="020B0503020204020204" pitchFamily="34" charset="0"/>
                        </a:rPr>
                        <a:t>PoA</a:t>
                      </a:r>
                      <a:r>
                        <a:rPr lang="en-GB" sz="1300" b="0" dirty="0" smtClean="0">
                          <a:latin typeface="Corbel" panose="020B0503020204020204" pitchFamily="34" charset="0"/>
                        </a:rPr>
                        <a:t>	Power of attorney</a:t>
                      </a:r>
                    </a:p>
                    <a:p>
                      <a:pPr>
                        <a:tabLst>
                          <a:tab pos="538163" algn="l"/>
                        </a:tabLst>
                      </a:pPr>
                      <a:r>
                        <a:rPr lang="en-GB" sz="1300" b="0" dirty="0" smtClean="0">
                          <a:latin typeface="Corbel" panose="020B0503020204020204" pitchFamily="34" charset="0"/>
                        </a:rPr>
                        <a:t>POAT	Pre owned asset tax</a:t>
                      </a:r>
                    </a:p>
                    <a:p>
                      <a:pPr>
                        <a:tabLst>
                          <a:tab pos="538163" algn="l"/>
                        </a:tabLst>
                      </a:pPr>
                      <a:r>
                        <a:rPr lang="en-GB" sz="1300" b="0" dirty="0" smtClean="0">
                          <a:latin typeface="Corbel" panose="020B0503020204020204" pitchFamily="34" charset="0"/>
                        </a:rPr>
                        <a:t>SDLT 	Stamp duty land tax</a:t>
                      </a:r>
                    </a:p>
                    <a:p>
                      <a:pPr>
                        <a:tabLst>
                          <a:tab pos="538163" algn="l"/>
                        </a:tabLst>
                      </a:pPr>
                      <a:r>
                        <a:rPr lang="en-GB" sz="1300" b="0" dirty="0" smtClean="0">
                          <a:latin typeface="Corbel" panose="020B0503020204020204" pitchFamily="34" charset="0"/>
                        </a:rPr>
                        <a:t>SEIS 	Seed enterprise investment scheme</a:t>
                      </a:r>
                    </a:p>
                    <a:p>
                      <a:pPr>
                        <a:tabLst>
                          <a:tab pos="538163" algn="l"/>
                        </a:tabLst>
                      </a:pPr>
                      <a:r>
                        <a:rPr lang="en-GB" sz="1300" b="0" dirty="0" smtClean="0">
                          <a:latin typeface="Corbel" panose="020B0503020204020204" pitchFamily="34" charset="0"/>
                        </a:rPr>
                        <a:t>UR	Upper rate</a:t>
                      </a:r>
                    </a:p>
                    <a:p>
                      <a:endParaRPr lang="en-GB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864375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13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395536" y="1009539"/>
            <a:ext cx="7842738" cy="3539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l" eaLnBrk="1" hangingPunct="1">
              <a:tabLst>
                <a:tab pos="355600" algn="l"/>
              </a:tabLst>
            </a:pPr>
            <a:r>
              <a:rPr lang="en-GB" sz="1600" b="1" dirty="0" smtClean="0">
                <a:solidFill>
                  <a:srgbClr val="003378"/>
                </a:solidFill>
                <a:latin typeface="Corbel" pitchFamily="34" charset="0"/>
              </a:rPr>
              <a:t>Simon Littlejohns</a:t>
            </a:r>
            <a:br>
              <a:rPr lang="en-GB" sz="1600" b="1" dirty="0" smtClean="0">
                <a:solidFill>
                  <a:srgbClr val="003378"/>
                </a:solidFill>
                <a:latin typeface="Corbel" pitchFamily="34" charset="0"/>
              </a:rPr>
            </a:br>
            <a:r>
              <a:rPr lang="en-GB" sz="1600" b="1" dirty="0" smtClean="0">
                <a:solidFill>
                  <a:srgbClr val="003378"/>
                </a:solidFill>
                <a:latin typeface="Corbel" pitchFamily="34" charset="0"/>
              </a:rPr>
              <a:t>Tax Partner</a:t>
            </a:r>
            <a:br>
              <a:rPr lang="en-GB" sz="1600" b="1" dirty="0" smtClean="0">
                <a:solidFill>
                  <a:srgbClr val="003378"/>
                </a:solidFill>
                <a:latin typeface="Corbel" pitchFamily="34" charset="0"/>
              </a:rPr>
            </a:br>
            <a:r>
              <a:rPr lang="en-GB" sz="1600" b="1" dirty="0" smtClean="0">
                <a:solidFill>
                  <a:srgbClr val="003378"/>
                </a:solidFill>
                <a:latin typeface="Corbel" pitchFamily="34" charset="0"/>
              </a:rPr>
              <a:t>Friend Partnership Limited</a:t>
            </a:r>
            <a:br>
              <a:rPr lang="en-GB" sz="1600" b="1" dirty="0" smtClean="0">
                <a:solidFill>
                  <a:srgbClr val="003378"/>
                </a:solidFill>
                <a:latin typeface="Corbel" pitchFamily="34" charset="0"/>
              </a:rPr>
            </a:br>
            <a:r>
              <a:rPr lang="en-GB" sz="1600" b="1" dirty="0">
                <a:solidFill>
                  <a:srgbClr val="003378"/>
                </a:solidFill>
                <a:latin typeface="Corbel" pitchFamily="34" charset="0"/>
              </a:rPr>
              <a:t/>
            </a:r>
            <a:br>
              <a:rPr lang="en-GB" sz="1600" b="1" dirty="0">
                <a:solidFill>
                  <a:srgbClr val="003378"/>
                </a:solidFill>
                <a:latin typeface="Corbel" pitchFamily="34" charset="0"/>
              </a:rPr>
            </a:br>
            <a:r>
              <a:rPr lang="en-GB" sz="1600" b="1" dirty="0" smtClean="0">
                <a:solidFill>
                  <a:srgbClr val="003378"/>
                </a:solidFill>
                <a:latin typeface="Corbel" pitchFamily="34" charset="0"/>
              </a:rPr>
              <a:t>Direct: 	0121 633 2007</a:t>
            </a:r>
            <a:br>
              <a:rPr lang="en-GB" sz="1600" b="1" dirty="0" smtClean="0">
                <a:solidFill>
                  <a:srgbClr val="003378"/>
                </a:solidFill>
                <a:latin typeface="Corbel" pitchFamily="34" charset="0"/>
              </a:rPr>
            </a:br>
            <a:r>
              <a:rPr lang="en-GB" sz="1600" b="1" dirty="0" smtClean="0">
                <a:solidFill>
                  <a:srgbClr val="003378"/>
                </a:solidFill>
                <a:latin typeface="Corbel" pitchFamily="34" charset="0"/>
              </a:rPr>
              <a:t>E-mail:	simon.littlejohns@friendllp.com</a:t>
            </a:r>
            <a:br>
              <a:rPr lang="en-GB" sz="1600" b="1" dirty="0" smtClean="0">
                <a:solidFill>
                  <a:srgbClr val="003378"/>
                </a:solidFill>
                <a:latin typeface="Corbel" pitchFamily="34" charset="0"/>
              </a:rPr>
            </a:br>
            <a:r>
              <a:rPr lang="en-GB" sz="1600" b="1" dirty="0" smtClean="0">
                <a:solidFill>
                  <a:srgbClr val="003378"/>
                </a:solidFill>
                <a:latin typeface="Corbel" pitchFamily="34" charset="0"/>
              </a:rPr>
              <a:t/>
            </a:r>
            <a:br>
              <a:rPr lang="en-GB" sz="1600" b="1" dirty="0" smtClean="0">
                <a:solidFill>
                  <a:srgbClr val="003378"/>
                </a:solidFill>
                <a:latin typeface="Corbel" pitchFamily="34" charset="0"/>
              </a:rPr>
            </a:br>
            <a:r>
              <a:rPr lang="en-GB" sz="1600" b="1" dirty="0" smtClean="0">
                <a:solidFill>
                  <a:srgbClr val="003378"/>
                </a:solidFill>
                <a:latin typeface="Corbel" pitchFamily="34" charset="0"/>
              </a:rPr>
              <a:t>www.friendllp.com </a:t>
            </a:r>
            <a:br>
              <a:rPr lang="en-GB" sz="1600" b="1" dirty="0" smtClean="0">
                <a:solidFill>
                  <a:srgbClr val="003378"/>
                </a:solidFill>
                <a:latin typeface="Corbel" pitchFamily="34" charset="0"/>
              </a:rPr>
            </a:br>
            <a:r>
              <a:rPr lang="en-GB" sz="1600" b="1" dirty="0" smtClean="0">
                <a:solidFill>
                  <a:srgbClr val="003378"/>
                </a:solidFill>
                <a:latin typeface="Corbel" pitchFamily="34" charset="0"/>
              </a:rPr>
              <a:t/>
            </a:r>
            <a:br>
              <a:rPr lang="en-GB" sz="1600" b="1" dirty="0" smtClean="0">
                <a:solidFill>
                  <a:srgbClr val="003378"/>
                </a:solidFill>
                <a:latin typeface="Corbel" pitchFamily="34" charset="0"/>
              </a:rPr>
            </a:br>
            <a:r>
              <a:rPr lang="en-GB" sz="1600" b="1" dirty="0" smtClean="0">
                <a:solidFill>
                  <a:srgbClr val="003378"/>
                </a:solidFill>
                <a:latin typeface="Corbel" pitchFamily="34" charset="0"/>
              </a:rPr>
              <a:t>Friend Partnership Limited</a:t>
            </a:r>
            <a:br>
              <a:rPr lang="en-GB" sz="1600" b="1" dirty="0" smtClean="0">
                <a:solidFill>
                  <a:srgbClr val="003378"/>
                </a:solidFill>
                <a:latin typeface="Corbel" pitchFamily="34" charset="0"/>
              </a:rPr>
            </a:br>
            <a:r>
              <a:rPr lang="en-GB" sz="1600" dirty="0" smtClean="0">
                <a:solidFill>
                  <a:srgbClr val="003378"/>
                </a:solidFill>
                <a:latin typeface="Corbel" pitchFamily="34" charset="0"/>
              </a:rPr>
              <a:t>Eleven Brindleyplace</a:t>
            </a:r>
            <a:br>
              <a:rPr lang="en-GB" sz="1600" dirty="0" smtClean="0">
                <a:solidFill>
                  <a:srgbClr val="003378"/>
                </a:solidFill>
                <a:latin typeface="Corbel" pitchFamily="34" charset="0"/>
              </a:rPr>
            </a:br>
            <a:r>
              <a:rPr lang="en-GB" sz="1600" dirty="0" smtClean="0">
                <a:solidFill>
                  <a:srgbClr val="003378"/>
                </a:solidFill>
                <a:latin typeface="Corbel" pitchFamily="34" charset="0"/>
              </a:rPr>
              <a:t>2 Brunswick Square</a:t>
            </a:r>
            <a:br>
              <a:rPr lang="en-GB" sz="1600" dirty="0" smtClean="0">
                <a:solidFill>
                  <a:srgbClr val="003378"/>
                </a:solidFill>
                <a:latin typeface="Corbel" pitchFamily="34" charset="0"/>
              </a:rPr>
            </a:br>
            <a:r>
              <a:rPr lang="en-GB" sz="1600" dirty="0" smtClean="0">
                <a:solidFill>
                  <a:srgbClr val="003378"/>
                </a:solidFill>
                <a:latin typeface="Corbel" pitchFamily="34" charset="0"/>
              </a:rPr>
              <a:t>Birmingham</a:t>
            </a:r>
            <a:br>
              <a:rPr lang="en-GB" sz="1600" dirty="0" smtClean="0">
                <a:solidFill>
                  <a:srgbClr val="003378"/>
                </a:solidFill>
                <a:latin typeface="Corbel" pitchFamily="34" charset="0"/>
              </a:rPr>
            </a:br>
            <a:r>
              <a:rPr lang="en-GB" sz="1600" dirty="0" smtClean="0">
                <a:solidFill>
                  <a:srgbClr val="003378"/>
                </a:solidFill>
                <a:latin typeface="Corbel" pitchFamily="34" charset="0"/>
              </a:rPr>
              <a:t>B1 2LP</a:t>
            </a:r>
          </a:p>
        </p:txBody>
      </p:sp>
      <p:sp>
        <p:nvSpPr>
          <p:cNvPr id="8198" name="Rectangle 16"/>
          <p:cNvSpPr>
            <a:spLocks noChangeArrowheads="1"/>
          </p:cNvSpPr>
          <p:nvPr/>
        </p:nvSpPr>
        <p:spPr bwMode="auto">
          <a:xfrm>
            <a:off x="451340" y="1977628"/>
            <a:ext cx="8241323" cy="1241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dirty="0">
              <a:solidFill>
                <a:srgbClr val="0C175E"/>
              </a:solidFill>
            </a:endParaRPr>
          </a:p>
        </p:txBody>
      </p:sp>
      <p:sp>
        <p:nvSpPr>
          <p:cNvPr id="8199" name="Rectangle 17"/>
          <p:cNvSpPr>
            <a:spLocks noChangeArrowheads="1"/>
          </p:cNvSpPr>
          <p:nvPr/>
        </p:nvSpPr>
        <p:spPr bwMode="auto">
          <a:xfrm>
            <a:off x="383931" y="1924053"/>
            <a:ext cx="8376138" cy="1350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dirty="0">
              <a:solidFill>
                <a:srgbClr val="0C175E"/>
              </a:solidFill>
            </a:endParaRPr>
          </a:p>
        </p:txBody>
      </p:sp>
      <p:sp>
        <p:nvSpPr>
          <p:cNvPr id="8200" name="Rectangle 18"/>
          <p:cNvSpPr>
            <a:spLocks noChangeArrowheads="1"/>
          </p:cNvSpPr>
          <p:nvPr/>
        </p:nvSpPr>
        <p:spPr bwMode="auto">
          <a:xfrm>
            <a:off x="1182567" y="3651647"/>
            <a:ext cx="863111" cy="270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dirty="0">
              <a:solidFill>
                <a:srgbClr val="0C175E"/>
              </a:solidFill>
            </a:endParaRPr>
          </a:p>
        </p:txBody>
      </p:sp>
      <p:sp>
        <p:nvSpPr>
          <p:cNvPr id="8201" name="Rectangle 19"/>
          <p:cNvSpPr>
            <a:spLocks noChangeArrowheads="1"/>
          </p:cNvSpPr>
          <p:nvPr/>
        </p:nvSpPr>
        <p:spPr bwMode="auto">
          <a:xfrm>
            <a:off x="716574" y="3003947"/>
            <a:ext cx="186103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dirty="0">
              <a:solidFill>
                <a:srgbClr val="0C175E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83931" y="148829"/>
            <a:ext cx="822960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GB" sz="2400" dirty="0" smtClean="0">
                <a:solidFill>
                  <a:srgbClr val="003366"/>
                </a:solidFill>
              </a:rPr>
              <a:t>Contact</a:t>
            </a:r>
            <a:endParaRPr lang="en-US" sz="2400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898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3931" y="148829"/>
            <a:ext cx="8229600" cy="8572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dirty="0" smtClean="0"/>
              <a:t>Our market place</a:t>
            </a:r>
            <a:endParaRPr lang="en-US" dirty="0" smtClean="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83932" y="844153"/>
            <a:ext cx="8292524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9388" indent="-179388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9pPr>
          </a:lstStyle>
          <a:p>
            <a:pPr marL="355600" indent="-355600" eaLnBrk="1" fontAlgn="base" hangingPunct="1">
              <a:spcBef>
                <a:spcPts val="1200"/>
              </a:spcBef>
              <a:spcAft>
                <a:spcPts val="600"/>
              </a:spcAft>
              <a:buFontTx/>
              <a:buChar char="•"/>
            </a:pPr>
            <a:endParaRPr lang="en-GB" dirty="0" smtClean="0">
              <a:solidFill>
                <a:srgbClr val="000000"/>
              </a:solidFill>
              <a:latin typeface="Corbel" pitchFamily="34" charset="0"/>
            </a:endParaRP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Accountants and IFAs have mutual clients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HNWIs and business owners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>
                <a:solidFill>
                  <a:srgbClr val="000000"/>
                </a:solidFill>
                <a:latin typeface="Corbel" pitchFamily="34" charset="0"/>
              </a:rPr>
              <a:t>C</a:t>
            </a: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lients face complex tax and financial issues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With advisers working together …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More comprehensive advice for clients</a:t>
            </a:r>
          </a:p>
        </p:txBody>
      </p:sp>
    </p:spTree>
    <p:extLst>
      <p:ext uri="{BB962C8B-B14F-4D97-AF65-F5344CB8AC3E}">
        <p14:creationId xmlns:p14="http://schemas.microsoft.com/office/powerpoint/2010/main" xmlns="" val="8998718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3931" y="148829"/>
            <a:ext cx="8229600" cy="8572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dirty="0" smtClean="0"/>
              <a:t>Tax topics covered</a:t>
            </a:r>
            <a:endParaRPr lang="en-US" dirty="0" smtClean="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83932" y="844154"/>
            <a:ext cx="8292524" cy="2877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9388" indent="-179388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9pPr>
          </a:lstStyle>
          <a:p>
            <a:pPr marL="355600" indent="-355600" eaLnBrk="1" fontAlgn="base" hangingPunct="1">
              <a:spcBef>
                <a:spcPts val="1200"/>
              </a:spcBef>
              <a:spcAft>
                <a:spcPts val="600"/>
              </a:spcAft>
              <a:buFontTx/>
              <a:buChar char="•"/>
            </a:pPr>
            <a:endParaRPr lang="en-GB" sz="800" dirty="0" smtClean="0">
              <a:solidFill>
                <a:srgbClr val="000000"/>
              </a:solidFill>
              <a:latin typeface="Corbel" pitchFamily="34" charset="0"/>
            </a:endParaRP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HNWI problems and planning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Recent changes to the rules for:</a:t>
            </a:r>
          </a:p>
          <a:p>
            <a:pPr marL="919162" lvl="1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Pensions</a:t>
            </a:r>
          </a:p>
          <a:p>
            <a:pPr marL="919162" lvl="1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Dividends </a:t>
            </a:r>
          </a:p>
          <a:p>
            <a:pPr marL="919162" lvl="1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BTL investments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Issues for OMBs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IHT reliefs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Note: no aggressive tax planning will be discussed!</a:t>
            </a:r>
          </a:p>
        </p:txBody>
      </p:sp>
    </p:spTree>
    <p:extLst>
      <p:ext uri="{BB962C8B-B14F-4D97-AF65-F5344CB8AC3E}">
        <p14:creationId xmlns:p14="http://schemas.microsoft.com/office/powerpoint/2010/main" xmlns="" val="27455923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3931" y="148829"/>
            <a:ext cx="8229600" cy="8572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dirty="0" smtClean="0"/>
              <a:t>HNWI - problems and planning</a:t>
            </a:r>
            <a:endParaRPr lang="en-US" dirty="0" smtClean="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83932" y="844154"/>
            <a:ext cx="8292524" cy="4549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9388" indent="-179388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9pPr>
          </a:lstStyle>
          <a:p>
            <a:pPr marL="0" indent="0" eaLnBrk="1" fontAlgn="base" hangingPunct="1">
              <a:spcBef>
                <a:spcPts val="1200"/>
              </a:spcBef>
              <a:spcAft>
                <a:spcPts val="600"/>
              </a:spcAft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Problems:</a:t>
            </a:r>
          </a:p>
          <a:p>
            <a:pPr marL="849312" lvl="1" eaLnBrk="1" fontAlgn="base" hangingPunct="1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Higher (40%)  and upper (45%) rates</a:t>
            </a:r>
          </a:p>
          <a:p>
            <a:pPr marL="849312" lvl="1" eaLnBrk="1" fontAlgn="base" hangingPunct="1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Abatement of PA</a:t>
            </a:r>
          </a:p>
          <a:p>
            <a:pPr marL="849312" lvl="1" eaLnBrk="1" fontAlgn="base" hangingPunct="1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Pension restrictions</a:t>
            </a:r>
          </a:p>
          <a:p>
            <a:pPr marL="849312" lvl="1" eaLnBrk="1" fontAlgn="base" hangingPunct="1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Restrictions on the set off of losses</a:t>
            </a:r>
            <a:endParaRPr lang="en-GB" sz="1600" dirty="0">
              <a:solidFill>
                <a:srgbClr val="000000"/>
              </a:solidFill>
              <a:latin typeface="Corbel" pitchFamily="34" charset="0"/>
            </a:endParaRPr>
          </a:p>
          <a:p>
            <a:pPr marL="0" indent="0" eaLnBrk="1" fontAlgn="base" hangingPunct="1">
              <a:spcBef>
                <a:spcPts val="1200"/>
              </a:spcBef>
              <a:spcAft>
                <a:spcPts val="600"/>
              </a:spcAft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Planning:</a:t>
            </a:r>
            <a:endParaRPr lang="en-GB" sz="1600" dirty="0">
              <a:solidFill>
                <a:srgbClr val="000000"/>
              </a:solidFill>
              <a:latin typeface="Corbel" pitchFamily="34" charset="0"/>
            </a:endParaRPr>
          </a:p>
          <a:p>
            <a:pPr marL="849312" lvl="1" eaLnBrk="1" fontAlgn="base" hangingPunct="1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OMB flexibility</a:t>
            </a:r>
          </a:p>
          <a:p>
            <a:pPr marL="849312" lvl="1" eaLnBrk="1" fontAlgn="base" hangingPunct="1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Corbel" pitchFamily="34" charset="0"/>
              </a:rPr>
              <a:t>SEIS and EIS</a:t>
            </a:r>
          </a:p>
          <a:p>
            <a:pPr marL="849312" lvl="1" eaLnBrk="1" fontAlgn="base" hangingPunct="1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Pension contributions</a:t>
            </a:r>
          </a:p>
          <a:p>
            <a:pPr marL="849312" lvl="1" eaLnBrk="1" fontAlgn="base" hangingPunct="1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Losses</a:t>
            </a:r>
          </a:p>
          <a:p>
            <a:pPr marL="849312" lvl="1" eaLnBrk="1" fontAlgn="base" hangingPunct="1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Gift Aid and charitable giving</a:t>
            </a:r>
          </a:p>
          <a:p>
            <a:pPr marL="849312" lvl="1" eaLnBrk="1" fontAlgn="base" hangingPunct="1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Corbel" pitchFamily="34" charset="0"/>
              </a:rPr>
              <a:t>P</a:t>
            </a: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ortfolio selection - income deferral, tax favoured investments </a:t>
            </a:r>
            <a:endParaRPr lang="en-GB" sz="1600" dirty="0">
              <a:solidFill>
                <a:srgbClr val="000000"/>
              </a:solidFill>
              <a:latin typeface="Corbel" pitchFamily="34" charset="0"/>
            </a:endParaRPr>
          </a:p>
          <a:p>
            <a:pPr marL="849312" lvl="1" eaLnBrk="1" fontAlgn="base" hangingPunct="1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dirty="0">
              <a:solidFill>
                <a:srgbClr val="000000"/>
              </a:solidFill>
              <a:latin typeface="Corbel" pitchFamily="34" charset="0"/>
            </a:endParaRPr>
          </a:p>
          <a:p>
            <a:pPr marL="563562" lvl="1" indent="0" eaLnBrk="1" fontAlgn="base" hangingPunct="1">
              <a:spcBef>
                <a:spcPts val="1200"/>
              </a:spcBef>
              <a:spcAft>
                <a:spcPts val="600"/>
              </a:spcAft>
            </a:pPr>
            <a:endParaRPr lang="en-GB" dirty="0" smtClean="0">
              <a:solidFill>
                <a:srgbClr val="000000"/>
              </a:solidFill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99560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3931" y="148829"/>
            <a:ext cx="8229600" cy="8572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dirty="0" smtClean="0"/>
              <a:t>HNWI - SEIS and EIS reliefs</a:t>
            </a:r>
            <a:endParaRPr lang="en-US" dirty="0" smtClean="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83932" y="844153"/>
            <a:ext cx="8292524" cy="3247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9388" indent="-179388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9pPr>
          </a:lstStyle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Tax reduction:</a:t>
            </a:r>
          </a:p>
          <a:p>
            <a:pPr marL="919162" lvl="1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SEIS - 50% of investment</a:t>
            </a:r>
          </a:p>
          <a:p>
            <a:pPr marL="919162" lvl="1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EIS - 30% of investment</a:t>
            </a:r>
            <a:endParaRPr lang="en-GB" sz="1600" dirty="0">
              <a:solidFill>
                <a:srgbClr val="000000"/>
              </a:solidFill>
              <a:latin typeface="Corbel" pitchFamily="34" charset="0"/>
            </a:endParaRP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>
                <a:solidFill>
                  <a:srgbClr val="000000"/>
                </a:solidFill>
                <a:latin typeface="Corbel" pitchFamily="34" charset="0"/>
              </a:rPr>
              <a:t>Commercial risk - sophisticated </a:t>
            </a: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investors only</a:t>
            </a:r>
            <a:endParaRPr lang="en-GB" sz="1600" dirty="0">
              <a:solidFill>
                <a:srgbClr val="000000"/>
              </a:solidFill>
              <a:latin typeface="Corbel" pitchFamily="34" charset="0"/>
            </a:endParaRP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Can carry back tax ‘relief’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No CGT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No IHT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Three year holding period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Relief for losses 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Income management - need tax liability! </a:t>
            </a:r>
            <a:endParaRPr lang="en-GB" sz="1600" dirty="0">
              <a:solidFill>
                <a:srgbClr val="000000"/>
              </a:solidFill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16161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3931" y="148829"/>
            <a:ext cx="8229600" cy="8572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dirty="0" smtClean="0"/>
              <a:t>Pensions - annual allowance</a:t>
            </a:r>
            <a:endParaRPr lang="en-US" dirty="0" smtClean="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23528" y="829153"/>
            <a:ext cx="8292524" cy="2816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9388" indent="-179388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9pPr>
          </a:lstStyle>
          <a:p>
            <a:pPr marL="355600" indent="-355600" eaLnBrk="1" fontAlgn="base" hangingPunct="1">
              <a:spcBef>
                <a:spcPts val="1200"/>
              </a:spcBef>
              <a:spcAft>
                <a:spcPts val="600"/>
              </a:spcAft>
              <a:buFontTx/>
              <a:buChar char="•"/>
            </a:pPr>
            <a:endParaRPr lang="en-GB" dirty="0" smtClean="0">
              <a:solidFill>
                <a:srgbClr val="000000"/>
              </a:solidFill>
              <a:latin typeface="Corbel" pitchFamily="34" charset="0"/>
            </a:endParaRP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Personal v company contributions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Previous years - any capacity</a:t>
            </a:r>
          </a:p>
          <a:p>
            <a:pPr marL="36000" lvl="2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>
                <a:solidFill>
                  <a:srgbClr val="000000"/>
                </a:solidFill>
                <a:latin typeface="Corbel" pitchFamily="34" charset="0"/>
              </a:rPr>
              <a:t>High income restriction</a:t>
            </a:r>
          </a:p>
          <a:p>
            <a:pPr marL="360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Timing </a:t>
            </a:r>
            <a:r>
              <a:rPr lang="en-GB" sz="1600" dirty="0">
                <a:solidFill>
                  <a:srgbClr val="000000"/>
                </a:solidFill>
                <a:latin typeface="Corbel" pitchFamily="34" charset="0"/>
              </a:rPr>
              <a:t>-</a:t>
            </a: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 business and tax year ends</a:t>
            </a:r>
          </a:p>
          <a:p>
            <a:pPr marL="360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OMB flexibility</a:t>
            </a:r>
          </a:p>
          <a:p>
            <a:pPr marL="360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Collaboration to exploit possibilities and identify pitfalls (excess charges etc.)</a:t>
            </a:r>
          </a:p>
          <a:p>
            <a:pPr marL="355600" indent="-355600" eaLnBrk="1" fontAlgn="base" hangingPunct="1">
              <a:spcBef>
                <a:spcPts val="1200"/>
              </a:spcBef>
              <a:spcAft>
                <a:spcPts val="600"/>
              </a:spcAft>
              <a:buFontTx/>
              <a:buChar char="•"/>
            </a:pPr>
            <a:endParaRPr lang="en-GB" dirty="0" smtClean="0">
              <a:solidFill>
                <a:srgbClr val="000000"/>
              </a:solidFill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01546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3931" y="148829"/>
            <a:ext cx="8229600" cy="8572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dirty="0" smtClean="0"/>
              <a:t>Pensions - lifetime allowance</a:t>
            </a:r>
            <a:endParaRPr lang="en-US" dirty="0" smtClean="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83932" y="844153"/>
            <a:ext cx="8292524" cy="2708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9388" indent="-179388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9pPr>
          </a:lstStyle>
          <a:p>
            <a:pPr marL="355600" indent="-355600" eaLnBrk="1" fontAlgn="base" hangingPunct="1">
              <a:spcBef>
                <a:spcPts val="1200"/>
              </a:spcBef>
              <a:spcAft>
                <a:spcPts val="600"/>
              </a:spcAft>
              <a:buFontTx/>
              <a:buChar char="•"/>
            </a:pPr>
            <a:endParaRPr lang="en-GB" dirty="0" smtClean="0">
              <a:solidFill>
                <a:srgbClr val="000000"/>
              </a:solidFill>
              <a:latin typeface="Corbel" pitchFamily="34" charset="0"/>
            </a:endParaRP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Potentially less of an issue?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Drawing down on the pension:</a:t>
            </a:r>
          </a:p>
          <a:p>
            <a:pPr marL="919162" lvl="1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Tax payment management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Leaving pension pot untouched:</a:t>
            </a:r>
          </a:p>
          <a:p>
            <a:pPr marL="919162" lvl="1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IHT planning for family</a:t>
            </a:r>
          </a:p>
          <a:p>
            <a:pPr marL="919162" lvl="1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IT planning for family</a:t>
            </a:r>
          </a:p>
          <a:p>
            <a:pPr marL="919162" lvl="1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Links with rest of family </a:t>
            </a:r>
            <a:r>
              <a:rPr lang="en-GB" sz="1600" dirty="0">
                <a:solidFill>
                  <a:srgbClr val="000000"/>
                </a:solidFill>
                <a:latin typeface="Corbel" pitchFamily="34" charset="0"/>
              </a:rPr>
              <a:t>tax </a:t>
            </a: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planning</a:t>
            </a:r>
          </a:p>
        </p:txBody>
      </p:sp>
    </p:spTree>
    <p:extLst>
      <p:ext uri="{BB962C8B-B14F-4D97-AF65-F5344CB8AC3E}">
        <p14:creationId xmlns:p14="http://schemas.microsoft.com/office/powerpoint/2010/main" xmlns="" val="25197639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3931" y="148829"/>
            <a:ext cx="8229600" cy="8572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dirty="0" smtClean="0"/>
              <a:t>Dividends post April 2016</a:t>
            </a:r>
            <a:endParaRPr lang="en-US" dirty="0" smtClean="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83932" y="844153"/>
            <a:ext cx="8292524" cy="335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9388" indent="-179388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C175E"/>
                </a:solidFill>
                <a:latin typeface="Arial" charset="0"/>
                <a:cs typeface="Arial" charset="0"/>
              </a:defRPr>
            </a:lvl9pPr>
          </a:lstStyle>
          <a:p>
            <a:pPr marL="355600" indent="-355600" eaLnBrk="1" fontAlgn="base" hangingPunct="1">
              <a:spcBef>
                <a:spcPts val="1200"/>
              </a:spcBef>
              <a:spcAft>
                <a:spcPts val="600"/>
              </a:spcAft>
              <a:buFontTx/>
              <a:buChar char="•"/>
            </a:pPr>
            <a:endParaRPr lang="en-GB" dirty="0" smtClean="0">
              <a:solidFill>
                <a:srgbClr val="000000"/>
              </a:solidFill>
              <a:latin typeface="Corbel" pitchFamily="34" charset="0"/>
            </a:endParaRP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Still ‘better’ than salary - for now!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£5,000 tax free - not quite - zero rate band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7.5% BR, 32.5% HR and 38.1% UR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Was 0% BR, 25% HR and 30.56% UR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Use £5,000 and BR before HR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Review/realign portfolios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Transfers between spouses - no CGT</a:t>
            </a:r>
          </a:p>
          <a:p>
            <a:pPr marL="355600" indent="-355600" eaLnBrk="1" fontAlgn="base" hangingPunct="1">
              <a:spcBef>
                <a:spcPts val="600"/>
              </a:spcBef>
              <a:buFontTx/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Corbel" pitchFamily="34" charset="0"/>
              </a:rPr>
              <a:t>Further transfers - watch CGT</a:t>
            </a:r>
            <a:endParaRPr lang="en-GB" sz="1600" dirty="0">
              <a:solidFill>
                <a:srgbClr val="000000"/>
              </a:solidFill>
              <a:latin typeface="Corbel" pitchFamily="34" charset="0"/>
            </a:endParaRPr>
          </a:p>
          <a:p>
            <a:pPr marL="355600" indent="-355600" eaLnBrk="1" fontAlgn="base" hangingPunct="1">
              <a:spcBef>
                <a:spcPts val="600"/>
              </a:spcBef>
              <a:buSzPct val="50000"/>
              <a:buFont typeface="Courier New" panose="02070309020205020404" pitchFamily="49" charset="0"/>
              <a:buChar char="o"/>
            </a:pPr>
            <a:endParaRPr lang="en-GB" sz="1600" dirty="0" smtClean="0">
              <a:solidFill>
                <a:srgbClr val="000000"/>
              </a:solidFill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44689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2030</TotalTime>
  <Words>953</Words>
  <Application>Microsoft Office PowerPoint</Application>
  <PresentationFormat>On-screen Show (16:9)</PresentationFormat>
  <Paragraphs>225</Paragraphs>
  <Slides>25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Theme1</vt:lpstr>
      <vt:lpstr>Tax Planning for High Net Worth Individuals - 8 June 2016  Simon Littlejohns Tax Partner Friend Partnership Limited</vt:lpstr>
      <vt:lpstr>Today’s objective</vt:lpstr>
      <vt:lpstr>Our market place</vt:lpstr>
      <vt:lpstr>Tax topics covered</vt:lpstr>
      <vt:lpstr>HNWI - problems and planning</vt:lpstr>
      <vt:lpstr>HNWI - SEIS and EIS reliefs</vt:lpstr>
      <vt:lpstr>Pensions - annual allowance</vt:lpstr>
      <vt:lpstr>Pensions - lifetime allowance</vt:lpstr>
      <vt:lpstr>Dividends post April 2016</vt:lpstr>
      <vt:lpstr>CGT post April 2016</vt:lpstr>
      <vt:lpstr>OMBs - profit extraction</vt:lpstr>
      <vt:lpstr>OMBs - profit extraction</vt:lpstr>
      <vt:lpstr>OMBs - trading premises</vt:lpstr>
      <vt:lpstr>OMBs - share structure</vt:lpstr>
      <vt:lpstr>IHT reliefs</vt:lpstr>
      <vt:lpstr>Death</vt:lpstr>
      <vt:lpstr>BTL changes</vt:lpstr>
      <vt:lpstr>BTL Planning</vt:lpstr>
      <vt:lpstr>Other issues</vt:lpstr>
      <vt:lpstr>What IFAs need to be considering</vt:lpstr>
      <vt:lpstr>Conclusion</vt:lpstr>
      <vt:lpstr>Today’s objective</vt:lpstr>
      <vt:lpstr>Slide 23</vt:lpstr>
      <vt:lpstr>Abbreviations</vt:lpstr>
      <vt:lpstr>Simon Littlejohns Tax Partner Friend Partnership Limited  Direct:  0121 633 2007 E-mail: simon.littlejohns@friendllp.com  www.friendllp.com   Friend Partnership Limited Eleven Brindleyplace 2 Brunswick Square Birmingham B1 2LP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&amp; Development - The Tax Rules Presentation to George Green LLP XX October 2014 Simon Littlejohns</dc:title>
  <dc:creator>Toni Palmer</dc:creator>
  <cp:lastModifiedBy>amktlouh</cp:lastModifiedBy>
  <cp:revision>90</cp:revision>
  <cp:lastPrinted>2016-05-11T10:40:06Z</cp:lastPrinted>
  <dcterms:created xsi:type="dcterms:W3CDTF">2014-09-23T08:10:51Z</dcterms:created>
  <dcterms:modified xsi:type="dcterms:W3CDTF">2016-06-09T13:03:46Z</dcterms:modified>
</cp:coreProperties>
</file>