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8" r:id="rId1"/>
  </p:sldMasterIdLst>
  <p:notesMasterIdLst>
    <p:notesMasterId r:id="rId24"/>
  </p:notesMasterIdLst>
  <p:handoutMasterIdLst>
    <p:handoutMasterId r:id="rId25"/>
  </p:handoutMasterIdLst>
  <p:sldIdLst>
    <p:sldId id="258" r:id="rId2"/>
    <p:sldId id="257" r:id="rId3"/>
    <p:sldId id="260" r:id="rId4"/>
    <p:sldId id="259" r:id="rId5"/>
    <p:sldId id="261" r:id="rId6"/>
    <p:sldId id="262" r:id="rId7"/>
    <p:sldId id="266" r:id="rId8"/>
    <p:sldId id="267" r:id="rId9"/>
    <p:sldId id="263" r:id="rId10"/>
    <p:sldId id="269" r:id="rId11"/>
    <p:sldId id="264" r:id="rId12"/>
    <p:sldId id="274" r:id="rId13"/>
    <p:sldId id="265" r:id="rId14"/>
    <p:sldId id="271" r:id="rId15"/>
    <p:sldId id="272" r:id="rId16"/>
    <p:sldId id="273" r:id="rId17"/>
    <p:sldId id="276" r:id="rId18"/>
    <p:sldId id="277" r:id="rId19"/>
    <p:sldId id="278" r:id="rId20"/>
    <p:sldId id="270" r:id="rId21"/>
    <p:sldId id="268" r:id="rId22"/>
    <p:sldId id="275" r:id="rId23"/>
  </p:sldIdLst>
  <p:sldSz cx="9144000" cy="5143500" type="screen16x9"/>
  <p:notesSz cx="6858000" cy="9144000"/>
  <p:defaultTextStyle>
    <a:defPPr>
      <a:defRPr lang="en-GB"/>
    </a:defPPr>
    <a:lvl1pPr algn="l" rtl="0" fontAlgn="base">
      <a:spcBef>
        <a:spcPct val="0"/>
      </a:spcBef>
      <a:spcAft>
        <a:spcPct val="0"/>
      </a:spcAft>
      <a:defRPr kern="1200">
        <a:solidFill>
          <a:schemeClr val="tx1"/>
        </a:solidFill>
        <a:latin typeface="Trebuchet MS" pitchFamily="34" charset="0"/>
        <a:ea typeface="+mn-ea"/>
        <a:cs typeface="+mn-cs"/>
      </a:defRPr>
    </a:lvl1pPr>
    <a:lvl2pPr marL="457200" algn="l" rtl="0" fontAlgn="base">
      <a:spcBef>
        <a:spcPct val="0"/>
      </a:spcBef>
      <a:spcAft>
        <a:spcPct val="0"/>
      </a:spcAft>
      <a:defRPr kern="1200">
        <a:solidFill>
          <a:schemeClr val="tx1"/>
        </a:solidFill>
        <a:latin typeface="Trebuchet MS" pitchFamily="34" charset="0"/>
        <a:ea typeface="+mn-ea"/>
        <a:cs typeface="+mn-cs"/>
      </a:defRPr>
    </a:lvl2pPr>
    <a:lvl3pPr marL="914400" algn="l" rtl="0" fontAlgn="base">
      <a:spcBef>
        <a:spcPct val="0"/>
      </a:spcBef>
      <a:spcAft>
        <a:spcPct val="0"/>
      </a:spcAft>
      <a:defRPr kern="1200">
        <a:solidFill>
          <a:schemeClr val="tx1"/>
        </a:solidFill>
        <a:latin typeface="Trebuchet MS" pitchFamily="34" charset="0"/>
        <a:ea typeface="+mn-ea"/>
        <a:cs typeface="+mn-cs"/>
      </a:defRPr>
    </a:lvl3pPr>
    <a:lvl4pPr marL="1371600" algn="l" rtl="0" fontAlgn="base">
      <a:spcBef>
        <a:spcPct val="0"/>
      </a:spcBef>
      <a:spcAft>
        <a:spcPct val="0"/>
      </a:spcAft>
      <a:defRPr kern="1200">
        <a:solidFill>
          <a:schemeClr val="tx1"/>
        </a:solidFill>
        <a:latin typeface="Trebuchet MS" pitchFamily="34" charset="0"/>
        <a:ea typeface="+mn-ea"/>
        <a:cs typeface="+mn-cs"/>
      </a:defRPr>
    </a:lvl4pPr>
    <a:lvl5pPr marL="1828800" algn="l" rtl="0" fontAlgn="base">
      <a:spcBef>
        <a:spcPct val="0"/>
      </a:spcBef>
      <a:spcAft>
        <a:spcPct val="0"/>
      </a:spcAft>
      <a:defRPr kern="1200">
        <a:solidFill>
          <a:schemeClr val="tx1"/>
        </a:solidFill>
        <a:latin typeface="Trebuchet MS" pitchFamily="34" charset="0"/>
        <a:ea typeface="+mn-ea"/>
        <a:cs typeface="+mn-cs"/>
      </a:defRPr>
    </a:lvl5pPr>
    <a:lvl6pPr marL="2286000" algn="l" defTabSz="914400" rtl="0" eaLnBrk="1" latinLnBrk="0" hangingPunct="1">
      <a:defRPr kern="1200">
        <a:solidFill>
          <a:schemeClr val="tx1"/>
        </a:solidFill>
        <a:latin typeface="Trebuchet MS" pitchFamily="34" charset="0"/>
        <a:ea typeface="+mn-ea"/>
        <a:cs typeface="+mn-cs"/>
      </a:defRPr>
    </a:lvl6pPr>
    <a:lvl7pPr marL="2743200" algn="l" defTabSz="914400" rtl="0" eaLnBrk="1" latinLnBrk="0" hangingPunct="1">
      <a:defRPr kern="1200">
        <a:solidFill>
          <a:schemeClr val="tx1"/>
        </a:solidFill>
        <a:latin typeface="Trebuchet MS" pitchFamily="34" charset="0"/>
        <a:ea typeface="+mn-ea"/>
        <a:cs typeface="+mn-cs"/>
      </a:defRPr>
    </a:lvl7pPr>
    <a:lvl8pPr marL="3200400" algn="l" defTabSz="914400" rtl="0" eaLnBrk="1" latinLnBrk="0" hangingPunct="1">
      <a:defRPr kern="1200">
        <a:solidFill>
          <a:schemeClr val="tx1"/>
        </a:solidFill>
        <a:latin typeface="Trebuchet MS" pitchFamily="34" charset="0"/>
        <a:ea typeface="+mn-ea"/>
        <a:cs typeface="+mn-cs"/>
      </a:defRPr>
    </a:lvl8pPr>
    <a:lvl9pPr marL="3657600" algn="l" defTabSz="914400" rtl="0" eaLnBrk="1" latinLnBrk="0" hangingPunct="1">
      <a:defRPr kern="1200">
        <a:solidFill>
          <a:schemeClr val="tx1"/>
        </a:solidFill>
        <a:latin typeface="Trebuchet MS"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B40620"/>
    <a:srgbClr val="A5002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84725" autoAdjust="0"/>
  </p:normalViewPr>
  <p:slideViewPr>
    <p:cSldViewPr>
      <p:cViewPr>
        <p:scale>
          <a:sx n="107" d="100"/>
          <a:sy n="107" d="100"/>
        </p:scale>
        <p:origin x="-492" y="-72"/>
      </p:cViewPr>
      <p:guideLst>
        <p:guide orient="horz" pos="1620"/>
        <p:guide pos="288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b="1">
                <a:solidFill>
                  <a:schemeClr val="bg1"/>
                </a:solidFill>
                <a:latin typeface="Arial" charset="0"/>
              </a:defRPr>
            </a:lvl1pPr>
          </a:lstStyle>
          <a:p>
            <a:endParaRPr lang="en-GB"/>
          </a:p>
        </p:txBody>
      </p:sp>
      <p:sp>
        <p:nvSpPr>
          <p:cNvPr id="819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b="1">
                <a:solidFill>
                  <a:schemeClr val="bg1"/>
                </a:solidFill>
                <a:latin typeface="Arial" charset="0"/>
              </a:defRPr>
            </a:lvl1pPr>
          </a:lstStyle>
          <a:p>
            <a:endParaRPr lang="en-GB"/>
          </a:p>
        </p:txBody>
      </p:sp>
      <p:sp>
        <p:nvSpPr>
          <p:cNvPr id="819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b="1">
                <a:solidFill>
                  <a:schemeClr val="bg1"/>
                </a:solidFill>
                <a:latin typeface="Arial" charset="0"/>
              </a:defRPr>
            </a:lvl1pPr>
          </a:lstStyle>
          <a:p>
            <a:endParaRPr lang="en-GB"/>
          </a:p>
        </p:txBody>
      </p:sp>
      <p:sp>
        <p:nvSpPr>
          <p:cNvPr id="819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b="1">
                <a:solidFill>
                  <a:schemeClr val="bg1"/>
                </a:solidFill>
                <a:latin typeface="Arial" charset="0"/>
              </a:defRPr>
            </a:lvl1pPr>
          </a:lstStyle>
          <a:p>
            <a:fld id="{9534BD66-AE37-4A27-8B63-E3651681FBD3}" type="slidenum">
              <a:rPr lang="en-GB"/>
              <a:pPr/>
              <a:t>‹#›</a:t>
            </a:fld>
            <a:endParaRPr lang="en-GB"/>
          </a:p>
        </p:txBody>
      </p:sp>
    </p:spTree>
    <p:extLst>
      <p:ext uri="{BB962C8B-B14F-4D97-AF65-F5344CB8AC3E}">
        <p14:creationId xmlns:p14="http://schemas.microsoft.com/office/powerpoint/2010/main" xmlns="" val="37463584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b="1">
                <a:solidFill>
                  <a:schemeClr val="bg1"/>
                </a:solidFill>
                <a:latin typeface="Arial" charset="0"/>
              </a:defRPr>
            </a:lvl1pPr>
          </a:lstStyle>
          <a:p>
            <a:endParaRPr lang="en-GB"/>
          </a:p>
        </p:txBody>
      </p:sp>
      <p:sp>
        <p:nvSpPr>
          <p:cNvPr id="10243"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b="1">
                <a:solidFill>
                  <a:schemeClr val="bg1"/>
                </a:solidFill>
                <a:latin typeface="Arial" charset="0"/>
              </a:defRPr>
            </a:lvl1pPr>
          </a:lstStyle>
          <a:p>
            <a:endParaRPr lang="en-GB"/>
          </a:p>
        </p:txBody>
      </p:sp>
      <p:sp>
        <p:nvSpPr>
          <p:cNvPr id="1024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10245"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46"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b="1">
                <a:solidFill>
                  <a:schemeClr val="bg1"/>
                </a:solidFill>
                <a:latin typeface="Arial" charset="0"/>
              </a:defRPr>
            </a:lvl1pPr>
          </a:lstStyle>
          <a:p>
            <a:endParaRPr lang="en-GB"/>
          </a:p>
        </p:txBody>
      </p:sp>
      <p:sp>
        <p:nvSpPr>
          <p:cNvPr id="10247"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b="1">
                <a:solidFill>
                  <a:schemeClr val="bg1"/>
                </a:solidFill>
                <a:latin typeface="Arial" charset="0"/>
              </a:defRPr>
            </a:lvl1pPr>
          </a:lstStyle>
          <a:p>
            <a:fld id="{0906D01B-52F7-468C-A0E1-A4CED1584691}" type="slidenum">
              <a:rPr lang="en-GB"/>
              <a:pPr/>
              <a:t>‹#›</a:t>
            </a:fld>
            <a:endParaRPr lang="en-GB"/>
          </a:p>
        </p:txBody>
      </p:sp>
    </p:spTree>
    <p:extLst>
      <p:ext uri="{BB962C8B-B14F-4D97-AF65-F5344CB8AC3E}">
        <p14:creationId xmlns:p14="http://schemas.microsoft.com/office/powerpoint/2010/main" xmlns="" val="291723827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400" kern="1200">
        <a:solidFill>
          <a:schemeClr val="tx1"/>
        </a:solidFill>
        <a:latin typeface="Trebuchet MS" pitchFamily="34" charset="0"/>
        <a:ea typeface="+mn-ea"/>
        <a:cs typeface="+mn-cs"/>
      </a:defRPr>
    </a:lvl1pPr>
    <a:lvl2pPr marL="457200" algn="l" rtl="0" fontAlgn="base">
      <a:spcBef>
        <a:spcPct val="30000"/>
      </a:spcBef>
      <a:spcAft>
        <a:spcPct val="0"/>
      </a:spcAft>
      <a:defRPr sz="1400" kern="1200">
        <a:solidFill>
          <a:schemeClr val="tx1"/>
        </a:solidFill>
        <a:latin typeface="Trebuchet MS" pitchFamily="34" charset="0"/>
        <a:ea typeface="+mn-ea"/>
        <a:cs typeface="+mn-cs"/>
      </a:defRPr>
    </a:lvl2pPr>
    <a:lvl3pPr marL="914400" algn="l" rtl="0" fontAlgn="base">
      <a:spcBef>
        <a:spcPct val="30000"/>
      </a:spcBef>
      <a:spcAft>
        <a:spcPct val="0"/>
      </a:spcAft>
      <a:defRPr sz="1400" kern="1200">
        <a:solidFill>
          <a:schemeClr val="tx1"/>
        </a:solidFill>
        <a:latin typeface="Trebuchet MS" pitchFamily="34" charset="0"/>
        <a:ea typeface="+mn-ea"/>
        <a:cs typeface="+mn-cs"/>
      </a:defRPr>
    </a:lvl3pPr>
    <a:lvl4pPr marL="1371600" algn="l" rtl="0" fontAlgn="base">
      <a:spcBef>
        <a:spcPct val="30000"/>
      </a:spcBef>
      <a:spcAft>
        <a:spcPct val="0"/>
      </a:spcAft>
      <a:defRPr sz="1400" kern="1200">
        <a:solidFill>
          <a:schemeClr val="tx1"/>
        </a:solidFill>
        <a:latin typeface="Trebuchet MS" pitchFamily="34" charset="0"/>
        <a:ea typeface="+mn-ea"/>
        <a:cs typeface="+mn-cs"/>
      </a:defRPr>
    </a:lvl4pPr>
    <a:lvl5pPr marL="1828800" algn="l" rtl="0" fontAlgn="base">
      <a:spcBef>
        <a:spcPct val="30000"/>
      </a:spcBef>
      <a:spcAft>
        <a:spcPct val="0"/>
      </a:spcAft>
      <a:defRPr sz="1400" kern="1200">
        <a:solidFill>
          <a:schemeClr val="tx1"/>
        </a:solidFill>
        <a:latin typeface="Trebuchet MS"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906D01B-52F7-468C-A0E1-A4CED1584691}" type="slidenum">
              <a:rPr lang="en-GB" smtClean="0"/>
              <a:pPr/>
              <a:t>1</a:t>
            </a:fld>
            <a:endParaRPr lang="en-GB"/>
          </a:p>
        </p:txBody>
      </p:sp>
    </p:spTree>
    <p:extLst>
      <p:ext uri="{BB962C8B-B14F-4D97-AF65-F5344CB8AC3E}">
        <p14:creationId xmlns:p14="http://schemas.microsoft.com/office/powerpoint/2010/main" xmlns="" val="25740452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smtClean="0"/>
              <a:t>Staff</a:t>
            </a:r>
            <a:r>
              <a:rPr lang="en-GB" baseline="0" dirty="0" smtClean="0"/>
              <a:t> vetting:  High risk roles – tougher vetting.  Temporary and permanent staff should be vetted (training agency – vetting standards)/Training - in particular should cover whistleblowing and escalation procedures.</a:t>
            </a:r>
            <a:endParaRPr lang="en-GB" dirty="0"/>
          </a:p>
        </p:txBody>
      </p:sp>
      <p:sp>
        <p:nvSpPr>
          <p:cNvPr id="4" name="Slide Number Placeholder 3"/>
          <p:cNvSpPr>
            <a:spLocks noGrp="1"/>
          </p:cNvSpPr>
          <p:nvPr>
            <p:ph type="sldNum" sz="quarter" idx="10"/>
          </p:nvPr>
        </p:nvSpPr>
        <p:spPr/>
        <p:txBody>
          <a:bodyPr/>
          <a:lstStyle/>
          <a:p>
            <a:fld id="{0906D01B-52F7-468C-A0E1-A4CED1584691}" type="slidenum">
              <a:rPr lang="en-GB" smtClean="0"/>
              <a:pPr/>
              <a:t>18</a:t>
            </a:fld>
            <a:endParaRPr lang="en-GB"/>
          </a:p>
        </p:txBody>
      </p:sp>
    </p:spTree>
    <p:extLst>
      <p:ext uri="{BB962C8B-B14F-4D97-AF65-F5344CB8AC3E}">
        <p14:creationId xmlns:p14="http://schemas.microsoft.com/office/powerpoint/2010/main" xmlns="" val="32319185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smtClean="0"/>
              <a:t>Failing to follow recs from ARROW visits</a:t>
            </a:r>
          </a:p>
          <a:p>
            <a:r>
              <a:rPr lang="en-GB" dirty="0" smtClean="0"/>
              <a:t>Self-reporting</a:t>
            </a:r>
          </a:p>
          <a:p>
            <a:r>
              <a:rPr lang="en-GB" dirty="0" smtClean="0"/>
              <a:t>Voluntary pro-active remediation – PI insurers</a:t>
            </a:r>
            <a:endParaRPr lang="en-GB" dirty="0"/>
          </a:p>
        </p:txBody>
      </p:sp>
      <p:sp>
        <p:nvSpPr>
          <p:cNvPr id="4" name="Slide Number Placeholder 3"/>
          <p:cNvSpPr>
            <a:spLocks noGrp="1"/>
          </p:cNvSpPr>
          <p:nvPr>
            <p:ph type="sldNum" sz="quarter" idx="10"/>
          </p:nvPr>
        </p:nvSpPr>
        <p:spPr/>
        <p:txBody>
          <a:bodyPr/>
          <a:lstStyle/>
          <a:p>
            <a:fld id="{0906D01B-52F7-468C-A0E1-A4CED1584691}" type="slidenum">
              <a:rPr lang="en-GB" smtClean="0"/>
              <a:pPr/>
              <a:t>21</a:t>
            </a:fld>
            <a:endParaRPr lang="en-GB"/>
          </a:p>
        </p:txBody>
      </p:sp>
    </p:spTree>
    <p:extLst>
      <p:ext uri="{BB962C8B-B14F-4D97-AF65-F5344CB8AC3E}">
        <p14:creationId xmlns:p14="http://schemas.microsoft.com/office/powerpoint/2010/main" xmlns="" val="24192359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906D01B-52F7-468C-A0E1-A4CED1584691}" type="slidenum">
              <a:rPr lang="en-GB" smtClean="0"/>
              <a:pPr/>
              <a:t>22</a:t>
            </a:fld>
            <a:endParaRPr lang="en-GB"/>
          </a:p>
        </p:txBody>
      </p:sp>
    </p:spTree>
    <p:extLst>
      <p:ext uri="{BB962C8B-B14F-4D97-AF65-F5344CB8AC3E}">
        <p14:creationId xmlns:p14="http://schemas.microsoft.com/office/powerpoint/2010/main" xmlns="" val="15610656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smtClean="0"/>
              <a:t>Quotes from Tracey McDermott,</a:t>
            </a:r>
            <a:r>
              <a:rPr lang="en-GB" baseline="0" dirty="0" smtClean="0"/>
              <a:t> who in 2014 was </a:t>
            </a:r>
            <a:r>
              <a:rPr lang="en-GB" dirty="0" smtClean="0"/>
              <a:t> Head of Enforcement</a:t>
            </a:r>
            <a:r>
              <a:rPr lang="en-GB" baseline="0" dirty="0" smtClean="0"/>
              <a:t> at FCA</a:t>
            </a:r>
            <a:endParaRPr lang="en-GB" dirty="0"/>
          </a:p>
        </p:txBody>
      </p:sp>
      <p:sp>
        <p:nvSpPr>
          <p:cNvPr id="4" name="Slide Number Placeholder 3"/>
          <p:cNvSpPr>
            <a:spLocks noGrp="1"/>
          </p:cNvSpPr>
          <p:nvPr>
            <p:ph type="sldNum" sz="quarter" idx="10"/>
          </p:nvPr>
        </p:nvSpPr>
        <p:spPr/>
        <p:txBody>
          <a:bodyPr/>
          <a:lstStyle/>
          <a:p>
            <a:fld id="{0906D01B-52F7-468C-A0E1-A4CED1584691}" type="slidenum">
              <a:rPr lang="en-GB" smtClean="0"/>
              <a:pPr/>
              <a:t>8</a:t>
            </a:fld>
            <a:endParaRPr lang="en-GB"/>
          </a:p>
        </p:txBody>
      </p:sp>
    </p:spTree>
    <p:extLst>
      <p:ext uri="{BB962C8B-B14F-4D97-AF65-F5344CB8AC3E}">
        <p14:creationId xmlns:p14="http://schemas.microsoft.com/office/powerpoint/2010/main" xmlns="" val="2683698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smtClean="0"/>
              <a:t>Tracey McDermott – acting Chief Executive</a:t>
            </a:r>
            <a:r>
              <a:rPr lang="en-GB" baseline="0" dirty="0" smtClean="0"/>
              <a:t> of the FCA. Important to understand that her background is in enforcement and her tenure is likely to underline the regulator’s increasingly hard edged approach.</a:t>
            </a:r>
          </a:p>
          <a:p>
            <a:endParaRPr lang="en-GB" baseline="0" dirty="0" smtClean="0"/>
          </a:p>
          <a:p>
            <a:r>
              <a:rPr lang="en-GB" baseline="0" dirty="0" smtClean="0"/>
              <a:t>Her focus is on implementation of new senior management regime that will ensure greater personal accountability of approved persons in controlling functions – currently only applicable to large banks and insurers but our expectation based upon what we see coming from FCA is that it will eventually be rolled out across all regulated firms.</a:t>
            </a:r>
            <a:endParaRPr lang="en-GB" dirty="0"/>
          </a:p>
        </p:txBody>
      </p:sp>
      <p:sp>
        <p:nvSpPr>
          <p:cNvPr id="4" name="Slide Number Placeholder 3"/>
          <p:cNvSpPr>
            <a:spLocks noGrp="1"/>
          </p:cNvSpPr>
          <p:nvPr>
            <p:ph type="sldNum" sz="quarter" idx="10"/>
          </p:nvPr>
        </p:nvSpPr>
        <p:spPr/>
        <p:txBody>
          <a:bodyPr/>
          <a:lstStyle/>
          <a:p>
            <a:fld id="{0906D01B-52F7-468C-A0E1-A4CED1584691}" type="slidenum">
              <a:rPr lang="en-GB" smtClean="0"/>
              <a:pPr/>
              <a:t>9</a:t>
            </a:fld>
            <a:endParaRPr lang="en-GB"/>
          </a:p>
        </p:txBody>
      </p:sp>
    </p:spTree>
    <p:extLst>
      <p:ext uri="{BB962C8B-B14F-4D97-AF65-F5344CB8AC3E}">
        <p14:creationId xmlns:p14="http://schemas.microsoft.com/office/powerpoint/2010/main" xmlns="" val="22163657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smtClean="0"/>
              <a:t>Not seen as a compliance task</a:t>
            </a:r>
            <a:endParaRPr lang="en-GB" dirty="0"/>
          </a:p>
        </p:txBody>
      </p:sp>
      <p:sp>
        <p:nvSpPr>
          <p:cNvPr id="4" name="Slide Number Placeholder 3"/>
          <p:cNvSpPr>
            <a:spLocks noGrp="1"/>
          </p:cNvSpPr>
          <p:nvPr>
            <p:ph type="sldNum" sz="quarter" idx="10"/>
          </p:nvPr>
        </p:nvSpPr>
        <p:spPr/>
        <p:txBody>
          <a:bodyPr/>
          <a:lstStyle/>
          <a:p>
            <a:fld id="{0906D01B-52F7-468C-A0E1-A4CED1584691}" type="slidenum">
              <a:rPr lang="en-GB" smtClean="0"/>
              <a:pPr/>
              <a:t>10</a:t>
            </a:fld>
            <a:endParaRPr lang="en-GB"/>
          </a:p>
        </p:txBody>
      </p:sp>
    </p:spTree>
    <p:extLst>
      <p:ext uri="{BB962C8B-B14F-4D97-AF65-F5344CB8AC3E}">
        <p14:creationId xmlns:p14="http://schemas.microsoft.com/office/powerpoint/2010/main" xmlns="" val="14617132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smtClean="0"/>
              <a:t>Essentially effective processes</a:t>
            </a:r>
            <a:r>
              <a:rPr lang="en-GB" baseline="0" dirty="0" smtClean="0"/>
              <a:t> to manage, monitor and report risks, internal control mechanisms (incl. admin and accounting procedures)</a:t>
            </a:r>
            <a:endParaRPr lang="en-GB" dirty="0"/>
          </a:p>
        </p:txBody>
      </p:sp>
      <p:sp>
        <p:nvSpPr>
          <p:cNvPr id="4" name="Slide Number Placeholder 3"/>
          <p:cNvSpPr>
            <a:spLocks noGrp="1"/>
          </p:cNvSpPr>
          <p:nvPr>
            <p:ph type="sldNum" sz="quarter" idx="10"/>
          </p:nvPr>
        </p:nvSpPr>
        <p:spPr/>
        <p:txBody>
          <a:bodyPr/>
          <a:lstStyle/>
          <a:p>
            <a:fld id="{0906D01B-52F7-468C-A0E1-A4CED1584691}" type="slidenum">
              <a:rPr lang="en-GB" smtClean="0"/>
              <a:pPr/>
              <a:t>12</a:t>
            </a:fld>
            <a:endParaRPr lang="en-GB"/>
          </a:p>
        </p:txBody>
      </p:sp>
    </p:spTree>
    <p:extLst>
      <p:ext uri="{BB962C8B-B14F-4D97-AF65-F5344CB8AC3E}">
        <p14:creationId xmlns:p14="http://schemas.microsoft.com/office/powerpoint/2010/main" xmlns="" val="31472727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1" indent="0" algn="l" defTabSz="914400" rtl="0" eaLnBrk="1" fontAlgn="base" latinLnBrk="0" hangingPunct="1">
              <a:lnSpc>
                <a:spcPct val="100000"/>
              </a:lnSpc>
              <a:spcBef>
                <a:spcPct val="30000"/>
              </a:spcBef>
              <a:spcAft>
                <a:spcPct val="0"/>
              </a:spcAft>
              <a:buClrTx/>
              <a:buSzTx/>
              <a:buFontTx/>
              <a:buNone/>
              <a:tabLst/>
              <a:defRPr/>
            </a:pPr>
            <a:r>
              <a:rPr lang="en-GB" sz="1600" dirty="0" smtClean="0"/>
              <a:t>ICO and FCA have found firms often see it as an “IT matter only”</a:t>
            </a:r>
          </a:p>
          <a:p>
            <a:endParaRPr lang="en-GB" dirty="0"/>
          </a:p>
        </p:txBody>
      </p:sp>
      <p:sp>
        <p:nvSpPr>
          <p:cNvPr id="4" name="Slide Number Placeholder 3"/>
          <p:cNvSpPr>
            <a:spLocks noGrp="1"/>
          </p:cNvSpPr>
          <p:nvPr>
            <p:ph type="sldNum" sz="quarter" idx="10"/>
          </p:nvPr>
        </p:nvSpPr>
        <p:spPr/>
        <p:txBody>
          <a:bodyPr/>
          <a:lstStyle/>
          <a:p>
            <a:fld id="{0906D01B-52F7-468C-A0E1-A4CED1584691}" type="slidenum">
              <a:rPr lang="en-GB" smtClean="0"/>
              <a:pPr/>
              <a:t>13</a:t>
            </a:fld>
            <a:endParaRPr lang="en-GB"/>
          </a:p>
        </p:txBody>
      </p:sp>
    </p:spTree>
    <p:extLst>
      <p:ext uri="{BB962C8B-B14F-4D97-AF65-F5344CB8AC3E}">
        <p14:creationId xmlns:p14="http://schemas.microsoft.com/office/powerpoint/2010/main" xmlns="" val="39169325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906D01B-52F7-468C-A0E1-A4CED1584691}" type="slidenum">
              <a:rPr lang="en-GB" smtClean="0"/>
              <a:pPr/>
              <a:t>15</a:t>
            </a:fld>
            <a:endParaRPr lang="en-GB"/>
          </a:p>
        </p:txBody>
      </p:sp>
    </p:spTree>
    <p:extLst>
      <p:ext uri="{BB962C8B-B14F-4D97-AF65-F5344CB8AC3E}">
        <p14:creationId xmlns:p14="http://schemas.microsoft.com/office/powerpoint/2010/main" xmlns="" val="37769202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906D01B-52F7-468C-A0E1-A4CED1584691}" type="slidenum">
              <a:rPr lang="en-GB" smtClean="0"/>
              <a:pPr/>
              <a:t>16</a:t>
            </a:fld>
            <a:endParaRPr lang="en-GB"/>
          </a:p>
        </p:txBody>
      </p:sp>
    </p:spTree>
    <p:extLst>
      <p:ext uri="{BB962C8B-B14F-4D97-AF65-F5344CB8AC3E}">
        <p14:creationId xmlns:p14="http://schemas.microsoft.com/office/powerpoint/2010/main" xmlns="" val="11131549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smtClean="0"/>
              <a:t>Larger firms – annual budgets</a:t>
            </a:r>
            <a:r>
              <a:rPr lang="en-GB" baseline="0" dirty="0" smtClean="0"/>
              <a:t> proportionate to the risks?</a:t>
            </a:r>
          </a:p>
          <a:p>
            <a:r>
              <a:rPr lang="en-GB" baseline="0" dirty="0" smtClean="0"/>
              <a:t>Smaller firms – do those with financial crime responsibilities have other roles – risk of conflicts</a:t>
            </a:r>
          </a:p>
          <a:p>
            <a:r>
              <a:rPr lang="en-GB" baseline="0" dirty="0" smtClean="0"/>
              <a:t>Not going into detail regarding specific risks - AML, terrorist financing etc.</a:t>
            </a:r>
            <a:endParaRPr lang="en-GB" dirty="0"/>
          </a:p>
        </p:txBody>
      </p:sp>
      <p:sp>
        <p:nvSpPr>
          <p:cNvPr id="4" name="Slide Number Placeholder 3"/>
          <p:cNvSpPr>
            <a:spLocks noGrp="1"/>
          </p:cNvSpPr>
          <p:nvPr>
            <p:ph type="sldNum" sz="quarter" idx="10"/>
          </p:nvPr>
        </p:nvSpPr>
        <p:spPr/>
        <p:txBody>
          <a:bodyPr/>
          <a:lstStyle/>
          <a:p>
            <a:fld id="{0906D01B-52F7-468C-A0E1-A4CED1584691}" type="slidenum">
              <a:rPr lang="en-GB" smtClean="0"/>
              <a:pPr/>
              <a:t>17</a:t>
            </a:fld>
            <a:endParaRPr lang="en-GB"/>
          </a:p>
        </p:txBody>
      </p:sp>
    </p:spTree>
    <p:extLst>
      <p:ext uri="{BB962C8B-B14F-4D97-AF65-F5344CB8AC3E}">
        <p14:creationId xmlns:p14="http://schemas.microsoft.com/office/powerpoint/2010/main" xmlns="" val="19285091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8546" name="Rectangle 2"/>
          <p:cNvSpPr>
            <a:spLocks noGrp="1" noChangeArrowheads="1"/>
          </p:cNvSpPr>
          <p:nvPr>
            <p:ph type="ctrTitle"/>
          </p:nvPr>
        </p:nvSpPr>
        <p:spPr>
          <a:xfrm>
            <a:off x="612775" y="1597819"/>
            <a:ext cx="7772400" cy="1102519"/>
          </a:xfrm>
        </p:spPr>
        <p:txBody>
          <a:bodyPr/>
          <a:lstStyle>
            <a:lvl1pPr>
              <a:defRPr/>
            </a:lvl1pPr>
          </a:lstStyle>
          <a:p>
            <a:pPr lvl="0"/>
            <a:r>
              <a:rPr lang="en-US" noProof="0" smtClean="0"/>
              <a:t>Click to edit Master title style</a:t>
            </a:r>
            <a:endParaRPr lang="en-GB" noProof="0" smtClean="0"/>
          </a:p>
        </p:txBody>
      </p:sp>
      <p:sp>
        <p:nvSpPr>
          <p:cNvPr id="108547" name="Rectangle 3"/>
          <p:cNvSpPr>
            <a:spLocks noGrp="1" noChangeArrowheads="1"/>
          </p:cNvSpPr>
          <p:nvPr>
            <p:ph type="subTitle" idx="1"/>
          </p:nvPr>
        </p:nvSpPr>
        <p:spPr>
          <a:xfrm>
            <a:off x="611189" y="2787254"/>
            <a:ext cx="7775575" cy="810815"/>
          </a:xfrm>
        </p:spPr>
        <p:txBody>
          <a:bodyPr/>
          <a:lstStyle>
            <a:lvl1pPr marL="0" indent="0">
              <a:buFontTx/>
              <a:buNone/>
              <a:defRPr sz="3000"/>
            </a:lvl1pPr>
          </a:lstStyle>
          <a:p>
            <a:pPr lvl="0"/>
            <a:r>
              <a:rPr lang="en-US" noProof="0" smtClean="0"/>
              <a:t>Click to edit Master subtitle style</a:t>
            </a:r>
            <a:endParaRPr lang="en-GB" noProof="0" smtClean="0"/>
          </a:p>
        </p:txBody>
      </p:sp>
      <p:sp>
        <p:nvSpPr>
          <p:cNvPr id="108548" name="Rectangle 4"/>
          <p:cNvSpPr>
            <a:spLocks noGrp="1" noChangeArrowheads="1"/>
          </p:cNvSpPr>
          <p:nvPr>
            <p:ph type="dt" sz="half" idx="2"/>
          </p:nvPr>
        </p:nvSpPr>
        <p:spPr/>
        <p:txBody>
          <a:bodyPr/>
          <a:lstStyle>
            <a:lvl1pPr>
              <a:defRPr/>
            </a:lvl1pPr>
          </a:lstStyle>
          <a:p>
            <a:endParaRPr lang="en-GB"/>
          </a:p>
        </p:txBody>
      </p:sp>
      <p:sp>
        <p:nvSpPr>
          <p:cNvPr id="108549" name="Rectangle 5"/>
          <p:cNvSpPr>
            <a:spLocks noGrp="1" noChangeArrowheads="1"/>
          </p:cNvSpPr>
          <p:nvPr>
            <p:ph type="ftr" sz="quarter" idx="3"/>
          </p:nvPr>
        </p:nvSpPr>
        <p:spPr/>
        <p:txBody>
          <a:bodyPr/>
          <a:lstStyle>
            <a:lvl1pPr>
              <a:defRPr/>
            </a:lvl1pPr>
          </a:lstStyle>
          <a:p>
            <a:endParaRPr lang="en-GB"/>
          </a:p>
        </p:txBody>
      </p:sp>
      <p:sp>
        <p:nvSpPr>
          <p:cNvPr id="108550" name="Rectangle 6"/>
          <p:cNvSpPr>
            <a:spLocks noGrp="1" noChangeArrowheads="1"/>
          </p:cNvSpPr>
          <p:nvPr>
            <p:ph type="sldNum" sz="quarter" idx="4"/>
          </p:nvPr>
        </p:nvSpPr>
        <p:spPr/>
        <p:txBody>
          <a:bodyPr/>
          <a:lstStyle>
            <a:lvl1pPr>
              <a:defRPr/>
            </a:lvl1pPr>
          </a:lstStyle>
          <a:p>
            <a:fld id="{63EF2AC3-CC4F-4A75-A384-F04B9D4361B1}" type="slidenum">
              <a:rPr lang="en-GB"/>
              <a:pPr/>
              <a:t>‹#›</a:t>
            </a:fld>
            <a:endParaRPr lang="en-GB"/>
          </a:p>
        </p:txBody>
      </p:sp>
      <p:pic>
        <p:nvPicPr>
          <p:cNvPr id="108551" name="Picture 7" descr="bj_logo_with_strap_hi_rgb"/>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508625" y="4354116"/>
            <a:ext cx="3240088" cy="647700"/>
          </a:xfrm>
          <a:prstGeom prst="rect">
            <a:avLst/>
          </a:prstGeom>
          <a:noFill/>
          <a:extLst>
            <a:ext uri="{909E8E84-426E-40DD-AFC4-6F175D3DCCD1}">
              <a14:hiddenFill xmlns:a14="http://schemas.microsoft.com/office/drawing/2010/main" xmlns="">
                <a:solidFill>
                  <a:srgbClr val="FFFFFF"/>
                </a:solidFill>
              </a14:hiddenFill>
            </a:ext>
          </a:extLst>
        </p:spPr>
      </p:pic>
      <p:sp>
        <p:nvSpPr>
          <p:cNvPr id="108552" name="Line 8"/>
          <p:cNvSpPr>
            <a:spLocks noChangeShapeType="1"/>
          </p:cNvSpPr>
          <p:nvPr/>
        </p:nvSpPr>
        <p:spPr bwMode="auto">
          <a:xfrm>
            <a:off x="354014" y="789385"/>
            <a:ext cx="8466137" cy="0"/>
          </a:xfrm>
          <a:prstGeom prst="line">
            <a:avLst/>
          </a:prstGeom>
          <a:noFill/>
          <a:ln w="19050">
            <a:solidFill>
              <a:srgbClr val="A5002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000" tIns="46800" rIns="90000" bIns="46800" anchor="ctr"/>
          <a:lstStyle/>
          <a:p>
            <a:endParaRPr lang="en-GB"/>
          </a:p>
        </p:txBody>
      </p:sp>
      <p:sp>
        <p:nvSpPr>
          <p:cNvPr id="108554" name="Line 10"/>
          <p:cNvSpPr>
            <a:spLocks noChangeShapeType="1"/>
          </p:cNvSpPr>
          <p:nvPr/>
        </p:nvSpPr>
        <p:spPr bwMode="auto">
          <a:xfrm>
            <a:off x="366714" y="4192191"/>
            <a:ext cx="8466137" cy="0"/>
          </a:xfrm>
          <a:prstGeom prst="line">
            <a:avLst/>
          </a:prstGeom>
          <a:noFill/>
          <a:ln w="19050">
            <a:solidFill>
              <a:srgbClr val="A5002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000" tIns="46800" rIns="90000" bIns="46800" anchor="ctr"/>
          <a:lstStyle/>
          <a:p>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62810D08-F190-4253-80D3-9F7E4ABADD09}" type="slidenum">
              <a:rPr lang="en-GB"/>
              <a:pPr/>
              <a:t>‹#›</a:t>
            </a:fld>
            <a:endParaRPr lang="en-GB"/>
          </a:p>
        </p:txBody>
      </p:sp>
    </p:spTree>
    <p:extLst>
      <p:ext uri="{BB962C8B-B14F-4D97-AF65-F5344CB8AC3E}">
        <p14:creationId xmlns:p14="http://schemas.microsoft.com/office/powerpoint/2010/main" xmlns="" val="17581681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8"/>
            <a:ext cx="2057400" cy="382428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05978"/>
            <a:ext cx="6019800" cy="38242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6898A108-2577-48C4-98F7-B04ECF143EBB}" type="slidenum">
              <a:rPr lang="en-GB"/>
              <a:pPr/>
              <a:t>‹#›</a:t>
            </a:fld>
            <a:endParaRPr lang="en-GB"/>
          </a:p>
        </p:txBody>
      </p:sp>
    </p:spTree>
    <p:extLst>
      <p:ext uri="{BB962C8B-B14F-4D97-AF65-F5344CB8AC3E}">
        <p14:creationId xmlns:p14="http://schemas.microsoft.com/office/powerpoint/2010/main" xmlns="" val="187228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38996C78-240A-4D7A-91FE-F91CFC658CFE}" type="slidenum">
              <a:rPr lang="en-GB"/>
              <a:pPr/>
              <a:t>‹#›</a:t>
            </a:fld>
            <a:endParaRPr lang="en-GB"/>
          </a:p>
        </p:txBody>
      </p:sp>
    </p:spTree>
    <p:extLst>
      <p:ext uri="{BB962C8B-B14F-4D97-AF65-F5344CB8AC3E}">
        <p14:creationId xmlns:p14="http://schemas.microsoft.com/office/powerpoint/2010/main" xmlns="" val="1562593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D6FCEC23-4E4F-4402-80FE-3109FC0065AA}" type="slidenum">
              <a:rPr lang="en-GB"/>
              <a:pPr/>
              <a:t>‹#›</a:t>
            </a:fld>
            <a:endParaRPr lang="en-GB"/>
          </a:p>
        </p:txBody>
      </p:sp>
    </p:spTree>
    <p:extLst>
      <p:ext uri="{BB962C8B-B14F-4D97-AF65-F5344CB8AC3E}">
        <p14:creationId xmlns:p14="http://schemas.microsoft.com/office/powerpoint/2010/main" xmlns="" val="4208140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200150"/>
            <a:ext cx="4038600" cy="28301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200150"/>
            <a:ext cx="4038600" cy="28301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62D3CED8-1F36-4099-8C7D-AF798E038802}" type="slidenum">
              <a:rPr lang="en-GB"/>
              <a:pPr/>
              <a:t>‹#›</a:t>
            </a:fld>
            <a:endParaRPr lang="en-GB"/>
          </a:p>
        </p:txBody>
      </p:sp>
    </p:spTree>
    <p:extLst>
      <p:ext uri="{BB962C8B-B14F-4D97-AF65-F5344CB8AC3E}">
        <p14:creationId xmlns:p14="http://schemas.microsoft.com/office/powerpoint/2010/main" xmlns="" val="1419083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a:lvl1pPr>
          </a:lstStyle>
          <a:p>
            <a:fld id="{9EAED1D9-7A89-4157-80BF-1B32EAC89A0B}" type="slidenum">
              <a:rPr lang="en-GB"/>
              <a:pPr/>
              <a:t>‹#›</a:t>
            </a:fld>
            <a:endParaRPr lang="en-GB"/>
          </a:p>
        </p:txBody>
      </p:sp>
    </p:spTree>
    <p:extLst>
      <p:ext uri="{BB962C8B-B14F-4D97-AF65-F5344CB8AC3E}">
        <p14:creationId xmlns:p14="http://schemas.microsoft.com/office/powerpoint/2010/main" xmlns="" val="2148481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88E88982-7D55-465C-940B-03CC4E739989}" type="slidenum">
              <a:rPr lang="en-GB"/>
              <a:pPr/>
              <a:t>‹#›</a:t>
            </a:fld>
            <a:endParaRPr lang="en-GB"/>
          </a:p>
        </p:txBody>
      </p:sp>
    </p:spTree>
    <p:extLst>
      <p:ext uri="{BB962C8B-B14F-4D97-AF65-F5344CB8AC3E}">
        <p14:creationId xmlns:p14="http://schemas.microsoft.com/office/powerpoint/2010/main" xmlns="" val="3596262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6FB13B9C-00BB-4D9B-B3F4-DD7D584A1646}" type="slidenum">
              <a:rPr lang="en-GB"/>
              <a:pPr/>
              <a:t>‹#›</a:t>
            </a:fld>
            <a:endParaRPr lang="en-GB"/>
          </a:p>
        </p:txBody>
      </p:sp>
    </p:spTree>
    <p:extLst>
      <p:ext uri="{BB962C8B-B14F-4D97-AF65-F5344CB8AC3E}">
        <p14:creationId xmlns:p14="http://schemas.microsoft.com/office/powerpoint/2010/main" xmlns="" val="377422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5461FA63-897C-48EC-B095-54B2498E2099}" type="slidenum">
              <a:rPr lang="en-GB"/>
              <a:pPr/>
              <a:t>‹#›</a:t>
            </a:fld>
            <a:endParaRPr lang="en-GB"/>
          </a:p>
        </p:txBody>
      </p:sp>
    </p:spTree>
    <p:extLst>
      <p:ext uri="{BB962C8B-B14F-4D97-AF65-F5344CB8AC3E}">
        <p14:creationId xmlns:p14="http://schemas.microsoft.com/office/powerpoint/2010/main" xmlns="" val="1241354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9B99644E-770C-4707-91A2-1615B3F77866}" type="slidenum">
              <a:rPr lang="en-GB"/>
              <a:pPr/>
              <a:t>‹#›</a:t>
            </a:fld>
            <a:endParaRPr lang="en-GB"/>
          </a:p>
        </p:txBody>
      </p:sp>
    </p:spTree>
    <p:extLst>
      <p:ext uri="{BB962C8B-B14F-4D97-AF65-F5344CB8AC3E}">
        <p14:creationId xmlns:p14="http://schemas.microsoft.com/office/powerpoint/2010/main" xmlns="" val="494422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bwMode="auto">
          <a:xfrm>
            <a:off x="457200" y="205978"/>
            <a:ext cx="8229600" cy="857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7523" name="Rectangle 3"/>
          <p:cNvSpPr>
            <a:spLocks noGrp="1" noChangeArrowheads="1"/>
          </p:cNvSpPr>
          <p:nvPr>
            <p:ph type="body" idx="1"/>
          </p:nvPr>
        </p:nvSpPr>
        <p:spPr bwMode="auto">
          <a:xfrm>
            <a:off x="457200" y="1200150"/>
            <a:ext cx="8229600" cy="283011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107524" name="Rectangle 4"/>
          <p:cNvSpPr>
            <a:spLocks noGrp="1" noChangeArrowheads="1"/>
          </p:cNvSpPr>
          <p:nvPr>
            <p:ph type="dt" sz="half" idx="2"/>
          </p:nvPr>
        </p:nvSpPr>
        <p:spPr bwMode="auto">
          <a:xfrm>
            <a:off x="457200" y="4683919"/>
            <a:ext cx="2133600" cy="3571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Times New Roman" pitchFamily="18" charset="0"/>
              </a:defRPr>
            </a:lvl1pPr>
          </a:lstStyle>
          <a:p>
            <a:endParaRPr lang="en-GB"/>
          </a:p>
        </p:txBody>
      </p:sp>
      <p:sp>
        <p:nvSpPr>
          <p:cNvPr id="107525" name="Rectangle 5"/>
          <p:cNvSpPr>
            <a:spLocks noGrp="1" noChangeArrowheads="1"/>
          </p:cNvSpPr>
          <p:nvPr>
            <p:ph type="ftr" sz="quarter" idx="3"/>
          </p:nvPr>
        </p:nvSpPr>
        <p:spPr bwMode="auto">
          <a:xfrm>
            <a:off x="3124200" y="4683919"/>
            <a:ext cx="2895600" cy="3571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Times New Roman" pitchFamily="18" charset="0"/>
              </a:defRPr>
            </a:lvl1pPr>
          </a:lstStyle>
          <a:p>
            <a:endParaRPr lang="en-GB"/>
          </a:p>
        </p:txBody>
      </p:sp>
      <p:sp>
        <p:nvSpPr>
          <p:cNvPr id="107526" name="Rectangle 6"/>
          <p:cNvSpPr>
            <a:spLocks noGrp="1" noChangeArrowheads="1"/>
          </p:cNvSpPr>
          <p:nvPr>
            <p:ph type="sldNum" sz="quarter" idx="4"/>
          </p:nvPr>
        </p:nvSpPr>
        <p:spPr bwMode="auto">
          <a:xfrm>
            <a:off x="6553200" y="4683919"/>
            <a:ext cx="2133600" cy="3571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Times New Roman" pitchFamily="18" charset="0"/>
              </a:defRPr>
            </a:lvl1pPr>
          </a:lstStyle>
          <a:p>
            <a:fld id="{478E195B-E866-4749-9BCF-B9109BEECA38}" type="slidenum">
              <a:rPr lang="en-GB"/>
              <a:pPr/>
              <a:t>‹#›</a:t>
            </a:fld>
            <a:endParaRPr lang="en-GB"/>
          </a:p>
        </p:txBody>
      </p:sp>
      <p:pic>
        <p:nvPicPr>
          <p:cNvPr id="107527" name="Picture 7" descr="bj_logo_with_strap_hi_rgb"/>
          <p:cNvPicPr>
            <a:picLocks noChangeAspect="1" noChangeArrowheads="1"/>
          </p:cNvPicPr>
          <p:nvPr/>
        </p:nvPicPr>
        <p:blipFill>
          <a:blip r:embed="rId13" cstate="print">
            <a:extLst>
              <a:ext uri="{28A0092B-C50C-407E-A947-70E740481C1C}">
                <a14:useLocalDpi xmlns:a14="http://schemas.microsoft.com/office/drawing/2010/main" xmlns="" val="0"/>
              </a:ext>
            </a:extLst>
          </a:blip>
          <a:srcRect/>
          <a:stretch>
            <a:fillRect/>
          </a:stretch>
        </p:blipFill>
        <p:spPr bwMode="auto">
          <a:xfrm>
            <a:off x="5508625" y="4354116"/>
            <a:ext cx="3240088" cy="647700"/>
          </a:xfrm>
          <a:prstGeom prst="rect">
            <a:avLst/>
          </a:prstGeom>
          <a:noFill/>
          <a:extLst>
            <a:ext uri="{909E8E84-426E-40DD-AFC4-6F175D3DCCD1}">
              <a14:hiddenFill xmlns:a14="http://schemas.microsoft.com/office/drawing/2010/main" xmlns="">
                <a:solidFill>
                  <a:srgbClr val="FFFFFF"/>
                </a:solidFill>
              </a14:hiddenFill>
            </a:ext>
          </a:extLst>
        </p:spPr>
      </p:pic>
      <p:sp>
        <p:nvSpPr>
          <p:cNvPr id="107529" name="Line 9"/>
          <p:cNvSpPr>
            <a:spLocks noChangeShapeType="1"/>
          </p:cNvSpPr>
          <p:nvPr/>
        </p:nvSpPr>
        <p:spPr bwMode="auto">
          <a:xfrm>
            <a:off x="366714" y="4192191"/>
            <a:ext cx="8466137" cy="0"/>
          </a:xfrm>
          <a:prstGeom prst="line">
            <a:avLst/>
          </a:prstGeom>
          <a:noFill/>
          <a:ln w="19050">
            <a:solidFill>
              <a:srgbClr val="A5002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000" tIns="46800" rIns="90000" bIns="46800" anchor="ctr"/>
          <a:lstStyle/>
          <a:p>
            <a:endParaRPr lang="en-GB"/>
          </a:p>
        </p:txBody>
      </p:sp>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l" rtl="0" eaLnBrk="1" fontAlgn="base" hangingPunct="1">
        <a:spcBef>
          <a:spcPct val="0"/>
        </a:spcBef>
        <a:spcAft>
          <a:spcPct val="0"/>
        </a:spcAft>
        <a:defRPr sz="4000" b="1">
          <a:solidFill>
            <a:srgbClr val="A50021"/>
          </a:solidFill>
          <a:latin typeface="+mj-lt"/>
          <a:ea typeface="+mj-ea"/>
          <a:cs typeface="+mj-cs"/>
        </a:defRPr>
      </a:lvl1pPr>
      <a:lvl2pPr algn="l" rtl="0" eaLnBrk="1" fontAlgn="base" hangingPunct="1">
        <a:spcBef>
          <a:spcPct val="0"/>
        </a:spcBef>
        <a:spcAft>
          <a:spcPct val="0"/>
        </a:spcAft>
        <a:defRPr sz="4000" b="1">
          <a:solidFill>
            <a:srgbClr val="A50021"/>
          </a:solidFill>
          <a:latin typeface="Trebuchet MS" pitchFamily="34" charset="0"/>
        </a:defRPr>
      </a:lvl2pPr>
      <a:lvl3pPr algn="l" rtl="0" eaLnBrk="1" fontAlgn="base" hangingPunct="1">
        <a:spcBef>
          <a:spcPct val="0"/>
        </a:spcBef>
        <a:spcAft>
          <a:spcPct val="0"/>
        </a:spcAft>
        <a:defRPr sz="4000" b="1">
          <a:solidFill>
            <a:srgbClr val="A50021"/>
          </a:solidFill>
          <a:latin typeface="Trebuchet MS" pitchFamily="34" charset="0"/>
        </a:defRPr>
      </a:lvl3pPr>
      <a:lvl4pPr algn="l" rtl="0" eaLnBrk="1" fontAlgn="base" hangingPunct="1">
        <a:spcBef>
          <a:spcPct val="0"/>
        </a:spcBef>
        <a:spcAft>
          <a:spcPct val="0"/>
        </a:spcAft>
        <a:defRPr sz="4000" b="1">
          <a:solidFill>
            <a:srgbClr val="A50021"/>
          </a:solidFill>
          <a:latin typeface="Trebuchet MS" pitchFamily="34" charset="0"/>
        </a:defRPr>
      </a:lvl4pPr>
      <a:lvl5pPr algn="l" rtl="0" eaLnBrk="1" fontAlgn="base" hangingPunct="1">
        <a:spcBef>
          <a:spcPct val="0"/>
        </a:spcBef>
        <a:spcAft>
          <a:spcPct val="0"/>
        </a:spcAft>
        <a:defRPr sz="4000" b="1">
          <a:solidFill>
            <a:srgbClr val="A50021"/>
          </a:solidFill>
          <a:latin typeface="Trebuchet MS" pitchFamily="34" charset="0"/>
        </a:defRPr>
      </a:lvl5pPr>
      <a:lvl6pPr marL="457200" algn="l" rtl="0" eaLnBrk="1" fontAlgn="base" hangingPunct="1">
        <a:spcBef>
          <a:spcPct val="0"/>
        </a:spcBef>
        <a:spcAft>
          <a:spcPct val="0"/>
        </a:spcAft>
        <a:defRPr sz="4000" b="1">
          <a:solidFill>
            <a:srgbClr val="A50021"/>
          </a:solidFill>
          <a:latin typeface="Trebuchet MS" pitchFamily="34" charset="0"/>
        </a:defRPr>
      </a:lvl6pPr>
      <a:lvl7pPr marL="914400" algn="l" rtl="0" eaLnBrk="1" fontAlgn="base" hangingPunct="1">
        <a:spcBef>
          <a:spcPct val="0"/>
        </a:spcBef>
        <a:spcAft>
          <a:spcPct val="0"/>
        </a:spcAft>
        <a:defRPr sz="4000" b="1">
          <a:solidFill>
            <a:srgbClr val="A50021"/>
          </a:solidFill>
          <a:latin typeface="Trebuchet MS" pitchFamily="34" charset="0"/>
        </a:defRPr>
      </a:lvl7pPr>
      <a:lvl8pPr marL="1371600" algn="l" rtl="0" eaLnBrk="1" fontAlgn="base" hangingPunct="1">
        <a:spcBef>
          <a:spcPct val="0"/>
        </a:spcBef>
        <a:spcAft>
          <a:spcPct val="0"/>
        </a:spcAft>
        <a:defRPr sz="4000" b="1">
          <a:solidFill>
            <a:srgbClr val="A50021"/>
          </a:solidFill>
          <a:latin typeface="Trebuchet MS" pitchFamily="34" charset="0"/>
        </a:defRPr>
      </a:lvl8pPr>
      <a:lvl9pPr marL="1828800" algn="l" rtl="0" eaLnBrk="1" fontAlgn="base" hangingPunct="1">
        <a:spcBef>
          <a:spcPct val="0"/>
        </a:spcBef>
        <a:spcAft>
          <a:spcPct val="0"/>
        </a:spcAft>
        <a:defRPr sz="4000" b="1">
          <a:solidFill>
            <a:srgbClr val="A50021"/>
          </a:solidFill>
          <a:latin typeface="Trebuchet MS" pitchFamily="34" charset="0"/>
        </a:defRPr>
      </a:lvl9pPr>
    </p:titleStyle>
    <p:bodyStyle>
      <a:lvl1pPr marL="342900" indent="-342900" algn="l" rtl="0" eaLnBrk="1" fontAlgn="base" hangingPunct="1">
        <a:spcBef>
          <a:spcPct val="20000"/>
        </a:spcBef>
        <a:spcAft>
          <a:spcPct val="0"/>
        </a:spcAft>
        <a:buChar char="•"/>
        <a:defRPr sz="26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400">
          <a:solidFill>
            <a:schemeClr val="tx1"/>
          </a:solidFill>
          <a:latin typeface="+mn-lt"/>
        </a:defRPr>
      </a:lvl2pPr>
      <a:lvl3pPr marL="1143000" indent="-228600" algn="l" rtl="0" eaLnBrk="1" fontAlgn="base" hangingPunct="1">
        <a:spcBef>
          <a:spcPct val="20000"/>
        </a:spcBef>
        <a:spcAft>
          <a:spcPct val="0"/>
        </a:spcAft>
        <a:buSzPct val="75000"/>
        <a:buFont typeface="Wingdings" pitchFamily="2" charset="2"/>
        <a:buChar char="§"/>
        <a:defRPr sz="22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4" name="Rectangle 4"/>
          <p:cNvSpPr>
            <a:spLocks noGrp="1" noChangeArrowheads="1"/>
          </p:cNvSpPr>
          <p:nvPr>
            <p:ph type="ctrTitle"/>
          </p:nvPr>
        </p:nvSpPr>
        <p:spPr>
          <a:xfrm>
            <a:off x="612775" y="1491630"/>
            <a:ext cx="7772400" cy="1102519"/>
          </a:xfrm>
        </p:spPr>
        <p:txBody>
          <a:bodyPr/>
          <a:lstStyle/>
          <a:p>
            <a:r>
              <a:rPr lang="en-US" sz="3600" dirty="0" smtClean="0"/>
              <a:t>When things go wrong: reducing the risk of FCA enforcement action</a:t>
            </a:r>
            <a:endParaRPr lang="en-US" sz="3600" dirty="0"/>
          </a:p>
        </p:txBody>
      </p:sp>
      <p:sp>
        <p:nvSpPr>
          <p:cNvPr id="112645" name="Rectangle 5"/>
          <p:cNvSpPr>
            <a:spLocks noGrp="1" noChangeArrowheads="1"/>
          </p:cNvSpPr>
          <p:nvPr>
            <p:ph type="subTitle" idx="1"/>
          </p:nvPr>
        </p:nvSpPr>
        <p:spPr>
          <a:xfrm>
            <a:off x="611560" y="2787775"/>
            <a:ext cx="7775575" cy="810815"/>
          </a:xfrm>
        </p:spPr>
        <p:txBody>
          <a:bodyPr/>
          <a:lstStyle/>
          <a:p>
            <a:r>
              <a:rPr lang="en-US" sz="2000" dirty="0" smtClean="0"/>
              <a:t>Birmingham 2016 Insurance and Financial Services Conference</a:t>
            </a:r>
          </a:p>
          <a:p>
            <a:r>
              <a:rPr lang="en-US" sz="2000" dirty="0" smtClean="0"/>
              <a:t>Wednesday, 18 June 2016</a:t>
            </a:r>
            <a:endParaRPr lang="en-US" sz="2000" dirty="0"/>
          </a:p>
        </p:txBody>
      </p:sp>
      <p:sp>
        <p:nvSpPr>
          <p:cNvPr id="3" name="TextBox 2"/>
          <p:cNvSpPr txBox="1"/>
          <p:nvPr/>
        </p:nvSpPr>
        <p:spPr>
          <a:xfrm>
            <a:off x="5724128" y="3507854"/>
            <a:ext cx="3012748" cy="646331"/>
          </a:xfrm>
          <a:prstGeom prst="rect">
            <a:avLst/>
          </a:prstGeom>
          <a:noFill/>
        </p:spPr>
        <p:txBody>
          <a:bodyPr wrap="none" rtlCol="0">
            <a:spAutoFit/>
          </a:bodyPr>
          <a:lstStyle/>
          <a:p>
            <a:pPr algn="r"/>
            <a:r>
              <a:rPr lang="en-GB" dirty="0" smtClean="0"/>
              <a:t>Jonathan </a:t>
            </a:r>
            <a:r>
              <a:rPr lang="en-GB" dirty="0" err="1" smtClean="0"/>
              <a:t>Newbold</a:t>
            </a:r>
            <a:r>
              <a:rPr lang="en-GB" dirty="0" smtClean="0"/>
              <a:t>, Partner</a:t>
            </a:r>
          </a:p>
          <a:p>
            <a:pPr algn="r"/>
            <a:r>
              <a:rPr lang="en-GB" dirty="0" smtClean="0"/>
              <a:t>Adam Edwards, Associate</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1470"/>
            <a:ext cx="8229600" cy="857250"/>
          </a:xfrm>
        </p:spPr>
        <p:txBody>
          <a:bodyPr/>
          <a:lstStyle/>
          <a:p>
            <a:r>
              <a:rPr lang="en-GB" sz="3800" dirty="0" smtClean="0"/>
              <a:t>Personal accountability</a:t>
            </a:r>
            <a:endParaRPr lang="en-GB" sz="3800" dirty="0"/>
          </a:p>
        </p:txBody>
      </p:sp>
      <p:sp>
        <p:nvSpPr>
          <p:cNvPr id="3" name="Content Placeholder 2"/>
          <p:cNvSpPr>
            <a:spLocks noGrp="1"/>
          </p:cNvSpPr>
          <p:nvPr>
            <p:ph idx="1"/>
          </p:nvPr>
        </p:nvSpPr>
        <p:spPr>
          <a:xfrm>
            <a:off x="457200" y="843558"/>
            <a:ext cx="8229600" cy="3240360"/>
          </a:xfrm>
        </p:spPr>
        <p:txBody>
          <a:bodyPr/>
          <a:lstStyle/>
          <a:p>
            <a:r>
              <a:rPr lang="en-GB" dirty="0" smtClean="0"/>
              <a:t>Focus on:</a:t>
            </a:r>
          </a:p>
          <a:p>
            <a:pPr lvl="1"/>
            <a:r>
              <a:rPr lang="en-GB" dirty="0" smtClean="0"/>
              <a:t>Meeting the spirit of the rules rather than narrow focus on what the letter of the law requires</a:t>
            </a:r>
          </a:p>
          <a:p>
            <a:pPr lvl="1"/>
            <a:r>
              <a:rPr lang="en-GB" dirty="0" smtClean="0"/>
              <a:t>Focus on outcomes rather than precisely defining what conduct falls within a particular rule</a:t>
            </a:r>
          </a:p>
          <a:p>
            <a:pPr lvl="1"/>
            <a:r>
              <a:rPr lang="en-GB" dirty="0" smtClean="0"/>
              <a:t>Good business behaviour, from the top down embedded into the culture of firms</a:t>
            </a:r>
          </a:p>
          <a:p>
            <a:pPr lvl="1"/>
            <a:r>
              <a:rPr lang="en-GB" dirty="0" smtClean="0"/>
              <a:t>Taking ownership of roles and responsibilities</a:t>
            </a:r>
            <a:endParaRPr lang="en-GB" dirty="0"/>
          </a:p>
        </p:txBody>
      </p:sp>
    </p:spTree>
    <p:extLst>
      <p:ext uri="{BB962C8B-B14F-4D97-AF65-F5344CB8AC3E}">
        <p14:creationId xmlns:p14="http://schemas.microsoft.com/office/powerpoint/2010/main" xmlns="" val="31843273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05978"/>
            <a:ext cx="8928992" cy="857250"/>
          </a:xfrm>
        </p:spPr>
        <p:txBody>
          <a:bodyPr/>
          <a:lstStyle/>
          <a:p>
            <a:r>
              <a:rPr lang="en-GB" sz="3800" dirty="0" smtClean="0"/>
              <a:t>Systems &amp; controls: the principles and approach</a:t>
            </a:r>
            <a:endParaRPr lang="en-GB" sz="3800" dirty="0"/>
          </a:p>
        </p:txBody>
      </p:sp>
      <p:sp>
        <p:nvSpPr>
          <p:cNvPr id="3" name="Content Placeholder 2"/>
          <p:cNvSpPr>
            <a:spLocks noGrp="1"/>
          </p:cNvSpPr>
          <p:nvPr>
            <p:ph idx="1"/>
          </p:nvPr>
        </p:nvSpPr>
        <p:spPr/>
        <p:txBody>
          <a:bodyPr/>
          <a:lstStyle/>
          <a:p>
            <a:r>
              <a:rPr lang="en-US" dirty="0" smtClean="0"/>
              <a:t>Principle 3:</a:t>
            </a:r>
          </a:p>
          <a:p>
            <a:pPr lvl="1"/>
            <a:r>
              <a:rPr lang="en-US" i="1" dirty="0" smtClean="0"/>
              <a:t>“A firm must take reasonable care to </a:t>
            </a:r>
            <a:r>
              <a:rPr lang="en-US" i="1" dirty="0" err="1" smtClean="0"/>
              <a:t>organise</a:t>
            </a:r>
            <a:r>
              <a:rPr lang="en-US" i="1" dirty="0" smtClean="0"/>
              <a:t> and control its affairs responsibly and effectively, with adequate risk management systems.”</a:t>
            </a:r>
          </a:p>
          <a:p>
            <a:r>
              <a:rPr lang="en-GB" dirty="0" smtClean="0"/>
              <a:t>Principle 6:</a:t>
            </a:r>
          </a:p>
          <a:p>
            <a:pPr lvl="1"/>
            <a:r>
              <a:rPr lang="en-GB" i="1" dirty="0" smtClean="0"/>
              <a:t>“A firm must pay due regard to the interests of its customers and treat them fairly.”</a:t>
            </a:r>
            <a:endParaRPr lang="en-GB" i="1" dirty="0"/>
          </a:p>
        </p:txBody>
      </p:sp>
    </p:spTree>
    <p:extLst>
      <p:ext uri="{BB962C8B-B14F-4D97-AF65-F5344CB8AC3E}">
        <p14:creationId xmlns:p14="http://schemas.microsoft.com/office/powerpoint/2010/main" xmlns="" val="8158948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51470"/>
            <a:ext cx="8928992" cy="857250"/>
          </a:xfrm>
        </p:spPr>
        <p:txBody>
          <a:bodyPr/>
          <a:lstStyle/>
          <a:p>
            <a:r>
              <a:rPr lang="en-GB" sz="3600" dirty="0"/>
              <a:t>Systems &amp; controls: the principles and approach</a:t>
            </a:r>
          </a:p>
        </p:txBody>
      </p:sp>
      <p:sp>
        <p:nvSpPr>
          <p:cNvPr id="3" name="Content Placeholder 2"/>
          <p:cNvSpPr>
            <a:spLocks noGrp="1"/>
          </p:cNvSpPr>
          <p:nvPr>
            <p:ph idx="1"/>
          </p:nvPr>
        </p:nvSpPr>
        <p:spPr>
          <a:xfrm>
            <a:off x="457200" y="915566"/>
            <a:ext cx="8229600" cy="3312368"/>
          </a:xfrm>
        </p:spPr>
        <p:txBody>
          <a:bodyPr/>
          <a:lstStyle/>
          <a:p>
            <a:r>
              <a:rPr lang="en-US" sz="2200" dirty="0"/>
              <a:t>SYSC 3 &amp; 4:</a:t>
            </a:r>
          </a:p>
          <a:p>
            <a:pPr lvl="1"/>
            <a:r>
              <a:rPr lang="en-US" sz="2000" dirty="0" smtClean="0"/>
              <a:t>A </a:t>
            </a:r>
            <a:r>
              <a:rPr lang="en-US" sz="2000" dirty="0"/>
              <a:t>firm must take reasonable care to establish and maintain such systems and controls as are appropriate to its business</a:t>
            </a:r>
            <a:r>
              <a:rPr lang="en-US" sz="2000" dirty="0" smtClean="0"/>
              <a:t>. </a:t>
            </a:r>
          </a:p>
          <a:p>
            <a:pPr lvl="1"/>
            <a:r>
              <a:rPr lang="en-US" sz="2000" dirty="0" smtClean="0"/>
              <a:t>A firm must have:</a:t>
            </a:r>
          </a:p>
          <a:p>
            <a:pPr lvl="2"/>
            <a:r>
              <a:rPr lang="en-US" sz="2000" dirty="0" smtClean="0"/>
              <a:t>Robust governance arrangements</a:t>
            </a:r>
          </a:p>
          <a:p>
            <a:pPr lvl="2"/>
            <a:r>
              <a:rPr lang="en-US" sz="2000" dirty="0" smtClean="0"/>
              <a:t>Clear </a:t>
            </a:r>
            <a:r>
              <a:rPr lang="en-US" sz="2000" dirty="0" err="1" smtClean="0"/>
              <a:t>organisational</a:t>
            </a:r>
            <a:r>
              <a:rPr lang="en-US" sz="2000" dirty="0" smtClean="0"/>
              <a:t> structure</a:t>
            </a:r>
          </a:p>
          <a:p>
            <a:pPr lvl="2"/>
            <a:r>
              <a:rPr lang="en-US" sz="2000" dirty="0" smtClean="0"/>
              <a:t>Transparent and consistent lines of responsibility</a:t>
            </a:r>
            <a:endParaRPr lang="en-GB" sz="2000" dirty="0" smtClean="0"/>
          </a:p>
          <a:p>
            <a:r>
              <a:rPr lang="en-GB" sz="2200" dirty="0" smtClean="0"/>
              <a:t>Proportionate </a:t>
            </a:r>
            <a:r>
              <a:rPr lang="en-GB" sz="2200" dirty="0"/>
              <a:t>and risk based approach according to nature, scale and complexity of business.</a:t>
            </a:r>
          </a:p>
          <a:p>
            <a:endParaRPr lang="en-GB" sz="1800" dirty="0"/>
          </a:p>
        </p:txBody>
      </p:sp>
    </p:spTree>
    <p:extLst>
      <p:ext uri="{BB962C8B-B14F-4D97-AF65-F5344CB8AC3E}">
        <p14:creationId xmlns:p14="http://schemas.microsoft.com/office/powerpoint/2010/main" xmlns="" val="40942791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96" y="51470"/>
            <a:ext cx="9001000" cy="857250"/>
          </a:xfrm>
        </p:spPr>
        <p:txBody>
          <a:bodyPr/>
          <a:lstStyle/>
          <a:p>
            <a:r>
              <a:rPr lang="en-GB" sz="3300" dirty="0" smtClean="0"/>
              <a:t>Data Security: effective systems &amp; controls?</a:t>
            </a:r>
            <a:endParaRPr lang="en-GB" sz="3300" dirty="0"/>
          </a:p>
        </p:txBody>
      </p:sp>
      <p:sp>
        <p:nvSpPr>
          <p:cNvPr id="3" name="Content Placeholder 2"/>
          <p:cNvSpPr>
            <a:spLocks noGrp="1"/>
          </p:cNvSpPr>
          <p:nvPr>
            <p:ph idx="1"/>
          </p:nvPr>
        </p:nvSpPr>
        <p:spPr>
          <a:xfrm>
            <a:off x="457200" y="771550"/>
            <a:ext cx="8229600" cy="3459832"/>
          </a:xfrm>
        </p:spPr>
        <p:txBody>
          <a:bodyPr/>
          <a:lstStyle/>
          <a:p>
            <a:r>
              <a:rPr lang="en-GB" sz="2000" dirty="0"/>
              <a:t>Why is data security so important in financial services?</a:t>
            </a:r>
          </a:p>
          <a:p>
            <a:pPr lvl="1"/>
            <a:r>
              <a:rPr lang="en-GB" sz="1800" dirty="0" smtClean="0"/>
              <a:t>Financial </a:t>
            </a:r>
            <a:r>
              <a:rPr lang="en-GB" sz="1800" dirty="0"/>
              <a:t>services firms by their nature hold a great deal of sensitive personal/confidential data on customers </a:t>
            </a:r>
            <a:endParaRPr lang="en-GB" sz="1800" dirty="0" smtClean="0"/>
          </a:p>
          <a:p>
            <a:pPr lvl="1"/>
            <a:r>
              <a:rPr lang="en-GB" sz="1800" dirty="0" smtClean="0"/>
              <a:t>The FCA </a:t>
            </a:r>
            <a:r>
              <a:rPr lang="en-GB" sz="1800" dirty="0"/>
              <a:t>will take action against firms even where there is no evidence of actual compromise of customer </a:t>
            </a:r>
            <a:r>
              <a:rPr lang="en-GB" sz="1800" dirty="0" smtClean="0"/>
              <a:t>information – </a:t>
            </a:r>
            <a:r>
              <a:rPr lang="en-GB" sz="1800" dirty="0"/>
              <a:t>Merchant Securities Group Ltd</a:t>
            </a:r>
          </a:p>
          <a:p>
            <a:r>
              <a:rPr lang="en-GB" sz="2000" dirty="0" smtClean="0"/>
              <a:t>A broad issue:</a:t>
            </a:r>
          </a:p>
          <a:p>
            <a:pPr lvl="1"/>
            <a:r>
              <a:rPr lang="en-GB" sz="1800" dirty="0" smtClean="0"/>
              <a:t>Not just a question of data protection – TCF and financial crime as well</a:t>
            </a:r>
          </a:p>
          <a:p>
            <a:pPr lvl="1"/>
            <a:r>
              <a:rPr lang="en-GB" sz="1800" dirty="0" smtClean="0"/>
              <a:t>Data security should be treated as a key specific risk subject to own governance, policies and procedures and risk assessment</a:t>
            </a:r>
          </a:p>
          <a:p>
            <a:endParaRPr lang="en-GB" sz="1800" dirty="0"/>
          </a:p>
        </p:txBody>
      </p:sp>
    </p:spTree>
    <p:extLst>
      <p:ext uri="{BB962C8B-B14F-4D97-AF65-F5344CB8AC3E}">
        <p14:creationId xmlns:p14="http://schemas.microsoft.com/office/powerpoint/2010/main" xmlns="" val="20875010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507288" cy="857250"/>
          </a:xfrm>
        </p:spPr>
        <p:txBody>
          <a:bodyPr/>
          <a:lstStyle/>
          <a:p>
            <a:r>
              <a:rPr lang="en-GB" sz="3800" dirty="0"/>
              <a:t>Data Security: effective systems and </a:t>
            </a:r>
            <a:r>
              <a:rPr lang="en-GB" sz="3800" dirty="0" smtClean="0"/>
              <a:t>controls in practice</a:t>
            </a:r>
            <a:endParaRPr lang="en-GB" sz="3800" dirty="0"/>
          </a:p>
        </p:txBody>
      </p:sp>
      <p:sp>
        <p:nvSpPr>
          <p:cNvPr id="3" name="Content Placeholder 2"/>
          <p:cNvSpPr>
            <a:spLocks noGrp="1"/>
          </p:cNvSpPr>
          <p:nvPr>
            <p:ph idx="1"/>
          </p:nvPr>
        </p:nvSpPr>
        <p:spPr>
          <a:xfrm>
            <a:off x="457200" y="1200150"/>
            <a:ext cx="8229600" cy="2955776"/>
          </a:xfrm>
        </p:spPr>
        <p:txBody>
          <a:bodyPr/>
          <a:lstStyle/>
          <a:p>
            <a:r>
              <a:rPr lang="en-GB" sz="2000" dirty="0" smtClean="0"/>
              <a:t>Some initial questions firms should be asking themselves:</a:t>
            </a:r>
            <a:endParaRPr lang="en-GB" sz="2000" dirty="0"/>
          </a:p>
          <a:p>
            <a:pPr lvl="1"/>
            <a:r>
              <a:rPr lang="en-GB" sz="1800" dirty="0"/>
              <a:t>How is responsibility for data security apportioned?</a:t>
            </a:r>
          </a:p>
          <a:p>
            <a:pPr lvl="1"/>
            <a:r>
              <a:rPr lang="en-GB" sz="1800" dirty="0" smtClean="0"/>
              <a:t>Are systems and controls backed up by senior </a:t>
            </a:r>
            <a:r>
              <a:rPr lang="en-GB" sz="1800" dirty="0"/>
              <a:t>manager </a:t>
            </a:r>
            <a:r>
              <a:rPr lang="en-GB" sz="1800" dirty="0" smtClean="0"/>
              <a:t>accountability? </a:t>
            </a:r>
            <a:endParaRPr lang="en-GB" sz="1800" dirty="0"/>
          </a:p>
          <a:p>
            <a:pPr lvl="1"/>
            <a:r>
              <a:rPr lang="en-GB" sz="1800" dirty="0"/>
              <a:t>How does the firm keep track of its digital assets?</a:t>
            </a:r>
          </a:p>
          <a:p>
            <a:r>
              <a:rPr lang="en-GB" sz="2000" dirty="0" smtClean="0"/>
              <a:t>Governance</a:t>
            </a:r>
            <a:r>
              <a:rPr lang="en-GB" sz="2000" dirty="0"/>
              <a:t>: managing systems and controls</a:t>
            </a:r>
          </a:p>
          <a:p>
            <a:pPr lvl="1"/>
            <a:r>
              <a:rPr lang="en-GB" sz="1800" dirty="0"/>
              <a:t>Open and honest culture of reporting data security incidents and issues</a:t>
            </a:r>
          </a:p>
          <a:p>
            <a:pPr lvl="1"/>
            <a:r>
              <a:rPr lang="en-GB" sz="1800" dirty="0" smtClean="0"/>
              <a:t>Are </a:t>
            </a:r>
            <a:r>
              <a:rPr lang="en-GB" sz="1800" dirty="0"/>
              <a:t>incident response plans clear?</a:t>
            </a:r>
          </a:p>
          <a:p>
            <a:pPr lvl="1"/>
            <a:r>
              <a:rPr lang="en-GB" sz="1800" dirty="0"/>
              <a:t>Written policies and procedures – even within small </a:t>
            </a:r>
            <a:r>
              <a:rPr lang="en-GB" sz="1800" dirty="0" smtClean="0"/>
              <a:t>firms</a:t>
            </a:r>
            <a:endParaRPr lang="en-GB" sz="1800" dirty="0"/>
          </a:p>
        </p:txBody>
      </p:sp>
    </p:spTree>
    <p:extLst>
      <p:ext uri="{BB962C8B-B14F-4D97-AF65-F5344CB8AC3E}">
        <p14:creationId xmlns:p14="http://schemas.microsoft.com/office/powerpoint/2010/main" xmlns="" val="35833912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579296" cy="857250"/>
          </a:xfrm>
        </p:spPr>
        <p:txBody>
          <a:bodyPr/>
          <a:lstStyle/>
          <a:p>
            <a:r>
              <a:rPr lang="en-GB" sz="3800" dirty="0"/>
              <a:t>Data Security: effective systems and controls in practice</a:t>
            </a:r>
          </a:p>
        </p:txBody>
      </p:sp>
      <p:sp>
        <p:nvSpPr>
          <p:cNvPr id="3" name="Content Placeholder 2"/>
          <p:cNvSpPr>
            <a:spLocks noGrp="1"/>
          </p:cNvSpPr>
          <p:nvPr>
            <p:ph idx="1"/>
          </p:nvPr>
        </p:nvSpPr>
        <p:spPr>
          <a:xfrm>
            <a:off x="457200" y="1200150"/>
            <a:ext cx="8219256" cy="2937774"/>
          </a:xfrm>
        </p:spPr>
        <p:txBody>
          <a:bodyPr/>
          <a:lstStyle/>
          <a:p>
            <a:r>
              <a:rPr lang="en-GB" sz="2000" dirty="0"/>
              <a:t>Staff:</a:t>
            </a:r>
          </a:p>
          <a:p>
            <a:pPr lvl="1"/>
            <a:r>
              <a:rPr lang="en-GB" sz="1800" dirty="0"/>
              <a:t>Recruitment and vetting at all levels – junior employees are as much </a:t>
            </a:r>
            <a:r>
              <a:rPr lang="en-GB" sz="1800" dirty="0" smtClean="0"/>
              <a:t>a </a:t>
            </a:r>
            <a:r>
              <a:rPr lang="en-GB" sz="1800" dirty="0"/>
              <a:t>risk as more senior members of firms</a:t>
            </a:r>
          </a:p>
          <a:p>
            <a:pPr lvl="1"/>
            <a:r>
              <a:rPr lang="en-GB" sz="1800" dirty="0" smtClean="0"/>
              <a:t>Ongoing </a:t>
            </a:r>
            <a:r>
              <a:rPr lang="en-GB" sz="1800" dirty="0"/>
              <a:t>vetting during employment</a:t>
            </a:r>
          </a:p>
          <a:p>
            <a:pPr lvl="1"/>
            <a:r>
              <a:rPr lang="en-GB" sz="1800" dirty="0" smtClean="0"/>
              <a:t>Training </a:t>
            </a:r>
            <a:r>
              <a:rPr lang="en-GB" sz="1800" dirty="0"/>
              <a:t>and </a:t>
            </a:r>
            <a:r>
              <a:rPr lang="en-GB" sz="1800" dirty="0" smtClean="0"/>
              <a:t>awareness </a:t>
            </a:r>
          </a:p>
          <a:p>
            <a:pPr lvl="1"/>
            <a:endParaRPr lang="en-GB" sz="1800" dirty="0" smtClean="0"/>
          </a:p>
          <a:p>
            <a:pPr marL="342900" lvl="1" indent="-342900">
              <a:buChar char="•"/>
            </a:pPr>
            <a:r>
              <a:rPr lang="en-GB" sz="2000" dirty="0">
                <a:ea typeface="+mn-ea"/>
                <a:cs typeface="+mn-cs"/>
              </a:rPr>
              <a:t>Third party suppliers: </a:t>
            </a:r>
          </a:p>
          <a:p>
            <a:pPr lvl="1"/>
            <a:r>
              <a:rPr lang="en-GB" sz="1800" dirty="0" smtClean="0"/>
              <a:t>Cleaners</a:t>
            </a:r>
            <a:r>
              <a:rPr lang="en-GB" sz="1800" dirty="0"/>
              <a:t>, security guards, IT </a:t>
            </a:r>
            <a:r>
              <a:rPr lang="en-GB" sz="1800" dirty="0" smtClean="0"/>
              <a:t>contractors etc.</a:t>
            </a:r>
          </a:p>
          <a:p>
            <a:pPr lvl="1"/>
            <a:r>
              <a:rPr lang="en-GB" sz="1800" dirty="0" smtClean="0"/>
              <a:t>Give </a:t>
            </a:r>
            <a:r>
              <a:rPr lang="en-GB" sz="1800" dirty="0"/>
              <a:t>consideration to their systems and controls.</a:t>
            </a:r>
          </a:p>
          <a:p>
            <a:endParaRPr lang="en-GB" sz="1800" dirty="0"/>
          </a:p>
          <a:p>
            <a:endParaRPr lang="en-GB" sz="1800" dirty="0" smtClean="0"/>
          </a:p>
          <a:p>
            <a:endParaRPr lang="en-GB" dirty="0"/>
          </a:p>
          <a:p>
            <a:endParaRPr lang="en-GB" dirty="0"/>
          </a:p>
        </p:txBody>
      </p:sp>
      <p:pic>
        <p:nvPicPr>
          <p:cNvPr id="5" name="Pictur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6421469" y="2211710"/>
            <a:ext cx="2399003" cy="1823243"/>
          </a:xfrm>
          <a:prstGeom prst="rect">
            <a:avLst/>
          </a:prstGeom>
        </p:spPr>
      </p:pic>
    </p:spTree>
    <p:extLst>
      <p:ext uri="{BB962C8B-B14F-4D97-AF65-F5344CB8AC3E}">
        <p14:creationId xmlns:p14="http://schemas.microsoft.com/office/powerpoint/2010/main" xmlns="" val="4829124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579296" cy="857250"/>
          </a:xfrm>
        </p:spPr>
        <p:txBody>
          <a:bodyPr/>
          <a:lstStyle/>
          <a:p>
            <a:r>
              <a:rPr lang="en-GB" sz="3800" dirty="0"/>
              <a:t>Data Security: effective systems and controls in practice</a:t>
            </a:r>
          </a:p>
        </p:txBody>
      </p:sp>
      <p:sp>
        <p:nvSpPr>
          <p:cNvPr id="3" name="Content Placeholder 2"/>
          <p:cNvSpPr>
            <a:spLocks noGrp="1"/>
          </p:cNvSpPr>
          <p:nvPr>
            <p:ph idx="1"/>
          </p:nvPr>
        </p:nvSpPr>
        <p:spPr/>
        <p:txBody>
          <a:bodyPr/>
          <a:lstStyle/>
          <a:p>
            <a:r>
              <a:rPr lang="en-GB" sz="2000" dirty="0" smtClean="0"/>
              <a:t>Access to customer data:</a:t>
            </a:r>
          </a:p>
          <a:p>
            <a:pPr lvl="1"/>
            <a:r>
              <a:rPr lang="en-GB" sz="1800" dirty="0" smtClean="0"/>
              <a:t>Access </a:t>
            </a:r>
            <a:r>
              <a:rPr lang="en-GB" sz="1800" dirty="0"/>
              <a:t>rights – “least-privilege” basis</a:t>
            </a:r>
          </a:p>
          <a:p>
            <a:pPr lvl="1"/>
            <a:r>
              <a:rPr lang="en-GB" sz="1800" dirty="0"/>
              <a:t>Access profiles for specific roles in business</a:t>
            </a:r>
          </a:p>
          <a:p>
            <a:pPr lvl="1"/>
            <a:r>
              <a:rPr lang="en-GB" sz="1800" dirty="0"/>
              <a:t>To be considered at recruitment, change of role and exit</a:t>
            </a:r>
          </a:p>
          <a:p>
            <a:pPr lvl="1"/>
            <a:r>
              <a:rPr lang="en-GB" sz="1800" dirty="0"/>
              <a:t>Passwords and user accounts</a:t>
            </a:r>
          </a:p>
          <a:p>
            <a:pPr lvl="1"/>
            <a:r>
              <a:rPr lang="en-GB" sz="1800" dirty="0"/>
              <a:t>Monitoring access to customer data</a:t>
            </a:r>
          </a:p>
          <a:p>
            <a:pPr lvl="1"/>
            <a:r>
              <a:rPr lang="en-GB" sz="1800" dirty="0"/>
              <a:t>Back-up, physical security and </a:t>
            </a:r>
            <a:r>
              <a:rPr lang="en-GB" sz="1800" dirty="0" smtClean="0"/>
              <a:t>disposal</a:t>
            </a:r>
            <a:endParaRPr lang="en-GB" dirty="0"/>
          </a:p>
          <a:p>
            <a:endParaRPr lang="en-GB" dirty="0"/>
          </a:p>
        </p:txBody>
      </p:sp>
      <p:pic>
        <p:nvPicPr>
          <p:cNvPr id="4" name="Picture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522506" y="2715766"/>
            <a:ext cx="2940258" cy="1278871"/>
          </a:xfrm>
          <a:prstGeom prst="rect">
            <a:avLst/>
          </a:prstGeom>
        </p:spPr>
      </p:pic>
    </p:spTree>
    <p:extLst>
      <p:ext uri="{BB962C8B-B14F-4D97-AF65-F5344CB8AC3E}">
        <p14:creationId xmlns:p14="http://schemas.microsoft.com/office/powerpoint/2010/main" xmlns="" val="3615611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05978"/>
            <a:ext cx="8892480" cy="857250"/>
          </a:xfrm>
        </p:spPr>
        <p:txBody>
          <a:bodyPr/>
          <a:lstStyle/>
          <a:p>
            <a:r>
              <a:rPr lang="en-GB" sz="3800" dirty="0" smtClean="0"/>
              <a:t>Financial crime: effective systems and controls?</a:t>
            </a:r>
            <a:endParaRPr lang="en-GB" sz="3800" dirty="0"/>
          </a:p>
        </p:txBody>
      </p:sp>
      <p:sp>
        <p:nvSpPr>
          <p:cNvPr id="3" name="Content Placeholder 2"/>
          <p:cNvSpPr>
            <a:spLocks noGrp="1"/>
          </p:cNvSpPr>
          <p:nvPr>
            <p:ph idx="1"/>
          </p:nvPr>
        </p:nvSpPr>
        <p:spPr>
          <a:xfrm>
            <a:off x="467544" y="1131590"/>
            <a:ext cx="8219256" cy="3027784"/>
          </a:xfrm>
        </p:spPr>
        <p:txBody>
          <a:bodyPr/>
          <a:lstStyle/>
          <a:p>
            <a:r>
              <a:rPr lang="en-GB" sz="2000" dirty="0" smtClean="0"/>
              <a:t>Same overriding principles and approach apply</a:t>
            </a:r>
          </a:p>
          <a:p>
            <a:r>
              <a:rPr lang="en-GB" sz="2000" dirty="0" smtClean="0"/>
              <a:t>FCA’s financial crime guide – emphasis on senior management involvement/responsibility</a:t>
            </a:r>
          </a:p>
          <a:p>
            <a:r>
              <a:rPr lang="en-GB" sz="2000" dirty="0" smtClean="0"/>
              <a:t>Some questions for firms to be asking:</a:t>
            </a:r>
          </a:p>
          <a:p>
            <a:pPr lvl="1"/>
            <a:r>
              <a:rPr lang="en-GB" sz="1800" dirty="0" smtClean="0"/>
              <a:t>What risks apply?</a:t>
            </a:r>
          </a:p>
          <a:p>
            <a:pPr lvl="1"/>
            <a:r>
              <a:rPr lang="en-GB" sz="1800" dirty="0" smtClean="0"/>
              <a:t>Who has ultimate responsibility?</a:t>
            </a:r>
          </a:p>
          <a:p>
            <a:pPr lvl="1"/>
            <a:r>
              <a:rPr lang="en-GB" sz="1800" dirty="0" smtClean="0"/>
              <a:t>Are there clear reporting lines?</a:t>
            </a:r>
          </a:p>
          <a:p>
            <a:pPr lvl="1"/>
            <a:r>
              <a:rPr lang="en-GB" sz="1800" dirty="0" smtClean="0"/>
              <a:t>Resources – are they adequate? </a:t>
            </a:r>
            <a:r>
              <a:rPr lang="en-GB" sz="1800" i="1" dirty="0" smtClean="0"/>
              <a:t> </a:t>
            </a:r>
          </a:p>
          <a:p>
            <a:pPr lvl="1"/>
            <a:r>
              <a:rPr lang="en-GB" sz="1800" dirty="0" err="1" smtClean="0"/>
              <a:t>Alpari</a:t>
            </a:r>
            <a:r>
              <a:rPr lang="en-GB" sz="1800" i="1" dirty="0" smtClean="0"/>
              <a:t> </a:t>
            </a:r>
            <a:r>
              <a:rPr lang="en-GB" sz="1800" dirty="0" smtClean="0"/>
              <a:t>case</a:t>
            </a:r>
          </a:p>
          <a:p>
            <a:endParaRPr lang="en-GB" dirty="0" smtClean="0"/>
          </a:p>
          <a:p>
            <a:endParaRPr lang="en-GB" dirty="0"/>
          </a:p>
        </p:txBody>
      </p:sp>
    </p:spTree>
    <p:extLst>
      <p:ext uri="{BB962C8B-B14F-4D97-AF65-F5344CB8AC3E}">
        <p14:creationId xmlns:p14="http://schemas.microsoft.com/office/powerpoint/2010/main" xmlns="" val="27610049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1470"/>
            <a:ext cx="8507288" cy="857250"/>
          </a:xfrm>
        </p:spPr>
        <p:txBody>
          <a:bodyPr/>
          <a:lstStyle/>
          <a:p>
            <a:r>
              <a:rPr lang="en-GB" sz="3400" dirty="0" smtClean="0"/>
              <a:t>Financial crime: </a:t>
            </a:r>
            <a:r>
              <a:rPr lang="en-GB" sz="3400" dirty="0"/>
              <a:t>effective systems and controls in practice</a:t>
            </a:r>
          </a:p>
        </p:txBody>
      </p:sp>
      <p:sp>
        <p:nvSpPr>
          <p:cNvPr id="3" name="Content Placeholder 2"/>
          <p:cNvSpPr>
            <a:spLocks noGrp="1"/>
          </p:cNvSpPr>
          <p:nvPr>
            <p:ph idx="1"/>
          </p:nvPr>
        </p:nvSpPr>
        <p:spPr>
          <a:xfrm>
            <a:off x="457200" y="843558"/>
            <a:ext cx="8229600" cy="2830116"/>
          </a:xfrm>
        </p:spPr>
        <p:txBody>
          <a:bodyPr/>
          <a:lstStyle/>
          <a:p>
            <a:r>
              <a:rPr lang="en-GB" sz="2000" dirty="0" smtClean="0"/>
              <a:t>Management Information</a:t>
            </a:r>
          </a:p>
          <a:p>
            <a:pPr lvl="1"/>
            <a:r>
              <a:rPr lang="en-GB" sz="1800" dirty="0" smtClean="0"/>
              <a:t>Sufficient to understand risks</a:t>
            </a:r>
          </a:p>
          <a:p>
            <a:pPr lvl="1"/>
            <a:r>
              <a:rPr lang="en-GB" sz="1800" dirty="0" smtClean="0"/>
              <a:t>Regular </a:t>
            </a:r>
            <a:r>
              <a:rPr lang="en-GB" sz="1800" i="1" dirty="0" smtClean="0"/>
              <a:t>and </a:t>
            </a:r>
            <a:r>
              <a:rPr lang="en-GB" sz="1800" dirty="0" smtClean="0"/>
              <a:t>ad hoc </a:t>
            </a:r>
          </a:p>
          <a:p>
            <a:pPr lvl="1"/>
            <a:r>
              <a:rPr lang="en-GB" sz="1800" dirty="0" smtClean="0"/>
              <a:t>Impact of legal/regulatory developments</a:t>
            </a:r>
          </a:p>
          <a:p>
            <a:pPr lvl="1"/>
            <a:r>
              <a:rPr lang="en-GB" sz="1800" dirty="0" smtClean="0"/>
              <a:t>Effectiveness of systems &amp; controls</a:t>
            </a:r>
          </a:p>
          <a:p>
            <a:pPr lvl="1"/>
            <a:r>
              <a:rPr lang="en-GB" sz="1800" dirty="0" smtClean="0"/>
              <a:t>Staff expenses, gifts etc.</a:t>
            </a:r>
          </a:p>
          <a:p>
            <a:pPr lvl="1"/>
            <a:r>
              <a:rPr lang="en-GB" sz="1800" dirty="0" smtClean="0"/>
              <a:t>Business relationships – new, terminations &amp; sanctions</a:t>
            </a:r>
          </a:p>
          <a:p>
            <a:r>
              <a:rPr lang="en-GB" sz="2000" dirty="0" smtClean="0"/>
              <a:t>Quality </a:t>
            </a:r>
            <a:r>
              <a:rPr lang="en-GB" sz="2000" dirty="0"/>
              <a:t>of oversight</a:t>
            </a:r>
          </a:p>
          <a:p>
            <a:pPr lvl="1"/>
            <a:r>
              <a:rPr lang="en-GB" sz="1800" dirty="0"/>
              <a:t>Senior management should challenge financial crime efforts.</a:t>
            </a:r>
          </a:p>
          <a:p>
            <a:pPr lvl="1"/>
            <a:r>
              <a:rPr lang="en-GB" sz="1800" dirty="0" smtClean="0"/>
              <a:t>Smaller </a:t>
            </a:r>
            <a:r>
              <a:rPr lang="en-GB" sz="1800" dirty="0"/>
              <a:t>firms – external support</a:t>
            </a:r>
          </a:p>
          <a:p>
            <a:pPr lvl="1"/>
            <a:endParaRPr lang="en-GB" sz="18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940152" y="1437624"/>
            <a:ext cx="2592288" cy="1206134"/>
          </a:xfrm>
          <a:prstGeom prst="rect">
            <a:avLst/>
          </a:prstGeom>
        </p:spPr>
      </p:pic>
    </p:spTree>
    <p:extLst>
      <p:ext uri="{BB962C8B-B14F-4D97-AF65-F5344CB8AC3E}">
        <p14:creationId xmlns:p14="http://schemas.microsoft.com/office/powerpoint/2010/main" xmlns="" val="22827365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05978"/>
            <a:ext cx="9001000" cy="857250"/>
          </a:xfrm>
        </p:spPr>
        <p:txBody>
          <a:bodyPr/>
          <a:lstStyle/>
          <a:p>
            <a:r>
              <a:rPr lang="en-GB" sz="3800" dirty="0" smtClean="0"/>
              <a:t>Financial crime: </a:t>
            </a:r>
            <a:r>
              <a:rPr lang="en-GB" sz="3800" dirty="0"/>
              <a:t>effective systems and controls in practice</a:t>
            </a:r>
          </a:p>
        </p:txBody>
      </p:sp>
      <p:sp>
        <p:nvSpPr>
          <p:cNvPr id="3" name="Content Placeholder 2"/>
          <p:cNvSpPr>
            <a:spLocks noGrp="1"/>
          </p:cNvSpPr>
          <p:nvPr>
            <p:ph idx="1"/>
          </p:nvPr>
        </p:nvSpPr>
        <p:spPr/>
        <p:txBody>
          <a:bodyPr/>
          <a:lstStyle/>
          <a:p>
            <a:r>
              <a:rPr lang="en-GB" dirty="0" smtClean="0"/>
              <a:t>Risk assessment:</a:t>
            </a:r>
          </a:p>
          <a:p>
            <a:pPr lvl="1"/>
            <a:r>
              <a:rPr lang="en-GB" dirty="0" smtClean="0"/>
              <a:t>Business-wide</a:t>
            </a:r>
          </a:p>
          <a:p>
            <a:pPr lvl="1"/>
            <a:r>
              <a:rPr lang="en-GB" dirty="0" smtClean="0"/>
              <a:t>Proportionate and targeted</a:t>
            </a:r>
          </a:p>
          <a:p>
            <a:pPr lvl="1"/>
            <a:r>
              <a:rPr lang="en-GB" dirty="0" smtClean="0"/>
              <a:t>Individual relationships</a:t>
            </a:r>
          </a:p>
          <a:p>
            <a:pPr lvl="1"/>
            <a:r>
              <a:rPr lang="en-GB" dirty="0" smtClean="0"/>
              <a:t>Regular review/continuous – currency</a:t>
            </a:r>
          </a:p>
          <a:p>
            <a:pPr lvl="1"/>
            <a:r>
              <a:rPr lang="en-GB" dirty="0" smtClean="0"/>
              <a:t>Coutts </a:t>
            </a:r>
            <a:r>
              <a:rPr lang="en-GB" dirty="0"/>
              <a:t>&amp; </a:t>
            </a:r>
            <a:r>
              <a:rPr lang="en-GB" dirty="0" smtClean="0"/>
              <a:t>Company case</a:t>
            </a:r>
          </a:p>
          <a:p>
            <a:endParaRPr lang="en-GB" sz="2400" dirty="0" smtClean="0"/>
          </a:p>
          <a:p>
            <a:endParaRPr lang="en-GB" sz="1800" dirty="0" smtClean="0"/>
          </a:p>
        </p:txBody>
      </p:sp>
    </p:spTree>
    <p:extLst>
      <p:ext uri="{BB962C8B-B14F-4D97-AF65-F5344CB8AC3E}">
        <p14:creationId xmlns:p14="http://schemas.microsoft.com/office/powerpoint/2010/main" xmlns="" val="34917306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8" name="Rectangle 10"/>
          <p:cNvSpPr>
            <a:spLocks noGrp="1" noChangeArrowheads="1"/>
          </p:cNvSpPr>
          <p:nvPr>
            <p:ph type="title"/>
          </p:nvPr>
        </p:nvSpPr>
        <p:spPr>
          <a:xfrm>
            <a:off x="457200" y="-92546"/>
            <a:ext cx="8229600" cy="857250"/>
          </a:xfrm>
        </p:spPr>
        <p:txBody>
          <a:bodyPr/>
          <a:lstStyle/>
          <a:p>
            <a:r>
              <a:rPr lang="en-US" sz="3800" dirty="0" smtClean="0"/>
              <a:t>Outcomes</a:t>
            </a:r>
            <a:endParaRPr lang="en-US" sz="3800" dirty="0"/>
          </a:p>
        </p:txBody>
      </p:sp>
      <p:sp>
        <p:nvSpPr>
          <p:cNvPr id="7179" name="Rectangle 11"/>
          <p:cNvSpPr>
            <a:spLocks noGrp="1" noChangeArrowheads="1"/>
          </p:cNvSpPr>
          <p:nvPr>
            <p:ph type="body" idx="1"/>
          </p:nvPr>
        </p:nvSpPr>
        <p:spPr>
          <a:xfrm>
            <a:off x="457200" y="699542"/>
            <a:ext cx="8229600" cy="2830116"/>
          </a:xfrm>
        </p:spPr>
        <p:txBody>
          <a:bodyPr/>
          <a:lstStyle/>
          <a:p>
            <a:pPr marL="514350" indent="-514350">
              <a:buFont typeface="+mj-lt"/>
              <a:buAutoNum type="arabicPeriod"/>
            </a:pPr>
            <a:r>
              <a:rPr lang="en-US" dirty="0"/>
              <a:t>Gain insight into what the FCA </a:t>
            </a:r>
            <a:r>
              <a:rPr lang="en-US" dirty="0" smtClean="0"/>
              <a:t>can do </a:t>
            </a:r>
            <a:r>
              <a:rPr lang="en-US" dirty="0"/>
              <a:t>when faced with serious </a:t>
            </a:r>
            <a:r>
              <a:rPr lang="en-US" dirty="0" smtClean="0"/>
              <a:t>regulatory failings</a:t>
            </a:r>
            <a:endParaRPr lang="en-US" dirty="0"/>
          </a:p>
          <a:p>
            <a:pPr marL="514350" indent="-514350">
              <a:buFont typeface="+mj-lt"/>
              <a:buAutoNum type="arabicPeriod"/>
            </a:pPr>
            <a:r>
              <a:rPr lang="en-US" dirty="0" smtClean="0"/>
              <a:t>Understand why appropriate systems and controls are more important than ever before</a:t>
            </a:r>
          </a:p>
          <a:p>
            <a:pPr marL="514350" indent="-514350">
              <a:buFont typeface="+mj-lt"/>
              <a:buAutoNum type="arabicPeriod"/>
            </a:pPr>
            <a:r>
              <a:rPr lang="en-US" dirty="0" smtClean="0"/>
              <a:t>Learn about the relevant systems and controls the FCA will expect you to have in place now</a:t>
            </a:r>
          </a:p>
          <a:p>
            <a:pPr marL="514350" indent="-514350">
              <a:buFont typeface="+mj-lt"/>
              <a:buAutoNum type="arabicPeriod"/>
            </a:pPr>
            <a:r>
              <a:rPr lang="en-US" dirty="0" smtClean="0"/>
              <a:t>Take away practical tips to consider if things do go wrong</a:t>
            </a:r>
          </a:p>
          <a:p>
            <a:pPr marL="514350" indent="-514350">
              <a:buFont typeface="+mj-lt"/>
              <a:buAutoNum type="arabicPeriod"/>
            </a:pP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800" dirty="0" smtClean="0"/>
              <a:t>What might increase the risk of FCA enforcement?</a:t>
            </a:r>
            <a:endParaRPr lang="en-GB" sz="3800" dirty="0"/>
          </a:p>
        </p:txBody>
      </p:sp>
      <p:sp>
        <p:nvSpPr>
          <p:cNvPr id="3" name="Content Placeholder 2"/>
          <p:cNvSpPr>
            <a:spLocks noGrp="1"/>
          </p:cNvSpPr>
          <p:nvPr>
            <p:ph idx="1"/>
          </p:nvPr>
        </p:nvSpPr>
        <p:spPr>
          <a:xfrm>
            <a:off x="452163" y="1149860"/>
            <a:ext cx="8229600" cy="2830116"/>
          </a:xfrm>
        </p:spPr>
        <p:txBody>
          <a:bodyPr/>
          <a:lstStyle/>
          <a:p>
            <a:endParaRPr lang="en-GB" dirty="0" smtClean="0"/>
          </a:p>
          <a:p>
            <a:r>
              <a:rPr lang="en-GB" dirty="0" smtClean="0"/>
              <a:t>Lack </a:t>
            </a:r>
            <a:r>
              <a:rPr lang="en-GB" dirty="0"/>
              <a:t>of co-operation and transparency</a:t>
            </a:r>
          </a:p>
          <a:p>
            <a:r>
              <a:rPr lang="en-GB" dirty="0"/>
              <a:t>Misleading the regulator</a:t>
            </a:r>
          </a:p>
          <a:p>
            <a:r>
              <a:rPr lang="en-GB" dirty="0" smtClean="0"/>
              <a:t>Fail to identify </a:t>
            </a:r>
            <a:r>
              <a:rPr lang="en-GB" dirty="0"/>
              <a:t>the issue yourself </a:t>
            </a:r>
            <a:endParaRPr lang="en-GB" dirty="0" smtClean="0"/>
          </a:p>
          <a:p>
            <a:r>
              <a:rPr lang="en-GB" dirty="0" smtClean="0"/>
              <a:t>Bank of Beirut example</a:t>
            </a:r>
            <a:endParaRPr lang="en-GB" dirty="0"/>
          </a:p>
          <a:p>
            <a:pPr marL="0" indent="0">
              <a:buNone/>
            </a:pPr>
            <a:endParaRPr lang="en-GB" dirty="0"/>
          </a:p>
          <a:p>
            <a:endParaRPr lang="en-GB" dirty="0"/>
          </a:p>
        </p:txBody>
      </p:sp>
    </p:spTree>
    <p:extLst>
      <p:ext uri="{BB962C8B-B14F-4D97-AF65-F5344CB8AC3E}">
        <p14:creationId xmlns:p14="http://schemas.microsoft.com/office/powerpoint/2010/main" xmlns="" val="34369339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800" dirty="0" smtClean="0"/>
              <a:t>How to minimise the risk of FCA enforcement</a:t>
            </a:r>
            <a:endParaRPr lang="en-GB" sz="3800" dirty="0"/>
          </a:p>
        </p:txBody>
      </p:sp>
      <p:sp>
        <p:nvSpPr>
          <p:cNvPr id="3" name="Content Placeholder 2"/>
          <p:cNvSpPr>
            <a:spLocks noGrp="1"/>
          </p:cNvSpPr>
          <p:nvPr>
            <p:ph idx="1"/>
          </p:nvPr>
        </p:nvSpPr>
        <p:spPr>
          <a:xfrm>
            <a:off x="457200" y="987574"/>
            <a:ext cx="8229600" cy="2830116"/>
          </a:xfrm>
        </p:spPr>
        <p:txBody>
          <a:bodyPr/>
          <a:lstStyle/>
          <a:p>
            <a:endParaRPr lang="en-GB" dirty="0" smtClean="0"/>
          </a:p>
          <a:p>
            <a:r>
              <a:rPr lang="en-GB" dirty="0" smtClean="0"/>
              <a:t>Co-operation </a:t>
            </a:r>
          </a:p>
          <a:p>
            <a:r>
              <a:rPr lang="en-GB" dirty="0" smtClean="0"/>
              <a:t>Transparency</a:t>
            </a:r>
          </a:p>
          <a:p>
            <a:r>
              <a:rPr lang="en-GB" dirty="0" smtClean="0"/>
              <a:t>The Aviva Investors example</a:t>
            </a:r>
          </a:p>
          <a:p>
            <a:r>
              <a:rPr lang="en-GB" dirty="0" smtClean="0"/>
              <a:t>Robust </a:t>
            </a:r>
            <a:r>
              <a:rPr lang="en-GB" dirty="0"/>
              <a:t>systems and controls that identify problems</a:t>
            </a:r>
          </a:p>
          <a:p>
            <a:r>
              <a:rPr lang="en-GB" dirty="0"/>
              <a:t>Pro-activity</a:t>
            </a:r>
          </a:p>
          <a:p>
            <a:endParaRPr lang="en-GB" dirty="0" smtClean="0"/>
          </a:p>
          <a:p>
            <a:pPr marL="0" indent="0">
              <a:buNone/>
            </a:pPr>
            <a:endParaRPr lang="en-GB" dirty="0" smtClean="0"/>
          </a:p>
        </p:txBody>
      </p:sp>
    </p:spTree>
    <p:extLst>
      <p:ext uri="{BB962C8B-B14F-4D97-AF65-F5344CB8AC3E}">
        <p14:creationId xmlns:p14="http://schemas.microsoft.com/office/powerpoint/2010/main" xmlns="" val="18645953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2514857" y="1622351"/>
            <a:ext cx="4114286" cy="1985714"/>
          </a:xfrm>
        </p:spPr>
      </p:pic>
    </p:spTree>
    <p:extLst>
      <p:ext uri="{BB962C8B-B14F-4D97-AF65-F5344CB8AC3E}">
        <p14:creationId xmlns:p14="http://schemas.microsoft.com/office/powerpoint/2010/main" xmlns="" val="13624271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dirty="0"/>
          </a:p>
        </p:txBody>
      </p:sp>
      <p:pic>
        <p:nvPicPr>
          <p:cNvPr id="1026" name="Picture 2" descr="C:\Users\jonathann\Desktop\WH Ireland.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85718" y="0"/>
            <a:ext cx="9433048" cy="5110031"/>
          </a:xfrm>
          <a:prstGeom prst="rect">
            <a:avLst/>
          </a:prstGeom>
          <a:noFill/>
          <a:extLst>
            <a:ext uri="{909E8E84-426E-40DD-AFC4-6F175D3DCCD1}">
              <a14:hiddenFill xmlns:a14="http://schemas.microsoft.com/office/drawing/2010/main" xmlns="">
                <a:solidFill>
                  <a:srgbClr val="FFFFFF"/>
                </a:solidFill>
              </a14:hiddenFill>
            </a:ext>
          </a:extLst>
        </p:spPr>
      </p:pic>
      <p:sp>
        <p:nvSpPr>
          <p:cNvPr id="4" name="Oval 3"/>
          <p:cNvSpPr/>
          <p:nvPr/>
        </p:nvSpPr>
        <p:spPr bwMode="auto">
          <a:xfrm>
            <a:off x="2123728" y="4623978"/>
            <a:ext cx="5760640" cy="463419"/>
          </a:xfrm>
          <a:prstGeom prst="ellipse">
            <a:avLst/>
          </a:prstGeom>
          <a:noFill/>
          <a:ln w="38100" cap="flat" cmpd="sng" algn="ctr">
            <a:solidFill>
              <a:schemeClr val="tx2"/>
            </a:solid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Trebuchet MS" pitchFamily="34" charset="0"/>
            </a:endParaRPr>
          </a:p>
        </p:txBody>
      </p:sp>
    </p:spTree>
    <p:extLst>
      <p:ext uri="{BB962C8B-B14F-4D97-AF65-F5344CB8AC3E}">
        <p14:creationId xmlns:p14="http://schemas.microsoft.com/office/powerpoint/2010/main" xmlns="" val="36715309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endParaRPr lang="en-GB" dirty="0"/>
          </a:p>
        </p:txBody>
      </p:sp>
      <p:pic>
        <p:nvPicPr>
          <p:cNvPr id="2050" name="Picture 2" descr="C:\Users\jonathann\Desktop\JPM.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51520" y="87474"/>
            <a:ext cx="8712968" cy="4914546"/>
          </a:xfrm>
          <a:prstGeom prst="rect">
            <a:avLst/>
          </a:prstGeom>
          <a:noFill/>
          <a:extLst>
            <a:ext uri="{909E8E84-426E-40DD-AFC4-6F175D3DCCD1}">
              <a14:hiddenFill xmlns:a14="http://schemas.microsoft.com/office/drawing/2010/main" xmlns="">
                <a:solidFill>
                  <a:srgbClr val="FFFFFF"/>
                </a:solidFill>
              </a14:hiddenFill>
            </a:ext>
          </a:extLst>
        </p:spPr>
      </p:pic>
      <p:sp>
        <p:nvSpPr>
          <p:cNvPr id="5" name="Oval 4"/>
          <p:cNvSpPr/>
          <p:nvPr/>
        </p:nvSpPr>
        <p:spPr bwMode="auto">
          <a:xfrm>
            <a:off x="2123728" y="1653648"/>
            <a:ext cx="3744416" cy="463419"/>
          </a:xfrm>
          <a:prstGeom prst="ellipse">
            <a:avLst/>
          </a:prstGeom>
          <a:noFill/>
          <a:ln w="38100" cap="flat" cmpd="sng" algn="ctr">
            <a:solidFill>
              <a:schemeClr val="tx2"/>
            </a:solid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Trebuchet MS" pitchFamily="34" charset="0"/>
            </a:endParaRPr>
          </a:p>
        </p:txBody>
      </p:sp>
    </p:spTree>
    <p:extLst>
      <p:ext uri="{BB962C8B-B14F-4D97-AF65-F5344CB8AC3E}">
        <p14:creationId xmlns:p14="http://schemas.microsoft.com/office/powerpoint/2010/main" xmlns="" val="41832297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3074" name="Picture 2"/>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252536" y="87474"/>
            <a:ext cx="9596024" cy="505602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5" name="Oval 4"/>
          <p:cNvSpPr/>
          <p:nvPr/>
        </p:nvSpPr>
        <p:spPr bwMode="auto">
          <a:xfrm>
            <a:off x="2463516" y="3253127"/>
            <a:ext cx="4700772" cy="517425"/>
          </a:xfrm>
          <a:prstGeom prst="ellipse">
            <a:avLst/>
          </a:prstGeom>
          <a:noFill/>
          <a:ln w="38100" cap="flat" cmpd="sng" algn="ctr">
            <a:solidFill>
              <a:schemeClr val="tx2"/>
            </a:solid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Trebuchet MS" pitchFamily="34" charset="0"/>
            </a:endParaRPr>
          </a:p>
        </p:txBody>
      </p:sp>
    </p:spTree>
    <p:extLst>
      <p:ext uri="{BB962C8B-B14F-4D97-AF65-F5344CB8AC3E}">
        <p14:creationId xmlns:p14="http://schemas.microsoft.com/office/powerpoint/2010/main" xmlns="" val="36344021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4098" name="Picture 2" descr="C:\Users\jonathann\Desktop\HSBC.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5496" y="-143203"/>
            <a:ext cx="9108504" cy="5451257"/>
          </a:xfrm>
          <a:prstGeom prst="rect">
            <a:avLst/>
          </a:prstGeom>
          <a:noFill/>
          <a:extLst>
            <a:ext uri="{909E8E84-426E-40DD-AFC4-6F175D3DCCD1}">
              <a14:hiddenFill xmlns:a14="http://schemas.microsoft.com/office/drawing/2010/main" xmlns="">
                <a:solidFill>
                  <a:srgbClr val="FFFFFF"/>
                </a:solidFill>
              </a14:hiddenFill>
            </a:ext>
          </a:extLst>
        </p:spPr>
      </p:pic>
      <p:sp>
        <p:nvSpPr>
          <p:cNvPr id="5" name="Oval 4"/>
          <p:cNvSpPr/>
          <p:nvPr/>
        </p:nvSpPr>
        <p:spPr bwMode="auto">
          <a:xfrm>
            <a:off x="611560" y="2949792"/>
            <a:ext cx="5976664" cy="594066"/>
          </a:xfrm>
          <a:prstGeom prst="ellipse">
            <a:avLst/>
          </a:prstGeom>
          <a:noFill/>
          <a:ln w="38100" cap="flat" cmpd="sng" algn="ctr">
            <a:solidFill>
              <a:schemeClr val="tx2"/>
            </a:solid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Trebuchet MS" pitchFamily="34" charset="0"/>
            </a:endParaRPr>
          </a:p>
        </p:txBody>
      </p:sp>
    </p:spTree>
    <p:extLst>
      <p:ext uri="{BB962C8B-B14F-4D97-AF65-F5344CB8AC3E}">
        <p14:creationId xmlns:p14="http://schemas.microsoft.com/office/powerpoint/2010/main" xmlns="" val="15949776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1026" name="Picture 2" descr="C:\Users\jonathann\Desktop\Aviva Investors.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51520" y="86202"/>
            <a:ext cx="8568951" cy="4969824"/>
          </a:xfrm>
          <a:prstGeom prst="rect">
            <a:avLst/>
          </a:prstGeom>
          <a:noFill/>
          <a:extLst>
            <a:ext uri="{909E8E84-426E-40DD-AFC4-6F175D3DCCD1}">
              <a14:hiddenFill xmlns:a14="http://schemas.microsoft.com/office/drawing/2010/main" xmlns="">
                <a:solidFill>
                  <a:srgbClr val="FFFFFF"/>
                </a:solidFill>
              </a14:hiddenFill>
            </a:ext>
          </a:extLst>
        </p:spPr>
      </p:pic>
      <p:sp>
        <p:nvSpPr>
          <p:cNvPr id="5" name="Oval 4"/>
          <p:cNvSpPr/>
          <p:nvPr/>
        </p:nvSpPr>
        <p:spPr bwMode="auto">
          <a:xfrm>
            <a:off x="755576" y="1977048"/>
            <a:ext cx="3456384" cy="486690"/>
          </a:xfrm>
          <a:prstGeom prst="ellipse">
            <a:avLst/>
          </a:prstGeom>
          <a:noFill/>
          <a:ln w="38100" cap="flat" cmpd="sng" algn="ctr">
            <a:solidFill>
              <a:schemeClr val="tx2"/>
            </a:solid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Trebuchet MS" pitchFamily="34" charset="0"/>
            </a:endParaRPr>
          </a:p>
        </p:txBody>
      </p:sp>
    </p:spTree>
    <p:extLst>
      <p:ext uri="{BB962C8B-B14F-4D97-AF65-F5344CB8AC3E}">
        <p14:creationId xmlns:p14="http://schemas.microsoft.com/office/powerpoint/2010/main" xmlns="" val="35366824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1285652"/>
          </a:xfrm>
        </p:spPr>
        <p:txBody>
          <a:bodyPr/>
          <a:lstStyle/>
          <a:p>
            <a:r>
              <a:rPr lang="en-GB" sz="3800" dirty="0" smtClean="0"/>
              <a:t>“FCA finds small firms need to manage financial crime risks more effectively”</a:t>
            </a:r>
            <a:endParaRPr lang="en-GB" sz="3800" dirty="0"/>
          </a:p>
        </p:txBody>
      </p:sp>
      <p:sp>
        <p:nvSpPr>
          <p:cNvPr id="3" name="Content Placeholder 2"/>
          <p:cNvSpPr>
            <a:spLocks noGrp="1"/>
          </p:cNvSpPr>
          <p:nvPr>
            <p:ph idx="1"/>
          </p:nvPr>
        </p:nvSpPr>
        <p:spPr>
          <a:xfrm>
            <a:off x="467544" y="1707654"/>
            <a:ext cx="8229600" cy="2430270"/>
          </a:xfrm>
        </p:spPr>
        <p:txBody>
          <a:bodyPr/>
          <a:lstStyle/>
          <a:p>
            <a:r>
              <a:rPr lang="en-GB" sz="2400" dirty="0" smtClean="0"/>
              <a:t>FCA Press Release from November 2014 </a:t>
            </a:r>
          </a:p>
          <a:p>
            <a:pPr marL="0" indent="0">
              <a:buNone/>
            </a:pPr>
            <a:r>
              <a:rPr lang="en-GB" sz="2400" dirty="0" smtClean="0"/>
              <a:t>“</a:t>
            </a:r>
            <a:r>
              <a:rPr lang="en-GB" sz="2400" i="1" dirty="0" smtClean="0"/>
              <a:t>Firms must take their responsibility to reduce the risk of financial crime seriously. Significant improvements are still required in this area.”</a:t>
            </a:r>
          </a:p>
          <a:p>
            <a:r>
              <a:rPr lang="en-GB" sz="2400" dirty="0" smtClean="0"/>
              <a:t>Most intermediaries’ controls failed to manage bribery and corruption risk effectively</a:t>
            </a:r>
            <a:endParaRPr lang="en-GB" sz="2400" dirty="0"/>
          </a:p>
        </p:txBody>
      </p:sp>
    </p:spTree>
    <p:extLst>
      <p:ext uri="{BB962C8B-B14F-4D97-AF65-F5344CB8AC3E}">
        <p14:creationId xmlns:p14="http://schemas.microsoft.com/office/powerpoint/2010/main" xmlns="" val="6454162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5122" name="Picture 2" descr="C:\Users\jonathann\Desktop\Tracey.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1972" y="130061"/>
            <a:ext cx="9082028" cy="491454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909988108"/>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BJ Colour Palette">
      <a:dk1>
        <a:sysClr val="windowText" lastClr="000000"/>
      </a:dk1>
      <a:lt1>
        <a:srgbClr val="FFFFFF"/>
      </a:lt1>
      <a:dk2>
        <a:srgbClr val="B30838"/>
      </a:dk2>
      <a:lt2>
        <a:srgbClr val="56004E"/>
      </a:lt2>
      <a:accent1>
        <a:srgbClr val="B9AB97"/>
      </a:accent1>
      <a:accent2>
        <a:srgbClr val="9EA374"/>
      </a:accent2>
      <a:accent3>
        <a:srgbClr val="B30838"/>
      </a:accent3>
      <a:accent4>
        <a:srgbClr val="56004E"/>
      </a:accent4>
      <a:accent5>
        <a:srgbClr val="EDE7DD"/>
      </a:accent5>
      <a:accent6>
        <a:srgbClr val="495E53"/>
      </a:accent6>
      <a:hlink>
        <a:srgbClr val="0000FF"/>
      </a:hlink>
      <a:folHlink>
        <a:srgbClr val="800080"/>
      </a:folHlink>
    </a:clrScheme>
    <a:fontScheme name="Custom Design">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Trebuchet MS"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Trebuchet MS"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2839</TotalTime>
  <Words>1046</Words>
  <Application>Microsoft Office PowerPoint</Application>
  <PresentationFormat>On-screen Show (16:9)</PresentationFormat>
  <Paragraphs>134</Paragraphs>
  <Slides>22</Slides>
  <Notes>12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Blank</vt:lpstr>
      <vt:lpstr>When things go wrong: reducing the risk of FCA enforcement action</vt:lpstr>
      <vt:lpstr>Outcomes</vt:lpstr>
      <vt:lpstr>Slide 3</vt:lpstr>
      <vt:lpstr>Slide 4</vt:lpstr>
      <vt:lpstr>Slide 5</vt:lpstr>
      <vt:lpstr>Slide 6</vt:lpstr>
      <vt:lpstr>Slide 7</vt:lpstr>
      <vt:lpstr>“FCA finds small firms need to manage financial crime risks more effectively”</vt:lpstr>
      <vt:lpstr>Slide 9</vt:lpstr>
      <vt:lpstr>Personal accountability</vt:lpstr>
      <vt:lpstr>Systems &amp; controls: the principles and approach</vt:lpstr>
      <vt:lpstr>Systems &amp; controls: the principles and approach</vt:lpstr>
      <vt:lpstr>Data Security: effective systems &amp; controls?</vt:lpstr>
      <vt:lpstr>Data Security: effective systems and controls in practice</vt:lpstr>
      <vt:lpstr>Data Security: effective systems and controls in practice</vt:lpstr>
      <vt:lpstr>Data Security: effective systems and controls in practice</vt:lpstr>
      <vt:lpstr>Financial crime: effective systems and controls?</vt:lpstr>
      <vt:lpstr>Financial crime: effective systems and controls in practice</vt:lpstr>
      <vt:lpstr>Financial crime: effective systems and controls in practice</vt:lpstr>
      <vt:lpstr>What might increase the risk of FCA enforcement?</vt:lpstr>
      <vt:lpstr>How to minimise the risk of FCA enforcement</vt:lpstr>
      <vt:lpstr>Slide 22</vt:lpstr>
    </vt:vector>
  </TitlesOfParts>
  <Company>Browne Jacobson LLP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Jonathann</dc:creator>
  <cp:lastModifiedBy>amktlouh</cp:lastModifiedBy>
  <cp:revision>59</cp:revision>
  <dcterms:created xsi:type="dcterms:W3CDTF">2016-06-02T08:54:17Z</dcterms:created>
  <dcterms:modified xsi:type="dcterms:W3CDTF">2016-06-09T13:22:14Z</dcterms:modified>
</cp:coreProperties>
</file>