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6" r:id="rId3"/>
    <p:sldId id="269" r:id="rId4"/>
    <p:sldId id="268" r:id="rId5"/>
    <p:sldId id="267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A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9858B-2179-4E13-8878-09F024BDCD3F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17CD9-84F0-4FBB-A7C5-ED8693493E3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2939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BF26D-051F-4ADA-9FD5-6AB873D01158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4920F-FCF5-4E43-977E-5A96837A05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59560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85000"/>
              </a:schemeClr>
            </a:gs>
            <a:gs pos="50000">
              <a:schemeClr val="bg1">
                <a:tint val="80000"/>
                <a:satMod val="30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B478C-E0F4-4A6B-B454-B1F0BA03D07E}" type="datetimeFigureOut">
              <a:rPr lang="en-GB" smtClean="0"/>
              <a:pPr/>
              <a:t>09/06/2016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B1471-54FD-4A12-8FBB-D059DDAD5E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4953000"/>
            <a:ext cx="7772400" cy="1447800"/>
          </a:xfrm>
        </p:spPr>
        <p:txBody>
          <a:bodyPr>
            <a:noAutofit/>
          </a:bodyPr>
          <a:lstStyle/>
          <a:p>
            <a:pPr algn="r"/>
            <a:r>
              <a:rPr lang="en-GB" sz="2400" b="1" dirty="0" smtClean="0">
                <a:solidFill>
                  <a:srgbClr val="006AAC"/>
                </a:solidFill>
                <a:latin typeface="Arial"/>
                <a:cs typeface="Arial"/>
              </a:rPr>
              <a:t>Mental Health issues in the Workplace</a:t>
            </a:r>
            <a:br>
              <a:rPr lang="en-GB" sz="2400" b="1" dirty="0" smtClean="0">
                <a:solidFill>
                  <a:srgbClr val="006AAC"/>
                </a:solidFill>
                <a:latin typeface="Arial"/>
                <a:cs typeface="Arial"/>
              </a:rPr>
            </a:br>
            <a:r>
              <a:rPr lang="en-GB" sz="2400" b="1" dirty="0" smtClean="0">
                <a:solidFill>
                  <a:srgbClr val="006AAC"/>
                </a:solidFill>
                <a:latin typeface="Arial"/>
                <a:cs typeface="Arial"/>
              </a:rPr>
              <a:t>8</a:t>
            </a:r>
            <a:r>
              <a:rPr lang="en-GB" sz="2400" b="1" baseline="30000" dirty="0" smtClean="0">
                <a:solidFill>
                  <a:srgbClr val="006AAC"/>
                </a:solidFill>
                <a:latin typeface="Arial"/>
                <a:cs typeface="Arial"/>
              </a:rPr>
              <a:t>th</a:t>
            </a:r>
            <a:r>
              <a:rPr lang="en-GB" sz="2400" b="1" dirty="0" smtClean="0">
                <a:solidFill>
                  <a:srgbClr val="006AAC"/>
                </a:solidFill>
                <a:latin typeface="Arial"/>
                <a:cs typeface="Arial"/>
              </a:rPr>
              <a:t> June 2016</a:t>
            </a: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/>
            </a:r>
            <a:b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/>
            </a:r>
            <a:b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Dr Philip McCrea</a:t>
            </a:r>
            <a:b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Managing Director, </a:t>
            </a:r>
            <a:b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GB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BHSF Occupational Health Limited</a:t>
            </a:r>
            <a:endParaRPr lang="en-GB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8" name="Picture 7" descr="bhsf-O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3048000" cy="1024128"/>
          </a:xfrm>
          <a:prstGeom prst="rect">
            <a:avLst/>
          </a:prstGeom>
        </p:spPr>
      </p:pic>
      <p:pic>
        <p:nvPicPr>
          <p:cNvPr id="9" name="Picture 8" descr="OHHead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47800"/>
            <a:ext cx="9144001" cy="31527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006A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OHPageB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533400"/>
            <a:ext cx="4165600" cy="1124712"/>
          </a:xfrm>
          <a:prstGeom prst="rect">
            <a:avLst/>
          </a:prstGeom>
        </p:spPr>
      </p:pic>
      <p:pic>
        <p:nvPicPr>
          <p:cNvPr id="7" name="Picture 6" descr="bhsf-O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5486400"/>
            <a:ext cx="3048000" cy="10241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 smtClean="0">
                <a:solidFill>
                  <a:schemeClr val="bg1"/>
                </a:solidFill>
                <a:latin typeface="Arial"/>
                <a:cs typeface="Arial"/>
              </a:rPr>
              <a:t>Introduction	</a:t>
            </a:r>
            <a:endParaRPr lang="en-GB" sz="3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en-GB" sz="22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Personal experience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Extent of the problem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Correct terminology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Normal versus abnormal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Causes – primary and secondary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Vulnerability &amp; resilience</a:t>
            </a:r>
          </a:p>
          <a:p>
            <a:endParaRPr lang="en-GB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006A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OHPageB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533400"/>
            <a:ext cx="4165600" cy="1124712"/>
          </a:xfrm>
          <a:prstGeom prst="rect">
            <a:avLst/>
          </a:prstGeom>
        </p:spPr>
      </p:pic>
      <p:pic>
        <p:nvPicPr>
          <p:cNvPr id="7" name="Picture 6" descr="bhsf-O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5486400"/>
            <a:ext cx="3048000" cy="10241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 smtClean="0">
                <a:solidFill>
                  <a:schemeClr val="bg1"/>
                </a:solidFill>
                <a:latin typeface="Arial"/>
                <a:cs typeface="Arial"/>
              </a:rPr>
              <a:t>Occupational Health role</a:t>
            </a:r>
            <a:endParaRPr lang="en-GB" sz="3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en-GB" sz="22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Impact on occupation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Early referral/intervention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What Occupational health should do</a:t>
            </a:r>
          </a:p>
          <a:p>
            <a:endParaRPr lang="en-GB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77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006A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OHPageB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533400"/>
            <a:ext cx="4165600" cy="1124712"/>
          </a:xfrm>
          <a:prstGeom prst="rect">
            <a:avLst/>
          </a:prstGeom>
        </p:spPr>
      </p:pic>
      <p:pic>
        <p:nvPicPr>
          <p:cNvPr id="7" name="Picture 6" descr="bhsf-O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5486400"/>
            <a:ext cx="3048000" cy="10241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 smtClean="0">
                <a:solidFill>
                  <a:schemeClr val="bg1"/>
                </a:solidFill>
                <a:latin typeface="Arial"/>
                <a:cs typeface="Arial"/>
              </a:rPr>
              <a:t>Presenteeism</a:t>
            </a:r>
            <a:endParaRPr lang="en-GB" sz="3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en-GB" sz="22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Definition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Difficulties in addressing it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Solutions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Separate ill from those who think they are ill</a:t>
            </a:r>
          </a:p>
          <a:p>
            <a:endParaRPr lang="en-GB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794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006A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OHPageB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533400"/>
            <a:ext cx="4165600" cy="1124712"/>
          </a:xfrm>
          <a:prstGeom prst="rect">
            <a:avLst/>
          </a:prstGeom>
        </p:spPr>
      </p:pic>
      <p:pic>
        <p:nvPicPr>
          <p:cNvPr id="7" name="Picture 6" descr="bhsf-O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5486400"/>
            <a:ext cx="3048000" cy="10241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 smtClean="0">
                <a:solidFill>
                  <a:schemeClr val="bg1"/>
                </a:solidFill>
                <a:latin typeface="Arial"/>
                <a:cs typeface="Arial"/>
              </a:rPr>
              <a:t>Summary</a:t>
            </a:r>
            <a:endParaRPr lang="en-GB" sz="3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en-GB" sz="22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Presenteeism policy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Absence : Early intervention/solution focused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Support employee who is ill</a:t>
            </a:r>
          </a:p>
          <a:p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Challenge illness culture</a:t>
            </a:r>
          </a:p>
          <a:p>
            <a:endParaRPr lang="en-GB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812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143000" y="4953000"/>
            <a:ext cx="77724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AAC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Any questions?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GB" sz="1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BHSF Occupational Health Limited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j-ea"/>
                <a:cs typeface="Arial"/>
              </a:rPr>
              <a:t>Banham Court, Hanbury Road, Stoke Prior, Bromsgrove, Worcestershire B60 4JZ.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u="none" strike="noStrike" kern="1200" cap="none" spc="0" normalizeH="0" baseline="0" noProof="0" dirty="0" smtClean="0">
                <a:ln>
                  <a:noFill/>
                </a:ln>
                <a:solidFill>
                  <a:srgbClr val="006AAC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Tel:</a:t>
            </a:r>
            <a:r>
              <a:rPr kumimoji="0" lang="en-GB" sz="1400" b="0" u="none" strike="noStrike" kern="1200" cap="none" spc="0" normalizeH="0" noProof="0" dirty="0" smtClean="0">
                <a:ln>
                  <a:noFill/>
                </a:ln>
                <a:solidFill>
                  <a:srgbClr val="006AAC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GB" sz="1400" b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01527 577 242 </a:t>
            </a:r>
            <a:r>
              <a:rPr kumimoji="0" lang="en-GB" sz="1400" b="0" u="none" strike="noStrike" kern="1200" cap="none" spc="0" normalizeH="0" noProof="0" dirty="0" smtClean="0">
                <a:ln>
                  <a:noFill/>
                </a:ln>
                <a:solidFill>
                  <a:srgbClr val="006AAC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Email: </a:t>
            </a:r>
            <a:r>
              <a:rPr kumimoji="0" lang="en-GB" sz="1400" b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enquiries@bhsfoh.co.uk</a:t>
            </a:r>
            <a:endParaRPr kumimoji="0" lang="en-GB" sz="1400" b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10" name="Picture 9" descr="bhsf-O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3048000" cy="1024128"/>
          </a:xfrm>
          <a:prstGeom prst="rect">
            <a:avLst/>
          </a:prstGeom>
        </p:spPr>
      </p:pic>
      <p:pic>
        <p:nvPicPr>
          <p:cNvPr id="11" name="Picture 10" descr="OHHead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47800"/>
            <a:ext cx="9144001" cy="31527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74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Mental Health issues in the Workplace 8th June 2016  Dr Philip McCrea Managing Director,  BHSF Occupational Health Limited</vt:lpstr>
      <vt:lpstr>Introduction </vt:lpstr>
      <vt:lpstr>Occupational Health role</vt:lpstr>
      <vt:lpstr>Presenteeism</vt:lpstr>
      <vt:lpstr>Summary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brownl</dc:creator>
  <cp:lastModifiedBy>amktlouh</cp:lastModifiedBy>
  <cp:revision>47</cp:revision>
  <dcterms:created xsi:type="dcterms:W3CDTF">2015-04-17T10:14:12Z</dcterms:created>
  <dcterms:modified xsi:type="dcterms:W3CDTF">2016-06-09T13:02:50Z</dcterms:modified>
</cp:coreProperties>
</file>