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25"/>
  </p:notesMasterIdLst>
  <p:handoutMasterIdLst>
    <p:handoutMasterId r:id="rId26"/>
  </p:handoutMasterIdLst>
  <p:sldIdLst>
    <p:sldId id="258" r:id="rId2"/>
    <p:sldId id="310" r:id="rId3"/>
    <p:sldId id="319" r:id="rId4"/>
    <p:sldId id="311" r:id="rId5"/>
    <p:sldId id="314" r:id="rId6"/>
    <p:sldId id="312" r:id="rId7"/>
    <p:sldId id="313" r:id="rId8"/>
    <p:sldId id="315" r:id="rId9"/>
    <p:sldId id="316" r:id="rId10"/>
    <p:sldId id="317" r:id="rId11"/>
    <p:sldId id="318" r:id="rId12"/>
    <p:sldId id="292" r:id="rId13"/>
    <p:sldId id="291" r:id="rId14"/>
    <p:sldId id="267" r:id="rId15"/>
    <p:sldId id="290" r:id="rId16"/>
    <p:sldId id="293" r:id="rId17"/>
    <p:sldId id="297" r:id="rId18"/>
    <p:sldId id="302" r:id="rId19"/>
    <p:sldId id="301" r:id="rId20"/>
    <p:sldId id="268" r:id="rId21"/>
    <p:sldId id="289" r:id="rId22"/>
    <p:sldId id="320" r:id="rId23"/>
    <p:sldId id="287" r:id="rId2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4062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95" autoAdjust="0"/>
  </p:normalViewPr>
  <p:slideViewPr>
    <p:cSldViewPr>
      <p:cViewPr>
        <p:scale>
          <a:sx n="80" d="100"/>
          <a:sy n="80" d="100"/>
        </p:scale>
        <p:origin x="-1848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fld id="{9534BD66-AE37-4A27-8B63-E3651681FBD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6358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fld id="{0906D01B-52F7-468C-A0E1-A4CED158469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17238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2775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7775575" cy="1081087"/>
          </a:xfrm>
        </p:spPr>
        <p:txBody>
          <a:bodyPr/>
          <a:lstStyle>
            <a:lvl1pPr marL="0" indent="0">
              <a:buFontTx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EF2AC3-CC4F-4A75-A384-F04B9D4361B1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8551" name="Picture 7" descr="bj_logo_with_strap_hi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625" y="5805488"/>
            <a:ext cx="3240088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8552" name="Line 8"/>
          <p:cNvSpPr>
            <a:spLocks noChangeShapeType="1"/>
          </p:cNvSpPr>
          <p:nvPr/>
        </p:nvSpPr>
        <p:spPr bwMode="auto">
          <a:xfrm>
            <a:off x="354013" y="1052513"/>
            <a:ext cx="8466137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>
            <a:off x="366713" y="5589588"/>
            <a:ext cx="8466137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10D08-F190-4253-80D3-9F7E4ABADD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5816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99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99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8A108-2577-48C4-98F7-B04ECF143E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722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96C78-240A-4D7A-91FE-F91CFC658CF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6259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EC23-4E4F-4402-80FE-3109FC0065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0814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73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73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3CED8-1F36-4099-8C7D-AF798E0388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1908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ED1D9-7A89-4157-80BF-1B32EAC89A0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4848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88982-7D55-465C-940B-03CC4E73998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9626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13B9C-00BB-4D9B-B3F4-DD7D584A164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742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1FA63-897C-48EC-B095-54B2498E209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4135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9644E-770C-4707-91A2-1615B3F7786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94422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478E195B-E866-4749-9BCF-B9109BEECA38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7527" name="Picture 7" descr="bj_logo_with_strap_hi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625" y="5805488"/>
            <a:ext cx="3240088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7529" name="Line 9"/>
          <p:cNvSpPr>
            <a:spLocks noChangeShapeType="1"/>
          </p:cNvSpPr>
          <p:nvPr/>
        </p:nvSpPr>
        <p:spPr bwMode="auto">
          <a:xfrm>
            <a:off x="366713" y="5589588"/>
            <a:ext cx="8466137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/>
          <a:lstStyle/>
          <a:p>
            <a:r>
              <a:rPr lang="en-US" dirty="0" smtClean="0"/>
              <a:t>The Insurance Act 2015</a:t>
            </a:r>
            <a:br>
              <a:rPr lang="en-US" dirty="0" smtClean="0"/>
            </a:br>
            <a:r>
              <a:rPr lang="en-US" sz="2000" dirty="0"/>
              <a:t>Insurance Institute of Manchester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8 June 2016</a:t>
            </a:r>
            <a:endParaRPr lang="en-US" dirty="0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Nichola</a:t>
            </a:r>
            <a:r>
              <a:rPr lang="en-US" dirty="0" smtClean="0"/>
              <a:t> Evans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Michael Howard FCII FICA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Wordings: 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Basis of contract clauses prohibited – cannot contract out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Transparency required where insurer wishes to contract out: bring to the insured’s attention and the term must be clear and unambiguous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60523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Wordings: The Potential Pitfalls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if…</a:t>
            </a:r>
          </a:p>
          <a:p>
            <a:pPr>
              <a:buFontTx/>
              <a:buChar char="-"/>
            </a:pPr>
            <a:r>
              <a:rPr lang="en-GB" dirty="0"/>
              <a:t>The wording is not set out specifically?</a:t>
            </a:r>
          </a:p>
          <a:p>
            <a:pPr>
              <a:buFontTx/>
              <a:buChar char="-"/>
            </a:pPr>
            <a:r>
              <a:rPr lang="en-GB" dirty="0"/>
              <a:t>There are merely numerical references to model clauses?</a:t>
            </a:r>
          </a:p>
          <a:p>
            <a:pPr>
              <a:buFontTx/>
              <a:buChar char="-"/>
            </a:pPr>
            <a:r>
              <a:rPr lang="en-GB" dirty="0"/>
              <a:t>The broker is made aware of insurer’s full terms?</a:t>
            </a:r>
          </a:p>
          <a:p>
            <a:pPr>
              <a:buFontTx/>
              <a:buChar char="-"/>
            </a:pPr>
            <a:r>
              <a:rPr lang="en-GB" dirty="0"/>
              <a:t>Insurers seek to avoid the over-arching basis of contract clause but impose warranties/CPs?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50752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Warranties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How do you know if you have one?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No </a:t>
            </a:r>
            <a:r>
              <a:rPr lang="en-GB" dirty="0"/>
              <a:t>particular form of words.</a:t>
            </a:r>
          </a:p>
          <a:p>
            <a:r>
              <a:rPr lang="en-GB" dirty="0"/>
              <a:t>Created by express statement or construction of a </a:t>
            </a:r>
            <a:r>
              <a:rPr lang="en-GB" dirty="0" smtClean="0"/>
              <a:t>term.</a:t>
            </a:r>
          </a:p>
          <a:p>
            <a:r>
              <a:rPr lang="en-GB" dirty="0" smtClean="0"/>
              <a:t>Include basis of contract clauses.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324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Warranties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3773488"/>
          </a:xfrm>
        </p:spPr>
        <p:txBody>
          <a:bodyPr/>
          <a:lstStyle/>
          <a:p>
            <a:r>
              <a:rPr lang="en-GB" dirty="0" smtClean="0"/>
              <a:t>A policy term that needs strict compliance whether or not material to the risk.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It is a term where an Insured:</a:t>
            </a:r>
          </a:p>
          <a:p>
            <a:pPr lvl="1"/>
            <a:r>
              <a:rPr lang="en-GB" dirty="0" smtClean="0"/>
              <a:t>Undertakes to do/not do a particular thing;</a:t>
            </a:r>
          </a:p>
          <a:p>
            <a:pPr lvl="1"/>
            <a:r>
              <a:rPr lang="en-GB" dirty="0" smtClean="0"/>
              <a:t>Undertakes that some condition shall be fulfilled; or</a:t>
            </a:r>
          </a:p>
          <a:p>
            <a:pPr lvl="1"/>
            <a:r>
              <a:rPr lang="en-GB" dirty="0" smtClean="0"/>
              <a:t>Affirms or negatives the existence of a state of facts.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4305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Warranties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Currently – breach of warranty means insurer can avoid all claims from date of breach.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Possible even if the breach irrelevant or immaterial to the loss.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Breach cannot be remedied.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6052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Warranties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Under Act warranties = </a:t>
            </a:r>
            <a:r>
              <a:rPr lang="en-GB" dirty="0" err="1"/>
              <a:t>suspensive</a:t>
            </a:r>
            <a:r>
              <a:rPr lang="en-GB" dirty="0"/>
              <a:t> conditions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Liability suspended until breach remedied.</a:t>
            </a:r>
          </a:p>
          <a:p>
            <a:pPr marL="0" lvl="0" indent="0">
              <a:buNone/>
            </a:pPr>
            <a:endParaRPr lang="en-GB" dirty="0" smtClean="0">
              <a:solidFill>
                <a:prstClr val="black"/>
              </a:solidFill>
            </a:endParaRP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But some </a:t>
            </a:r>
            <a:r>
              <a:rPr lang="en-GB" dirty="0">
                <a:solidFill>
                  <a:prstClr val="black"/>
                </a:solidFill>
              </a:rPr>
              <a:t>breaches cannot be remedied</a:t>
            </a:r>
            <a:r>
              <a:rPr lang="en-GB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531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Warranties designed to reduce risk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Applies if compliance would reduce risk of a particular kind, at a particular location or time.</a:t>
            </a:r>
          </a:p>
          <a:p>
            <a:r>
              <a:rPr lang="en-GB" dirty="0" smtClean="0"/>
              <a:t>Where breached, only remedy if loss suffered is one of the kind, place or time contemplated.</a:t>
            </a:r>
          </a:p>
          <a:p>
            <a:r>
              <a:rPr lang="en-GB" u="sng" dirty="0" smtClean="0"/>
              <a:t>Insured</a:t>
            </a:r>
            <a:r>
              <a:rPr lang="en-GB" dirty="0" smtClean="0"/>
              <a:t> to show breach </a:t>
            </a:r>
            <a:r>
              <a:rPr lang="en-GB" u="sng" dirty="0" smtClean="0"/>
              <a:t>could</a:t>
            </a:r>
            <a:r>
              <a:rPr lang="en-GB" dirty="0" smtClean="0"/>
              <a:t> not have increased risk.  How will Insured evidence?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Will insurers and </a:t>
            </a:r>
            <a:r>
              <a:rPr lang="en-GB" dirty="0" smtClean="0">
                <a:solidFill>
                  <a:prstClr val="black"/>
                </a:solidFill>
              </a:rPr>
              <a:t>courts </a:t>
            </a:r>
            <a:r>
              <a:rPr lang="en-GB" dirty="0">
                <a:solidFill>
                  <a:prstClr val="black"/>
                </a:solidFill>
              </a:rPr>
              <a:t>seek to apply remedies strictly?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397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en-GB" dirty="0" smtClean="0"/>
              <a:t>Unfair Presentation - Remedies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773488"/>
          </a:xfrm>
        </p:spPr>
        <p:txBody>
          <a:bodyPr/>
          <a:lstStyle/>
          <a:p>
            <a:r>
              <a:rPr lang="en-GB" sz="2400" dirty="0" smtClean="0"/>
              <a:t>Designed to place insured at risk of losing premium if fraudulent presentation.</a:t>
            </a:r>
          </a:p>
          <a:p>
            <a:r>
              <a:rPr lang="en-GB" sz="2400" dirty="0" smtClean="0"/>
              <a:t>Where simply negligent – proportionate remedies will apply under Schedule 1(6);</a:t>
            </a:r>
          </a:p>
          <a:p>
            <a:pPr lvl="1"/>
            <a:r>
              <a:rPr lang="en-GB" sz="2000" dirty="0" smtClean="0"/>
              <a:t>If different premium, claim reduced proportionately</a:t>
            </a:r>
          </a:p>
          <a:p>
            <a:pPr lvl="1"/>
            <a:r>
              <a:rPr lang="en-GB" sz="2000" dirty="0" smtClean="0"/>
              <a:t>If different terms, claim considered against those terms</a:t>
            </a:r>
          </a:p>
          <a:p>
            <a:r>
              <a:rPr lang="en-GB" sz="2400" dirty="0" smtClean="0"/>
              <a:t>If insurer can demonstrate it would not have underwritten, then policy avoided and premium returned.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41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Remedies – impact on claims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3843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 smtClean="0"/>
              <a:t>Proportionate remedies – likely to see less avoidance – possible retrospective underwriting?</a:t>
            </a:r>
            <a:endParaRPr lang="en-GB" sz="2400" dirty="0"/>
          </a:p>
          <a:p>
            <a:pPr>
              <a:lnSpc>
                <a:spcPct val="150000"/>
              </a:lnSpc>
            </a:pPr>
            <a:r>
              <a:rPr lang="en-GB" sz="2400" dirty="0" smtClean="0"/>
              <a:t>The absolute right of avoidance has been watered down (although not extinguished).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Unclear whether subsequent claims also affected.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Subscription market problems.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70206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What if there is an average condition?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Remedies will only apply if there is a “qualifying breach”.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Would this apply after the application of a policy condition i.e. average?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9830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</a:t>
            </a:r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773488"/>
          </a:xfrm>
        </p:spPr>
        <p:txBody>
          <a:bodyPr/>
          <a:lstStyle/>
          <a:p>
            <a:pPr>
              <a:buNone/>
            </a:pPr>
            <a:r>
              <a:rPr lang="en-GB" sz="2200" i="1" dirty="0" smtClean="0"/>
              <a:t>By the end of this session, delegates will be able to </a:t>
            </a:r>
            <a:r>
              <a:rPr lang="en-GB" sz="2200" i="1" dirty="0" smtClean="0"/>
              <a:t>identify:</a:t>
            </a:r>
            <a:endParaRPr lang="en-GB" sz="2200" dirty="0" smtClean="0"/>
          </a:p>
          <a:p>
            <a:r>
              <a:rPr lang="en-GB" sz="2200" dirty="0" smtClean="0"/>
              <a:t>changes </a:t>
            </a:r>
            <a:r>
              <a:rPr lang="en-GB" sz="2200" dirty="0" smtClean="0"/>
              <a:t>to the statutory framework</a:t>
            </a:r>
          </a:p>
          <a:p>
            <a:r>
              <a:rPr lang="en-GB" sz="2200" dirty="0" smtClean="0"/>
              <a:t>potential problem areas, with particular reference to policy drafting</a:t>
            </a:r>
          </a:p>
          <a:p>
            <a:r>
              <a:rPr lang="en-GB" sz="2200" dirty="0" smtClean="0"/>
              <a:t>the remedies available to insurers in the event of non-disclosure</a:t>
            </a:r>
          </a:p>
          <a:p>
            <a:r>
              <a:rPr lang="en-GB" sz="2200" dirty="0" smtClean="0"/>
              <a:t>how to operate within the new statutory framework</a:t>
            </a:r>
          </a:p>
          <a:p>
            <a:r>
              <a:rPr lang="en-GB" sz="2200" dirty="0" smtClean="0"/>
              <a:t>practical considerations at policy renewal, with particular reference to insurance brokers</a:t>
            </a:r>
          </a:p>
          <a:p>
            <a:r>
              <a:rPr lang="en-GB" sz="2200" dirty="0" smtClean="0"/>
              <a:t>the possibilities of further insurance reforms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xmlns="" val="150423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Fraudulent Claims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960912"/>
          </a:xfrm>
        </p:spPr>
        <p:txBody>
          <a:bodyPr/>
          <a:lstStyle/>
          <a:p>
            <a:r>
              <a:rPr lang="en-GB" dirty="0" smtClean="0"/>
              <a:t>No definition of fraud in the Act.</a:t>
            </a:r>
          </a:p>
          <a:p>
            <a:r>
              <a:rPr lang="en-GB" dirty="0" smtClean="0"/>
              <a:t>Mismatch between common law and MIA as common law allows forfeiture from act.</a:t>
            </a:r>
          </a:p>
          <a:p>
            <a:r>
              <a:rPr lang="en-GB" dirty="0" smtClean="0"/>
              <a:t>MIA allows cancellation ab </a:t>
            </a:r>
            <a:r>
              <a:rPr lang="en-GB" dirty="0" err="1" smtClean="0"/>
              <a:t>inito</a:t>
            </a:r>
            <a:r>
              <a:rPr lang="en-GB" dirty="0" smtClean="0"/>
              <a:t>/inception.</a:t>
            </a:r>
          </a:p>
          <a:p>
            <a:r>
              <a:rPr lang="en-GB" dirty="0" smtClean="0"/>
              <a:t>No claim arising out of fraudulent act.</a:t>
            </a:r>
          </a:p>
          <a:p>
            <a:r>
              <a:rPr lang="en-GB" dirty="0" smtClean="0"/>
              <a:t>Claims arising pre-fraud event now payable.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07746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Damages for Late Payment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Enterprise Act 2016 amends Insurance Act</a:t>
            </a:r>
          </a:p>
          <a:p>
            <a:r>
              <a:rPr lang="en-GB" dirty="0" smtClean="0"/>
              <a:t>Effective 4 May 2017</a:t>
            </a:r>
          </a:p>
          <a:p>
            <a:r>
              <a:rPr lang="en-GB" dirty="0" smtClean="0"/>
              <a:t>Implied term that valid claims will be paid within a reasonable period</a:t>
            </a:r>
          </a:p>
          <a:p>
            <a:r>
              <a:rPr lang="en-GB" dirty="0" smtClean="0"/>
              <a:t>Allows time for investigation and assessment</a:t>
            </a:r>
          </a:p>
          <a:p>
            <a:r>
              <a:rPr lang="en-GB" dirty="0" smtClean="0"/>
              <a:t>Breach allows damages for late payment</a:t>
            </a:r>
          </a:p>
          <a:p>
            <a:r>
              <a:rPr lang="en-GB" dirty="0" smtClean="0"/>
              <a:t>Claim within 1 year of payment from Insurer.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0835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</a:t>
            </a:r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773488"/>
          </a:xfrm>
        </p:spPr>
        <p:txBody>
          <a:bodyPr/>
          <a:lstStyle/>
          <a:p>
            <a:pPr>
              <a:buNone/>
            </a:pPr>
            <a:r>
              <a:rPr lang="en-GB" sz="2200" i="1" dirty="0" smtClean="0"/>
              <a:t>By the end of this session, delegates will be able to </a:t>
            </a:r>
            <a:r>
              <a:rPr lang="en-GB" sz="2200" i="1" dirty="0" smtClean="0"/>
              <a:t>identify:</a:t>
            </a:r>
            <a:endParaRPr lang="en-GB" sz="2200" dirty="0" smtClean="0"/>
          </a:p>
          <a:p>
            <a:r>
              <a:rPr lang="en-GB" sz="2200" dirty="0" smtClean="0"/>
              <a:t>changes </a:t>
            </a:r>
            <a:r>
              <a:rPr lang="en-GB" sz="2200" dirty="0" smtClean="0"/>
              <a:t>to the statutory framework</a:t>
            </a:r>
          </a:p>
          <a:p>
            <a:r>
              <a:rPr lang="en-GB" sz="2200" dirty="0" smtClean="0"/>
              <a:t>potential problem areas, with particular reference to policy drafting</a:t>
            </a:r>
          </a:p>
          <a:p>
            <a:r>
              <a:rPr lang="en-GB" sz="2200" dirty="0" smtClean="0"/>
              <a:t>the remedies available to insurers in the event of non-disclosure</a:t>
            </a:r>
          </a:p>
          <a:p>
            <a:r>
              <a:rPr lang="en-GB" sz="2200" dirty="0" smtClean="0"/>
              <a:t>how to operate within the new statutory framework</a:t>
            </a:r>
          </a:p>
          <a:p>
            <a:r>
              <a:rPr lang="en-GB" sz="2200" dirty="0" smtClean="0"/>
              <a:t>practical considerations at policy renewal, with particular reference to insurance brokers</a:t>
            </a:r>
          </a:p>
          <a:p>
            <a:r>
              <a:rPr lang="en-GB" sz="2200" dirty="0" smtClean="0"/>
              <a:t>the possibilities of further insurance reforms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xmlns="" val="150423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Available 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Nichola</a:t>
            </a:r>
            <a:r>
              <a:rPr lang="en-GB" dirty="0" smtClean="0"/>
              <a:t> Evans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Michael Howard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44824"/>
            <a:ext cx="4457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198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There’s not long to go…</a:t>
            </a:r>
          </a:p>
          <a:p>
            <a:r>
              <a:rPr lang="en-GB" dirty="0"/>
              <a:t>Focusing today on four main issues:</a:t>
            </a:r>
          </a:p>
          <a:p>
            <a:pPr marL="0" indent="0">
              <a:buNone/>
            </a:pPr>
            <a:r>
              <a:rPr lang="en-GB" dirty="0"/>
              <a:t>    1. Fair presentation</a:t>
            </a:r>
          </a:p>
          <a:p>
            <a:pPr marL="0" indent="0">
              <a:buNone/>
            </a:pPr>
            <a:r>
              <a:rPr lang="en-GB" dirty="0"/>
              <a:t>    2. Wordings</a:t>
            </a:r>
          </a:p>
          <a:p>
            <a:pPr marL="0" indent="0">
              <a:buNone/>
            </a:pPr>
            <a:r>
              <a:rPr lang="en-GB" dirty="0"/>
              <a:t>    3. Warranties</a:t>
            </a:r>
          </a:p>
          <a:p>
            <a:pPr marL="0" indent="0">
              <a:buNone/>
            </a:pPr>
            <a:r>
              <a:rPr lang="en-GB" dirty="0"/>
              <a:t>    4. Claims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042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Disclosure must be “</a:t>
            </a:r>
            <a:r>
              <a:rPr lang="en-US" i="1" dirty="0"/>
              <a:t>in a manner which would be reasonably clear and accessible to a prudent underwriter” </a:t>
            </a:r>
            <a:r>
              <a:rPr lang="en-US" dirty="0"/>
              <a:t>(section 3(3)(b))</a:t>
            </a:r>
          </a:p>
          <a:p>
            <a:r>
              <a:rPr lang="en-US" dirty="0"/>
              <a:t>“</a:t>
            </a:r>
            <a:r>
              <a:rPr lang="en-US" i="1" dirty="0"/>
              <a:t>A lack of structuring, indexing and signposting may mean that a presentation is not fair” </a:t>
            </a:r>
            <a:r>
              <a:rPr lang="en-US" dirty="0"/>
              <a:t>(Law Commission)</a:t>
            </a:r>
          </a:p>
          <a:p>
            <a:r>
              <a:rPr lang="en-US" dirty="0"/>
              <a:t>No “</a:t>
            </a:r>
            <a:r>
              <a:rPr lang="en-US" i="1" dirty="0"/>
              <a:t>data dumping”</a:t>
            </a: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3771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Fair presentation: Insurer’s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Deemed to know something if known to someone participating in decision to take on risk</a:t>
            </a:r>
          </a:p>
          <a:p>
            <a:r>
              <a:rPr lang="en-GB" dirty="0"/>
              <a:t>Insurers to be given sufficient information to put a prudent insurer on notice to make further enquiries</a:t>
            </a:r>
          </a:p>
          <a:p>
            <a:r>
              <a:rPr lang="en-GB" dirty="0" err="1"/>
              <a:t>Insureds</a:t>
            </a:r>
            <a:r>
              <a:rPr lang="en-GB" dirty="0"/>
              <a:t> do not need to disclose what the insurer knows, ought to know or is presumed to know</a:t>
            </a:r>
          </a:p>
          <a:p>
            <a:r>
              <a:rPr lang="en-GB" dirty="0"/>
              <a:t>So what is it safe to assume that the insurer knows?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6617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Fair Presentation: Insured’s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Duty to disclose every material circumstance which the insured knows/ought to have known</a:t>
            </a:r>
          </a:p>
          <a:p>
            <a:r>
              <a:rPr lang="en-GB" dirty="0"/>
              <a:t>Who does this include? Not just potentially the Board</a:t>
            </a:r>
          </a:p>
          <a:p>
            <a:r>
              <a:rPr lang="en-GB" dirty="0"/>
              <a:t>What searches need to be undertaken?</a:t>
            </a:r>
          </a:p>
          <a:p>
            <a:r>
              <a:rPr lang="en-GB" dirty="0"/>
              <a:t>Who does the insurance cover?</a:t>
            </a:r>
          </a:p>
          <a:p>
            <a:r>
              <a:rPr lang="en-GB" dirty="0"/>
              <a:t>Brokers…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14169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Fair Presentation: Practical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Updated proposal forms/policy wordings</a:t>
            </a:r>
          </a:p>
          <a:p>
            <a:r>
              <a:rPr lang="en-GB" dirty="0"/>
              <a:t>Knowledge – knowing your client – and one size does not fit all</a:t>
            </a:r>
          </a:p>
          <a:p>
            <a:r>
              <a:rPr lang="en-GB" dirty="0"/>
              <a:t>How should information be presented?</a:t>
            </a:r>
          </a:p>
          <a:p>
            <a:r>
              <a:rPr lang="en-GB" dirty="0"/>
              <a:t>Different policies may need differing amounts of attention – search requirements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89727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Fair Presentation: Proportionate Remedies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Deliberate/reckless breach = avoidance + no return of premium</a:t>
            </a:r>
          </a:p>
          <a:p>
            <a:r>
              <a:rPr lang="en-GB" dirty="0"/>
              <a:t>Other types of breach:</a:t>
            </a:r>
          </a:p>
          <a:p>
            <a:pPr marL="0" indent="0">
              <a:buNone/>
            </a:pPr>
            <a:r>
              <a:rPr lang="en-GB" dirty="0"/>
              <a:t>    - would not have entered the contract = avoidance   + return of premium</a:t>
            </a:r>
          </a:p>
          <a:p>
            <a:pPr marL="0" indent="0">
              <a:buNone/>
            </a:pPr>
            <a:r>
              <a:rPr lang="en-GB" dirty="0"/>
              <a:t>   - entered contract on different terms = contract treated as if on those terms</a:t>
            </a:r>
          </a:p>
          <a:p>
            <a:pPr marL="0" indent="0">
              <a:buNone/>
            </a:pPr>
            <a:r>
              <a:rPr lang="en-GB" dirty="0"/>
              <a:t>   - entered contract but higher premium – amount paid on claim reduced proportionately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26806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Fair Presentation: Risks and Potential Pitfalls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Potential challenges:</a:t>
            </a:r>
          </a:p>
          <a:p>
            <a:pPr marL="0" indent="0">
              <a:buNone/>
            </a:pPr>
            <a:r>
              <a:rPr lang="en-GB" dirty="0"/>
              <a:t>    - what constitutes a reasonable search/who should advise on this?</a:t>
            </a:r>
          </a:p>
          <a:p>
            <a:pPr marL="0" indent="0">
              <a:buNone/>
            </a:pPr>
            <a:r>
              <a:rPr lang="en-GB" dirty="0"/>
              <a:t>    - the trap of </a:t>
            </a:r>
            <a:r>
              <a:rPr lang="en-GB" dirty="0" err="1"/>
              <a:t>insureds</a:t>
            </a:r>
            <a:r>
              <a:rPr lang="en-GB" dirty="0"/>
              <a:t> suggesting that insurers should have asked more questions</a:t>
            </a:r>
          </a:p>
          <a:p>
            <a:pPr marL="0" indent="0">
              <a:buNone/>
            </a:pPr>
            <a:r>
              <a:rPr lang="en-GB" dirty="0"/>
              <a:t>     - deliberate or reckless breach – insurer bears burden of proof – where is the evidence?</a:t>
            </a:r>
          </a:p>
          <a:p>
            <a:pPr marL="0" indent="0">
              <a:buNone/>
            </a:pPr>
            <a:r>
              <a:rPr lang="en-GB" dirty="0"/>
              <a:t>     - claims against brokers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0714072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J Colour Palette">
      <a:dk1>
        <a:sysClr val="windowText" lastClr="000000"/>
      </a:dk1>
      <a:lt1>
        <a:srgbClr val="FFFFFF"/>
      </a:lt1>
      <a:dk2>
        <a:srgbClr val="B30838"/>
      </a:dk2>
      <a:lt2>
        <a:srgbClr val="56004E"/>
      </a:lt2>
      <a:accent1>
        <a:srgbClr val="B9AB97"/>
      </a:accent1>
      <a:accent2>
        <a:srgbClr val="9EA374"/>
      </a:accent2>
      <a:accent3>
        <a:srgbClr val="B30838"/>
      </a:accent3>
      <a:accent4>
        <a:srgbClr val="56004E"/>
      </a:accent4>
      <a:accent5>
        <a:srgbClr val="EDE7DD"/>
      </a:accent5>
      <a:accent6>
        <a:srgbClr val="495E53"/>
      </a:accent6>
      <a:hlink>
        <a:srgbClr val="0000FF"/>
      </a:hlink>
      <a:folHlink>
        <a:srgbClr val="800080"/>
      </a:folHlink>
    </a:clrScheme>
    <a:fontScheme name="Custom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941</TotalTime>
  <Words>1029</Words>
  <Application>Microsoft Office PowerPoint</Application>
  <PresentationFormat>On-screen Show (4:3)</PresentationFormat>
  <Paragraphs>134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</vt:lpstr>
      <vt:lpstr>The Insurance Act 2015 Insurance Institute of Manchester  8 June 2016</vt:lpstr>
      <vt:lpstr>Learning objectives</vt:lpstr>
      <vt:lpstr>Introduction</vt:lpstr>
      <vt:lpstr>Fair Presentation</vt:lpstr>
      <vt:lpstr>Fair presentation: Insurer’s knowledge</vt:lpstr>
      <vt:lpstr>Fair Presentation: Insured’s knowledge</vt:lpstr>
      <vt:lpstr>Fair Presentation: Practical Tips</vt:lpstr>
      <vt:lpstr>Fair Presentation: Proportionate Remedies</vt:lpstr>
      <vt:lpstr>Fair Presentation: Risks and Potential Pitfalls</vt:lpstr>
      <vt:lpstr>Wordings: The Basics</vt:lpstr>
      <vt:lpstr>Wordings: The Potential Pitfalls</vt:lpstr>
      <vt:lpstr>Warranties</vt:lpstr>
      <vt:lpstr>Warranties</vt:lpstr>
      <vt:lpstr>Warranties</vt:lpstr>
      <vt:lpstr>Warranties</vt:lpstr>
      <vt:lpstr>Warranties designed to reduce risk</vt:lpstr>
      <vt:lpstr>Unfair Presentation - Remedies</vt:lpstr>
      <vt:lpstr>Remedies – impact on claims</vt:lpstr>
      <vt:lpstr>Claims</vt:lpstr>
      <vt:lpstr>Fraudulent Claims</vt:lpstr>
      <vt:lpstr>Damages for Late Payment</vt:lpstr>
      <vt:lpstr>Learning objectives</vt:lpstr>
      <vt:lpstr>Presentation </vt:lpstr>
    </vt:vector>
  </TitlesOfParts>
  <Company>Browne Jacobson LLP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Insurance Act</dc:title>
  <dc:creator>NICHOLAE</dc:creator>
  <cp:lastModifiedBy>amktsanh</cp:lastModifiedBy>
  <cp:revision>52</cp:revision>
  <cp:lastPrinted>2016-06-08T10:30:40Z</cp:lastPrinted>
  <dcterms:created xsi:type="dcterms:W3CDTF">2015-06-01T08:49:35Z</dcterms:created>
  <dcterms:modified xsi:type="dcterms:W3CDTF">2016-06-09T09:18:42Z</dcterms:modified>
</cp:coreProperties>
</file>