
<file path=[Content_Types].xml><?xml version="1.0" encoding="utf-8"?>
<Types xmlns="http://schemas.openxmlformats.org/package/2006/content-types">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56.xml" ContentType="application/vnd.openxmlformats-officedocument.presentationml.tags+xml"/>
  <Override PartName="/ppt/notesSlides/notesSlide16.xml" ContentType="application/vnd.openxmlformats-officedocument.presentationml.notesSlide+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notesSlides/notesSlide12.xml" ContentType="application/vnd.openxmlformats-officedocument.presentationml.notesSlide+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ags/tag5.xml" ContentType="application/vnd.openxmlformats-officedocument.presentationml.tag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tags/tag3.xml" ContentType="application/vnd.openxmlformats-officedocument.presentationml.tags+xml"/>
  <Default Extension="emf" ContentType="image/x-emf"/>
  <Default Extension="jpeg" ContentType="image/jpeg"/>
  <Override PartName="/ppt/tags/tag39.xml" ContentType="application/vnd.openxmlformats-officedocument.presentationml.tags+xml"/>
  <Override PartName="/ppt/tags/tag59.xml" ContentType="application/vnd.openxmlformats-officedocument.presentationml.tags+xml"/>
  <Override PartName="/ppt/notesSlides/notesSlide17.xml" ContentType="application/vnd.openxmlformats-officedocument.presentationml.notesSlide+xml"/>
  <Override PartName="/ppt/tags/tag68.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ppt/notesSlides/notesSlide15.xml" ContentType="application/vnd.openxmlformats-officedocument.presentationml.notesSlide+xml"/>
  <Override PartName="/ppt/tags/tag66.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notesSlides/notesSlide13.xml" ContentType="application/vnd.openxmlformats-officedocument.presentationml.notesSlide+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tags/tag73.xml" ContentType="application/vnd.openxmlformats-officedocument.presentationml.tags+xml"/>
  <Override PartName="/ppt/notesSlides/notesSlide22.xml" ContentType="application/vnd.openxmlformats-officedocument.presentationml.notesSlide+xml"/>
  <Override PartName="/ppt/tags/tag15.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33.xml" ContentType="application/vnd.openxmlformats-officedocument.presentationml.tags+xml"/>
  <Override PartName="/ppt/notesSlides/notesSlide11.xml" ContentType="application/vnd.openxmlformats-officedocument.presentationml.notesSlide+xml"/>
  <Override PartName="/ppt/tags/tag44.xml" ContentType="application/vnd.openxmlformats-officedocument.presentationml.tags+xml"/>
  <Override PartName="/ppt/tags/tag53.xml" ContentType="application/vnd.openxmlformats-officedocument.presentationml.tags+xml"/>
  <Default Extension="vml" ContentType="application/vnd.openxmlformats-officedocument.vmlDrawing"/>
  <Override PartName="/ppt/tags/tag62.xml" ContentType="application/vnd.openxmlformats-officedocument.presentationml.tags+xml"/>
  <Override PartName="/ppt/notesSlides/notesSlide20.xml" ContentType="application/vnd.openxmlformats-officedocument.presentationml.notesSlide+xml"/>
  <Override PartName="/ppt/tags/tag71.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notesSlides/notesSlide6.xml" ContentType="application/vnd.openxmlformats-officedocument.presentationml.notesSlide+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tags/tag6.xml" ContentType="application/vnd.openxmlformats-officedocument.presentationml.tags+xml"/>
  <Override PartName="/ppt/slideMasters/slideMaster1.xml" ContentType="application/vnd.openxmlformats-officedocument.presentationml.slideMaster+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notesSlides/notesSlide18.xml" ContentType="application/vnd.openxmlformats-officedocument.presentationml.notesSlide+xml"/>
  <Override PartName="/ppt/tags/tag69.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tags/tag18.xml" ContentType="application/vnd.openxmlformats-officedocument.presentationml.tags+xml"/>
  <Override PartName="/ppt/tags/tag36.xml" ContentType="application/vnd.openxmlformats-officedocument.presentationml.tags+xml"/>
  <Override PartName="/ppt/notesSlides/notesSlide14.xml" ContentType="application/vnd.openxmlformats-officedocument.presentationml.notesSlide+xml"/>
  <Override PartName="/ppt/tags/tag54.xml" ContentType="application/vnd.openxmlformats-officedocument.presentationml.tags+xml"/>
  <Override PartName="/ppt/tags/tag6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43.xml" ContentType="application/vnd.openxmlformats-officedocument.presentationml.tags+xml"/>
  <Override PartName="/ppt/tags/tag61.xml" ContentType="application/vnd.openxmlformats-officedocument.presentationml.tags+xml"/>
  <Override PartName="/ppt/notesSlides/notesSlide21.xml" ContentType="application/vnd.openxmlformats-officedocument.presentationml.notesSlide+xml"/>
  <Override PartName="/ppt/tags/tag72.xml" ContentType="application/vnd.openxmlformats-officedocument.presentationml.tags+xml"/>
  <Override PartName="/ppt/tags/tag32.xml" ContentType="application/vnd.openxmlformats-officedocument.presentationml.tags+xml"/>
  <Override PartName="/ppt/notesSlides/notesSlide10.xml" ContentType="application/vnd.openxmlformats-officedocument.presentationml.notesSlide+xml"/>
  <Override PartName="/ppt/tags/tag50.xml" ContentType="application/vnd.openxmlformats-officedocument.presentationml.tags+xml"/>
  <Override PartName="/ppt/slides/slide7.xml" ContentType="application/vnd.openxmlformats-officedocument.presentationml.slide+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796" r:id="rId1"/>
  </p:sldMasterIdLst>
  <p:notesMasterIdLst>
    <p:notesMasterId r:id="rId24"/>
  </p:notesMasterIdLst>
  <p:handoutMasterIdLst>
    <p:handoutMasterId r:id="rId25"/>
  </p:handoutMasterIdLst>
  <p:sldIdLst>
    <p:sldId id="279" r:id="rId2"/>
    <p:sldId id="281" r:id="rId3"/>
    <p:sldId id="259" r:id="rId4"/>
    <p:sldId id="275" r:id="rId5"/>
    <p:sldId id="260" r:id="rId6"/>
    <p:sldId id="261" r:id="rId7"/>
    <p:sldId id="262" r:id="rId8"/>
    <p:sldId id="263" r:id="rId9"/>
    <p:sldId id="264" r:id="rId10"/>
    <p:sldId id="265" r:id="rId11"/>
    <p:sldId id="276" r:id="rId12"/>
    <p:sldId id="277" r:id="rId13"/>
    <p:sldId id="274" r:id="rId14"/>
    <p:sldId id="266" r:id="rId15"/>
    <p:sldId id="267" r:id="rId16"/>
    <p:sldId id="268" r:id="rId17"/>
    <p:sldId id="269" r:id="rId18"/>
    <p:sldId id="270" r:id="rId19"/>
    <p:sldId id="271" r:id="rId20"/>
    <p:sldId id="272" r:id="rId21"/>
    <p:sldId id="282" r:id="rId22"/>
    <p:sldId id="280" r:id="rId23"/>
  </p:sldIdLst>
  <p:sldSz cx="10058400" cy="7543800"/>
  <p:notesSz cx="6819900" cy="9931400"/>
  <p:custDataLst>
    <p:tags r:id="rId26"/>
  </p:custDataLst>
  <p:defaultTextStyle>
    <a:defPPr>
      <a:defRPr lang="en-GB"/>
    </a:defPPr>
    <a:lvl1pPr algn="l" rtl="0" eaLnBrk="0" fontAlgn="base" hangingPunct="0">
      <a:spcBef>
        <a:spcPct val="50000"/>
      </a:spcBef>
      <a:spcAft>
        <a:spcPct val="0"/>
      </a:spcAft>
      <a:defRPr lang="en-GB" kern="1200">
        <a:solidFill>
          <a:schemeClr val="tx1"/>
        </a:solidFill>
        <a:latin typeface="Frutiger 55 Roman"/>
        <a:ea typeface="Arial Unicode MS" pitchFamily="34" charset="-128"/>
        <a:cs typeface="Arial Unicode MS" pitchFamily="34" charset="-128"/>
      </a:defRPr>
    </a:lvl1pPr>
    <a:lvl2pPr marL="457200" algn="l" rtl="0" eaLnBrk="0" fontAlgn="base" hangingPunct="0">
      <a:spcBef>
        <a:spcPct val="50000"/>
      </a:spcBef>
      <a:spcAft>
        <a:spcPct val="0"/>
      </a:spcAft>
      <a:defRPr kern="1200">
        <a:solidFill>
          <a:schemeClr val="tx1"/>
        </a:solidFill>
        <a:latin typeface="Frutiger 55 Roman" pitchFamily="34" charset="0"/>
        <a:ea typeface="Arial Unicode MS" pitchFamily="34" charset="-128"/>
        <a:cs typeface="Arial Unicode MS" pitchFamily="34" charset="-128"/>
      </a:defRPr>
    </a:lvl2pPr>
    <a:lvl3pPr marL="914400" algn="l" rtl="0" eaLnBrk="0" fontAlgn="base" hangingPunct="0">
      <a:spcBef>
        <a:spcPct val="50000"/>
      </a:spcBef>
      <a:spcAft>
        <a:spcPct val="0"/>
      </a:spcAft>
      <a:defRPr kern="1200">
        <a:solidFill>
          <a:schemeClr val="tx1"/>
        </a:solidFill>
        <a:latin typeface="Frutiger 55 Roman" pitchFamily="34" charset="0"/>
        <a:ea typeface="Arial Unicode MS" pitchFamily="34" charset="-128"/>
        <a:cs typeface="Arial Unicode MS" pitchFamily="34" charset="-128"/>
      </a:defRPr>
    </a:lvl3pPr>
    <a:lvl4pPr marL="1371600" algn="l" rtl="0" eaLnBrk="0" fontAlgn="base" hangingPunct="0">
      <a:spcBef>
        <a:spcPct val="50000"/>
      </a:spcBef>
      <a:spcAft>
        <a:spcPct val="0"/>
      </a:spcAft>
      <a:defRPr kern="1200">
        <a:solidFill>
          <a:schemeClr val="tx1"/>
        </a:solidFill>
        <a:latin typeface="Frutiger 55 Roman" pitchFamily="34" charset="0"/>
        <a:ea typeface="Arial Unicode MS" pitchFamily="34" charset="-128"/>
        <a:cs typeface="Arial Unicode MS" pitchFamily="34" charset="-128"/>
      </a:defRPr>
    </a:lvl4pPr>
    <a:lvl5pPr marL="1828800" algn="l" rtl="0" eaLnBrk="0" fontAlgn="base" hangingPunct="0">
      <a:spcBef>
        <a:spcPct val="50000"/>
      </a:spcBef>
      <a:spcAft>
        <a:spcPct val="0"/>
      </a:spcAft>
      <a:defRPr kern="1200">
        <a:solidFill>
          <a:schemeClr val="tx1"/>
        </a:solidFill>
        <a:latin typeface="Frutiger 55 Roman" pitchFamily="34" charset="0"/>
        <a:ea typeface="Arial Unicode MS" pitchFamily="34" charset="-128"/>
        <a:cs typeface="Arial Unicode MS" pitchFamily="34" charset="-128"/>
      </a:defRPr>
    </a:lvl5pPr>
    <a:lvl6pPr marL="2286000" algn="l" defTabSz="914400" rtl="0" eaLnBrk="1" latinLnBrk="0" hangingPunct="1">
      <a:defRPr kern="1200">
        <a:solidFill>
          <a:schemeClr val="tx1"/>
        </a:solidFill>
        <a:latin typeface="Frutiger 55 Roman" pitchFamily="34" charset="0"/>
        <a:ea typeface="Arial Unicode MS" pitchFamily="34" charset="-128"/>
        <a:cs typeface="Arial Unicode MS" pitchFamily="34" charset="-128"/>
      </a:defRPr>
    </a:lvl6pPr>
    <a:lvl7pPr marL="2743200" algn="l" defTabSz="914400" rtl="0" eaLnBrk="1" latinLnBrk="0" hangingPunct="1">
      <a:defRPr kern="1200">
        <a:solidFill>
          <a:schemeClr val="tx1"/>
        </a:solidFill>
        <a:latin typeface="Frutiger 55 Roman" pitchFamily="34" charset="0"/>
        <a:ea typeface="Arial Unicode MS" pitchFamily="34" charset="-128"/>
        <a:cs typeface="Arial Unicode MS" pitchFamily="34" charset="-128"/>
      </a:defRPr>
    </a:lvl7pPr>
    <a:lvl8pPr marL="3200400" algn="l" defTabSz="914400" rtl="0" eaLnBrk="1" latinLnBrk="0" hangingPunct="1">
      <a:defRPr kern="1200">
        <a:solidFill>
          <a:schemeClr val="tx1"/>
        </a:solidFill>
        <a:latin typeface="Frutiger 55 Roman" pitchFamily="34" charset="0"/>
        <a:ea typeface="Arial Unicode MS" pitchFamily="34" charset="-128"/>
        <a:cs typeface="Arial Unicode MS" pitchFamily="34" charset="-128"/>
      </a:defRPr>
    </a:lvl8pPr>
    <a:lvl9pPr marL="3657600" algn="l" defTabSz="914400" rtl="0" eaLnBrk="1" latinLnBrk="0" hangingPunct="1">
      <a:defRPr kern="1200">
        <a:solidFill>
          <a:schemeClr val="tx1"/>
        </a:solidFill>
        <a:latin typeface="Frutiger 55 Roman" pitchFamily="34"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scaleToFitPaper="1"/>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66008C"/>
    <a:srgbClr val="F7B50C"/>
    <a:srgbClr val="CC7A02"/>
    <a:srgbClr val="002B7F"/>
    <a:srgbClr val="BEBEBE"/>
    <a:srgbClr val="5B77CC"/>
    <a:srgbClr val="E60000"/>
    <a:srgbClr val="64646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94" autoAdjust="0"/>
    <p:restoredTop sz="94669" autoAdjust="0"/>
  </p:normalViewPr>
  <p:slideViewPr>
    <p:cSldViewPr snapToGrid="0">
      <p:cViewPr>
        <p:scale>
          <a:sx n="100" d="100"/>
          <a:sy n="100" d="100"/>
        </p:scale>
        <p:origin x="-1248" y="-72"/>
      </p:cViewPr>
      <p:guideLst>
        <p:guide orient="horz" pos="2377"/>
        <p:guide orient="horz" pos="354"/>
        <p:guide orient="horz" pos="550"/>
        <p:guide orient="horz" pos="691"/>
        <p:guide orient="horz" pos="1065"/>
        <p:guide orient="horz" pos="1825"/>
        <p:guide orient="horz" pos="4567"/>
        <p:guide orient="horz" pos="4183"/>
        <p:guide pos="3168"/>
        <p:guide pos="5049"/>
        <p:guide pos="6060"/>
        <p:guide pos="478"/>
        <p:guide pos="263"/>
      </p:guideLst>
    </p:cSldViewPr>
  </p:slideViewPr>
  <p:notesTextViewPr>
    <p:cViewPr>
      <p:scale>
        <a:sx n="100" d="100"/>
        <a:sy n="100" d="100"/>
      </p:scale>
      <p:origin x="0" y="0"/>
    </p:cViewPr>
  </p:notesTextViewPr>
  <p:notesViewPr>
    <p:cSldViewPr snapToGrid="0">
      <p:cViewPr varScale="1">
        <p:scale>
          <a:sx n="71" d="100"/>
          <a:sy n="71" d="100"/>
        </p:scale>
        <p:origin x="-2172" y="-102"/>
      </p:cViewPr>
      <p:guideLst>
        <p:guide orient="horz" pos="3127"/>
        <p:guide pos="21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1"/>
            <a:ext cx="65" cy="18466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chemeClr val="accent1"/>
                </a:solidFill>
                <a:miter lim="800000"/>
                <a:headEnd/>
                <a:tailEnd/>
              </a14:hiddenLine>
            </a:ext>
            <a:ext uri="{AF507438-7753-43E0-B8FC-AC1667EBCBE1}">
              <a14:hiddenEffects xmlns="" xmlns:a14="http://schemas.microsoft.com/office/drawing/2010/main">
                <a:effectLst>
                  <a:outerShdw dist="17961" dir="2700000" algn="ctr" rotWithShape="0">
                    <a:srgbClr val="FFFFFF">
                      <a:gamma/>
                      <a:shade val="60000"/>
                      <a:invGamma/>
                    </a:srgbClr>
                  </a:outerShdw>
                </a:effectLst>
              </a14:hiddenEffects>
            </a:ext>
          </a:extLst>
        </p:spPr>
        <p:txBody>
          <a:bodyPr vert="horz" wrap="none" lIns="0" tIns="0" rIns="0" bIns="0" numCol="1" anchor="t" anchorCtr="0" compatLnSpc="1">
            <a:prstTxWarp prst="textNoShape">
              <a:avLst/>
            </a:prstTxWarp>
            <a:spAutoFit/>
          </a:bodyPr>
          <a:lstStyle>
            <a:lvl1pPr defTabSz="893797">
              <a:defRPr sz="1200" smtClean="0">
                <a:latin typeface="Arial Unicode MS" pitchFamily="34" charset="-128"/>
              </a:defRPr>
            </a:lvl1pPr>
          </a:lstStyle>
          <a:p>
            <a:pPr>
              <a:defRPr/>
            </a:pPr>
            <a:endParaRPr lang="en-US" altLang="zh-TW"/>
          </a:p>
        </p:txBody>
      </p:sp>
      <p:sp>
        <p:nvSpPr>
          <p:cNvPr id="112643" name="Rectangle 3"/>
          <p:cNvSpPr>
            <a:spLocks noGrp="1" noChangeArrowheads="1"/>
          </p:cNvSpPr>
          <p:nvPr>
            <p:ph type="dt" sz="quarter" idx="1"/>
          </p:nvPr>
        </p:nvSpPr>
        <p:spPr bwMode="auto">
          <a:xfrm>
            <a:off x="6797370" y="1"/>
            <a:ext cx="65" cy="18466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chemeClr val="accent1"/>
                </a:solidFill>
                <a:miter lim="800000"/>
                <a:headEnd/>
                <a:tailEnd/>
              </a14:hiddenLine>
            </a:ext>
            <a:ext uri="{AF507438-7753-43E0-B8FC-AC1667EBCBE1}">
              <a14:hiddenEffects xmlns="" xmlns:a14="http://schemas.microsoft.com/office/drawing/2010/main">
                <a:effectLst>
                  <a:outerShdw dist="17961" dir="2700000" algn="ctr" rotWithShape="0">
                    <a:srgbClr val="FFFFFF">
                      <a:gamma/>
                      <a:shade val="60000"/>
                      <a:invGamma/>
                    </a:srgbClr>
                  </a:outerShdw>
                </a:effectLst>
              </a14:hiddenEffects>
            </a:ext>
          </a:extLst>
        </p:spPr>
        <p:txBody>
          <a:bodyPr vert="horz" wrap="none" lIns="0" tIns="0" rIns="0" bIns="0" numCol="1" anchor="t" anchorCtr="0" compatLnSpc="1">
            <a:prstTxWarp prst="textNoShape">
              <a:avLst/>
            </a:prstTxWarp>
            <a:spAutoFit/>
          </a:bodyPr>
          <a:lstStyle>
            <a:lvl1pPr algn="r" defTabSz="893797">
              <a:defRPr sz="1200" smtClean="0">
                <a:latin typeface="Arial Unicode MS" pitchFamily="34" charset="-128"/>
              </a:defRPr>
            </a:lvl1pPr>
          </a:lstStyle>
          <a:p>
            <a:pPr>
              <a:defRPr/>
            </a:pPr>
            <a:endParaRPr lang="en-US" altLang="zh-TW"/>
          </a:p>
        </p:txBody>
      </p:sp>
      <p:sp>
        <p:nvSpPr>
          <p:cNvPr id="112644" name="Rectangle 4"/>
          <p:cNvSpPr>
            <a:spLocks noGrp="1" noChangeArrowheads="1"/>
          </p:cNvSpPr>
          <p:nvPr>
            <p:ph type="ftr" sz="quarter" idx="2"/>
          </p:nvPr>
        </p:nvSpPr>
        <p:spPr bwMode="auto">
          <a:xfrm>
            <a:off x="0" y="9709933"/>
            <a:ext cx="65" cy="18466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chemeClr val="accent1"/>
                </a:solidFill>
                <a:miter lim="800000"/>
                <a:headEnd/>
                <a:tailEnd/>
              </a14:hiddenLine>
            </a:ext>
            <a:ext uri="{AF507438-7753-43E0-B8FC-AC1667EBCBE1}">
              <a14:hiddenEffects xmlns="" xmlns:a14="http://schemas.microsoft.com/office/drawing/2010/main">
                <a:effectLst>
                  <a:outerShdw dist="17961" dir="2700000" algn="ctr" rotWithShape="0">
                    <a:srgbClr val="FFFFFF">
                      <a:gamma/>
                      <a:shade val="60000"/>
                      <a:invGamma/>
                    </a:srgbClr>
                  </a:outerShdw>
                </a:effectLst>
              </a14:hiddenEffects>
            </a:ext>
          </a:extLst>
        </p:spPr>
        <p:txBody>
          <a:bodyPr vert="horz" wrap="none" lIns="0" tIns="0" rIns="0" bIns="0" numCol="1" anchor="b" anchorCtr="0" compatLnSpc="1">
            <a:prstTxWarp prst="textNoShape">
              <a:avLst/>
            </a:prstTxWarp>
            <a:spAutoFit/>
          </a:bodyPr>
          <a:lstStyle>
            <a:lvl1pPr defTabSz="893797">
              <a:defRPr sz="1200" smtClean="0">
                <a:latin typeface="Arial Unicode MS" pitchFamily="34" charset="-128"/>
              </a:defRPr>
            </a:lvl1pPr>
          </a:lstStyle>
          <a:p>
            <a:pPr>
              <a:defRPr/>
            </a:pPr>
            <a:endParaRPr lang="en-US" altLang="zh-TW"/>
          </a:p>
        </p:txBody>
      </p:sp>
      <p:sp>
        <p:nvSpPr>
          <p:cNvPr id="112645" name="Rectangle 5"/>
          <p:cNvSpPr>
            <a:spLocks noGrp="1" noChangeArrowheads="1"/>
          </p:cNvSpPr>
          <p:nvPr>
            <p:ph type="sldNum" sz="quarter" idx="3"/>
          </p:nvPr>
        </p:nvSpPr>
        <p:spPr bwMode="auto">
          <a:xfrm>
            <a:off x="6609688" y="9710596"/>
            <a:ext cx="187747" cy="18400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chemeClr val="accent1"/>
                </a:solidFill>
                <a:miter lim="800000"/>
                <a:headEnd/>
                <a:tailEnd/>
              </a14:hiddenLine>
            </a:ext>
            <a:ext uri="{AF507438-7753-43E0-B8FC-AC1667EBCBE1}">
              <a14:hiddenEffects xmlns="" xmlns:a14="http://schemas.microsoft.com/office/drawing/2010/main">
                <a:effectLst>
                  <a:outerShdw dist="17961" dir="2700000" algn="ctr" rotWithShape="0">
                    <a:srgbClr val="FFFFFF">
                      <a:gamma/>
                      <a:shade val="60000"/>
                      <a:invGamma/>
                    </a:srgbClr>
                  </a:outerShdw>
                </a:effectLst>
              </a14:hiddenEffects>
            </a:ext>
          </a:extLst>
        </p:spPr>
        <p:txBody>
          <a:bodyPr vert="horz" wrap="none" lIns="0" tIns="0" rIns="0" bIns="0" numCol="1" anchor="b" anchorCtr="0" compatLnSpc="1">
            <a:prstTxWarp prst="textNoShape">
              <a:avLst/>
            </a:prstTxWarp>
            <a:spAutoFit/>
          </a:bodyPr>
          <a:lstStyle>
            <a:lvl1pPr algn="r" defTabSz="893797">
              <a:defRPr sz="1200" smtClean="0">
                <a:latin typeface="Arial Unicode MS" pitchFamily="34" charset="-128"/>
              </a:defRPr>
            </a:lvl1pPr>
          </a:lstStyle>
          <a:p>
            <a:pPr>
              <a:defRPr/>
            </a:pPr>
            <a:fld id="{474AE572-CA42-4E84-BA50-36420063AB95}" type="slidenum">
              <a:rPr lang="zh-TW" altLang="en-US"/>
              <a:pPr>
                <a:defRPr/>
              </a:pPr>
              <a:t>‹#›</a:t>
            </a:fld>
            <a:endParaRPr lang="en-US" altLang="zh-TW"/>
          </a:p>
        </p:txBody>
      </p:sp>
    </p:spTree>
    <p:extLst>
      <p:ext uri="{BB962C8B-B14F-4D97-AF65-F5344CB8AC3E}">
        <p14:creationId xmlns="" xmlns:p14="http://schemas.microsoft.com/office/powerpoint/2010/main" val="565494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4"/>
          <p:cNvSpPr>
            <a:spLocks noGrp="1" noRot="1" noChangeAspect="1" noChangeArrowheads="1" noTextEdit="1"/>
          </p:cNvSpPr>
          <p:nvPr>
            <p:ph type="sldImg" idx="2"/>
          </p:nvPr>
        </p:nvSpPr>
        <p:spPr bwMode="auto">
          <a:xfrm>
            <a:off x="454025" y="274638"/>
            <a:ext cx="3792538" cy="284480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0245" name="Rectangle 5"/>
          <p:cNvSpPr>
            <a:spLocks noGrp="1" noChangeArrowheads="1"/>
          </p:cNvSpPr>
          <p:nvPr>
            <p:ph type="body" sz="quarter" idx="3"/>
          </p:nvPr>
        </p:nvSpPr>
        <p:spPr bwMode="auto">
          <a:xfrm>
            <a:off x="664339" y="3496071"/>
            <a:ext cx="5786485" cy="56865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zh-TW" noProof="0" smtClean="0"/>
              <a:t>Click to edit Master text styles</a:t>
            </a:r>
          </a:p>
          <a:p>
            <a:pPr lvl="1"/>
            <a:r>
              <a:rPr lang="en-GB" altLang="zh-TW" noProof="0" smtClean="0"/>
              <a:t>Second level</a:t>
            </a:r>
          </a:p>
          <a:p>
            <a:pPr lvl="2"/>
            <a:r>
              <a:rPr lang="en-GB" altLang="zh-TW" noProof="0" smtClean="0"/>
              <a:t>Third level</a:t>
            </a:r>
          </a:p>
          <a:p>
            <a:pPr lvl="3"/>
            <a:r>
              <a:rPr lang="en-GB" altLang="zh-TW" noProof="0" smtClean="0"/>
              <a:t>Fourth level</a:t>
            </a:r>
          </a:p>
          <a:p>
            <a:pPr lvl="4"/>
            <a:r>
              <a:rPr lang="en-GB" altLang="zh-TW" noProof="0" smtClean="0"/>
              <a:t>Fifth level</a:t>
            </a:r>
          </a:p>
        </p:txBody>
      </p:sp>
      <p:sp>
        <p:nvSpPr>
          <p:cNvPr id="10247" name="Rectangle 7"/>
          <p:cNvSpPr>
            <a:spLocks noGrp="1" noChangeArrowheads="1"/>
          </p:cNvSpPr>
          <p:nvPr>
            <p:ph type="sldNum" sz="quarter" idx="5"/>
          </p:nvPr>
        </p:nvSpPr>
        <p:spPr bwMode="auto">
          <a:xfrm>
            <a:off x="3695584" y="9436990"/>
            <a:ext cx="2957429" cy="4464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20160" tIns="0" rIns="20160" bIns="0" numCol="1" anchor="b" anchorCtr="0" compatLnSpc="1">
            <a:prstTxWarp prst="textNoShape">
              <a:avLst/>
            </a:prstTxWarp>
          </a:bodyPr>
          <a:lstStyle>
            <a:lvl1pPr algn="r" defTabSz="959471">
              <a:spcBef>
                <a:spcPct val="0"/>
              </a:spcBef>
              <a:defRPr sz="1100" smtClean="0"/>
            </a:lvl1pPr>
          </a:lstStyle>
          <a:p>
            <a:pPr>
              <a:defRPr/>
            </a:pPr>
            <a:fld id="{DDD753E5-A593-4A9B-81BB-0F34950962A8}" type="slidenum">
              <a:rPr lang="zh-TW" altLang="en-GB"/>
              <a:pPr>
                <a:defRPr/>
              </a:pPr>
              <a:t>‹#›</a:t>
            </a:fld>
            <a:endParaRPr lang="en-GB" altLang="zh-TW"/>
          </a:p>
        </p:txBody>
      </p:sp>
      <p:sp>
        <p:nvSpPr>
          <p:cNvPr id="33797" name="Line 8"/>
          <p:cNvSpPr>
            <a:spLocks noChangeShapeType="1"/>
          </p:cNvSpPr>
          <p:nvPr/>
        </p:nvSpPr>
        <p:spPr bwMode="gray">
          <a:xfrm>
            <a:off x="664339" y="3347267"/>
            <a:ext cx="5762415" cy="0"/>
          </a:xfrm>
          <a:prstGeom prst="line">
            <a:avLst/>
          </a:prstGeom>
          <a:noFill/>
          <a:ln w="25400">
            <a:solidFill>
              <a:schemeClr val="bg2"/>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63" tIns="46131" rIns="92263" bIns="46131" anchor="ctr"/>
          <a:lstStyle/>
          <a:p>
            <a:endParaRPr lang="en-GB"/>
          </a:p>
        </p:txBody>
      </p:sp>
    </p:spTree>
    <p:extLst>
      <p:ext uri="{BB962C8B-B14F-4D97-AF65-F5344CB8AC3E}">
        <p14:creationId xmlns="" xmlns:p14="http://schemas.microsoft.com/office/powerpoint/2010/main" val="850455112"/>
      </p:ext>
    </p:extLst>
  </p:cSld>
  <p:clrMap bg1="lt1" tx1="dk1" bg2="lt2" tx2="dk2" accent1="accent1" accent2="accent2" accent3="accent3" accent4="accent4" accent5="accent5" accent6="accent6" hlink="hlink" folHlink="folHlink"/>
  <p:notesStyle>
    <a:lvl1pPr marL="193675" indent="-193675" algn="l" rtl="0" eaLnBrk="0" fontAlgn="base" hangingPunct="0">
      <a:spcBef>
        <a:spcPct val="30000"/>
      </a:spcBef>
      <a:spcAft>
        <a:spcPct val="0"/>
      </a:spcAft>
      <a:buClr>
        <a:srgbClr val="E60000"/>
      </a:buClr>
      <a:buFont typeface="Symbol" pitchFamily="18" charset="2"/>
      <a:buChar char="·"/>
      <a:defRPr sz="1200" kern="1200">
        <a:solidFill>
          <a:schemeClr val="tx1"/>
        </a:solidFill>
        <a:latin typeface="Frutiger 55 Roman" pitchFamily="34" charset="0"/>
        <a:ea typeface="+mn-ea"/>
        <a:cs typeface="+mn-cs"/>
      </a:defRPr>
    </a:lvl1pPr>
    <a:lvl2pPr marL="563563" indent="-179388" algn="l" rtl="0" eaLnBrk="0" fontAlgn="base" hangingPunct="0">
      <a:spcBef>
        <a:spcPct val="30000"/>
      </a:spcBef>
      <a:spcAft>
        <a:spcPct val="0"/>
      </a:spcAft>
      <a:buSzPct val="80000"/>
      <a:buChar char="—"/>
      <a:defRPr sz="1200" kern="1200">
        <a:solidFill>
          <a:schemeClr val="tx1"/>
        </a:solidFill>
        <a:latin typeface="Frutiger 55 Roman" pitchFamily="34" charset="0"/>
        <a:ea typeface="+mn-ea"/>
        <a:cs typeface="+mn-cs"/>
      </a:defRPr>
    </a:lvl2pPr>
    <a:lvl3pPr marL="947738" indent="-193675" algn="l" rtl="0" eaLnBrk="0" fontAlgn="base" hangingPunct="0">
      <a:spcBef>
        <a:spcPct val="30000"/>
      </a:spcBef>
      <a:spcAft>
        <a:spcPct val="0"/>
      </a:spcAft>
      <a:buSzPct val="85000"/>
      <a:buChar char="–"/>
      <a:defRPr sz="1200" kern="1200">
        <a:solidFill>
          <a:schemeClr val="tx1"/>
        </a:solidFill>
        <a:latin typeface="Frutiger 55 Roman" pitchFamily="34" charset="0"/>
        <a:ea typeface="+mn-ea"/>
        <a:cs typeface="+mn-cs"/>
      </a:defRPr>
    </a:lvl3pPr>
    <a:lvl4pPr marL="1341438" indent="-203200" algn="l" rtl="0" eaLnBrk="0" fontAlgn="base" hangingPunct="0">
      <a:spcBef>
        <a:spcPct val="30000"/>
      </a:spcBef>
      <a:spcAft>
        <a:spcPct val="0"/>
      </a:spcAft>
      <a:buSzPct val="85000"/>
      <a:buChar char="–"/>
      <a:defRPr sz="1200" kern="1200">
        <a:solidFill>
          <a:schemeClr val="tx1"/>
        </a:solidFill>
        <a:latin typeface="Frutiger 55 Roman" pitchFamily="34" charset="0"/>
        <a:ea typeface="+mn-ea"/>
        <a:cs typeface="+mn-cs"/>
      </a:defRPr>
    </a:lvl4pPr>
    <a:lvl5pPr marL="1711325" indent="-179388" algn="l" rtl="0" eaLnBrk="0" fontAlgn="base" hangingPunct="0">
      <a:spcBef>
        <a:spcPct val="30000"/>
      </a:spcBef>
      <a:spcAft>
        <a:spcPct val="0"/>
      </a:spcAft>
      <a:buSzPct val="85000"/>
      <a:buChar char="–"/>
      <a:defRPr sz="1200" kern="1200">
        <a:solidFill>
          <a:schemeClr val="tx1"/>
        </a:solidFill>
        <a:latin typeface="Frutiger 55 Roman"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0</a:t>
            </a:fld>
            <a:endParaRPr lang="en-GB" altLang="zh-TW" dirty="0"/>
          </a:p>
        </p:txBody>
      </p:sp>
    </p:spTree>
    <p:extLst>
      <p:ext uri="{BB962C8B-B14F-4D97-AF65-F5344CB8AC3E}">
        <p14:creationId xmlns="" xmlns:p14="http://schemas.microsoft.com/office/powerpoint/2010/main" val="1844199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9</a:t>
            </a:fld>
            <a:endParaRPr lang="en-GB" altLang="zh-TW" dirty="0"/>
          </a:p>
        </p:txBody>
      </p:sp>
    </p:spTree>
    <p:extLst>
      <p:ext uri="{BB962C8B-B14F-4D97-AF65-F5344CB8AC3E}">
        <p14:creationId xmlns="" xmlns:p14="http://schemas.microsoft.com/office/powerpoint/2010/main" val="3032870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10</a:t>
            </a:fld>
            <a:endParaRPr lang="en-GB" altLang="zh-TW" dirty="0"/>
          </a:p>
        </p:txBody>
      </p:sp>
    </p:spTree>
    <p:extLst>
      <p:ext uri="{BB962C8B-B14F-4D97-AF65-F5344CB8AC3E}">
        <p14:creationId xmlns="" xmlns:p14="http://schemas.microsoft.com/office/powerpoint/2010/main" val="288344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11</a:t>
            </a:fld>
            <a:endParaRPr lang="en-GB" altLang="zh-TW" dirty="0"/>
          </a:p>
        </p:txBody>
      </p:sp>
    </p:spTree>
    <p:extLst>
      <p:ext uri="{BB962C8B-B14F-4D97-AF65-F5344CB8AC3E}">
        <p14:creationId xmlns="" xmlns:p14="http://schemas.microsoft.com/office/powerpoint/2010/main" val="3314415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12</a:t>
            </a:fld>
            <a:endParaRPr lang="en-GB" altLang="zh-TW" dirty="0"/>
          </a:p>
        </p:txBody>
      </p:sp>
    </p:spTree>
    <p:extLst>
      <p:ext uri="{BB962C8B-B14F-4D97-AF65-F5344CB8AC3E}">
        <p14:creationId xmlns="" xmlns:p14="http://schemas.microsoft.com/office/powerpoint/2010/main" val="39023484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13</a:t>
            </a:fld>
            <a:endParaRPr lang="en-GB" altLang="zh-TW" dirty="0"/>
          </a:p>
        </p:txBody>
      </p:sp>
    </p:spTree>
    <p:extLst>
      <p:ext uri="{BB962C8B-B14F-4D97-AF65-F5344CB8AC3E}">
        <p14:creationId xmlns="" xmlns:p14="http://schemas.microsoft.com/office/powerpoint/2010/main" val="23858890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14</a:t>
            </a:fld>
            <a:endParaRPr lang="en-GB" altLang="zh-TW" dirty="0"/>
          </a:p>
        </p:txBody>
      </p:sp>
    </p:spTree>
    <p:extLst>
      <p:ext uri="{BB962C8B-B14F-4D97-AF65-F5344CB8AC3E}">
        <p14:creationId xmlns="" xmlns:p14="http://schemas.microsoft.com/office/powerpoint/2010/main" val="3065405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59471">
              <a:defRPr>
                <a:solidFill>
                  <a:schemeClr val="tx1"/>
                </a:solidFill>
                <a:latin typeface="Frutiger 55 Roman" pitchFamily="34" charset="0"/>
                <a:ea typeface="Arial Unicode MS" pitchFamily="34" charset="-128"/>
                <a:cs typeface="Arial Unicode MS" pitchFamily="34" charset="-128"/>
              </a:defRPr>
            </a:lvl1pPr>
            <a:lvl2pPr marL="749637" indent="-288322" defTabSz="959471">
              <a:defRPr>
                <a:solidFill>
                  <a:schemeClr val="tx1"/>
                </a:solidFill>
                <a:latin typeface="Frutiger 55 Roman" pitchFamily="34" charset="0"/>
                <a:ea typeface="Arial Unicode MS" pitchFamily="34" charset="-128"/>
                <a:cs typeface="Arial Unicode MS" pitchFamily="34" charset="-128"/>
              </a:defRPr>
            </a:lvl2pPr>
            <a:lvl3pPr marL="1153287" indent="-230657" defTabSz="959471">
              <a:defRPr>
                <a:solidFill>
                  <a:schemeClr val="tx1"/>
                </a:solidFill>
                <a:latin typeface="Frutiger 55 Roman" pitchFamily="34" charset="0"/>
                <a:ea typeface="Arial Unicode MS" pitchFamily="34" charset="-128"/>
                <a:cs typeface="Arial Unicode MS" pitchFamily="34" charset="-128"/>
              </a:defRPr>
            </a:lvl3pPr>
            <a:lvl4pPr marL="1614602" indent="-230657" defTabSz="959471">
              <a:defRPr>
                <a:solidFill>
                  <a:schemeClr val="tx1"/>
                </a:solidFill>
                <a:latin typeface="Frutiger 55 Roman" pitchFamily="34" charset="0"/>
                <a:ea typeface="Arial Unicode MS" pitchFamily="34" charset="-128"/>
                <a:cs typeface="Arial Unicode MS" pitchFamily="34" charset="-128"/>
              </a:defRPr>
            </a:lvl4pPr>
            <a:lvl5pPr marL="2075917" indent="-230657" defTabSz="959471">
              <a:defRPr>
                <a:solidFill>
                  <a:schemeClr val="tx1"/>
                </a:solidFill>
                <a:latin typeface="Frutiger 55 Roman" pitchFamily="34" charset="0"/>
                <a:ea typeface="Arial Unicode MS" pitchFamily="34" charset="-128"/>
                <a:cs typeface="Arial Unicode MS" pitchFamily="34" charset="-128"/>
              </a:defRPr>
            </a:lvl5pPr>
            <a:lvl6pPr marL="2537231" indent="-230657" defTabSz="959471"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98546" indent="-230657" defTabSz="959471"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59861" indent="-230657" defTabSz="959471"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921176" indent="-230657" defTabSz="959471"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fld id="{35D346F0-6B32-402A-981C-B6CDCC757EEF}" type="slidenum">
              <a:rPr lang="en-GB" altLang="zh-TW" smtClean="0"/>
              <a:pPr/>
              <a:t>15</a:t>
            </a:fld>
            <a:endParaRPr lang="en-GB" altLang="zh-TW" dirty="0"/>
          </a:p>
        </p:txBody>
      </p:sp>
      <p:sp>
        <p:nvSpPr>
          <p:cNvPr id="35843" name="Rectangle 7"/>
          <p:cNvSpPr txBox="1">
            <a:spLocks noGrp="1" noChangeArrowheads="1"/>
          </p:cNvSpPr>
          <p:nvPr/>
        </p:nvSpPr>
        <p:spPr bwMode="auto">
          <a:xfrm>
            <a:off x="3695584" y="9436990"/>
            <a:ext cx="2957429" cy="4464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0155" tIns="0" rIns="20155" bIns="0" anchor="b"/>
          <a:lstStyle>
            <a:lvl1pPr defTabSz="950913">
              <a:defRPr>
                <a:solidFill>
                  <a:schemeClr val="tx1"/>
                </a:solidFill>
                <a:latin typeface="Frutiger 55 Roman" pitchFamily="34" charset="0"/>
                <a:ea typeface="Arial Unicode MS" pitchFamily="34" charset="-128"/>
                <a:cs typeface="Arial Unicode MS" pitchFamily="34" charset="-128"/>
              </a:defRPr>
            </a:lvl1pPr>
            <a:lvl2pPr marL="742950" indent="-285750" defTabSz="950913">
              <a:defRPr>
                <a:solidFill>
                  <a:schemeClr val="tx1"/>
                </a:solidFill>
                <a:latin typeface="Frutiger 55 Roman" pitchFamily="34" charset="0"/>
                <a:ea typeface="Arial Unicode MS" pitchFamily="34" charset="-128"/>
                <a:cs typeface="Arial Unicode MS" pitchFamily="34" charset="-128"/>
              </a:defRPr>
            </a:lvl2pPr>
            <a:lvl3pPr marL="1143000" indent="-230188" defTabSz="950913">
              <a:defRPr>
                <a:solidFill>
                  <a:schemeClr val="tx1"/>
                </a:solidFill>
                <a:latin typeface="Frutiger 55 Roman" pitchFamily="34" charset="0"/>
                <a:ea typeface="Arial Unicode MS" pitchFamily="34" charset="-128"/>
                <a:cs typeface="Arial Unicode MS" pitchFamily="34" charset="-128"/>
              </a:defRPr>
            </a:lvl3pPr>
            <a:lvl4pPr marL="1600200" indent="-228600" defTabSz="950913">
              <a:defRPr>
                <a:solidFill>
                  <a:schemeClr val="tx1"/>
                </a:solidFill>
                <a:latin typeface="Frutiger 55 Roman" pitchFamily="34" charset="0"/>
                <a:ea typeface="Arial Unicode MS" pitchFamily="34" charset="-128"/>
                <a:cs typeface="Arial Unicode MS" pitchFamily="34" charset="-128"/>
              </a:defRPr>
            </a:lvl4pPr>
            <a:lvl5pPr marL="2057400" indent="-228600" defTabSz="950913">
              <a:defRPr>
                <a:solidFill>
                  <a:schemeClr val="tx1"/>
                </a:solidFill>
                <a:latin typeface="Frutiger 55 Roman" pitchFamily="34" charset="0"/>
                <a:ea typeface="Arial Unicode MS" pitchFamily="34" charset="-128"/>
                <a:cs typeface="Arial Unicode MS" pitchFamily="34" charset="-128"/>
              </a:defRPr>
            </a:lvl5pPr>
            <a:lvl6pPr marL="2514600" indent="-228600" defTabSz="950913"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defTabSz="950913"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defTabSz="950913"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defTabSz="950913"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r">
              <a:spcBef>
                <a:spcPct val="0"/>
              </a:spcBef>
            </a:pPr>
            <a:fld id="{1179DBCF-33DD-4128-80A0-B092A73C2CD4}" type="slidenum">
              <a:rPr lang="en-GB" altLang="zh-TW" sz="1100"/>
              <a:pPr algn="r">
                <a:spcBef>
                  <a:spcPct val="0"/>
                </a:spcBef>
              </a:pPr>
              <a:t>15</a:t>
            </a:fld>
            <a:endParaRPr lang="en-GB" altLang="zh-TW" sz="1100" dirty="0"/>
          </a:p>
        </p:txBody>
      </p:sp>
      <p:sp>
        <p:nvSpPr>
          <p:cNvPr id="35844" name="Rectangle 2"/>
          <p:cNvSpPr>
            <a:spLocks noGrp="1" noRot="1" noChangeAspect="1" noChangeArrowheads="1" noTextEdit="1"/>
          </p:cNvSpPr>
          <p:nvPr>
            <p:ph type="sldImg"/>
          </p:nvPr>
        </p:nvSpPr>
        <p:spPr>
          <a:xfrm>
            <a:off x="455613" y="274638"/>
            <a:ext cx="3792537" cy="2844800"/>
          </a:xfrm>
          <a:ln/>
        </p:spPr>
      </p:sp>
      <p:sp>
        <p:nvSpPr>
          <p:cNvPr id="35845" name="Rectangle 3"/>
          <p:cNvSpPr>
            <a:spLocks noGrp="1" noChangeArrowheads="1"/>
          </p:cNvSpPr>
          <p:nvPr>
            <p:ph type="body" idx="1"/>
          </p:nvPr>
        </p:nvSpPr>
        <p:spPr>
          <a:noFill/>
        </p:spPr>
        <p:txBody>
          <a:bodyPr/>
          <a:lstStyle/>
          <a:p>
            <a:endParaRPr lang="en-GB"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16</a:t>
            </a:fld>
            <a:endParaRPr lang="en-GB" altLang="zh-TW" dirty="0"/>
          </a:p>
        </p:txBody>
      </p:sp>
    </p:spTree>
    <p:extLst>
      <p:ext uri="{BB962C8B-B14F-4D97-AF65-F5344CB8AC3E}">
        <p14:creationId xmlns="" xmlns:p14="http://schemas.microsoft.com/office/powerpoint/2010/main" val="22470219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17</a:t>
            </a:fld>
            <a:endParaRPr lang="en-GB" altLang="zh-TW" dirty="0"/>
          </a:p>
        </p:txBody>
      </p:sp>
    </p:spTree>
    <p:extLst>
      <p:ext uri="{BB962C8B-B14F-4D97-AF65-F5344CB8AC3E}">
        <p14:creationId xmlns="" xmlns:p14="http://schemas.microsoft.com/office/powerpoint/2010/main" val="15707253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18</a:t>
            </a:fld>
            <a:endParaRPr lang="en-GB" altLang="zh-TW" dirty="0"/>
          </a:p>
        </p:txBody>
      </p:sp>
    </p:spTree>
    <p:extLst>
      <p:ext uri="{BB962C8B-B14F-4D97-AF65-F5344CB8AC3E}">
        <p14:creationId xmlns="" xmlns:p14="http://schemas.microsoft.com/office/powerpoint/2010/main" val="2154281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1</a:t>
            </a:fld>
            <a:endParaRPr lang="en-GB" altLang="zh-TW" dirty="0"/>
          </a:p>
        </p:txBody>
      </p:sp>
    </p:spTree>
    <p:extLst>
      <p:ext uri="{BB962C8B-B14F-4D97-AF65-F5344CB8AC3E}">
        <p14:creationId xmlns="" xmlns:p14="http://schemas.microsoft.com/office/powerpoint/2010/main" val="37473140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59471">
              <a:defRPr>
                <a:solidFill>
                  <a:schemeClr val="tx1"/>
                </a:solidFill>
                <a:latin typeface="Frutiger 55 Roman" pitchFamily="34" charset="0"/>
                <a:ea typeface="Arial Unicode MS" pitchFamily="34" charset="-128"/>
                <a:cs typeface="Arial Unicode MS" pitchFamily="34" charset="-128"/>
              </a:defRPr>
            </a:lvl1pPr>
            <a:lvl2pPr marL="749637" indent="-288322" defTabSz="959471">
              <a:defRPr>
                <a:solidFill>
                  <a:schemeClr val="tx1"/>
                </a:solidFill>
                <a:latin typeface="Frutiger 55 Roman" pitchFamily="34" charset="0"/>
                <a:ea typeface="Arial Unicode MS" pitchFamily="34" charset="-128"/>
                <a:cs typeface="Arial Unicode MS" pitchFamily="34" charset="-128"/>
              </a:defRPr>
            </a:lvl2pPr>
            <a:lvl3pPr marL="1153287" indent="-230657" defTabSz="959471">
              <a:defRPr>
                <a:solidFill>
                  <a:schemeClr val="tx1"/>
                </a:solidFill>
                <a:latin typeface="Frutiger 55 Roman" pitchFamily="34" charset="0"/>
                <a:ea typeface="Arial Unicode MS" pitchFamily="34" charset="-128"/>
                <a:cs typeface="Arial Unicode MS" pitchFamily="34" charset="-128"/>
              </a:defRPr>
            </a:lvl3pPr>
            <a:lvl4pPr marL="1614602" indent="-230657" defTabSz="959471">
              <a:defRPr>
                <a:solidFill>
                  <a:schemeClr val="tx1"/>
                </a:solidFill>
                <a:latin typeface="Frutiger 55 Roman" pitchFamily="34" charset="0"/>
                <a:ea typeface="Arial Unicode MS" pitchFamily="34" charset="-128"/>
                <a:cs typeface="Arial Unicode MS" pitchFamily="34" charset="-128"/>
              </a:defRPr>
            </a:lvl4pPr>
            <a:lvl5pPr marL="2075917" indent="-230657" defTabSz="959471">
              <a:defRPr>
                <a:solidFill>
                  <a:schemeClr val="tx1"/>
                </a:solidFill>
                <a:latin typeface="Frutiger 55 Roman" pitchFamily="34" charset="0"/>
                <a:ea typeface="Arial Unicode MS" pitchFamily="34" charset="-128"/>
                <a:cs typeface="Arial Unicode MS" pitchFamily="34" charset="-128"/>
              </a:defRPr>
            </a:lvl5pPr>
            <a:lvl6pPr marL="2537231" indent="-230657" defTabSz="959471"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98546" indent="-230657" defTabSz="959471"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59861" indent="-230657" defTabSz="959471"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921176" indent="-230657" defTabSz="959471"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fld id="{E394B165-C79C-4F1F-A43D-84199D4F8C13}" type="slidenum">
              <a:rPr lang="en-GB" altLang="zh-TW" smtClean="0"/>
              <a:pPr/>
              <a:t>19</a:t>
            </a:fld>
            <a:endParaRPr lang="en-GB" altLang="zh-TW" dirty="0"/>
          </a:p>
        </p:txBody>
      </p:sp>
      <p:sp>
        <p:nvSpPr>
          <p:cNvPr id="36867" name="Rectangle 2"/>
          <p:cNvSpPr>
            <a:spLocks noGrp="1" noRot="1" noChangeAspect="1" noChangeArrowheads="1" noTextEdit="1"/>
          </p:cNvSpPr>
          <p:nvPr>
            <p:ph type="sldImg"/>
          </p:nvPr>
        </p:nvSpPr>
        <p:spPr>
          <a:xfrm>
            <a:off x="455613" y="274638"/>
            <a:ext cx="3792537" cy="2844800"/>
          </a:xfrm>
          <a:ln/>
        </p:spPr>
      </p:sp>
      <p:sp>
        <p:nvSpPr>
          <p:cNvPr id="36868" name="Rectangle 3"/>
          <p:cNvSpPr>
            <a:spLocks noGrp="1" noChangeArrowheads="1"/>
          </p:cNvSpPr>
          <p:nvPr>
            <p:ph type="body" idx="1"/>
          </p:nvPr>
        </p:nvSpPr>
        <p:spPr>
          <a:xfrm>
            <a:off x="665944" y="3496071"/>
            <a:ext cx="5784879" cy="5686514"/>
          </a:xfrm>
          <a:noFill/>
        </p:spPr>
        <p:txBody>
          <a:bodyPr/>
          <a:lstStyle/>
          <a:p>
            <a:endParaRPr lang="en-GB" alt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20</a:t>
            </a:fld>
            <a:endParaRPr lang="en-GB" altLang="zh-TW" dirty="0"/>
          </a:p>
        </p:txBody>
      </p:sp>
    </p:spTree>
    <p:extLst>
      <p:ext uri="{BB962C8B-B14F-4D97-AF65-F5344CB8AC3E}">
        <p14:creationId xmlns="" xmlns:p14="http://schemas.microsoft.com/office/powerpoint/2010/main" val="37473140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45EEF0-2412-4E74-8042-71FA5C916756}" type="slidenum">
              <a:rPr lang="en-GB" altLang="zh-TW" smtClean="0"/>
              <a:pPr/>
              <a:t>21</a:t>
            </a:fld>
            <a:endParaRPr lang="en-GB" altLang="zh-TW" dirty="0"/>
          </a:p>
        </p:txBody>
      </p:sp>
    </p:spTree>
    <p:extLst>
      <p:ext uri="{BB962C8B-B14F-4D97-AF65-F5344CB8AC3E}">
        <p14:creationId xmlns="" xmlns:p14="http://schemas.microsoft.com/office/powerpoint/2010/main" val="83757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2</a:t>
            </a:fld>
            <a:endParaRPr lang="en-GB" altLang="zh-TW" dirty="0"/>
          </a:p>
        </p:txBody>
      </p:sp>
    </p:spTree>
    <p:extLst>
      <p:ext uri="{BB962C8B-B14F-4D97-AF65-F5344CB8AC3E}">
        <p14:creationId xmlns="" xmlns:p14="http://schemas.microsoft.com/office/powerpoint/2010/main" val="3747314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3</a:t>
            </a:fld>
            <a:endParaRPr lang="en-GB" altLang="zh-TW" dirty="0"/>
          </a:p>
        </p:txBody>
      </p:sp>
    </p:spTree>
    <p:extLst>
      <p:ext uri="{BB962C8B-B14F-4D97-AF65-F5344CB8AC3E}">
        <p14:creationId xmlns="" xmlns:p14="http://schemas.microsoft.com/office/powerpoint/2010/main" val="496282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4</a:t>
            </a:fld>
            <a:endParaRPr lang="en-GB" altLang="zh-TW" dirty="0"/>
          </a:p>
        </p:txBody>
      </p:sp>
    </p:spTree>
    <p:extLst>
      <p:ext uri="{BB962C8B-B14F-4D97-AF65-F5344CB8AC3E}">
        <p14:creationId xmlns="" xmlns:p14="http://schemas.microsoft.com/office/powerpoint/2010/main" val="1989584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5</a:t>
            </a:fld>
            <a:endParaRPr lang="en-GB" altLang="zh-TW" dirty="0"/>
          </a:p>
        </p:txBody>
      </p:sp>
    </p:spTree>
    <p:extLst>
      <p:ext uri="{BB962C8B-B14F-4D97-AF65-F5344CB8AC3E}">
        <p14:creationId xmlns="" xmlns:p14="http://schemas.microsoft.com/office/powerpoint/2010/main" val="1241319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6</a:t>
            </a:fld>
            <a:endParaRPr lang="en-GB" altLang="zh-TW" dirty="0"/>
          </a:p>
        </p:txBody>
      </p:sp>
    </p:spTree>
    <p:extLst>
      <p:ext uri="{BB962C8B-B14F-4D97-AF65-F5344CB8AC3E}">
        <p14:creationId xmlns="" xmlns:p14="http://schemas.microsoft.com/office/powerpoint/2010/main" val="2447753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7</a:t>
            </a:fld>
            <a:endParaRPr lang="en-GB" altLang="zh-TW" dirty="0"/>
          </a:p>
        </p:txBody>
      </p:sp>
    </p:spTree>
    <p:extLst>
      <p:ext uri="{BB962C8B-B14F-4D97-AF65-F5344CB8AC3E}">
        <p14:creationId xmlns="" xmlns:p14="http://schemas.microsoft.com/office/powerpoint/2010/main" val="4252091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DD753E5-A593-4A9B-81BB-0F34950962A8}" type="slidenum">
              <a:rPr lang="en-GB" altLang="zh-TW" smtClean="0"/>
              <a:pPr>
                <a:defRPr/>
              </a:pPr>
              <a:t>8</a:t>
            </a:fld>
            <a:endParaRPr lang="en-GB" altLang="zh-TW" dirty="0"/>
          </a:p>
        </p:txBody>
      </p:sp>
    </p:spTree>
    <p:extLst>
      <p:ext uri="{BB962C8B-B14F-4D97-AF65-F5344CB8AC3E}">
        <p14:creationId xmlns="" xmlns:p14="http://schemas.microsoft.com/office/powerpoint/2010/main" val="242727804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image" Target="../media/image1.emf"/><Relationship Id="rId4" Type="http://schemas.openxmlformats.org/officeDocument/2006/relationships/tags" Target="../tags/tag5.xml"/><Relationship Id="rId9"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1.emf"/><Relationship Id="rId5" Type="http://schemas.openxmlformats.org/officeDocument/2006/relationships/slideMaster" Target="../slideMasters/slideMaster1.xml"/><Relationship Id="rId4" Type="http://schemas.openxmlformats.org/officeDocument/2006/relationships/tags" Target="../tags/tag1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Page" preserve="1">
  <p:cSld name="Cover Page">
    <p:spTree>
      <p:nvGrpSpPr>
        <p:cNvPr id="1" name=""/>
        <p:cNvGrpSpPr/>
        <p:nvPr/>
      </p:nvGrpSpPr>
      <p:grpSpPr>
        <a:xfrm>
          <a:off x="0" y="0"/>
          <a:ext cx="0" cy="0"/>
          <a:chOff x="0" y="0"/>
          <a:chExt cx="0" cy="0"/>
        </a:xfrm>
      </p:grpSpPr>
      <p:sp>
        <p:nvSpPr>
          <p:cNvPr id="5" name="CREATE DATE"/>
          <p:cNvSpPr>
            <a:spLocks noGrp="1"/>
          </p:cNvSpPr>
          <p:nvPr>
            <p:ph type="body" sz="quarter" idx="11" hasCustomPrompt="1"/>
            <p:custDataLst>
              <p:tags r:id="rId1"/>
            </p:custDataLst>
          </p:nvPr>
        </p:nvSpPr>
        <p:spPr>
          <a:xfrm>
            <a:off x="420624" y="7059168"/>
            <a:ext cx="3575304" cy="246221"/>
          </a:xfrm>
        </p:spPr>
        <p:txBody>
          <a:bodyPr>
            <a:spAutoFit/>
          </a:bodyPr>
          <a:lstStyle>
            <a:lvl1pPr marL="0" indent="0">
              <a:buNone/>
              <a:defRPr sz="1600"/>
            </a:lvl1pPr>
          </a:lstStyle>
          <a:p>
            <a:pPr lvl="0"/>
            <a:r>
              <a:rPr lang="en-GB" dirty="0" smtClean="0"/>
              <a:t>&lt;&lt;COVER PAGE DATE&gt;&gt;</a:t>
            </a:r>
            <a:endParaRPr lang="en-GB" dirty="0"/>
          </a:p>
        </p:txBody>
      </p:sp>
      <p:sp>
        <p:nvSpPr>
          <p:cNvPr id="3" name="PRESENTATION PRESENTER"/>
          <p:cNvSpPr>
            <a:spLocks noGrp="1"/>
          </p:cNvSpPr>
          <p:nvPr>
            <p:ph type="subTitle" idx="1" hasCustomPrompt="1"/>
            <p:custDataLst>
              <p:tags r:id="rId2"/>
            </p:custDataLst>
          </p:nvPr>
        </p:nvSpPr>
        <p:spPr>
          <a:xfrm>
            <a:off x="420624" y="4352544"/>
            <a:ext cx="4998747" cy="274320"/>
          </a:xfrm>
        </p:spPr>
        <p:txBody>
          <a:bodyPr lIns="0" tIns="0" rIns="0" bIns="0" anchor="t" anchorCtr="0">
            <a:noAutofit/>
          </a:bodyPr>
          <a:lstStyle>
            <a:lvl1pPr marL="0" indent="0" algn="l">
              <a:spcBef>
                <a:spcPts val="1800"/>
              </a:spcBef>
              <a:buNone/>
              <a:defRPr sz="1600" i="0" baseline="0">
                <a:solidFill>
                  <a:schemeClr val="tx1"/>
                </a:solidFill>
                <a:latin typeface="Frutiger 55 Roman"/>
                <a:ea typeface="Arial Unicode MS" pitchFamily="34" charset="-128"/>
              </a:defRPr>
            </a:lvl1pPr>
            <a:lvl2pPr marL="502753" indent="0" algn="ctr">
              <a:buNone/>
              <a:defRPr>
                <a:solidFill>
                  <a:schemeClr val="tx1">
                    <a:tint val="75000"/>
                  </a:schemeClr>
                </a:solidFill>
              </a:defRPr>
            </a:lvl2pPr>
            <a:lvl3pPr marL="1005505" indent="0" algn="ctr">
              <a:buNone/>
              <a:defRPr>
                <a:solidFill>
                  <a:schemeClr val="tx1">
                    <a:tint val="75000"/>
                  </a:schemeClr>
                </a:solidFill>
              </a:defRPr>
            </a:lvl3pPr>
            <a:lvl4pPr marL="1508257" indent="0" algn="ctr">
              <a:buNone/>
              <a:defRPr>
                <a:solidFill>
                  <a:schemeClr val="tx1">
                    <a:tint val="75000"/>
                  </a:schemeClr>
                </a:solidFill>
              </a:defRPr>
            </a:lvl4pPr>
            <a:lvl5pPr marL="2011009" indent="0" algn="ctr">
              <a:buNone/>
              <a:defRPr>
                <a:solidFill>
                  <a:schemeClr val="tx1">
                    <a:tint val="75000"/>
                  </a:schemeClr>
                </a:solidFill>
              </a:defRPr>
            </a:lvl5pPr>
            <a:lvl6pPr marL="2513761" indent="0" algn="ctr">
              <a:buNone/>
              <a:defRPr>
                <a:solidFill>
                  <a:schemeClr val="tx1">
                    <a:tint val="75000"/>
                  </a:schemeClr>
                </a:solidFill>
              </a:defRPr>
            </a:lvl6pPr>
            <a:lvl7pPr marL="3016512" indent="0" algn="ctr">
              <a:buNone/>
              <a:defRPr>
                <a:solidFill>
                  <a:schemeClr val="tx1">
                    <a:tint val="75000"/>
                  </a:schemeClr>
                </a:solidFill>
              </a:defRPr>
            </a:lvl7pPr>
            <a:lvl8pPr marL="3519265" indent="0" algn="ctr">
              <a:buNone/>
              <a:defRPr>
                <a:solidFill>
                  <a:schemeClr val="tx1">
                    <a:tint val="75000"/>
                  </a:schemeClr>
                </a:solidFill>
              </a:defRPr>
            </a:lvl8pPr>
            <a:lvl9pPr marL="4022016" indent="0" algn="ctr">
              <a:buNone/>
              <a:defRPr>
                <a:solidFill>
                  <a:schemeClr val="tx1">
                    <a:tint val="75000"/>
                  </a:schemeClr>
                </a:solidFill>
              </a:defRPr>
            </a:lvl9pPr>
          </a:lstStyle>
          <a:p>
            <a:r>
              <a:rPr lang="en-GB" dirty="0" smtClean="0"/>
              <a:t>&lt;&lt;Presentation presenter&gt;&gt;</a:t>
            </a:r>
          </a:p>
        </p:txBody>
      </p:sp>
      <p:sp>
        <p:nvSpPr>
          <p:cNvPr id="2" name="PRESENTATION TITLE"/>
          <p:cNvSpPr>
            <a:spLocks noGrp="1"/>
          </p:cNvSpPr>
          <p:nvPr>
            <p:ph type="ctrTitle" hasCustomPrompt="1"/>
            <p:custDataLst>
              <p:tags r:id="rId3"/>
            </p:custDataLst>
          </p:nvPr>
        </p:nvSpPr>
        <p:spPr>
          <a:xfrm>
            <a:off x="420624" y="2176272"/>
            <a:ext cx="8202168" cy="941832"/>
          </a:xfrm>
        </p:spPr>
        <p:txBody>
          <a:bodyPr lIns="0" tIns="0" rIns="0" bIns="0" anchor="b" anchorCtr="0">
            <a:noAutofit/>
          </a:bodyPr>
          <a:lstStyle>
            <a:lvl1pPr>
              <a:lnSpc>
                <a:spcPts val="4200"/>
              </a:lnSpc>
              <a:spcBef>
                <a:spcPts val="4200"/>
              </a:spcBef>
              <a:defRPr sz="4000" baseline="0">
                <a:solidFill>
                  <a:schemeClr val="tx1"/>
                </a:solidFill>
                <a:latin typeface="Frutiger 45 Light"/>
                <a:ea typeface="Arial Unicode MS" pitchFamily="34" charset="-128"/>
              </a:defRPr>
            </a:lvl1pPr>
          </a:lstStyle>
          <a:p>
            <a:r>
              <a:rPr lang="en-GB" dirty="0" smtClean="0"/>
              <a:t>&lt;&lt;Keyline: short headline&gt;&gt;</a:t>
            </a:r>
            <a:endParaRPr lang="en-GB" dirty="0"/>
          </a:p>
        </p:txBody>
      </p:sp>
      <p:sp>
        <p:nvSpPr>
          <p:cNvPr id="8" name="SECURITY TEXT"/>
          <p:cNvSpPr txBox="1">
            <a:spLocks/>
          </p:cNvSpPr>
          <p:nvPr>
            <p:custDataLst>
              <p:tags r:id="rId4"/>
            </p:custDataLst>
          </p:nvPr>
        </p:nvSpPr>
        <p:spPr>
          <a:xfrm>
            <a:off x="7607808" y="742950"/>
            <a:ext cx="1993392" cy="184658"/>
          </a:xfrm>
          <a:prstGeom prst="rect">
            <a:avLst/>
          </a:prstGeom>
        </p:spPr>
        <p:txBody>
          <a:bodyPr vert="horz" wrap="square" lIns="73152" tIns="0" rIns="0" bIns="0" rtlCol="0" anchor="b" anchorCtr="0">
            <a:spAutoFit/>
          </a:bodyPr>
          <a:lstStyle>
            <a:lvl1pPr marL="0" indent="0" algn="l" defTabSz="1005505" rtl="0" eaLnBrk="1" latinLnBrk="0" hangingPunct="1">
              <a:spcBef>
                <a:spcPct val="20000"/>
              </a:spcBef>
              <a:buSzPct val="120000"/>
              <a:buFont typeface="Symbol" pitchFamily="18" charset="2"/>
              <a:buNone/>
              <a:defRPr sz="1200" b="0" kern="1200" baseline="0">
                <a:solidFill>
                  <a:schemeClr val="tx1"/>
                </a:solidFill>
                <a:latin typeface="+mn-lt"/>
                <a:ea typeface="+mn-ea"/>
                <a:cs typeface="+mn-cs"/>
              </a:defRPr>
            </a:lvl1pPr>
            <a:lvl2pPr marL="816973" indent="-314218" algn="l" defTabSz="1005505" rtl="0" eaLnBrk="1" latinLnBrk="0" hangingPunct="1">
              <a:spcBef>
                <a:spcPct val="20000"/>
              </a:spcBef>
              <a:buFont typeface="Arial" pitchFamily="34" charset="0"/>
              <a:buChar char="–"/>
              <a:defRPr sz="1300" kern="1200">
                <a:solidFill>
                  <a:schemeClr val="tx1"/>
                </a:solidFill>
                <a:latin typeface="+mj-lt"/>
                <a:ea typeface="+mn-ea"/>
                <a:cs typeface="+mn-cs"/>
              </a:defRPr>
            </a:lvl2pPr>
            <a:lvl3pPr marL="1256881" indent="-251375" algn="l" defTabSz="1005505" rtl="0" eaLnBrk="1" latinLnBrk="0" hangingPunct="1">
              <a:spcBef>
                <a:spcPct val="20000"/>
              </a:spcBef>
              <a:buFont typeface="Arial" pitchFamily="34" charset="0"/>
              <a:buChar char="•"/>
              <a:defRPr sz="1300" kern="1200">
                <a:solidFill>
                  <a:schemeClr val="tx1"/>
                </a:solidFill>
                <a:latin typeface="+mj-lt"/>
                <a:ea typeface="+mn-ea"/>
                <a:cs typeface="+mn-cs"/>
              </a:defRPr>
            </a:lvl3pPr>
            <a:lvl4pPr marL="1759633" indent="-251375" algn="l" defTabSz="1005505" rtl="0" eaLnBrk="1" latinLnBrk="0" hangingPunct="1">
              <a:spcBef>
                <a:spcPct val="20000"/>
              </a:spcBef>
              <a:buFont typeface="Arial" pitchFamily="34" charset="0"/>
              <a:buChar char="–"/>
              <a:defRPr sz="1300" kern="1200">
                <a:solidFill>
                  <a:schemeClr val="tx1"/>
                </a:solidFill>
                <a:latin typeface="+mj-lt"/>
                <a:ea typeface="+mn-ea"/>
                <a:cs typeface="+mn-cs"/>
              </a:defRPr>
            </a:lvl4pPr>
            <a:lvl5pPr marL="2262384" indent="-251375" algn="l" defTabSz="1005505" rtl="0" eaLnBrk="1" latinLnBrk="0" hangingPunct="1">
              <a:spcBef>
                <a:spcPct val="20000"/>
              </a:spcBef>
              <a:buFont typeface="Arial" pitchFamily="34" charset="0"/>
              <a:buChar char="»"/>
              <a:defRPr sz="1300" kern="1200">
                <a:solidFill>
                  <a:schemeClr val="tx1"/>
                </a:solidFill>
                <a:latin typeface="+mj-lt"/>
                <a:ea typeface="+mn-ea"/>
                <a:cs typeface="+mn-cs"/>
              </a:defRPr>
            </a:lvl5pPr>
            <a:lvl6pPr marL="2765137" indent="-251375" algn="l" defTabSz="100550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67890" indent="-251375" algn="l" defTabSz="100550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70641" indent="-251375" algn="l" defTabSz="100550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73393" indent="-251375" algn="l" defTabSz="1005505"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a:r>
              <a:rPr lang="en-GB" dirty="0" smtClean="0">
                <a:latin typeface="Frutiger 55 Roman"/>
                <a:ea typeface="MS PGothic"/>
              </a:rPr>
              <a:t>Strictly confidential</a:t>
            </a:r>
            <a:endParaRPr lang="en-GB" dirty="0">
              <a:latin typeface="Frutiger 55 Roman"/>
              <a:ea typeface="MS PGothic"/>
            </a:endParaRPr>
          </a:p>
        </p:txBody>
      </p:sp>
      <p:sp>
        <p:nvSpPr>
          <p:cNvPr id="6" name="PRESENTATION INFOLINE"/>
          <p:cNvSpPr>
            <a:spLocks noGrp="1"/>
          </p:cNvSpPr>
          <p:nvPr>
            <p:ph type="body" sz="quarter" idx="12" hasCustomPrompt="1"/>
            <p:custDataLst>
              <p:tags r:id="rId5"/>
            </p:custDataLst>
          </p:nvPr>
        </p:nvSpPr>
        <p:spPr>
          <a:xfrm>
            <a:off x="420624" y="3474720"/>
            <a:ext cx="8202168" cy="342900"/>
          </a:xfrm>
        </p:spPr>
        <p:txBody>
          <a:bodyPr/>
          <a:lstStyle>
            <a:lvl1pPr marL="0" marR="0" indent="0" algn="l" defTabSz="1005505" rtl="0" eaLnBrk="1" fontAlgn="auto" latinLnBrk="0" hangingPunct="1">
              <a:lnSpc>
                <a:spcPts val="2200"/>
              </a:lnSpc>
              <a:spcBef>
                <a:spcPts val="1800"/>
              </a:spcBef>
              <a:spcAft>
                <a:spcPts val="0"/>
              </a:spcAft>
              <a:buClr>
                <a:schemeClr val="tx2"/>
              </a:buClr>
              <a:buSzPct val="100000"/>
              <a:buFont typeface="Symbol" pitchFamily="18" charset="2"/>
              <a:buNone/>
              <a:tabLst/>
              <a:defRPr sz="1800">
                <a:latin typeface="UBSHeadline"/>
              </a:defRPr>
            </a:lvl1pPr>
            <a:lvl2pPr marL="234950" indent="0">
              <a:buNone/>
              <a:defRPr/>
            </a:lvl2pPr>
            <a:lvl3pPr marL="457200" indent="0">
              <a:buNone/>
              <a:defRPr/>
            </a:lvl3pPr>
            <a:lvl4pPr marL="692150" indent="0">
              <a:buNone/>
              <a:defRPr/>
            </a:lvl4pPr>
            <a:lvl5pPr marL="914400" indent="0">
              <a:buNone/>
              <a:defRPr/>
            </a:lvl5pPr>
          </a:lstStyle>
          <a:p>
            <a:pPr marL="0" marR="0" lvl="0" indent="0" algn="l" defTabSz="1005505" rtl="0" eaLnBrk="1" fontAlgn="auto" latinLnBrk="0" hangingPunct="1">
              <a:lnSpc>
                <a:spcPct val="100000"/>
              </a:lnSpc>
              <a:spcBef>
                <a:spcPts val="1400"/>
              </a:spcBef>
              <a:spcAft>
                <a:spcPts val="0"/>
              </a:spcAft>
              <a:buClr>
                <a:schemeClr val="tx2"/>
              </a:buClr>
              <a:buSzPct val="100000"/>
              <a:buFont typeface="Symbol" pitchFamily="18" charset="2"/>
              <a:buNone/>
              <a:tabLst/>
              <a:defRPr/>
            </a:pPr>
            <a:r>
              <a:rPr lang="en-GB" altLang="zh-TW" sz="2000" kern="0" dirty="0" smtClean="0">
                <a:latin typeface="UBSHeadline" panose="02040503080702040204" pitchFamily="18" charset="0"/>
              </a:rPr>
              <a:t>&lt;&lt;</a:t>
            </a:r>
            <a:r>
              <a:rPr lang="en-GB" altLang="zh-TW" sz="2000" kern="0" dirty="0" err="1" smtClean="0">
                <a:latin typeface="UBSHeadline" panose="02040503080702040204" pitchFamily="18" charset="0"/>
              </a:rPr>
              <a:t>Infoline</a:t>
            </a:r>
            <a:r>
              <a:rPr lang="en-GB" altLang="zh-TW" sz="2000" kern="0" dirty="0" smtClean="0">
                <a:latin typeface="UBSHeadline" panose="02040503080702040204" pitchFamily="18" charset="0"/>
              </a:rPr>
              <a:t>: presentation description&gt;&gt;</a:t>
            </a:r>
          </a:p>
        </p:txBody>
      </p:sp>
      <p:sp>
        <p:nvSpPr>
          <p:cNvPr id="7" name="PRESENTATION PRESENTER FUNCTION"/>
          <p:cNvSpPr>
            <a:spLocks noGrp="1"/>
          </p:cNvSpPr>
          <p:nvPr>
            <p:ph type="body" sz="quarter" idx="10" hasCustomPrompt="1"/>
            <p:custDataLst>
              <p:tags r:id="rId6"/>
            </p:custDataLst>
          </p:nvPr>
        </p:nvSpPr>
        <p:spPr>
          <a:xfrm>
            <a:off x="422159" y="4599432"/>
            <a:ext cx="4999789" cy="274320"/>
          </a:xfrm>
        </p:spPr>
        <p:txBody>
          <a:bodyPr lIns="0" rIns="0">
            <a:noAutofit/>
          </a:bodyPr>
          <a:lstStyle>
            <a:lvl1pPr marL="0" indent="0">
              <a:spcBef>
                <a:spcPts val="1800"/>
              </a:spcBef>
              <a:buNone/>
              <a:defRPr sz="1600" i="0" baseline="0">
                <a:solidFill>
                  <a:schemeClr val="tx1"/>
                </a:solidFill>
                <a:latin typeface="Frutiger 55 Roman"/>
              </a:defRPr>
            </a:lvl1pPr>
          </a:lstStyle>
          <a:p>
            <a:pPr lvl="0"/>
            <a:r>
              <a:rPr lang="en-GB" dirty="0" smtClean="0"/>
              <a:t>&lt;&lt;Presenter function&gt;&gt;</a:t>
            </a:r>
            <a:endParaRPr lang="en-GB" dirty="0"/>
          </a:p>
        </p:txBody>
      </p:sp>
      <p:sp>
        <p:nvSpPr>
          <p:cNvPr id="4" name="DraftStamp" hidden="1"/>
          <p:cNvSpPr txBox="1"/>
          <p:nvPr userDrawn="1">
            <p:custDataLst>
              <p:tags r:id="rId7"/>
            </p:custDataLst>
          </p:nvPr>
        </p:nvSpPr>
        <p:spPr>
          <a:xfrm>
            <a:off x="7772400" y="901700"/>
            <a:ext cx="1079500" cy="330200"/>
          </a:xfrm>
          <a:prstGeom prst="rect">
            <a:avLst/>
          </a:prstGeom>
          <a:noFill/>
        </p:spPr>
        <p:txBody>
          <a:bodyPr vert="horz" wrap="none" lIns="0" tIns="0" rIns="0" bIns="0" rtlCol="0" anchor="b">
            <a:noAutofit/>
          </a:bodyPr>
          <a:lstStyle/>
          <a:p>
            <a:pPr algn="l">
              <a:lnSpc>
                <a:spcPct val="100000"/>
              </a:lnSpc>
              <a:spcBef>
                <a:spcPct val="0"/>
              </a:spcBef>
              <a:spcAft>
                <a:spcPct val="0"/>
              </a:spcAft>
            </a:pPr>
            <a:r>
              <a:rPr kumimoji="0" lang="en-GB" sz="2400" b="1" i="0" u="none" baseline="0" smtClean="0">
                <a:solidFill>
                  <a:srgbClr val="E60000"/>
                </a:solidFill>
                <a:latin typeface="Frutiger 55 Roman"/>
                <a:ea typeface="MS PGothic"/>
              </a:rPr>
              <a:t>Draft</a:t>
            </a:r>
            <a:endParaRPr kumimoji="0" lang="en-GB" sz="2400" b="1" i="0" u="none" baseline="0" dirty="0">
              <a:solidFill>
                <a:srgbClr val="E60000"/>
              </a:solidFill>
              <a:latin typeface="Frutiger 55 Roman"/>
              <a:ea typeface="MS PGothic"/>
            </a:endParaRPr>
          </a:p>
        </p:txBody>
      </p:sp>
      <p:pic>
        <p:nvPicPr>
          <p:cNvPr id="11" name="Picture 10"/>
          <p:cNvPicPr>
            <a:picLocks noChangeAspect="1"/>
          </p:cNvPicPr>
          <p:nvPr userDrawn="1">
            <p:custDataLst>
              <p:tags r:id="rId8"/>
            </p:custDataLst>
          </p:nvPr>
        </p:nvPicPr>
        <p:blipFill>
          <a:blip r:embed="rId10">
            <a:extLst>
              <a:ext uri="{28A0092B-C50C-407E-A947-70E740481C1C}">
                <a14:useLocalDpi xmlns="" xmlns:a14="http://schemas.microsoft.com/office/drawing/2010/main" val="0"/>
              </a:ext>
            </a:extLst>
          </a:blip>
          <a:stretch>
            <a:fillRect/>
          </a:stretch>
        </p:blipFill>
        <p:spPr>
          <a:xfrm>
            <a:off x="429768" y="566928"/>
            <a:ext cx="1108260" cy="405043"/>
          </a:xfrm>
          <a:prstGeom prst="rect">
            <a:avLst/>
          </a:prstGeom>
        </p:spPr>
      </p:pic>
    </p:spTree>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3" name="Slide Number Textbox"/>
          <p:cNvSpPr txBox="1"/>
          <p:nvPr/>
        </p:nvSpPr>
        <p:spPr>
          <a:xfrm>
            <a:off x="9208008" y="6858000"/>
            <a:ext cx="411480" cy="384048"/>
          </a:xfrm>
          <a:prstGeom prst="rect">
            <a:avLst/>
          </a:prstGeom>
          <a:noFill/>
        </p:spPr>
        <p:txBody>
          <a:bodyPr vert="horz" wrap="square" lIns="0" tIns="0" rIns="0" bIns="0" rtlCol="0" anchor="b">
            <a:noAutofit/>
          </a:bodyPr>
          <a:lstStyle/>
          <a:p>
            <a:pPr algn="r"/>
            <a:fld id="{94976F55-9089-48EE-AE68-8E9544398D42}" type="slidenum">
              <a:rPr lang="en-GB" sz="700" smtClean="0"/>
              <a:pPr algn="r"/>
              <a:t>‹#›</a:t>
            </a:fld>
            <a:endParaRPr lang="en-GB" sz="700" dirty="0"/>
          </a:p>
        </p:txBody>
      </p:sp>
      <p:cxnSp>
        <p:nvCxnSpPr>
          <p:cNvPr id="64" name="THIN BLUE LINE"/>
          <p:cNvCxnSpPr/>
          <p:nvPr/>
        </p:nvCxnSpPr>
        <p:spPr>
          <a:xfrm>
            <a:off x="420624" y="1033272"/>
            <a:ext cx="918972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PAGE HEADING"/>
          <p:cNvSpPr>
            <a:spLocks noGrp="1"/>
          </p:cNvSpPr>
          <p:nvPr>
            <p:ph type="title" hasCustomPrompt="1"/>
            <p:custDataLst>
              <p:tags r:id="rId1"/>
            </p:custDataLst>
          </p:nvPr>
        </p:nvSpPr>
        <p:spPr>
          <a:xfrm>
            <a:off x="420624" y="3"/>
            <a:ext cx="9189720" cy="941832"/>
          </a:xfrm>
        </p:spPr>
        <p:txBody>
          <a:bodyPr vert="horz" lIns="0" tIns="0" rIns="0" bIns="0" rtlCol="0" anchor="b" anchorCtr="0">
            <a:normAutofit/>
          </a:bodyPr>
          <a:lstStyle>
            <a:lvl1pPr>
              <a:lnSpc>
                <a:spcPts val="3200"/>
              </a:lnSpc>
              <a:defRPr lang="en-US" sz="3200" b="0" baseline="0" dirty="0">
                <a:latin typeface="Frutiger 45 Light"/>
                <a:ea typeface="Arial Unicode MS" pitchFamily="34" charset="-128"/>
              </a:defRPr>
            </a:lvl1pPr>
          </a:lstStyle>
          <a:p>
            <a:pPr lvl="0">
              <a:lnSpc>
                <a:spcPct val="85000"/>
              </a:lnSpc>
            </a:pPr>
            <a:r>
              <a:rPr lang="en-GB" dirty="0" smtClean="0"/>
              <a:t>&lt;&lt;Page heading&gt;&gt;</a:t>
            </a:r>
            <a:endParaRPr lang="en-GB" dirty="0"/>
          </a:p>
        </p:txBody>
      </p:sp>
      <p:sp>
        <p:nvSpPr>
          <p:cNvPr id="7" name="DOCUMENT ID" hidden="1"/>
          <p:cNvSpPr txBox="1"/>
          <p:nvPr>
            <p:custDataLst>
              <p:tags r:id="rId2"/>
            </p:custDataLst>
          </p:nvPr>
        </p:nvSpPr>
        <p:spPr>
          <a:xfrm>
            <a:off x="2296670" y="420624"/>
            <a:ext cx="7312468" cy="92333"/>
          </a:xfrm>
          <a:prstGeom prst="rect">
            <a:avLst/>
          </a:prstGeom>
        </p:spPr>
        <p:txBody>
          <a:bodyPr vert="horz" wrap="square" lIns="0" tIns="0" rIns="0" bIns="0" rtlCol="0">
            <a:spAutoFit/>
          </a:bodyPr>
          <a:lstStyle>
            <a:lvl1pPr marL="0" lvl="0" indent="0" algn="r" defTabSz="1005505" eaLnBrk="1" latinLnBrk="0" hangingPunct="1">
              <a:spcBef>
                <a:spcPct val="20000"/>
              </a:spcBef>
              <a:buSzPct val="120000"/>
              <a:buFont typeface="Symbol" pitchFamily="18" charset="2"/>
              <a:buNone/>
              <a:defRPr sz="600" b="0" baseline="0">
                <a:solidFill>
                  <a:srgbClr val="616161"/>
                </a:solidFill>
                <a:latin typeface="+mn-lt"/>
                <a:cs typeface="Arial" pitchFamily="34" charset="0"/>
              </a:defRPr>
            </a:lvl1pPr>
            <a:lvl2pPr marL="502755" indent="0" defTabSz="1005505" eaLnBrk="1" latinLnBrk="0" hangingPunct="1">
              <a:spcBef>
                <a:spcPct val="20000"/>
              </a:spcBef>
              <a:buFont typeface="Arial" pitchFamily="34" charset="0"/>
              <a:buNone/>
              <a:defRPr sz="1300">
                <a:latin typeface="+mn-lt"/>
              </a:defRPr>
            </a:lvl2pPr>
            <a:lvl3pPr marL="1005506" indent="0" defTabSz="1005505" eaLnBrk="1" latinLnBrk="0" hangingPunct="1">
              <a:spcBef>
                <a:spcPct val="20000"/>
              </a:spcBef>
              <a:buFont typeface="Arial" pitchFamily="34" charset="0"/>
              <a:buNone/>
              <a:defRPr sz="1300">
                <a:latin typeface="+mn-lt"/>
              </a:defRPr>
            </a:lvl3pPr>
            <a:lvl4pPr marL="1508258" indent="0" defTabSz="1005505" eaLnBrk="1" latinLnBrk="0" hangingPunct="1">
              <a:spcBef>
                <a:spcPct val="20000"/>
              </a:spcBef>
              <a:buFont typeface="Arial" pitchFamily="34" charset="0"/>
              <a:buNone/>
              <a:defRPr sz="1300">
                <a:latin typeface="+mn-lt"/>
              </a:defRPr>
            </a:lvl4pPr>
            <a:lvl5pPr marL="2011009" indent="0" defTabSz="1005505" eaLnBrk="1" latinLnBrk="0" hangingPunct="1">
              <a:spcBef>
                <a:spcPct val="20000"/>
              </a:spcBef>
              <a:buFont typeface="Arial" pitchFamily="34" charset="0"/>
              <a:buNone/>
              <a:defRPr sz="1300">
                <a:latin typeface="+mn-lt"/>
              </a:defRPr>
            </a:lvl5pPr>
            <a:lvl6pPr marL="2765137" indent="-251375" defTabSz="1005505">
              <a:spcBef>
                <a:spcPct val="20000"/>
              </a:spcBef>
              <a:buFont typeface="Arial" pitchFamily="34" charset="0"/>
              <a:buChar char="•"/>
              <a:defRPr sz="2200">
                <a:latin typeface="+mn-lt"/>
              </a:defRPr>
            </a:lvl6pPr>
            <a:lvl7pPr marL="3267890" indent="-251375" defTabSz="1005505">
              <a:spcBef>
                <a:spcPct val="20000"/>
              </a:spcBef>
              <a:buFont typeface="Arial" pitchFamily="34" charset="0"/>
              <a:buChar char="•"/>
              <a:defRPr sz="2200">
                <a:latin typeface="+mn-lt"/>
              </a:defRPr>
            </a:lvl7pPr>
            <a:lvl8pPr marL="3770641" indent="-251375" defTabSz="1005505">
              <a:spcBef>
                <a:spcPct val="20000"/>
              </a:spcBef>
              <a:buFont typeface="Arial" pitchFamily="34" charset="0"/>
              <a:buChar char="•"/>
              <a:defRPr sz="2200">
                <a:latin typeface="+mn-lt"/>
              </a:defRPr>
            </a:lvl8pPr>
            <a:lvl9pPr marL="4273393" indent="-251375" defTabSz="1005505">
              <a:spcBef>
                <a:spcPct val="20000"/>
              </a:spcBef>
              <a:buFont typeface="Arial" pitchFamily="34" charset="0"/>
              <a:buChar char="•"/>
              <a:defRPr sz="2200">
                <a:latin typeface="+mn-lt"/>
              </a:defRPr>
            </a:lvl9pPr>
          </a:lstStyle>
          <a:p>
            <a:pPr lvl="0"/>
            <a:r>
              <a:rPr lang="en-GB" dirty="0" smtClean="0"/>
              <a:t>[printed: ____] [saved: ____] C:\ProgramData\PresXpress\PresXpress\PresPrint.potx</a:t>
            </a:r>
          </a:p>
        </p:txBody>
      </p:sp>
      <p:sp>
        <p:nvSpPr>
          <p:cNvPr id="2" name="DraftStamp" hidden="1"/>
          <p:cNvSpPr txBox="1"/>
          <p:nvPr userDrawn="1">
            <p:custDataLst>
              <p:tags r:id="rId3"/>
            </p:custDataLst>
          </p:nvPr>
        </p:nvSpPr>
        <p:spPr>
          <a:xfrm>
            <a:off x="420624" y="254000"/>
            <a:ext cx="1079500" cy="330200"/>
          </a:xfrm>
          <a:prstGeom prst="rect">
            <a:avLst/>
          </a:prstGeom>
          <a:noFill/>
        </p:spPr>
        <p:txBody>
          <a:bodyPr vert="horz" wrap="none" lIns="0" tIns="0" rIns="0" bIns="0" rtlCol="0" anchor="b">
            <a:noAutofit/>
          </a:bodyPr>
          <a:lstStyle/>
          <a:p>
            <a:pPr algn="l">
              <a:lnSpc>
                <a:spcPct val="100000"/>
              </a:lnSpc>
              <a:spcBef>
                <a:spcPct val="0"/>
              </a:spcBef>
              <a:spcAft>
                <a:spcPct val="0"/>
              </a:spcAft>
            </a:pPr>
            <a:r>
              <a:rPr kumimoji="0" lang="en-GB" sz="2400" b="1" i="0" u="none" baseline="0" smtClean="0">
                <a:solidFill>
                  <a:srgbClr val="E60000"/>
                </a:solidFill>
                <a:latin typeface="Frutiger 55 Roman"/>
                <a:ea typeface="MS PGothic"/>
              </a:rPr>
              <a:t>Draft</a:t>
            </a:r>
            <a:endParaRPr kumimoji="0" lang="en-GB" sz="2400" b="1" i="0" u="none" baseline="0" dirty="0">
              <a:solidFill>
                <a:srgbClr val="E60000"/>
              </a:solidFill>
              <a:latin typeface="Frutiger 55 Roman"/>
              <a:ea typeface="MS PGothic"/>
            </a:endParaRPr>
          </a:p>
        </p:txBody>
      </p:sp>
      <p:pic>
        <p:nvPicPr>
          <p:cNvPr id="6" name="Picture 5"/>
          <p:cNvPicPr>
            <a:picLocks noChangeAspect="1"/>
          </p:cNvPicPr>
          <p:nvPr userDrawn="1">
            <p:custDataLst>
              <p:tags r:id="rId4"/>
            </p:custDataLst>
          </p:nvPr>
        </p:nvPicPr>
        <p:blipFill>
          <a:blip r:embed="rId6">
            <a:extLst>
              <a:ext uri="{28A0092B-C50C-407E-A947-70E740481C1C}">
                <a14:useLocalDpi xmlns="" xmlns:a14="http://schemas.microsoft.com/office/drawing/2010/main" val="0"/>
              </a:ext>
            </a:extLst>
          </a:blip>
          <a:stretch>
            <a:fillRect/>
          </a:stretch>
        </p:blipFill>
        <p:spPr>
          <a:xfrm>
            <a:off x="428625" y="6989763"/>
            <a:ext cx="870776" cy="318248"/>
          </a:xfrm>
          <a:prstGeom prst="rect">
            <a:avLst/>
          </a:prstGeom>
        </p:spPr>
      </p:pic>
    </p:spTree>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p:cNvSpPr>
            <a:spLocks noGrp="1"/>
          </p:cNvSpPr>
          <p:nvPr>
            <p:ph type="body" idx="1"/>
          </p:nvPr>
        </p:nvSpPr>
        <p:spPr>
          <a:xfrm>
            <a:off x="420624" y="1856232"/>
            <a:ext cx="9189720" cy="4764024"/>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p:cNvSpPr>
            <a:spLocks noGrp="1"/>
          </p:cNvSpPr>
          <p:nvPr>
            <p:ph type="title"/>
          </p:nvPr>
        </p:nvSpPr>
        <p:spPr>
          <a:xfrm>
            <a:off x="420624" y="0"/>
            <a:ext cx="9189720" cy="941832"/>
          </a:xfrm>
          <a:prstGeom prst="rect">
            <a:avLst/>
          </a:prstGeom>
        </p:spPr>
        <p:txBody>
          <a:bodyPr vert="horz" lIns="0" tIns="0" rIns="0" bIns="0" rtlCol="0" anchor="b" anchorCtr="0">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97" r:id="rId1"/>
    <p:sldLayoutId id="2147483801" r:id="rId2"/>
  </p:sldLayoutIdLst>
  <p:timing>
    <p:tnLst>
      <p:par>
        <p:cTn id="1" dur="indefinite" restart="never" nodeType="tmRoot"/>
      </p:par>
    </p:tnLst>
  </p:timing>
  <p:hf hdr="0" ftr="0" dt="0"/>
  <p:txStyles>
    <p:titleStyle>
      <a:lvl1pPr algn="l" defTabSz="1005505" rtl="0" eaLnBrk="1" latinLnBrk="0" hangingPunct="1">
        <a:lnSpc>
          <a:spcPts val="3200"/>
        </a:lnSpc>
        <a:spcBef>
          <a:spcPct val="0"/>
        </a:spcBef>
        <a:buNone/>
        <a:defRPr sz="3200" kern="1200">
          <a:solidFill>
            <a:schemeClr val="tx1"/>
          </a:solidFill>
          <a:latin typeface="Frutiger 45 Light" panose="020B0603020202020204" pitchFamily="34" charset="0"/>
          <a:ea typeface="+mj-ea"/>
          <a:cs typeface="+mj-cs"/>
        </a:defRPr>
      </a:lvl1pPr>
    </p:titleStyle>
    <p:bodyStyle>
      <a:lvl1pPr marL="234950" indent="-234950" algn="l" defTabSz="1005505" rtl="0" eaLnBrk="1" latinLnBrk="0" hangingPunct="1">
        <a:spcBef>
          <a:spcPts val="1400"/>
        </a:spcBef>
        <a:buClr>
          <a:schemeClr val="tx2"/>
        </a:buClr>
        <a:buSzPct val="100000"/>
        <a:buFont typeface="Symbol" pitchFamily="18" charset="2"/>
        <a:buChar char="·"/>
        <a:defRPr sz="1800" b="0" kern="1200">
          <a:solidFill>
            <a:schemeClr val="tx1"/>
          </a:solidFill>
          <a:latin typeface="+mn-lt"/>
          <a:ea typeface="+mn-ea"/>
          <a:cs typeface="+mn-cs"/>
        </a:defRPr>
      </a:lvl1pPr>
      <a:lvl2pPr marL="457200" indent="-222250" algn="l" defTabSz="1005505" rtl="0" eaLnBrk="1" latinLnBrk="0" hangingPunct="1">
        <a:spcBef>
          <a:spcPts val="700"/>
        </a:spcBef>
        <a:buClr>
          <a:schemeClr val="tx1"/>
        </a:buClr>
        <a:buFont typeface="Arial" pitchFamily="34" charset="0"/>
        <a:buChar char="–"/>
        <a:defRPr sz="1600" kern="1200">
          <a:solidFill>
            <a:schemeClr val="tx1"/>
          </a:solidFill>
          <a:latin typeface="+mn-lt"/>
          <a:ea typeface="+mn-ea"/>
          <a:cs typeface="+mn-cs"/>
        </a:defRPr>
      </a:lvl2pPr>
      <a:lvl3pPr marL="692150" indent="-234950" algn="l" defTabSz="1005505" rtl="0" eaLnBrk="1" latinLnBrk="0" hangingPunct="1">
        <a:spcBef>
          <a:spcPts val="700"/>
        </a:spcBef>
        <a:buClr>
          <a:schemeClr val="tx1"/>
        </a:buClr>
        <a:buFont typeface="Arial" pitchFamily="34" charset="0"/>
        <a:buChar char="–"/>
        <a:defRPr sz="1600" kern="1200">
          <a:solidFill>
            <a:schemeClr val="tx1"/>
          </a:solidFill>
          <a:latin typeface="+mn-lt"/>
          <a:ea typeface="+mn-ea"/>
          <a:cs typeface="+mn-cs"/>
        </a:defRPr>
      </a:lvl3pPr>
      <a:lvl4pPr marL="914400" indent="-222250" algn="l" defTabSz="1005505" rtl="0" eaLnBrk="1" latinLnBrk="0" hangingPunct="1">
        <a:spcBef>
          <a:spcPts val="300"/>
        </a:spcBef>
        <a:buClr>
          <a:schemeClr val="tx1"/>
        </a:buClr>
        <a:buSzPct val="84000"/>
        <a:buFont typeface="Arial" pitchFamily="34" charset="0"/>
        <a:buChar char="–"/>
        <a:defRPr sz="1600" kern="1200">
          <a:solidFill>
            <a:schemeClr val="tx1"/>
          </a:solidFill>
          <a:latin typeface="+mn-lt"/>
          <a:ea typeface="+mn-ea"/>
          <a:cs typeface="+mn-cs"/>
        </a:defRPr>
      </a:lvl4pPr>
      <a:lvl5pPr marL="1149350" indent="-234950" algn="l" defTabSz="1005505" rtl="0" eaLnBrk="1" latinLnBrk="0" hangingPunct="1">
        <a:spcBef>
          <a:spcPts val="300"/>
        </a:spcBef>
        <a:buClr>
          <a:schemeClr val="tx1"/>
        </a:buClr>
        <a:buSzPct val="84000"/>
        <a:buFont typeface="Arial" pitchFamily="34" charset="0"/>
        <a:buChar char="–"/>
        <a:defRPr sz="1600" kern="1200">
          <a:solidFill>
            <a:schemeClr val="tx1"/>
          </a:solidFill>
          <a:latin typeface="+mn-lt"/>
          <a:ea typeface="+mn-ea"/>
          <a:cs typeface="+mn-cs"/>
        </a:defRPr>
      </a:lvl5pPr>
      <a:lvl6pPr marL="1152144" indent="-237744" algn="l" defTabSz="1005505" rtl="0" eaLnBrk="1" latinLnBrk="0" hangingPunct="1">
        <a:spcBef>
          <a:spcPts val="300"/>
        </a:spcBef>
        <a:buClr>
          <a:schemeClr val="tx1"/>
        </a:buClr>
        <a:buSzPct val="84000"/>
        <a:buFont typeface="Frutiger 55 Roman" pitchFamily="34" charset="0"/>
        <a:buChar char="–"/>
        <a:defRPr sz="1600" kern="1200">
          <a:solidFill>
            <a:schemeClr val="tx1"/>
          </a:solidFill>
          <a:latin typeface="+mn-lt"/>
          <a:ea typeface="+mn-ea"/>
          <a:cs typeface="+mn-cs"/>
        </a:defRPr>
      </a:lvl6pPr>
      <a:lvl7pPr marL="1152144" indent="-237744" algn="l" defTabSz="1005505" rtl="0" eaLnBrk="1" latinLnBrk="0" hangingPunct="1">
        <a:spcBef>
          <a:spcPts val="300"/>
        </a:spcBef>
        <a:buClr>
          <a:schemeClr val="tx1"/>
        </a:buClr>
        <a:buSzPct val="84000"/>
        <a:buFont typeface="Frutiger 55 Roman" pitchFamily="34" charset="0"/>
        <a:buChar char="–"/>
        <a:defRPr sz="1600" kern="1200">
          <a:solidFill>
            <a:schemeClr val="tx1"/>
          </a:solidFill>
          <a:latin typeface="+mn-lt"/>
          <a:ea typeface="+mn-ea"/>
          <a:cs typeface="+mn-cs"/>
        </a:defRPr>
      </a:lvl7pPr>
      <a:lvl8pPr marL="1152144" indent="-237744" algn="l" defTabSz="1005505" rtl="0" eaLnBrk="1" latinLnBrk="0" hangingPunct="1">
        <a:spcBef>
          <a:spcPts val="300"/>
        </a:spcBef>
        <a:buClr>
          <a:schemeClr val="tx1"/>
        </a:buClr>
        <a:buSzPct val="84000"/>
        <a:buFont typeface="Frutiger 55 Roman" pitchFamily="34" charset="0"/>
        <a:buChar char="–"/>
        <a:defRPr sz="1600" kern="1200">
          <a:solidFill>
            <a:schemeClr val="tx1"/>
          </a:solidFill>
          <a:latin typeface="+mn-lt"/>
          <a:ea typeface="+mn-ea"/>
          <a:cs typeface="+mn-cs"/>
        </a:defRPr>
      </a:lvl8pPr>
      <a:lvl9pPr marL="1152144" indent="-237744" algn="l" defTabSz="1005505" rtl="0" eaLnBrk="1" latinLnBrk="0" hangingPunct="1">
        <a:spcBef>
          <a:spcPts val="300"/>
        </a:spcBef>
        <a:buClr>
          <a:schemeClr val="tx1"/>
        </a:buClr>
        <a:buSzPct val="84000"/>
        <a:buFont typeface="Frutiger 55 Roman" pitchFamily="34" charset="0"/>
        <a:buChar char="–"/>
        <a:defRPr sz="1600" kern="1200">
          <a:solidFill>
            <a:schemeClr val="tx1"/>
          </a:solidFill>
          <a:latin typeface="+mn-lt"/>
          <a:ea typeface="+mn-ea"/>
          <a:cs typeface="+mn-cs"/>
        </a:defRPr>
      </a:lvl9pPr>
    </p:bodyStyle>
    <p:otherStyle>
      <a:defPPr>
        <a:defRPr lang="en-US"/>
      </a:defPPr>
      <a:lvl1pPr marL="0" algn="l" defTabSz="1005505" rtl="0" eaLnBrk="1" latinLnBrk="0" hangingPunct="1">
        <a:defRPr sz="2000" kern="1200">
          <a:solidFill>
            <a:schemeClr val="tx1"/>
          </a:solidFill>
          <a:latin typeface="+mn-lt"/>
          <a:ea typeface="+mn-ea"/>
          <a:cs typeface="+mn-cs"/>
        </a:defRPr>
      </a:lvl1pPr>
      <a:lvl2pPr marL="502753" algn="l" defTabSz="1005505" rtl="0" eaLnBrk="1" latinLnBrk="0" hangingPunct="1">
        <a:defRPr sz="2000" kern="1200">
          <a:solidFill>
            <a:schemeClr val="tx1"/>
          </a:solidFill>
          <a:latin typeface="+mn-lt"/>
          <a:ea typeface="+mn-ea"/>
          <a:cs typeface="+mn-cs"/>
        </a:defRPr>
      </a:lvl2pPr>
      <a:lvl3pPr marL="1005505" algn="l" defTabSz="1005505" rtl="0" eaLnBrk="1" latinLnBrk="0" hangingPunct="1">
        <a:defRPr sz="2000" kern="1200">
          <a:solidFill>
            <a:schemeClr val="tx1"/>
          </a:solidFill>
          <a:latin typeface="+mn-lt"/>
          <a:ea typeface="+mn-ea"/>
          <a:cs typeface="+mn-cs"/>
        </a:defRPr>
      </a:lvl3pPr>
      <a:lvl4pPr marL="1508257" algn="l" defTabSz="1005505" rtl="0" eaLnBrk="1" latinLnBrk="0" hangingPunct="1">
        <a:defRPr sz="2000" kern="1200">
          <a:solidFill>
            <a:schemeClr val="tx1"/>
          </a:solidFill>
          <a:latin typeface="+mn-lt"/>
          <a:ea typeface="+mn-ea"/>
          <a:cs typeface="+mn-cs"/>
        </a:defRPr>
      </a:lvl4pPr>
      <a:lvl5pPr marL="2011009" algn="l" defTabSz="1005505" rtl="0" eaLnBrk="1" latinLnBrk="0" hangingPunct="1">
        <a:defRPr sz="2000" kern="1200">
          <a:solidFill>
            <a:schemeClr val="tx1"/>
          </a:solidFill>
          <a:latin typeface="+mn-lt"/>
          <a:ea typeface="+mn-ea"/>
          <a:cs typeface="+mn-cs"/>
        </a:defRPr>
      </a:lvl5pPr>
      <a:lvl6pPr marL="2513761" algn="l" defTabSz="1005505" rtl="0" eaLnBrk="1" latinLnBrk="0" hangingPunct="1">
        <a:defRPr sz="2000" kern="1200">
          <a:solidFill>
            <a:schemeClr val="tx1"/>
          </a:solidFill>
          <a:latin typeface="+mn-lt"/>
          <a:ea typeface="+mn-ea"/>
          <a:cs typeface="+mn-cs"/>
        </a:defRPr>
      </a:lvl6pPr>
      <a:lvl7pPr marL="3016512" algn="l" defTabSz="1005505" rtl="0" eaLnBrk="1" latinLnBrk="0" hangingPunct="1">
        <a:defRPr sz="2000" kern="1200">
          <a:solidFill>
            <a:schemeClr val="tx1"/>
          </a:solidFill>
          <a:latin typeface="+mn-lt"/>
          <a:ea typeface="+mn-ea"/>
          <a:cs typeface="+mn-cs"/>
        </a:defRPr>
      </a:lvl7pPr>
      <a:lvl8pPr marL="3519265" algn="l" defTabSz="1005505" rtl="0" eaLnBrk="1" latinLnBrk="0" hangingPunct="1">
        <a:defRPr sz="2000" kern="1200">
          <a:solidFill>
            <a:schemeClr val="tx1"/>
          </a:solidFill>
          <a:latin typeface="+mn-lt"/>
          <a:ea typeface="+mn-ea"/>
          <a:cs typeface="+mn-cs"/>
        </a:defRPr>
      </a:lvl8pPr>
      <a:lvl9pPr marL="4022016" algn="l" defTabSz="100550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2.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8" Type="http://schemas.openxmlformats.org/officeDocument/2006/relationships/tags" Target="../tags/tag49.xml"/><Relationship Id="rId13" Type="http://schemas.openxmlformats.org/officeDocument/2006/relationships/tags" Target="../tags/tag54.xml"/><Relationship Id="rId18" Type="http://schemas.openxmlformats.org/officeDocument/2006/relationships/tags" Target="../tags/tag59.xml"/><Relationship Id="rId3" Type="http://schemas.openxmlformats.org/officeDocument/2006/relationships/tags" Target="../tags/tag44.xml"/><Relationship Id="rId7" Type="http://schemas.openxmlformats.org/officeDocument/2006/relationships/tags" Target="../tags/tag48.xml"/><Relationship Id="rId12" Type="http://schemas.openxmlformats.org/officeDocument/2006/relationships/tags" Target="../tags/tag53.xml"/><Relationship Id="rId17" Type="http://schemas.openxmlformats.org/officeDocument/2006/relationships/tags" Target="../tags/tag58.xml"/><Relationship Id="rId2" Type="http://schemas.openxmlformats.org/officeDocument/2006/relationships/tags" Target="../tags/tag43.xml"/><Relationship Id="rId16" Type="http://schemas.openxmlformats.org/officeDocument/2006/relationships/tags" Target="../tags/tag57.xml"/><Relationship Id="rId20" Type="http://schemas.openxmlformats.org/officeDocument/2006/relationships/notesSlide" Target="../notesSlides/notesSlide15.xm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tags" Target="../tags/tag52.xml"/><Relationship Id="rId5" Type="http://schemas.openxmlformats.org/officeDocument/2006/relationships/tags" Target="../tags/tag46.xml"/><Relationship Id="rId15" Type="http://schemas.openxmlformats.org/officeDocument/2006/relationships/tags" Target="../tags/tag56.xml"/><Relationship Id="rId10" Type="http://schemas.openxmlformats.org/officeDocument/2006/relationships/tags" Target="../tags/tag51.xml"/><Relationship Id="rId19" Type="http://schemas.openxmlformats.org/officeDocument/2006/relationships/slideLayout" Target="../slideLayouts/slideLayout2.xml"/><Relationship Id="rId4" Type="http://schemas.openxmlformats.org/officeDocument/2006/relationships/tags" Target="../tags/tag45.xml"/><Relationship Id="rId9" Type="http://schemas.openxmlformats.org/officeDocument/2006/relationships/tags" Target="../tags/tag50.xml"/><Relationship Id="rId14" Type="http://schemas.openxmlformats.org/officeDocument/2006/relationships/tags" Target="../tags/tag55.xml"/></Relationships>
</file>

<file path=ppt/slides/_rels/slide16.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notesSlide" Target="../notesSlides/notesSlide16.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64.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tags" Target="../tags/tag69.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notesSlide" Target="../notesSlides/notesSlide2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ESENTATION TITLE"/>
          <p:cNvSpPr>
            <a:spLocks noGrp="1"/>
          </p:cNvSpPr>
          <p:nvPr>
            <p:ph type="ctrTitle"/>
            <p:custDataLst>
              <p:tags r:id="rId1"/>
            </p:custDataLst>
          </p:nvPr>
        </p:nvSpPr>
        <p:spPr>
          <a:xfrm>
            <a:off x="758825" y="2176272"/>
            <a:ext cx="8202168" cy="941832"/>
          </a:xfrm>
        </p:spPr>
        <p:txBody>
          <a:bodyPr/>
          <a:lstStyle/>
          <a:p>
            <a:r>
              <a:rPr lang="en-GB" dirty="0" smtClean="0"/>
              <a:t>Creating a family office offering</a:t>
            </a:r>
            <a:endParaRPr lang="en-GB" sz="1800" dirty="0">
              <a:solidFill>
                <a:srgbClr val="FF0000"/>
              </a:solidFill>
            </a:endParaRPr>
          </a:p>
        </p:txBody>
      </p:sp>
      <p:sp>
        <p:nvSpPr>
          <p:cNvPr id="14" name="PRESENTATION INFOLINE"/>
          <p:cNvSpPr>
            <a:spLocks noGrp="1"/>
          </p:cNvSpPr>
          <p:nvPr>
            <p:ph type="body" sz="quarter" idx="12"/>
            <p:custDataLst>
              <p:tags r:id="rId2"/>
            </p:custDataLst>
          </p:nvPr>
        </p:nvSpPr>
        <p:spPr>
          <a:xfrm>
            <a:off x="758825" y="3773488"/>
            <a:ext cx="8202168" cy="342900"/>
          </a:xfrm>
        </p:spPr>
        <p:txBody>
          <a:bodyPr/>
          <a:lstStyle/>
          <a:p>
            <a:r>
              <a:rPr lang="en-GB" b="1" dirty="0" smtClean="0">
                <a:latin typeface="Frutiger 45 Light" panose="020B0603020202020204" pitchFamily="34" charset="0"/>
                <a:ea typeface="Arial Unicode MS"/>
              </a:rPr>
              <a:t>Graeme Price</a:t>
            </a:r>
            <a:r>
              <a:rPr lang="en-GB" dirty="0" smtClean="0">
                <a:latin typeface="Frutiger 45 Light" panose="020B0603020202020204" pitchFamily="34" charset="0"/>
                <a:ea typeface="Arial Unicode MS"/>
              </a:rPr>
              <a:t/>
            </a:r>
            <a:br>
              <a:rPr lang="en-GB" dirty="0" smtClean="0">
                <a:latin typeface="Frutiger 45 Light" panose="020B0603020202020204" pitchFamily="34" charset="0"/>
                <a:ea typeface="Arial Unicode MS"/>
              </a:rPr>
            </a:br>
            <a:r>
              <a:rPr lang="en-GB" dirty="0" smtClean="0">
                <a:latin typeface="Frutiger 45 Light" panose="020B0603020202020204" pitchFamily="34" charset="0"/>
                <a:ea typeface="Arial Unicode MS"/>
              </a:rPr>
              <a:t>Head of Strategic Partnerships Group</a:t>
            </a:r>
            <a:endParaRPr lang="en-GB" dirty="0">
              <a:latin typeface="Frutiger 45 Light" panose="020B0603020202020204" pitchFamily="34" charset="0"/>
              <a:ea typeface="Arial Unicode MS"/>
            </a:endParaRPr>
          </a:p>
        </p:txBody>
      </p:sp>
      <p:pic>
        <p:nvPicPr>
          <p:cNvPr id="7" name="Picture 687" descr="keysymbol250pt_smoke50percent"/>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6845300" y="4298950"/>
            <a:ext cx="2787650" cy="306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extBox 2"/>
          <p:cNvSpPr txBox="1"/>
          <p:nvPr/>
        </p:nvSpPr>
        <p:spPr>
          <a:xfrm>
            <a:off x="758825" y="5157787"/>
            <a:ext cx="2287587" cy="390525"/>
          </a:xfrm>
          <a:prstGeom prst="rect">
            <a:avLst/>
          </a:prstGeom>
          <a:noFill/>
        </p:spPr>
        <p:txBody>
          <a:bodyPr wrap="none" lIns="0" tIns="0" rIns="0" bIns="0" rtlCol="0">
            <a:noAutofit/>
          </a:bodyPr>
          <a:lstStyle/>
          <a:p>
            <a:r>
              <a:rPr lang="en-GB" dirty="0" smtClean="0">
                <a:solidFill>
                  <a:srgbClr val="FF0000"/>
                </a:solidFill>
                <a:latin typeface="Frutiger 45 Light" panose="020B0603020202020204" pitchFamily="34" charset="0"/>
              </a:rPr>
              <a:t>09 </a:t>
            </a:r>
            <a:r>
              <a:rPr lang="en-GB" dirty="0" smtClean="0">
                <a:solidFill>
                  <a:srgbClr val="FF0000"/>
                </a:solidFill>
                <a:latin typeface="Frutiger 45 Light" panose="020B0603020202020204" pitchFamily="34" charset="0"/>
              </a:rPr>
              <a:t>June 2016</a:t>
            </a:r>
            <a:endParaRPr lang="en-GB" dirty="0">
              <a:solidFill>
                <a:srgbClr val="FF0000"/>
              </a:solidFill>
              <a:latin typeface="Frutiger 45 Light" panose="020B0603020202020204" pitchFamily="34" charset="0"/>
            </a:endParaRPr>
          </a:p>
        </p:txBody>
      </p:sp>
    </p:spTree>
    <p:extLst>
      <p:ext uri="{BB962C8B-B14F-4D97-AF65-F5344CB8AC3E}">
        <p14:creationId xmlns="" xmlns:p14="http://schemas.microsoft.com/office/powerpoint/2010/main" val="699948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Specialist services	</a:t>
            </a:r>
          </a:p>
        </p:txBody>
      </p:sp>
      <p:sp>
        <p:nvSpPr>
          <p:cNvPr id="21508" name="Rectangle 3"/>
          <p:cNvSpPr>
            <a:spLocks noGrp="1" noChangeArrowheads="1"/>
          </p:cNvSpPr>
          <p:nvPr>
            <p:ph idx="4294967295"/>
          </p:nvPr>
        </p:nvSpPr>
        <p:spPr>
          <a:xfrm>
            <a:off x="758825" y="1690688"/>
            <a:ext cx="9190038" cy="4764087"/>
          </a:xfrm>
        </p:spPr>
        <p:txBody>
          <a:bodyPr/>
          <a:lstStyle/>
          <a:p>
            <a:r>
              <a:rPr lang="en-GB" altLang="en-US" dirty="0" smtClean="0"/>
              <a:t>High value/specialist general insurance</a:t>
            </a:r>
          </a:p>
          <a:p>
            <a:r>
              <a:rPr lang="en-GB" altLang="en-US" dirty="0" smtClean="0"/>
              <a:t>Art lending/investment</a:t>
            </a:r>
          </a:p>
          <a:p>
            <a:r>
              <a:rPr lang="en-GB" altLang="en-US" dirty="0" smtClean="0"/>
              <a:t>Wine</a:t>
            </a:r>
          </a:p>
          <a:p>
            <a:r>
              <a:rPr lang="en-GB" altLang="en-US" dirty="0" smtClean="0"/>
              <a:t>Concierge</a:t>
            </a:r>
          </a:p>
          <a:p>
            <a:r>
              <a:rPr lang="en-GB" altLang="en-US" dirty="0" smtClean="0"/>
              <a:t>Philanthropy</a:t>
            </a:r>
          </a:p>
          <a:p>
            <a:r>
              <a:rPr lang="en-GB" altLang="en-US" dirty="0" smtClean="0"/>
              <a:t>Property management covering residential, commercial, UK and overseas</a:t>
            </a:r>
          </a:p>
          <a:p>
            <a:r>
              <a:rPr lang="en-GB" altLang="en-US" dirty="0" smtClean="0"/>
              <a:t>Specialist tax advice and structuring (</a:t>
            </a:r>
            <a:r>
              <a:rPr lang="en-GB" altLang="en-US" dirty="0" err="1" smtClean="0"/>
              <a:t>eg</a:t>
            </a:r>
            <a:r>
              <a:rPr lang="en-GB" altLang="en-US" dirty="0" smtClean="0"/>
              <a:t> Family Investment Company and personalised OEICs)*</a:t>
            </a:r>
          </a:p>
          <a:p>
            <a:r>
              <a:rPr lang="en-GB" altLang="en-US" dirty="0" smtClean="0"/>
              <a:t>Specialist legal services*</a:t>
            </a:r>
          </a:p>
          <a:p>
            <a:pPr>
              <a:buFont typeface="Symbol" pitchFamily="18" charset="2"/>
              <a:buNone/>
            </a:pPr>
            <a:r>
              <a:rPr lang="en-GB" altLang="en-US" sz="1200" dirty="0" smtClean="0"/>
              <a:t>*UBS does not give tax or legal advice</a:t>
            </a:r>
          </a:p>
          <a:p>
            <a:pPr>
              <a:buFont typeface="Symbol" pitchFamily="18" charset="2"/>
              <a:buNone/>
            </a:pPr>
            <a:r>
              <a:rPr lang="en-GB" altLang="en-US" sz="1200" dirty="0" smtClean="0"/>
              <a:t>Not all of the above are provided by UBS</a:t>
            </a:r>
          </a:p>
          <a:p>
            <a:endParaRPr lang="en-GB" altLang="en-US" dirty="0" smtClean="0"/>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What level of legal expertise is required?</a:t>
            </a:r>
          </a:p>
        </p:txBody>
      </p:sp>
      <p:sp>
        <p:nvSpPr>
          <p:cNvPr id="22532" name="Rectangle 3"/>
          <p:cNvSpPr>
            <a:spLocks noGrp="1" noChangeArrowheads="1"/>
          </p:cNvSpPr>
          <p:nvPr>
            <p:ph idx="4294967295"/>
          </p:nvPr>
        </p:nvSpPr>
        <p:spPr>
          <a:xfrm>
            <a:off x="758825" y="1690688"/>
            <a:ext cx="9190038" cy="4764087"/>
          </a:xfrm>
        </p:spPr>
        <p:txBody>
          <a:bodyPr/>
          <a:lstStyle/>
          <a:p>
            <a:r>
              <a:rPr lang="en-GB" altLang="en-US" dirty="0" smtClean="0"/>
              <a:t>Will vary depending upon:</a:t>
            </a:r>
          </a:p>
          <a:p>
            <a:pPr lvl="1"/>
            <a:r>
              <a:rPr lang="en-GB" altLang="en-US" dirty="0" smtClean="0"/>
              <a:t>Frequency</a:t>
            </a:r>
          </a:p>
          <a:p>
            <a:pPr lvl="1"/>
            <a:r>
              <a:rPr lang="en-GB" altLang="en-US" dirty="0" smtClean="0"/>
              <a:t>Variety &amp; complexity of advice</a:t>
            </a:r>
          </a:p>
          <a:p>
            <a:pPr lvl="1"/>
            <a:r>
              <a:rPr lang="en-GB" altLang="en-US" dirty="0" smtClean="0"/>
              <a:t>Complexity of circumstance and activity</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In house counsel or outsource?</a:t>
            </a:r>
          </a:p>
        </p:txBody>
      </p:sp>
      <p:sp>
        <p:nvSpPr>
          <p:cNvPr id="23556" name="Rectangle 3"/>
          <p:cNvSpPr>
            <a:spLocks noGrp="1" noChangeArrowheads="1"/>
          </p:cNvSpPr>
          <p:nvPr>
            <p:ph idx="4294967295"/>
          </p:nvPr>
        </p:nvSpPr>
        <p:spPr>
          <a:xfrm>
            <a:off x="758825" y="1690688"/>
            <a:ext cx="9190038" cy="4764087"/>
          </a:xfrm>
        </p:spPr>
        <p:txBody>
          <a:bodyPr/>
          <a:lstStyle/>
          <a:p>
            <a:pPr>
              <a:buFontTx/>
              <a:buChar char="•"/>
            </a:pPr>
            <a:r>
              <a:rPr lang="en-GB" altLang="en-US" dirty="0" smtClean="0"/>
              <a:t>7 key roles in house</a:t>
            </a:r>
          </a:p>
          <a:p>
            <a:pPr>
              <a:buFont typeface="Symbol" pitchFamily="18" charset="2"/>
              <a:buNone/>
            </a:pPr>
            <a:r>
              <a:rPr lang="en-GB" altLang="en-US" dirty="0" smtClean="0"/>
              <a:t>1) Policing &amp; oversight of day to day activities</a:t>
            </a:r>
          </a:p>
          <a:p>
            <a:pPr>
              <a:buFont typeface="Symbol" pitchFamily="18" charset="2"/>
              <a:buNone/>
            </a:pPr>
            <a:r>
              <a:rPr lang="en-GB" altLang="en-US" dirty="0" smtClean="0"/>
              <a:t>2) Legal input into all aspects of family strategy objectives and detailed plans</a:t>
            </a:r>
          </a:p>
          <a:p>
            <a:pPr>
              <a:buFont typeface="Symbol" pitchFamily="18" charset="2"/>
              <a:buNone/>
            </a:pPr>
            <a:r>
              <a:rPr lang="en-GB" altLang="en-US" dirty="0" smtClean="0"/>
              <a:t>3) Early involvement in significant decisions with legal implications</a:t>
            </a:r>
          </a:p>
          <a:p>
            <a:pPr>
              <a:buFont typeface="Symbol" pitchFamily="18" charset="2"/>
              <a:buNone/>
            </a:pPr>
            <a:r>
              <a:rPr lang="en-GB" altLang="en-US" dirty="0" smtClean="0"/>
              <a:t>4) Source of in house advice on routine matters</a:t>
            </a:r>
          </a:p>
          <a:p>
            <a:pPr>
              <a:buFont typeface="Symbol" pitchFamily="18" charset="2"/>
              <a:buNone/>
            </a:pPr>
            <a:r>
              <a:rPr lang="en-GB" altLang="en-US" dirty="0" smtClean="0"/>
              <a:t>5) Finding, selecting, briefing external lawyers where specialist advice is required</a:t>
            </a:r>
          </a:p>
          <a:p>
            <a:pPr>
              <a:buFont typeface="Symbol" pitchFamily="18" charset="2"/>
              <a:buNone/>
            </a:pPr>
            <a:r>
              <a:rPr lang="en-GB" altLang="en-US" dirty="0" smtClean="0"/>
              <a:t>6) Assessing advice received, debating alternatives</a:t>
            </a:r>
          </a:p>
          <a:p>
            <a:pPr>
              <a:buFont typeface="Symbol" pitchFamily="18" charset="2"/>
              <a:buNone/>
            </a:pPr>
            <a:r>
              <a:rPr lang="en-GB" altLang="en-US" dirty="0" smtClean="0"/>
              <a:t>7) Implementation</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Reporting	</a:t>
            </a:r>
          </a:p>
        </p:txBody>
      </p:sp>
      <p:sp>
        <p:nvSpPr>
          <p:cNvPr id="24580" name="Rectangle 3"/>
          <p:cNvSpPr>
            <a:spLocks noGrp="1" noChangeArrowheads="1"/>
          </p:cNvSpPr>
          <p:nvPr>
            <p:ph idx="4294967295"/>
          </p:nvPr>
        </p:nvSpPr>
        <p:spPr>
          <a:xfrm>
            <a:off x="758825" y="1690688"/>
            <a:ext cx="9190038" cy="4764087"/>
          </a:xfrm>
        </p:spPr>
        <p:txBody>
          <a:bodyPr/>
          <a:lstStyle/>
          <a:p>
            <a:r>
              <a:rPr lang="en-GB" altLang="en-US" dirty="0" smtClean="0"/>
              <a:t>Requirements include:</a:t>
            </a:r>
          </a:p>
          <a:p>
            <a:pPr lvl="1"/>
            <a:r>
              <a:rPr lang="en-GB" altLang="en-US" dirty="0" smtClean="0"/>
              <a:t>Efficient investment administration</a:t>
            </a:r>
          </a:p>
          <a:p>
            <a:pPr lvl="1"/>
            <a:r>
              <a:rPr lang="en-GB" altLang="en-US" dirty="0" smtClean="0"/>
              <a:t>Accurate record keeping</a:t>
            </a:r>
          </a:p>
          <a:p>
            <a:pPr lvl="1"/>
            <a:r>
              <a:rPr lang="en-GB" altLang="en-US" dirty="0" smtClean="0"/>
              <a:t>Timely customer reporting</a:t>
            </a:r>
          </a:p>
          <a:p>
            <a:pPr lvl="1">
              <a:buFont typeface="Frutiger 55 Roman" pitchFamily="34" charset="0"/>
              <a:buNone/>
            </a:pPr>
            <a:endParaRPr lang="en-GB" altLang="en-US" dirty="0" smtClean="0"/>
          </a:p>
          <a:p>
            <a:r>
              <a:rPr lang="en-GB" altLang="en-US" dirty="0" smtClean="0"/>
              <a:t>The Issues are:</a:t>
            </a:r>
          </a:p>
          <a:p>
            <a:pPr lvl="1"/>
            <a:r>
              <a:rPr lang="en-GB" altLang="en-US" dirty="0" smtClean="0"/>
              <a:t>Delivering comprehensive consolidated reports where you have a variety of client </a:t>
            </a:r>
            <a:br>
              <a:rPr lang="en-GB" altLang="en-US" dirty="0" smtClean="0"/>
            </a:br>
            <a:r>
              <a:rPr lang="en-GB" altLang="en-US" dirty="0" smtClean="0"/>
              <a:t>and accounts layers; both new and legacy providers; various asset owners across </a:t>
            </a:r>
            <a:br>
              <a:rPr lang="en-GB" altLang="en-US" dirty="0" smtClean="0"/>
            </a:br>
            <a:r>
              <a:rPr lang="en-GB" altLang="en-US" dirty="0" smtClean="0"/>
              <a:t>numerous types of structures; and specialist advisers</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What about wealth management?		</a:t>
            </a:r>
          </a:p>
        </p:txBody>
      </p:sp>
      <p:sp>
        <p:nvSpPr>
          <p:cNvPr id="25604" name="Rectangle 3"/>
          <p:cNvSpPr>
            <a:spLocks noGrp="1" noChangeArrowheads="1"/>
          </p:cNvSpPr>
          <p:nvPr>
            <p:ph idx="4294967295"/>
          </p:nvPr>
        </p:nvSpPr>
        <p:spPr>
          <a:xfrm>
            <a:off x="758825" y="1690688"/>
            <a:ext cx="9190038" cy="4764087"/>
          </a:xfrm>
        </p:spPr>
        <p:txBody>
          <a:bodyPr/>
          <a:lstStyle/>
          <a:p>
            <a:r>
              <a:rPr lang="en-GB" altLang="en-US" dirty="0" smtClean="0"/>
              <a:t>The specialist services complement the wealth management</a:t>
            </a:r>
          </a:p>
          <a:p>
            <a:r>
              <a:rPr lang="en-GB" altLang="en-US" dirty="0" smtClean="0"/>
              <a:t>What is wealth management?</a:t>
            </a:r>
          </a:p>
          <a:p>
            <a:r>
              <a:rPr lang="en-GB" altLang="en-US" dirty="0" smtClean="0"/>
              <a:t>It is not investment management – that is just part of wealth management</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What a Wealth Management platform may look like</a:t>
            </a:r>
          </a:p>
        </p:txBody>
      </p:sp>
      <p:sp>
        <p:nvSpPr>
          <p:cNvPr id="26628" name="Rectangle 3"/>
          <p:cNvSpPr>
            <a:spLocks noChangeArrowheads="1"/>
          </p:cNvSpPr>
          <p:nvPr>
            <p:custDataLst>
              <p:tags r:id="rId3"/>
            </p:custDataLst>
          </p:nvPr>
        </p:nvSpPr>
        <p:spPr bwMode="auto">
          <a:xfrm>
            <a:off x="3444875" y="1339850"/>
            <a:ext cx="3168650" cy="658813"/>
          </a:xfrm>
          <a:prstGeom prst="rect">
            <a:avLst/>
          </a:prstGeom>
          <a:solidFill>
            <a:srgbClr val="464749"/>
          </a:solidFill>
          <a:ln w="19050">
            <a:solidFill>
              <a:srgbClr val="464749"/>
            </a:solidFill>
            <a:miter lim="800000"/>
            <a:headEnd/>
            <a:tailEnd/>
          </a:ln>
          <a:effectLst/>
          <a:extLst>
            <a:ext uri="{AF507438-7753-43E0-B8FC-AC1667EBCBE1}">
              <a14:hiddenEffects xmlns="" xmlns:a14="http://schemas.microsoft.com/office/drawing/2010/main">
                <a:effectLst>
                  <a:outerShdw dist="17961" dir="2700000" algn="ctr" rotWithShape="0">
                    <a:srgbClr val="3C3C3C"/>
                  </a:outerShdw>
                </a:effectLst>
              </a14:hiddenEffects>
            </a:ext>
          </a:extLst>
        </p:spPr>
        <p:txBody>
          <a:bodyPr lIns="45720" tIns="0" rIns="45720" bIns="0"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spcBef>
                <a:spcPct val="0"/>
              </a:spcBef>
            </a:pPr>
            <a:r>
              <a:rPr lang="en-GB" altLang="en-US" sz="1200" b="1" dirty="0">
                <a:solidFill>
                  <a:srgbClr val="FFFFFF"/>
                </a:solidFill>
                <a:latin typeface="Frutiger 55 Roman"/>
              </a:rPr>
              <a:t>Wealth Management  Platform</a:t>
            </a:r>
          </a:p>
          <a:p>
            <a:pPr algn="ctr">
              <a:spcBef>
                <a:spcPct val="0"/>
              </a:spcBef>
            </a:pPr>
            <a:endParaRPr lang="en-GB" altLang="en-US" sz="1200" dirty="0">
              <a:solidFill>
                <a:srgbClr val="FFFFFF"/>
              </a:solidFill>
              <a:latin typeface="Frutiger 55 Roman"/>
            </a:endParaRPr>
          </a:p>
        </p:txBody>
      </p:sp>
      <p:cxnSp>
        <p:nvCxnSpPr>
          <p:cNvPr id="26629" name="AutoShape 4"/>
          <p:cNvCxnSpPr>
            <a:cxnSpLocks noChangeShapeType="1"/>
            <a:stCxn id="26628" idx="2"/>
            <a:endCxn id="26643" idx="0"/>
          </p:cNvCxnSpPr>
          <p:nvPr/>
        </p:nvCxnSpPr>
        <p:spPr bwMode="auto">
          <a:xfrm rot="16200000" flipH="1">
            <a:off x="6858000" y="179388"/>
            <a:ext cx="387350" cy="4044950"/>
          </a:xfrm>
          <a:prstGeom prst="bentConnector3">
            <a:avLst>
              <a:gd name="adj1" fmla="val 49588"/>
            </a:avLst>
          </a:prstGeom>
          <a:noFill/>
          <a:ln w="19050">
            <a:solidFill>
              <a:srgbClr val="969696"/>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cxnSp>
        <p:nvCxnSpPr>
          <p:cNvPr id="26630" name="AutoShape 5"/>
          <p:cNvCxnSpPr>
            <a:cxnSpLocks noChangeShapeType="1"/>
            <a:stCxn id="26628" idx="2"/>
            <a:endCxn id="26640" idx="0"/>
          </p:cNvCxnSpPr>
          <p:nvPr/>
        </p:nvCxnSpPr>
        <p:spPr bwMode="auto">
          <a:xfrm rot="16200000" flipH="1">
            <a:off x="6048375" y="989013"/>
            <a:ext cx="387350" cy="2425700"/>
          </a:xfrm>
          <a:prstGeom prst="bentConnector3">
            <a:avLst>
              <a:gd name="adj1" fmla="val 49588"/>
            </a:avLst>
          </a:prstGeom>
          <a:noFill/>
          <a:ln w="19050">
            <a:solidFill>
              <a:srgbClr val="969696"/>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cxnSp>
        <p:nvCxnSpPr>
          <p:cNvPr id="26631" name="AutoShape 6"/>
          <p:cNvCxnSpPr>
            <a:cxnSpLocks noChangeShapeType="1"/>
            <a:stCxn id="26628" idx="2"/>
            <a:endCxn id="26634" idx="0"/>
          </p:cNvCxnSpPr>
          <p:nvPr/>
        </p:nvCxnSpPr>
        <p:spPr bwMode="auto">
          <a:xfrm rot="5400000">
            <a:off x="4423569" y="1789907"/>
            <a:ext cx="387350" cy="823912"/>
          </a:xfrm>
          <a:prstGeom prst="bentConnector3">
            <a:avLst>
              <a:gd name="adj1" fmla="val 49588"/>
            </a:avLst>
          </a:prstGeom>
          <a:noFill/>
          <a:ln w="19050">
            <a:solidFill>
              <a:srgbClr val="969696"/>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cxnSp>
        <p:nvCxnSpPr>
          <p:cNvPr id="26632" name="AutoShape 7"/>
          <p:cNvCxnSpPr>
            <a:cxnSpLocks noChangeShapeType="1"/>
            <a:stCxn id="26628" idx="2"/>
            <a:endCxn id="26637" idx="0"/>
          </p:cNvCxnSpPr>
          <p:nvPr/>
        </p:nvCxnSpPr>
        <p:spPr bwMode="auto">
          <a:xfrm rot="16200000" flipH="1">
            <a:off x="5236369" y="1801019"/>
            <a:ext cx="387350" cy="801688"/>
          </a:xfrm>
          <a:prstGeom prst="bentConnector3">
            <a:avLst>
              <a:gd name="adj1" fmla="val 49588"/>
            </a:avLst>
          </a:prstGeom>
          <a:noFill/>
          <a:ln w="19050">
            <a:solidFill>
              <a:srgbClr val="969696"/>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cxnSp>
        <p:nvCxnSpPr>
          <p:cNvPr id="26633" name="AutoShape 8"/>
          <p:cNvCxnSpPr>
            <a:cxnSpLocks noChangeShapeType="1"/>
          </p:cNvCxnSpPr>
          <p:nvPr/>
        </p:nvCxnSpPr>
        <p:spPr bwMode="auto">
          <a:xfrm rot="5400000">
            <a:off x="3611563" y="977900"/>
            <a:ext cx="387350" cy="2447925"/>
          </a:xfrm>
          <a:prstGeom prst="bentConnector3">
            <a:avLst>
              <a:gd name="adj1" fmla="val 50000"/>
            </a:avLst>
          </a:prstGeom>
          <a:noFill/>
          <a:ln w="19050">
            <a:solidFill>
              <a:srgbClr val="969696"/>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sp>
        <p:nvSpPr>
          <p:cNvPr id="26634" name="Rectangle 9"/>
          <p:cNvSpPr>
            <a:spLocks noChangeArrowheads="1"/>
          </p:cNvSpPr>
          <p:nvPr>
            <p:custDataLst>
              <p:tags r:id="rId4"/>
            </p:custDataLst>
          </p:nvPr>
        </p:nvSpPr>
        <p:spPr bwMode="auto">
          <a:xfrm>
            <a:off x="3665538" y="2405063"/>
            <a:ext cx="1079500" cy="492125"/>
          </a:xfrm>
          <a:prstGeom prst="rect">
            <a:avLst/>
          </a:prstGeom>
          <a:solidFill>
            <a:srgbClr val="E0D5BD"/>
          </a:solidFill>
          <a:ln w="19050">
            <a:solidFill>
              <a:srgbClr val="E0D5BD"/>
            </a:solidFill>
            <a:miter lim="800000"/>
            <a:headEnd/>
            <a:tailEnd/>
          </a:ln>
          <a:effectLst/>
          <a:extLst>
            <a:ext uri="{AF507438-7753-43E0-B8FC-AC1667EBCBE1}">
              <a14:hiddenEffects xmlns="" xmlns:a14="http://schemas.microsoft.com/office/drawing/2010/main">
                <a:effectLst>
                  <a:outerShdw dist="17961" dir="2700000" algn="ctr" rotWithShape="0">
                    <a:srgbClr val="8D857B"/>
                  </a:outerShdw>
                </a:effectLst>
              </a14:hiddenEffects>
            </a:ext>
          </a:extLst>
        </p:spPr>
        <p:txBody>
          <a:bodyPr lIns="0" tIns="0" rIns="0" bIns="0"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spcBef>
                <a:spcPct val="0"/>
              </a:spcBef>
            </a:pPr>
            <a:r>
              <a:rPr lang="en-GB" altLang="en-US" sz="1100" b="1" dirty="0">
                <a:solidFill>
                  <a:srgbClr val="000000"/>
                </a:solidFill>
                <a:latin typeface="Frutiger 55 Roman"/>
              </a:rPr>
              <a:t>Mandated</a:t>
            </a:r>
          </a:p>
        </p:txBody>
      </p:sp>
      <p:sp>
        <p:nvSpPr>
          <p:cNvPr id="26635" name="Rectangle 10"/>
          <p:cNvSpPr>
            <a:spLocks noChangeArrowheads="1"/>
          </p:cNvSpPr>
          <p:nvPr>
            <p:custDataLst>
              <p:tags r:id="rId5"/>
            </p:custDataLst>
          </p:nvPr>
        </p:nvSpPr>
        <p:spPr bwMode="auto">
          <a:xfrm>
            <a:off x="3665538" y="3638550"/>
            <a:ext cx="1079500" cy="1901825"/>
          </a:xfrm>
          <a:prstGeom prst="rect">
            <a:avLst/>
          </a:prstGeom>
          <a:noFill/>
          <a:ln w="19050">
            <a:solidFill>
              <a:srgbClr val="CFBD9B"/>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17961" dir="2700000" algn="ctr" rotWithShape="0">
                    <a:srgbClr val="817466"/>
                  </a:outerShdw>
                </a:effectLst>
              </a14:hiddenEffects>
            </a:ext>
          </a:extLst>
        </p:spPr>
        <p:txBody>
          <a:bodyPr lIns="43200" tIns="72000" rIns="43200" bIns="0"/>
          <a:lstStyle>
            <a:lvl1pPr marL="182563" indent="-182563">
              <a:defRPr>
                <a:solidFill>
                  <a:schemeClr val="tx1"/>
                </a:solidFill>
                <a:latin typeface="Frutiger 55 Roman" pitchFamily="34" charset="0"/>
                <a:ea typeface="Arial Unicode MS" pitchFamily="34" charset="-128"/>
                <a:cs typeface="Arial Unicode MS" pitchFamily="34" charset="-128"/>
              </a:defRPr>
            </a:lvl1pPr>
            <a:lvl2pPr marL="674688" indent="-228600">
              <a:defRPr>
                <a:solidFill>
                  <a:schemeClr val="tx1"/>
                </a:solidFill>
                <a:latin typeface="Frutiger 55 Roman" pitchFamily="34" charset="0"/>
                <a:ea typeface="Arial Unicode MS" pitchFamily="34" charset="-128"/>
                <a:cs typeface="Arial Unicode MS" pitchFamily="34" charset="-128"/>
              </a:defRPr>
            </a:lvl2pPr>
            <a:lvl3pPr marL="1082675" indent="-228600">
              <a:defRPr>
                <a:solidFill>
                  <a:schemeClr val="tx1"/>
                </a:solidFill>
                <a:latin typeface="Frutiger 55 Roman" pitchFamily="34" charset="0"/>
                <a:ea typeface="Arial Unicode MS" pitchFamily="34" charset="-128"/>
                <a:cs typeface="Arial Unicode MS" pitchFamily="34" charset="-128"/>
              </a:defRPr>
            </a:lvl3pPr>
            <a:lvl4pPr marL="1490663" indent="-228600">
              <a:defRPr>
                <a:solidFill>
                  <a:schemeClr val="tx1"/>
                </a:solidFill>
                <a:latin typeface="Frutiger 55 Roman" pitchFamily="34" charset="0"/>
                <a:ea typeface="Arial Unicode MS" pitchFamily="34" charset="-128"/>
                <a:cs typeface="Arial Unicode MS" pitchFamily="34" charset="-128"/>
              </a:defRPr>
            </a:lvl4pPr>
            <a:lvl5pPr marL="1730375" indent="-60325">
              <a:defRPr>
                <a:solidFill>
                  <a:schemeClr val="tx1"/>
                </a:solidFill>
                <a:latin typeface="Frutiger 55 Roman" pitchFamily="34" charset="0"/>
                <a:ea typeface="Arial Unicode MS" pitchFamily="34" charset="-128"/>
                <a:cs typeface="Arial Unicode MS" pitchFamily="34" charset="-128"/>
              </a:defRPr>
            </a:lvl5pPr>
            <a:lvl6pPr marL="2187575"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644775"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101975"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559175"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spcBef>
                <a:spcPct val="65000"/>
              </a:spcBef>
              <a:buClr>
                <a:srgbClr val="000000"/>
              </a:buClr>
              <a:buFont typeface="Symbol" pitchFamily="18" charset="2"/>
              <a:buChar char="·"/>
            </a:pPr>
            <a:r>
              <a:rPr lang="en-GB" altLang="en-US" sz="1100" dirty="0" smtClean="0">
                <a:solidFill>
                  <a:srgbClr val="000000"/>
                </a:solidFill>
                <a:latin typeface="Frutiger 55 Roman"/>
              </a:rPr>
              <a:t>Segregated</a:t>
            </a:r>
            <a:endParaRPr lang="en-GB" altLang="en-US" sz="1100" dirty="0">
              <a:solidFill>
                <a:srgbClr val="000000"/>
              </a:solidFill>
              <a:latin typeface="Frutiger 55 Roman"/>
            </a:endParaRPr>
          </a:p>
          <a:p>
            <a:pPr>
              <a:spcBef>
                <a:spcPct val="65000"/>
              </a:spcBef>
              <a:buClr>
                <a:srgbClr val="000000"/>
              </a:buClr>
              <a:buFont typeface="Symbol" pitchFamily="18" charset="2"/>
              <a:buChar char="·"/>
            </a:pPr>
            <a:r>
              <a:rPr lang="en-GB" altLang="en-US" sz="1100" dirty="0">
                <a:solidFill>
                  <a:srgbClr val="000000"/>
                </a:solidFill>
                <a:latin typeface="Frutiger 55 Roman"/>
              </a:rPr>
              <a:t>Managed</a:t>
            </a:r>
          </a:p>
          <a:p>
            <a:pPr>
              <a:spcBef>
                <a:spcPct val="65000"/>
              </a:spcBef>
              <a:buClr>
                <a:srgbClr val="000000"/>
              </a:buClr>
              <a:buFont typeface="Symbol" pitchFamily="18" charset="2"/>
              <a:buNone/>
            </a:pPr>
            <a:endParaRPr lang="en-GB" altLang="en-US" sz="1100" dirty="0">
              <a:solidFill>
                <a:srgbClr val="000000"/>
              </a:solidFill>
              <a:latin typeface="Frutiger 55 Roman"/>
            </a:endParaRPr>
          </a:p>
          <a:p>
            <a:pPr>
              <a:spcBef>
                <a:spcPct val="65000"/>
              </a:spcBef>
              <a:buClr>
                <a:srgbClr val="000000"/>
              </a:buClr>
              <a:buFont typeface="Symbol" pitchFamily="18" charset="2"/>
              <a:buChar char="·"/>
            </a:pPr>
            <a:endParaRPr lang="en-GB" altLang="en-US" sz="1100" dirty="0">
              <a:solidFill>
                <a:srgbClr val="000000"/>
              </a:solidFill>
              <a:latin typeface="Frutiger 55 Roman"/>
            </a:endParaRPr>
          </a:p>
          <a:p>
            <a:pPr>
              <a:spcBef>
                <a:spcPct val="65000"/>
              </a:spcBef>
              <a:buClr>
                <a:srgbClr val="000000"/>
              </a:buClr>
              <a:buFont typeface="Symbol" pitchFamily="18" charset="2"/>
              <a:buNone/>
            </a:pPr>
            <a:endParaRPr lang="en-GB" altLang="en-US" sz="1100" dirty="0">
              <a:solidFill>
                <a:srgbClr val="000000"/>
              </a:solidFill>
              <a:latin typeface="Frutiger 55 Roman"/>
            </a:endParaRPr>
          </a:p>
        </p:txBody>
      </p:sp>
      <p:cxnSp>
        <p:nvCxnSpPr>
          <p:cNvPr id="26636" name="AutoShape 11"/>
          <p:cNvCxnSpPr>
            <a:cxnSpLocks noChangeShapeType="1"/>
            <a:stCxn id="26634" idx="2"/>
            <a:endCxn id="26635" idx="0"/>
          </p:cNvCxnSpPr>
          <p:nvPr/>
        </p:nvCxnSpPr>
        <p:spPr bwMode="auto">
          <a:xfrm>
            <a:off x="4205288" y="2906713"/>
            <a:ext cx="0" cy="722312"/>
          </a:xfrm>
          <a:prstGeom prst="straightConnector1">
            <a:avLst/>
          </a:prstGeom>
          <a:noFill/>
          <a:ln w="1905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sp>
        <p:nvSpPr>
          <p:cNvPr id="26637" name="Rectangle 12"/>
          <p:cNvSpPr>
            <a:spLocks noChangeArrowheads="1"/>
          </p:cNvSpPr>
          <p:nvPr>
            <p:custDataLst>
              <p:tags r:id="rId6"/>
            </p:custDataLst>
          </p:nvPr>
        </p:nvSpPr>
        <p:spPr bwMode="auto">
          <a:xfrm>
            <a:off x="5291138" y="2405063"/>
            <a:ext cx="1079500" cy="492125"/>
          </a:xfrm>
          <a:prstGeom prst="rect">
            <a:avLst/>
          </a:prstGeom>
          <a:solidFill>
            <a:srgbClr val="B9B2A3"/>
          </a:solidFill>
          <a:ln w="19050">
            <a:solidFill>
              <a:srgbClr val="B9B2A3"/>
            </a:solidFill>
            <a:miter lim="800000"/>
            <a:headEnd/>
            <a:tailEnd/>
          </a:ln>
          <a:effectLst/>
          <a:extLst>
            <a:ext uri="{AF507438-7753-43E0-B8FC-AC1667EBCBE1}">
              <a14:hiddenEffects xmlns="" xmlns:a14="http://schemas.microsoft.com/office/drawing/2010/main">
                <a:effectLst>
                  <a:outerShdw dist="17961" dir="2700000" algn="ctr" rotWithShape="0">
                    <a:srgbClr val="706B67"/>
                  </a:outerShdw>
                </a:effectLst>
              </a14:hiddenEffects>
            </a:ext>
          </a:extLst>
        </p:spPr>
        <p:txBody>
          <a:bodyPr lIns="0" tIns="0" rIns="0" bIns="0"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spcBef>
                <a:spcPct val="0"/>
              </a:spcBef>
            </a:pPr>
            <a:r>
              <a:rPr lang="en-GB" altLang="en-US" sz="1100" b="1" dirty="0">
                <a:solidFill>
                  <a:srgbClr val="000000"/>
                </a:solidFill>
                <a:latin typeface="Frutiger 55 Roman"/>
              </a:rPr>
              <a:t>Advisory</a:t>
            </a:r>
          </a:p>
        </p:txBody>
      </p:sp>
      <p:sp>
        <p:nvSpPr>
          <p:cNvPr id="26638" name="Rectangle 13"/>
          <p:cNvSpPr>
            <a:spLocks noChangeArrowheads="1"/>
          </p:cNvSpPr>
          <p:nvPr>
            <p:custDataLst>
              <p:tags r:id="rId7"/>
            </p:custDataLst>
          </p:nvPr>
        </p:nvSpPr>
        <p:spPr bwMode="auto">
          <a:xfrm>
            <a:off x="5187950" y="3638550"/>
            <a:ext cx="1276350" cy="3076575"/>
          </a:xfrm>
          <a:prstGeom prst="rect">
            <a:avLst/>
          </a:prstGeom>
          <a:noFill/>
          <a:ln w="19050">
            <a:solidFill>
              <a:srgbClr val="7B6B59"/>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17961" dir="2700000" algn="ctr" rotWithShape="0">
                    <a:srgbClr val="524941"/>
                  </a:outerShdw>
                </a:effectLst>
              </a14:hiddenEffects>
            </a:ext>
          </a:extLst>
        </p:spPr>
        <p:txBody>
          <a:bodyPr lIns="43200" tIns="72000" rIns="43200" bIns="0"/>
          <a:lstStyle>
            <a:lvl1pPr marL="182563" indent="-182563">
              <a:defRPr>
                <a:solidFill>
                  <a:schemeClr val="tx1"/>
                </a:solidFill>
                <a:latin typeface="Frutiger 55 Roman" pitchFamily="34" charset="0"/>
                <a:ea typeface="Arial Unicode MS" pitchFamily="34" charset="-128"/>
                <a:cs typeface="Arial Unicode MS" pitchFamily="34" charset="-128"/>
              </a:defRPr>
            </a:lvl1pPr>
            <a:lvl2pPr marL="590550" indent="-228600">
              <a:defRPr>
                <a:solidFill>
                  <a:schemeClr val="tx1"/>
                </a:solidFill>
                <a:latin typeface="Frutiger 55 Roman" pitchFamily="34" charset="0"/>
                <a:ea typeface="Arial Unicode MS" pitchFamily="34" charset="-128"/>
                <a:cs typeface="Arial Unicode MS" pitchFamily="34" charset="-128"/>
              </a:defRPr>
            </a:lvl2pPr>
            <a:lvl3pPr marL="998538" indent="-228600">
              <a:defRPr>
                <a:solidFill>
                  <a:schemeClr val="tx1"/>
                </a:solidFill>
                <a:latin typeface="Frutiger 55 Roman" pitchFamily="34" charset="0"/>
                <a:ea typeface="Arial Unicode MS" pitchFamily="34" charset="-128"/>
                <a:cs typeface="Arial Unicode MS" pitchFamily="34" charset="-128"/>
              </a:defRPr>
            </a:lvl3pPr>
            <a:lvl4pPr marL="1406525" indent="-228600">
              <a:defRPr>
                <a:solidFill>
                  <a:schemeClr val="tx1"/>
                </a:solidFill>
                <a:latin typeface="Frutiger 55 Roman" pitchFamily="34" charset="0"/>
                <a:ea typeface="Arial Unicode MS" pitchFamily="34" charset="-128"/>
                <a:cs typeface="Arial Unicode MS" pitchFamily="34" charset="-128"/>
              </a:defRPr>
            </a:lvl4pPr>
            <a:lvl5pPr marL="1646238" indent="-60325">
              <a:defRPr>
                <a:solidFill>
                  <a:schemeClr val="tx1"/>
                </a:solidFill>
                <a:latin typeface="Frutiger 55 Roman" pitchFamily="34" charset="0"/>
                <a:ea typeface="Arial Unicode MS" pitchFamily="34" charset="-128"/>
                <a:cs typeface="Arial Unicode MS" pitchFamily="34" charset="-128"/>
              </a:defRPr>
            </a:lvl5pPr>
            <a:lvl6pPr marL="21034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5606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0178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4750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spcBef>
                <a:spcPct val="65000"/>
              </a:spcBef>
              <a:buClr>
                <a:schemeClr val="tx1"/>
              </a:buClr>
              <a:buFont typeface="Symbol" pitchFamily="18" charset="2"/>
              <a:buChar char="·"/>
            </a:pPr>
            <a:r>
              <a:rPr lang="en-GB" altLang="en-US" sz="1100" dirty="0" smtClean="0">
                <a:solidFill>
                  <a:srgbClr val="000000"/>
                </a:solidFill>
                <a:latin typeface="Frutiger 55 Roman"/>
              </a:rPr>
              <a:t>Unitised</a:t>
            </a:r>
          </a:p>
          <a:p>
            <a:pPr>
              <a:spcBef>
                <a:spcPct val="65000"/>
              </a:spcBef>
              <a:buClr>
                <a:schemeClr val="tx1"/>
              </a:buClr>
              <a:buFont typeface="Symbol" pitchFamily="18" charset="2"/>
              <a:buChar char="·"/>
            </a:pPr>
            <a:r>
              <a:rPr lang="en-GB" altLang="en-US" sz="1100" dirty="0" smtClean="0">
                <a:solidFill>
                  <a:srgbClr val="000000"/>
                </a:solidFill>
                <a:latin typeface="Frutiger 55 Roman"/>
              </a:rPr>
              <a:t>Private </a:t>
            </a:r>
            <a:r>
              <a:rPr lang="en-GB" altLang="en-US" sz="1100" dirty="0">
                <a:solidFill>
                  <a:srgbClr val="000000"/>
                </a:solidFill>
                <a:latin typeface="Frutiger 55 Roman"/>
              </a:rPr>
              <a:t>Equity</a:t>
            </a:r>
          </a:p>
          <a:p>
            <a:pPr>
              <a:spcBef>
                <a:spcPct val="65000"/>
              </a:spcBef>
              <a:buClr>
                <a:schemeClr val="tx1"/>
              </a:buClr>
              <a:buFont typeface="Symbol" pitchFamily="18" charset="2"/>
              <a:buChar char="·"/>
            </a:pPr>
            <a:r>
              <a:rPr lang="en-GB" altLang="en-US" sz="1100" dirty="0">
                <a:solidFill>
                  <a:srgbClr val="000000"/>
                </a:solidFill>
                <a:latin typeface="Frutiger 55 Roman"/>
              </a:rPr>
              <a:t>Hedge Funds</a:t>
            </a:r>
          </a:p>
          <a:p>
            <a:pPr>
              <a:spcBef>
                <a:spcPct val="65000"/>
              </a:spcBef>
              <a:buClr>
                <a:schemeClr val="tx1"/>
              </a:buClr>
              <a:buFont typeface="Symbol" pitchFamily="18" charset="2"/>
              <a:buChar char="·"/>
            </a:pPr>
            <a:r>
              <a:rPr lang="en-GB" altLang="en-US" sz="1100" dirty="0">
                <a:solidFill>
                  <a:srgbClr val="000000"/>
                </a:solidFill>
                <a:latin typeface="Frutiger 55 Roman"/>
              </a:rPr>
              <a:t>VCT/EIS</a:t>
            </a:r>
          </a:p>
          <a:p>
            <a:pPr>
              <a:spcBef>
                <a:spcPct val="65000"/>
              </a:spcBef>
              <a:buClr>
                <a:schemeClr val="tx1"/>
              </a:buClr>
              <a:buFont typeface="Symbol" pitchFamily="18" charset="2"/>
              <a:buChar char="·"/>
            </a:pPr>
            <a:r>
              <a:rPr lang="en-GB" altLang="en-US" sz="1100" dirty="0">
                <a:solidFill>
                  <a:srgbClr val="000000"/>
                </a:solidFill>
                <a:latin typeface="Frutiger 55 Roman"/>
              </a:rPr>
              <a:t>Structured Products</a:t>
            </a:r>
          </a:p>
          <a:p>
            <a:pPr>
              <a:spcBef>
                <a:spcPct val="65000"/>
              </a:spcBef>
              <a:buClr>
                <a:schemeClr val="tx1"/>
              </a:buClr>
              <a:buFont typeface="Symbol" pitchFamily="18" charset="2"/>
              <a:buChar char="·"/>
            </a:pPr>
            <a:r>
              <a:rPr lang="en-GB" altLang="en-US" sz="1100" dirty="0">
                <a:solidFill>
                  <a:srgbClr val="000000"/>
                </a:solidFill>
                <a:latin typeface="Frutiger 55 Roman"/>
              </a:rPr>
              <a:t>Thematic</a:t>
            </a:r>
          </a:p>
          <a:p>
            <a:pPr>
              <a:spcBef>
                <a:spcPct val="65000"/>
              </a:spcBef>
              <a:buClr>
                <a:schemeClr val="tx1"/>
              </a:buClr>
              <a:buFont typeface="Symbol" pitchFamily="18" charset="2"/>
              <a:buChar char="·"/>
            </a:pPr>
            <a:r>
              <a:rPr lang="en-GB" altLang="en-US" sz="1100" dirty="0">
                <a:solidFill>
                  <a:srgbClr val="000000"/>
                </a:solidFill>
                <a:latin typeface="Frutiger 55 Roman"/>
              </a:rPr>
              <a:t>Foreign currency</a:t>
            </a:r>
          </a:p>
          <a:p>
            <a:pPr>
              <a:spcBef>
                <a:spcPct val="65000"/>
              </a:spcBef>
              <a:buClr>
                <a:schemeClr val="tx1"/>
              </a:buClr>
              <a:buFont typeface="Symbol" pitchFamily="18" charset="2"/>
              <a:buChar char="·"/>
            </a:pPr>
            <a:r>
              <a:rPr lang="en-GB" altLang="en-US" sz="1100" dirty="0">
                <a:solidFill>
                  <a:srgbClr val="000000"/>
                </a:solidFill>
                <a:latin typeface="Frutiger 55 Roman"/>
              </a:rPr>
              <a:t>Targeted Return</a:t>
            </a:r>
          </a:p>
          <a:p>
            <a:pPr>
              <a:spcBef>
                <a:spcPct val="65000"/>
              </a:spcBef>
              <a:buClr>
                <a:schemeClr val="tx1"/>
              </a:buClr>
              <a:buFont typeface="Symbol" pitchFamily="18" charset="2"/>
              <a:buChar char="·"/>
            </a:pPr>
            <a:r>
              <a:rPr lang="en-GB" altLang="en-US" sz="1100" dirty="0">
                <a:solidFill>
                  <a:srgbClr val="000000"/>
                </a:solidFill>
                <a:latin typeface="Frutiger 55 Roman"/>
              </a:rPr>
              <a:t>Real Estate</a:t>
            </a:r>
          </a:p>
          <a:p>
            <a:pPr>
              <a:spcBef>
                <a:spcPct val="65000"/>
              </a:spcBef>
              <a:buClr>
                <a:schemeClr val="tx1"/>
              </a:buClr>
              <a:buFont typeface="Symbol" pitchFamily="18" charset="2"/>
              <a:buNone/>
            </a:pPr>
            <a:endParaRPr lang="en-GB" altLang="en-US" sz="1100" dirty="0">
              <a:solidFill>
                <a:srgbClr val="000000"/>
              </a:solidFill>
              <a:latin typeface="Frutiger 55 Roman"/>
            </a:endParaRPr>
          </a:p>
        </p:txBody>
      </p:sp>
      <p:cxnSp>
        <p:nvCxnSpPr>
          <p:cNvPr id="26639" name="AutoShape 14"/>
          <p:cNvCxnSpPr>
            <a:cxnSpLocks noChangeShapeType="1"/>
            <a:stCxn id="26638" idx="0"/>
            <a:endCxn id="26637" idx="2"/>
          </p:cNvCxnSpPr>
          <p:nvPr/>
        </p:nvCxnSpPr>
        <p:spPr bwMode="auto">
          <a:xfrm flipV="1">
            <a:off x="5826125" y="2897188"/>
            <a:ext cx="4763" cy="741362"/>
          </a:xfrm>
          <a:prstGeom prst="straightConnector1">
            <a:avLst/>
          </a:prstGeom>
          <a:noFill/>
          <a:ln w="1905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sp>
        <p:nvSpPr>
          <p:cNvPr id="26640" name="Rectangle 15"/>
          <p:cNvSpPr>
            <a:spLocks noChangeArrowheads="1"/>
          </p:cNvSpPr>
          <p:nvPr>
            <p:custDataLst>
              <p:tags r:id="rId8"/>
            </p:custDataLst>
          </p:nvPr>
        </p:nvSpPr>
        <p:spPr bwMode="auto">
          <a:xfrm>
            <a:off x="6915150" y="2405063"/>
            <a:ext cx="1079500" cy="492125"/>
          </a:xfrm>
          <a:prstGeom prst="rect">
            <a:avLst/>
          </a:prstGeom>
          <a:solidFill>
            <a:srgbClr val="E6B6A4"/>
          </a:solidFill>
          <a:ln w="19050">
            <a:solidFill>
              <a:srgbClr val="E6B6A4"/>
            </a:solidFill>
            <a:miter lim="800000"/>
            <a:headEnd/>
            <a:tailEnd/>
          </a:ln>
          <a:effectLst/>
          <a:extLst>
            <a:ext uri="{AF507438-7753-43E0-B8FC-AC1667EBCBE1}">
              <a14:hiddenEffects xmlns="" xmlns:a14="http://schemas.microsoft.com/office/drawing/2010/main">
                <a:effectLst>
                  <a:outerShdw dist="17961" dir="2700000" algn="ctr" rotWithShape="0">
                    <a:srgbClr val="7F685E"/>
                  </a:outerShdw>
                </a:effectLst>
              </a14:hiddenEffects>
            </a:ext>
          </a:extLst>
        </p:spPr>
        <p:txBody>
          <a:bodyPr lIns="0" tIns="0" rIns="0" bIns="0"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spcBef>
                <a:spcPct val="0"/>
              </a:spcBef>
            </a:pPr>
            <a:r>
              <a:rPr lang="en-GB" altLang="en-US" sz="1100" b="1" dirty="0">
                <a:solidFill>
                  <a:srgbClr val="000000"/>
                </a:solidFill>
                <a:latin typeface="Frutiger 55 Roman"/>
              </a:rPr>
              <a:t>Execution </a:t>
            </a:r>
            <a:r>
              <a:rPr lang="en-GB" altLang="en-US" sz="1100" b="1" dirty="0" smtClean="0">
                <a:solidFill>
                  <a:srgbClr val="000000"/>
                </a:solidFill>
                <a:latin typeface="Frutiger 55 Roman"/>
              </a:rPr>
              <a:t/>
            </a:r>
            <a:br>
              <a:rPr lang="en-GB" altLang="en-US" sz="1100" b="1" dirty="0" smtClean="0">
                <a:solidFill>
                  <a:srgbClr val="000000"/>
                </a:solidFill>
                <a:latin typeface="Frutiger 55 Roman"/>
              </a:rPr>
            </a:br>
            <a:r>
              <a:rPr lang="en-GB" altLang="en-US" sz="1100" b="1" dirty="0" smtClean="0">
                <a:solidFill>
                  <a:srgbClr val="000000"/>
                </a:solidFill>
                <a:latin typeface="Frutiger 55 Roman"/>
              </a:rPr>
              <a:t>only</a:t>
            </a:r>
            <a:endParaRPr lang="en-GB" altLang="en-US" sz="1100" b="1" dirty="0">
              <a:solidFill>
                <a:srgbClr val="000000"/>
              </a:solidFill>
              <a:latin typeface="Frutiger 55 Roman"/>
            </a:endParaRPr>
          </a:p>
        </p:txBody>
      </p:sp>
      <p:sp>
        <p:nvSpPr>
          <p:cNvPr id="26641" name="Rectangle 16"/>
          <p:cNvSpPr>
            <a:spLocks noChangeArrowheads="1"/>
          </p:cNvSpPr>
          <p:nvPr>
            <p:custDataLst>
              <p:tags r:id="rId9"/>
            </p:custDataLst>
          </p:nvPr>
        </p:nvSpPr>
        <p:spPr bwMode="auto">
          <a:xfrm>
            <a:off x="6916738" y="3638550"/>
            <a:ext cx="1079500" cy="1901825"/>
          </a:xfrm>
          <a:prstGeom prst="rect">
            <a:avLst/>
          </a:prstGeom>
          <a:noFill/>
          <a:ln w="19050">
            <a:solidFill>
              <a:srgbClr val="C07156"/>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17961" dir="2700000" algn="ctr" rotWithShape="0">
                    <a:srgbClr val="6E4536"/>
                  </a:outerShdw>
                </a:effectLst>
              </a14:hiddenEffects>
            </a:ext>
          </a:extLst>
        </p:spPr>
        <p:txBody>
          <a:bodyPr lIns="43200" tIns="72000" rIns="43200" bIns="0"/>
          <a:lstStyle>
            <a:lvl1pPr marL="182563" indent="-182563">
              <a:defRPr>
                <a:solidFill>
                  <a:schemeClr val="tx1"/>
                </a:solidFill>
                <a:latin typeface="Frutiger 55 Roman" pitchFamily="34" charset="0"/>
                <a:ea typeface="Arial Unicode MS" pitchFamily="34" charset="-128"/>
                <a:cs typeface="Arial Unicode MS" pitchFamily="34" charset="-128"/>
              </a:defRPr>
            </a:lvl1pPr>
            <a:lvl2pPr marL="590550" indent="-228600">
              <a:defRPr>
                <a:solidFill>
                  <a:schemeClr val="tx1"/>
                </a:solidFill>
                <a:latin typeface="Frutiger 55 Roman" pitchFamily="34" charset="0"/>
                <a:ea typeface="Arial Unicode MS" pitchFamily="34" charset="-128"/>
                <a:cs typeface="Arial Unicode MS" pitchFamily="34" charset="-128"/>
              </a:defRPr>
            </a:lvl2pPr>
            <a:lvl3pPr marL="998538" indent="-228600">
              <a:defRPr>
                <a:solidFill>
                  <a:schemeClr val="tx1"/>
                </a:solidFill>
                <a:latin typeface="Frutiger 55 Roman" pitchFamily="34" charset="0"/>
                <a:ea typeface="Arial Unicode MS" pitchFamily="34" charset="-128"/>
                <a:cs typeface="Arial Unicode MS" pitchFamily="34" charset="-128"/>
              </a:defRPr>
            </a:lvl3pPr>
            <a:lvl4pPr marL="1406525" indent="-228600">
              <a:defRPr>
                <a:solidFill>
                  <a:schemeClr val="tx1"/>
                </a:solidFill>
                <a:latin typeface="Frutiger 55 Roman" pitchFamily="34" charset="0"/>
                <a:ea typeface="Arial Unicode MS" pitchFamily="34" charset="-128"/>
                <a:cs typeface="Arial Unicode MS" pitchFamily="34" charset="-128"/>
              </a:defRPr>
            </a:lvl4pPr>
            <a:lvl5pPr marL="1646238" indent="-60325">
              <a:defRPr>
                <a:solidFill>
                  <a:schemeClr val="tx1"/>
                </a:solidFill>
                <a:latin typeface="Frutiger 55 Roman" pitchFamily="34" charset="0"/>
                <a:ea typeface="Arial Unicode MS" pitchFamily="34" charset="-128"/>
                <a:cs typeface="Arial Unicode MS" pitchFamily="34" charset="-128"/>
              </a:defRPr>
            </a:lvl5pPr>
            <a:lvl6pPr marL="21034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5606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0178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4750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spcBef>
                <a:spcPct val="65000"/>
              </a:spcBef>
              <a:buClr>
                <a:schemeClr val="tx1"/>
              </a:buClr>
              <a:buFont typeface="Symbol" pitchFamily="18" charset="2"/>
              <a:buChar char="·"/>
            </a:pPr>
            <a:r>
              <a:rPr lang="en-GB" altLang="en-US" sz="1100" dirty="0">
                <a:solidFill>
                  <a:srgbClr val="000000"/>
                </a:solidFill>
                <a:latin typeface="Frutiger 55 Roman"/>
              </a:rPr>
              <a:t>Custody</a:t>
            </a:r>
          </a:p>
          <a:p>
            <a:pPr>
              <a:spcBef>
                <a:spcPct val="65000"/>
              </a:spcBef>
              <a:buClr>
                <a:schemeClr val="tx1"/>
              </a:buClr>
              <a:buFont typeface="Symbol" pitchFamily="18" charset="2"/>
              <a:buChar char="·"/>
            </a:pPr>
            <a:r>
              <a:rPr lang="en-GB" altLang="en-US" sz="1100" dirty="0">
                <a:solidFill>
                  <a:srgbClr val="000000"/>
                </a:solidFill>
                <a:latin typeface="Frutiger 55 Roman"/>
              </a:rPr>
              <a:t>Execution</a:t>
            </a:r>
          </a:p>
          <a:p>
            <a:pPr>
              <a:spcBef>
                <a:spcPct val="65000"/>
              </a:spcBef>
              <a:buClr>
                <a:schemeClr val="tx1"/>
              </a:buClr>
              <a:buFont typeface="Symbol" pitchFamily="18" charset="2"/>
              <a:buNone/>
            </a:pPr>
            <a:endParaRPr lang="en-GB" altLang="en-US" sz="1100" dirty="0">
              <a:solidFill>
                <a:srgbClr val="000000"/>
              </a:solidFill>
              <a:latin typeface="Frutiger 55 Roman"/>
            </a:endParaRPr>
          </a:p>
        </p:txBody>
      </p:sp>
      <p:cxnSp>
        <p:nvCxnSpPr>
          <p:cNvPr id="26642" name="AutoShape 17"/>
          <p:cNvCxnSpPr>
            <a:cxnSpLocks noChangeShapeType="1"/>
            <a:stCxn id="26640" idx="2"/>
            <a:endCxn id="26641" idx="0"/>
          </p:cNvCxnSpPr>
          <p:nvPr/>
        </p:nvCxnSpPr>
        <p:spPr bwMode="auto">
          <a:xfrm>
            <a:off x="7454900" y="2906713"/>
            <a:ext cx="1588" cy="722312"/>
          </a:xfrm>
          <a:prstGeom prst="straightConnector1">
            <a:avLst/>
          </a:prstGeom>
          <a:noFill/>
          <a:ln w="1905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sp>
        <p:nvSpPr>
          <p:cNvPr id="26643" name="Rectangle 18"/>
          <p:cNvSpPr>
            <a:spLocks noChangeArrowheads="1"/>
          </p:cNvSpPr>
          <p:nvPr>
            <p:custDataLst>
              <p:tags r:id="rId10"/>
            </p:custDataLst>
          </p:nvPr>
        </p:nvSpPr>
        <p:spPr bwMode="auto">
          <a:xfrm>
            <a:off x="8534400" y="2405063"/>
            <a:ext cx="1079500" cy="492125"/>
          </a:xfrm>
          <a:prstGeom prst="rect">
            <a:avLst/>
          </a:prstGeom>
          <a:solidFill>
            <a:srgbClr val="C0D19B"/>
          </a:solidFill>
          <a:ln w="19050">
            <a:solidFill>
              <a:srgbClr val="C0D19B"/>
            </a:solidFill>
            <a:miter lim="800000"/>
            <a:headEnd/>
            <a:tailEnd/>
          </a:ln>
          <a:effectLst/>
          <a:extLst>
            <a:ext uri="{AF507438-7753-43E0-B8FC-AC1667EBCBE1}">
              <a14:hiddenEffects xmlns="" xmlns:a14="http://schemas.microsoft.com/office/drawing/2010/main">
                <a:effectLst>
                  <a:outerShdw dist="17961" dir="2700000" algn="ctr" rotWithShape="0">
                    <a:srgbClr val="85866B"/>
                  </a:outerShdw>
                </a:effectLst>
              </a14:hiddenEffects>
            </a:ext>
          </a:extLst>
        </p:spPr>
        <p:txBody>
          <a:bodyPr lIns="0" tIns="0" rIns="0" bIns="0"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spcBef>
                <a:spcPct val="0"/>
              </a:spcBef>
            </a:pPr>
            <a:r>
              <a:rPr lang="en-GB" altLang="en-US" sz="1100" b="1" dirty="0">
                <a:solidFill>
                  <a:srgbClr val="000000"/>
                </a:solidFill>
                <a:latin typeface="Frutiger 55 Roman"/>
              </a:rPr>
              <a:t>Charity</a:t>
            </a:r>
          </a:p>
        </p:txBody>
      </p:sp>
      <p:sp>
        <p:nvSpPr>
          <p:cNvPr id="26644" name="Rectangle 19"/>
          <p:cNvSpPr>
            <a:spLocks noChangeArrowheads="1"/>
          </p:cNvSpPr>
          <p:nvPr>
            <p:custDataLst>
              <p:tags r:id="rId11"/>
            </p:custDataLst>
          </p:nvPr>
        </p:nvSpPr>
        <p:spPr bwMode="auto">
          <a:xfrm>
            <a:off x="8532813" y="3638550"/>
            <a:ext cx="1079500" cy="1901825"/>
          </a:xfrm>
          <a:prstGeom prst="rect">
            <a:avLst/>
          </a:prstGeom>
          <a:noFill/>
          <a:ln w="19050">
            <a:solidFill>
              <a:srgbClr val="A6BE65"/>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17961" dir="2700000" algn="ctr" rotWithShape="0">
                    <a:srgbClr val="6C6E4A"/>
                  </a:outerShdw>
                </a:effectLst>
              </a14:hiddenEffects>
            </a:ext>
          </a:extLst>
        </p:spPr>
        <p:txBody>
          <a:bodyPr lIns="43200" tIns="72000" rIns="43200" bIns="0"/>
          <a:lstStyle>
            <a:lvl1pPr marL="182563" indent="-182563">
              <a:defRPr>
                <a:solidFill>
                  <a:schemeClr val="tx1"/>
                </a:solidFill>
                <a:latin typeface="Frutiger 55 Roman" pitchFamily="34" charset="0"/>
                <a:ea typeface="Arial Unicode MS" pitchFamily="34" charset="-128"/>
                <a:cs typeface="Arial Unicode MS" pitchFamily="34" charset="-128"/>
              </a:defRPr>
            </a:lvl1pPr>
            <a:lvl2pPr marL="590550" indent="-228600">
              <a:defRPr>
                <a:solidFill>
                  <a:schemeClr val="tx1"/>
                </a:solidFill>
                <a:latin typeface="Frutiger 55 Roman" pitchFamily="34" charset="0"/>
                <a:ea typeface="Arial Unicode MS" pitchFamily="34" charset="-128"/>
                <a:cs typeface="Arial Unicode MS" pitchFamily="34" charset="-128"/>
              </a:defRPr>
            </a:lvl2pPr>
            <a:lvl3pPr marL="998538" indent="-228600">
              <a:defRPr>
                <a:solidFill>
                  <a:schemeClr val="tx1"/>
                </a:solidFill>
                <a:latin typeface="Frutiger 55 Roman" pitchFamily="34" charset="0"/>
                <a:ea typeface="Arial Unicode MS" pitchFamily="34" charset="-128"/>
                <a:cs typeface="Arial Unicode MS" pitchFamily="34" charset="-128"/>
              </a:defRPr>
            </a:lvl3pPr>
            <a:lvl4pPr marL="1406525" indent="-228600">
              <a:defRPr>
                <a:solidFill>
                  <a:schemeClr val="tx1"/>
                </a:solidFill>
                <a:latin typeface="Frutiger 55 Roman" pitchFamily="34" charset="0"/>
                <a:ea typeface="Arial Unicode MS" pitchFamily="34" charset="-128"/>
                <a:cs typeface="Arial Unicode MS" pitchFamily="34" charset="-128"/>
              </a:defRPr>
            </a:lvl4pPr>
            <a:lvl5pPr marL="1646238" indent="-60325">
              <a:defRPr>
                <a:solidFill>
                  <a:schemeClr val="tx1"/>
                </a:solidFill>
                <a:latin typeface="Frutiger 55 Roman" pitchFamily="34" charset="0"/>
                <a:ea typeface="Arial Unicode MS" pitchFamily="34" charset="-128"/>
                <a:cs typeface="Arial Unicode MS" pitchFamily="34" charset="-128"/>
              </a:defRPr>
            </a:lvl5pPr>
            <a:lvl6pPr marL="21034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5606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0178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4750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spcBef>
                <a:spcPct val="65000"/>
              </a:spcBef>
              <a:buClr>
                <a:srgbClr val="000000"/>
              </a:buClr>
              <a:buFont typeface="Symbol" pitchFamily="18" charset="2"/>
              <a:buChar char="·"/>
            </a:pPr>
            <a:r>
              <a:rPr lang="en-GB" altLang="en-US" sz="1100" dirty="0">
                <a:solidFill>
                  <a:srgbClr val="000000"/>
                </a:solidFill>
                <a:latin typeface="Frutiger 55 Roman"/>
              </a:rPr>
              <a:t>Client Foundation</a:t>
            </a:r>
          </a:p>
        </p:txBody>
      </p:sp>
      <p:cxnSp>
        <p:nvCxnSpPr>
          <p:cNvPr id="26645" name="AutoShape 20"/>
          <p:cNvCxnSpPr>
            <a:cxnSpLocks noChangeShapeType="1"/>
            <a:stCxn id="26643" idx="2"/>
            <a:endCxn id="26644" idx="0"/>
          </p:cNvCxnSpPr>
          <p:nvPr/>
        </p:nvCxnSpPr>
        <p:spPr bwMode="auto">
          <a:xfrm flipH="1">
            <a:off x="9072563" y="2906713"/>
            <a:ext cx="1587" cy="722312"/>
          </a:xfrm>
          <a:prstGeom prst="straightConnector1">
            <a:avLst/>
          </a:prstGeom>
          <a:noFill/>
          <a:ln w="1905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sp>
        <p:nvSpPr>
          <p:cNvPr id="26646" name="Rectangle 21"/>
          <p:cNvSpPr>
            <a:spLocks noChangeArrowheads="1"/>
          </p:cNvSpPr>
          <p:nvPr>
            <p:custDataLst>
              <p:tags r:id="rId12"/>
            </p:custDataLst>
          </p:nvPr>
        </p:nvSpPr>
        <p:spPr bwMode="auto">
          <a:xfrm>
            <a:off x="2033588" y="3638550"/>
            <a:ext cx="1225550" cy="2046288"/>
          </a:xfrm>
          <a:prstGeom prst="rect">
            <a:avLst/>
          </a:prstGeom>
          <a:noFill/>
          <a:ln w="19050">
            <a:solidFill>
              <a:srgbClr val="55B1B4"/>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17961" dir="2700000" algn="ctr" rotWithShape="0">
                    <a:srgbClr val="596F6D"/>
                  </a:outerShdw>
                </a:effectLst>
              </a14:hiddenEffects>
            </a:ext>
          </a:extLst>
        </p:spPr>
        <p:txBody>
          <a:bodyPr lIns="43200" tIns="72000" rIns="43200" bIns="0"/>
          <a:lstStyle>
            <a:lvl1pPr marL="182563" indent="-182563">
              <a:defRPr>
                <a:solidFill>
                  <a:schemeClr val="tx1"/>
                </a:solidFill>
                <a:latin typeface="Frutiger 55 Roman" pitchFamily="34" charset="0"/>
                <a:ea typeface="Arial Unicode MS" pitchFamily="34" charset="-128"/>
                <a:cs typeface="Arial Unicode MS" pitchFamily="34" charset="-128"/>
              </a:defRPr>
            </a:lvl1pPr>
            <a:lvl2pPr marL="590550" indent="-228600">
              <a:defRPr>
                <a:solidFill>
                  <a:schemeClr val="tx1"/>
                </a:solidFill>
                <a:latin typeface="Frutiger 55 Roman" pitchFamily="34" charset="0"/>
                <a:ea typeface="Arial Unicode MS" pitchFamily="34" charset="-128"/>
                <a:cs typeface="Arial Unicode MS" pitchFamily="34" charset="-128"/>
              </a:defRPr>
            </a:lvl2pPr>
            <a:lvl3pPr marL="998538" indent="-228600">
              <a:defRPr>
                <a:solidFill>
                  <a:schemeClr val="tx1"/>
                </a:solidFill>
                <a:latin typeface="Frutiger 55 Roman" pitchFamily="34" charset="0"/>
                <a:ea typeface="Arial Unicode MS" pitchFamily="34" charset="-128"/>
                <a:cs typeface="Arial Unicode MS" pitchFamily="34" charset="-128"/>
              </a:defRPr>
            </a:lvl3pPr>
            <a:lvl4pPr marL="1406525" indent="-228600">
              <a:defRPr>
                <a:solidFill>
                  <a:schemeClr val="tx1"/>
                </a:solidFill>
                <a:latin typeface="Frutiger 55 Roman" pitchFamily="34" charset="0"/>
                <a:ea typeface="Arial Unicode MS" pitchFamily="34" charset="-128"/>
                <a:cs typeface="Arial Unicode MS" pitchFamily="34" charset="-128"/>
              </a:defRPr>
            </a:lvl4pPr>
            <a:lvl5pPr marL="1646238" indent="-60325">
              <a:defRPr>
                <a:solidFill>
                  <a:schemeClr val="tx1"/>
                </a:solidFill>
                <a:latin typeface="Frutiger 55 Roman" pitchFamily="34" charset="0"/>
                <a:ea typeface="Arial Unicode MS" pitchFamily="34" charset="-128"/>
                <a:cs typeface="Arial Unicode MS" pitchFamily="34" charset="-128"/>
              </a:defRPr>
            </a:lvl5pPr>
            <a:lvl6pPr marL="21034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5606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0178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4750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spcBef>
                <a:spcPct val="65000"/>
              </a:spcBef>
              <a:buClr>
                <a:srgbClr val="000000"/>
              </a:buClr>
              <a:buFont typeface="Symbol" pitchFamily="18" charset="2"/>
              <a:buChar char="·"/>
            </a:pPr>
            <a:r>
              <a:rPr lang="en-GB" altLang="en-US" sz="1100" dirty="0">
                <a:solidFill>
                  <a:srgbClr val="000000"/>
                </a:solidFill>
                <a:latin typeface="Frutiger 55 Roman"/>
              </a:rPr>
              <a:t>Deposits</a:t>
            </a:r>
          </a:p>
          <a:p>
            <a:pPr>
              <a:spcBef>
                <a:spcPct val="65000"/>
              </a:spcBef>
              <a:buClr>
                <a:srgbClr val="000000"/>
              </a:buClr>
              <a:buFont typeface="Symbol" pitchFamily="18" charset="2"/>
              <a:buChar char="·"/>
            </a:pPr>
            <a:r>
              <a:rPr lang="en-GB" altLang="en-US" sz="1100" dirty="0">
                <a:solidFill>
                  <a:srgbClr val="000000"/>
                </a:solidFill>
                <a:latin typeface="Frutiger 55 Roman"/>
              </a:rPr>
              <a:t>Money Market funds</a:t>
            </a:r>
          </a:p>
          <a:p>
            <a:pPr>
              <a:spcBef>
                <a:spcPct val="65000"/>
              </a:spcBef>
              <a:buClr>
                <a:srgbClr val="000000"/>
              </a:buClr>
              <a:buFont typeface="Symbol" pitchFamily="18" charset="2"/>
              <a:buChar char="·"/>
            </a:pPr>
            <a:r>
              <a:rPr lang="en-GB" altLang="en-US" sz="1100" dirty="0">
                <a:solidFill>
                  <a:srgbClr val="000000"/>
                </a:solidFill>
                <a:latin typeface="Frutiger 55 Roman"/>
              </a:rPr>
              <a:t>Cash instruments</a:t>
            </a:r>
          </a:p>
          <a:p>
            <a:pPr>
              <a:spcBef>
                <a:spcPct val="65000"/>
              </a:spcBef>
              <a:buClr>
                <a:srgbClr val="000000"/>
              </a:buClr>
              <a:buFont typeface="Symbol" pitchFamily="18" charset="2"/>
              <a:buChar char="·"/>
            </a:pPr>
            <a:r>
              <a:rPr lang="en-GB" altLang="en-US" sz="1100" dirty="0">
                <a:solidFill>
                  <a:srgbClr val="000000"/>
                </a:solidFill>
                <a:latin typeface="Frutiger 55 Roman"/>
              </a:rPr>
              <a:t>Cash management</a:t>
            </a:r>
          </a:p>
          <a:p>
            <a:pPr>
              <a:spcBef>
                <a:spcPct val="65000"/>
              </a:spcBef>
              <a:buClr>
                <a:srgbClr val="000000"/>
              </a:buClr>
              <a:buFont typeface="Symbol" pitchFamily="18" charset="2"/>
              <a:buChar char="·"/>
            </a:pPr>
            <a:r>
              <a:rPr lang="en-GB" altLang="en-US" sz="1100" dirty="0">
                <a:solidFill>
                  <a:srgbClr val="000000"/>
                </a:solidFill>
                <a:latin typeface="Frutiger 55 Roman"/>
              </a:rPr>
              <a:t>Dual currency investments</a:t>
            </a:r>
          </a:p>
          <a:p>
            <a:pPr>
              <a:spcBef>
                <a:spcPct val="65000"/>
              </a:spcBef>
              <a:buClr>
                <a:srgbClr val="000000"/>
              </a:buClr>
              <a:buFont typeface="Symbol" pitchFamily="18" charset="2"/>
              <a:buNone/>
            </a:pPr>
            <a:r>
              <a:rPr lang="en-GB" altLang="en-US" sz="1100" dirty="0">
                <a:solidFill>
                  <a:srgbClr val="000000"/>
                </a:solidFill>
                <a:latin typeface="Frutiger 55 Roman"/>
              </a:rPr>
              <a:t>	</a:t>
            </a:r>
          </a:p>
        </p:txBody>
      </p:sp>
      <p:sp>
        <p:nvSpPr>
          <p:cNvPr id="26647" name="Rectangle 22"/>
          <p:cNvSpPr>
            <a:spLocks noChangeArrowheads="1"/>
          </p:cNvSpPr>
          <p:nvPr>
            <p:custDataLst>
              <p:tags r:id="rId13"/>
            </p:custDataLst>
          </p:nvPr>
        </p:nvSpPr>
        <p:spPr bwMode="auto">
          <a:xfrm>
            <a:off x="2033588" y="2405063"/>
            <a:ext cx="1079500" cy="492125"/>
          </a:xfrm>
          <a:prstGeom prst="rect">
            <a:avLst/>
          </a:prstGeom>
          <a:solidFill>
            <a:srgbClr val="97D3CC"/>
          </a:solidFill>
          <a:ln w="19050">
            <a:solidFill>
              <a:srgbClr val="97D3CC"/>
            </a:solidFill>
            <a:miter lim="800000"/>
            <a:headEnd/>
            <a:tailEnd/>
          </a:ln>
          <a:effectLst/>
          <a:extLst>
            <a:ext uri="{AF507438-7753-43E0-B8FC-AC1667EBCBE1}">
              <a14:hiddenEffects xmlns="" xmlns:a14="http://schemas.microsoft.com/office/drawing/2010/main">
                <a:effectLst>
                  <a:outerShdw dist="17961" dir="2700000" algn="ctr" rotWithShape="0">
                    <a:srgbClr val="77827C"/>
                  </a:outerShdw>
                </a:effectLst>
              </a14:hiddenEffects>
            </a:ext>
          </a:extLst>
        </p:spPr>
        <p:txBody>
          <a:bodyPr lIns="0" tIns="0" rIns="0" bIns="0"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spcBef>
                <a:spcPct val="0"/>
              </a:spcBef>
            </a:pPr>
            <a:r>
              <a:rPr lang="en-GB" altLang="en-US" sz="1100" b="1" dirty="0">
                <a:solidFill>
                  <a:srgbClr val="000000"/>
                </a:solidFill>
                <a:latin typeface="Frutiger 55 Roman"/>
              </a:rPr>
              <a:t>Cash</a:t>
            </a:r>
          </a:p>
        </p:txBody>
      </p:sp>
      <p:grpSp>
        <p:nvGrpSpPr>
          <p:cNvPr id="26648" name="Group 23"/>
          <p:cNvGrpSpPr>
            <a:grpSpLocks/>
          </p:cNvGrpSpPr>
          <p:nvPr/>
        </p:nvGrpSpPr>
        <p:grpSpPr bwMode="auto">
          <a:xfrm>
            <a:off x="2025650" y="3179763"/>
            <a:ext cx="1098550" cy="179387"/>
            <a:chOff x="263" y="2150"/>
            <a:chExt cx="692" cy="113"/>
          </a:xfrm>
        </p:grpSpPr>
        <p:sp>
          <p:nvSpPr>
            <p:cNvPr id="26658" name="AutoShape 24"/>
            <p:cNvSpPr>
              <a:spLocks noChangeArrowheads="1"/>
            </p:cNvSpPr>
            <p:nvPr>
              <p:custDataLst>
                <p:tags r:id="rId16"/>
              </p:custDataLst>
            </p:nvPr>
          </p:nvSpPr>
          <p:spPr bwMode="auto">
            <a:xfrm>
              <a:off x="263" y="2150"/>
              <a:ext cx="203" cy="113"/>
            </a:xfrm>
            <a:prstGeom prst="roundRect">
              <a:avLst>
                <a:gd name="adj" fmla="val 16667"/>
              </a:avLst>
            </a:prstGeom>
            <a:solidFill>
              <a:srgbClr val="AEB0B3"/>
            </a:solidFill>
            <a:ln w="19050">
              <a:solidFill>
                <a:srgbClr val="AEB0B3"/>
              </a:solidFill>
              <a:round/>
              <a:headEnd/>
              <a:tailEnd/>
            </a:ln>
            <a:effectLst/>
            <a:extLst>
              <a:ext uri="{AF507438-7753-43E0-B8FC-AC1667EBCBE1}">
                <a14:hiddenEffects xmlns="" xmlns:a14="http://schemas.microsoft.com/office/drawing/2010/main">
                  <a:effectLst>
                    <a:outerShdw dist="17961" dir="2700000" algn="ctr" rotWithShape="0">
                      <a:srgbClr val="727272"/>
                    </a:outerShdw>
                  </a:effectLst>
                </a14:hiddenEffects>
              </a:ext>
            </a:extLst>
          </p:spPr>
          <p:txBody>
            <a:bodyPr lIns="36576" tIns="36576" rIns="36576" bIns="36576"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r>
                <a:rPr lang="en-GB" altLang="en-US" sz="900" dirty="0">
                  <a:solidFill>
                    <a:srgbClr val="000000"/>
                  </a:solidFill>
                  <a:latin typeface="Frutiger 55 Roman"/>
                </a:rPr>
                <a:t>GBP</a:t>
              </a:r>
            </a:p>
          </p:txBody>
        </p:sp>
        <p:sp>
          <p:nvSpPr>
            <p:cNvPr id="26659" name="AutoShape 25"/>
            <p:cNvSpPr>
              <a:spLocks noChangeArrowheads="1"/>
            </p:cNvSpPr>
            <p:nvPr>
              <p:custDataLst>
                <p:tags r:id="rId17"/>
              </p:custDataLst>
            </p:nvPr>
          </p:nvSpPr>
          <p:spPr bwMode="auto">
            <a:xfrm>
              <a:off x="507" y="2150"/>
              <a:ext cx="203" cy="113"/>
            </a:xfrm>
            <a:prstGeom prst="roundRect">
              <a:avLst>
                <a:gd name="adj" fmla="val 16667"/>
              </a:avLst>
            </a:prstGeom>
            <a:solidFill>
              <a:srgbClr val="AEB0B3"/>
            </a:solidFill>
            <a:ln w="19050">
              <a:solidFill>
                <a:srgbClr val="AEB0B3"/>
              </a:solidFill>
              <a:round/>
              <a:headEnd/>
              <a:tailEnd/>
            </a:ln>
            <a:effectLst/>
            <a:extLst>
              <a:ext uri="{AF507438-7753-43E0-B8FC-AC1667EBCBE1}">
                <a14:hiddenEffects xmlns="" xmlns:a14="http://schemas.microsoft.com/office/drawing/2010/main">
                  <a:effectLst>
                    <a:outerShdw dist="17961" dir="2700000" algn="ctr" rotWithShape="0">
                      <a:srgbClr val="727272"/>
                    </a:outerShdw>
                  </a:effectLst>
                </a14:hiddenEffects>
              </a:ext>
            </a:extLst>
          </p:spPr>
          <p:txBody>
            <a:bodyPr lIns="36576" tIns="36576" rIns="36576" bIns="36576"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r>
                <a:rPr lang="en-GB" altLang="en-US" sz="900" dirty="0">
                  <a:solidFill>
                    <a:srgbClr val="000000"/>
                  </a:solidFill>
                  <a:latin typeface="Frutiger 55 Roman"/>
                </a:rPr>
                <a:t>EUR</a:t>
              </a:r>
            </a:p>
          </p:txBody>
        </p:sp>
        <p:sp>
          <p:nvSpPr>
            <p:cNvPr id="26660" name="AutoShape 26"/>
            <p:cNvSpPr>
              <a:spLocks noChangeArrowheads="1"/>
            </p:cNvSpPr>
            <p:nvPr>
              <p:custDataLst>
                <p:tags r:id="rId18"/>
              </p:custDataLst>
            </p:nvPr>
          </p:nvSpPr>
          <p:spPr bwMode="auto">
            <a:xfrm>
              <a:off x="752" y="2150"/>
              <a:ext cx="203" cy="113"/>
            </a:xfrm>
            <a:prstGeom prst="roundRect">
              <a:avLst>
                <a:gd name="adj" fmla="val 16667"/>
              </a:avLst>
            </a:prstGeom>
            <a:solidFill>
              <a:srgbClr val="AEB0B3"/>
            </a:solidFill>
            <a:ln w="19050">
              <a:solidFill>
                <a:srgbClr val="AEB0B3"/>
              </a:solidFill>
              <a:round/>
              <a:headEnd/>
              <a:tailEnd/>
            </a:ln>
            <a:effectLst/>
            <a:extLst>
              <a:ext uri="{AF507438-7753-43E0-B8FC-AC1667EBCBE1}">
                <a14:hiddenEffects xmlns="" xmlns:a14="http://schemas.microsoft.com/office/drawing/2010/main">
                  <a:effectLst>
                    <a:outerShdw dist="17961" dir="2700000" algn="ctr" rotWithShape="0">
                      <a:srgbClr val="727272"/>
                    </a:outerShdw>
                  </a:effectLst>
                </a14:hiddenEffects>
              </a:ext>
            </a:extLst>
          </p:spPr>
          <p:txBody>
            <a:bodyPr lIns="36576" tIns="36576" rIns="36576" bIns="36576"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r>
                <a:rPr lang="en-GB" altLang="en-US" sz="900" dirty="0">
                  <a:solidFill>
                    <a:srgbClr val="000000"/>
                  </a:solidFill>
                  <a:latin typeface="Frutiger 55 Roman"/>
                </a:rPr>
                <a:t>USD</a:t>
              </a:r>
            </a:p>
          </p:txBody>
        </p:sp>
      </p:grpSp>
      <p:cxnSp>
        <p:nvCxnSpPr>
          <p:cNvPr id="26649" name="AutoShape 27"/>
          <p:cNvCxnSpPr>
            <a:cxnSpLocks noChangeShapeType="1"/>
            <a:stCxn id="26647" idx="2"/>
            <a:endCxn id="26658" idx="0"/>
          </p:cNvCxnSpPr>
          <p:nvPr/>
        </p:nvCxnSpPr>
        <p:spPr bwMode="auto">
          <a:xfrm rot="5400000">
            <a:off x="2248694" y="2845594"/>
            <a:ext cx="263525" cy="385763"/>
          </a:xfrm>
          <a:prstGeom prst="bentConnector3">
            <a:avLst>
              <a:gd name="adj1" fmla="val 50000"/>
            </a:avLst>
          </a:prstGeom>
          <a:noFill/>
          <a:ln w="19050">
            <a:solidFill>
              <a:srgbClr val="969696"/>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cxnSp>
        <p:nvCxnSpPr>
          <p:cNvPr id="26650" name="AutoShape 28"/>
          <p:cNvCxnSpPr>
            <a:cxnSpLocks noChangeShapeType="1"/>
            <a:stCxn id="26647" idx="2"/>
            <a:endCxn id="26660" idx="0"/>
          </p:cNvCxnSpPr>
          <p:nvPr/>
        </p:nvCxnSpPr>
        <p:spPr bwMode="auto">
          <a:xfrm rot="16200000" flipH="1">
            <a:off x="2636838" y="2843213"/>
            <a:ext cx="263525" cy="390525"/>
          </a:xfrm>
          <a:prstGeom prst="bentConnector3">
            <a:avLst>
              <a:gd name="adj1" fmla="val 50000"/>
            </a:avLst>
          </a:prstGeom>
          <a:noFill/>
          <a:ln w="19050">
            <a:solidFill>
              <a:srgbClr val="969696"/>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cxnSp>
        <p:nvCxnSpPr>
          <p:cNvPr id="26651" name="AutoShape 29"/>
          <p:cNvCxnSpPr>
            <a:cxnSpLocks noChangeShapeType="1"/>
            <a:stCxn id="26647" idx="2"/>
            <a:endCxn id="26659" idx="0"/>
          </p:cNvCxnSpPr>
          <p:nvPr/>
        </p:nvCxnSpPr>
        <p:spPr bwMode="auto">
          <a:xfrm>
            <a:off x="2573338" y="2906713"/>
            <a:ext cx="1587" cy="263525"/>
          </a:xfrm>
          <a:prstGeom prst="straightConnector1">
            <a:avLst/>
          </a:prstGeom>
          <a:noFill/>
          <a:ln w="1905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cxnSp>
        <p:nvCxnSpPr>
          <p:cNvPr id="26652" name="AutoShape 30"/>
          <p:cNvCxnSpPr>
            <a:cxnSpLocks noChangeShapeType="1"/>
            <a:stCxn id="26658" idx="2"/>
            <a:endCxn id="26646" idx="0"/>
          </p:cNvCxnSpPr>
          <p:nvPr/>
        </p:nvCxnSpPr>
        <p:spPr bwMode="auto">
          <a:xfrm rot="16200000" flipH="1">
            <a:off x="2286794" y="3269456"/>
            <a:ext cx="260350" cy="458788"/>
          </a:xfrm>
          <a:prstGeom prst="bentConnector3">
            <a:avLst>
              <a:gd name="adj1" fmla="val 49389"/>
            </a:avLst>
          </a:prstGeom>
          <a:noFill/>
          <a:ln w="19050">
            <a:solidFill>
              <a:srgbClr val="969696"/>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cxnSp>
        <p:nvCxnSpPr>
          <p:cNvPr id="26653" name="AutoShape 31"/>
          <p:cNvCxnSpPr>
            <a:cxnSpLocks noChangeShapeType="1"/>
            <a:stCxn id="26660" idx="2"/>
            <a:endCxn id="26646" idx="0"/>
          </p:cNvCxnSpPr>
          <p:nvPr/>
        </p:nvCxnSpPr>
        <p:spPr bwMode="auto">
          <a:xfrm rot="5400000">
            <a:off x="2674938" y="3340100"/>
            <a:ext cx="260350" cy="317500"/>
          </a:xfrm>
          <a:prstGeom prst="bentConnector3">
            <a:avLst>
              <a:gd name="adj1" fmla="val 49389"/>
            </a:avLst>
          </a:prstGeom>
          <a:noFill/>
          <a:ln w="19050">
            <a:solidFill>
              <a:srgbClr val="969696"/>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sp>
        <p:nvSpPr>
          <p:cNvPr id="26654" name="Rectangle 33"/>
          <p:cNvSpPr>
            <a:spLocks noChangeArrowheads="1"/>
          </p:cNvSpPr>
          <p:nvPr>
            <p:custDataLst>
              <p:tags r:id="rId14"/>
            </p:custDataLst>
          </p:nvPr>
        </p:nvSpPr>
        <p:spPr bwMode="auto">
          <a:xfrm>
            <a:off x="409575" y="2401888"/>
            <a:ext cx="1079500" cy="492125"/>
          </a:xfrm>
          <a:prstGeom prst="rect">
            <a:avLst/>
          </a:prstGeom>
          <a:solidFill>
            <a:srgbClr val="3692CA"/>
          </a:solidFill>
          <a:ln w="19050">
            <a:solidFill>
              <a:srgbClr val="3692CA"/>
            </a:solidFill>
            <a:miter lim="800000"/>
            <a:headEnd/>
            <a:tailEnd/>
          </a:ln>
          <a:effectLst/>
          <a:extLst>
            <a:ext uri="{AF507438-7753-43E0-B8FC-AC1667EBCBE1}">
              <a14:hiddenEffects xmlns="" xmlns:a14="http://schemas.microsoft.com/office/drawing/2010/main">
                <a:effectLst>
                  <a:outerShdw dist="17961" dir="2700000" algn="ctr" rotWithShape="0">
                    <a:srgbClr val="2E586C"/>
                  </a:outerShdw>
                </a:effectLst>
              </a14:hiddenEffects>
            </a:ext>
          </a:extLst>
        </p:spPr>
        <p:txBody>
          <a:bodyPr lIns="0" tIns="0" rIns="0" bIns="0"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spcBef>
                <a:spcPct val="0"/>
              </a:spcBef>
            </a:pPr>
            <a:r>
              <a:rPr lang="en-GB" altLang="en-US" sz="1100" b="1" dirty="0">
                <a:solidFill>
                  <a:srgbClr val="000000"/>
                </a:solidFill>
                <a:latin typeface="Frutiger 55 Roman"/>
              </a:rPr>
              <a:t>Liquidity</a:t>
            </a:r>
          </a:p>
        </p:txBody>
      </p:sp>
      <p:sp>
        <p:nvSpPr>
          <p:cNvPr id="26655" name="Rectangle 34"/>
          <p:cNvSpPr>
            <a:spLocks noChangeArrowheads="1"/>
          </p:cNvSpPr>
          <p:nvPr>
            <p:custDataLst>
              <p:tags r:id="rId15"/>
            </p:custDataLst>
          </p:nvPr>
        </p:nvSpPr>
        <p:spPr bwMode="auto">
          <a:xfrm>
            <a:off x="325438" y="3624263"/>
            <a:ext cx="1225550" cy="1901825"/>
          </a:xfrm>
          <a:prstGeom prst="rect">
            <a:avLst/>
          </a:prstGeom>
          <a:noFill/>
          <a:ln w="19050">
            <a:solidFill>
              <a:srgbClr val="55B1B4"/>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17961" dir="2700000" algn="ctr" rotWithShape="0">
                    <a:srgbClr val="596F6D"/>
                  </a:outerShdw>
                </a:effectLst>
              </a14:hiddenEffects>
            </a:ext>
          </a:extLst>
        </p:spPr>
        <p:txBody>
          <a:bodyPr lIns="43200" tIns="72000" rIns="43200" bIns="0"/>
          <a:lstStyle>
            <a:lvl1pPr marL="182563" indent="-182563">
              <a:defRPr>
                <a:solidFill>
                  <a:schemeClr val="tx1"/>
                </a:solidFill>
                <a:latin typeface="Frutiger 55 Roman" pitchFamily="34" charset="0"/>
                <a:ea typeface="Arial Unicode MS" pitchFamily="34" charset="-128"/>
                <a:cs typeface="Arial Unicode MS" pitchFamily="34" charset="-128"/>
              </a:defRPr>
            </a:lvl1pPr>
            <a:lvl2pPr marL="590550" indent="-228600">
              <a:defRPr>
                <a:solidFill>
                  <a:schemeClr val="tx1"/>
                </a:solidFill>
                <a:latin typeface="Frutiger 55 Roman" pitchFamily="34" charset="0"/>
                <a:ea typeface="Arial Unicode MS" pitchFamily="34" charset="-128"/>
                <a:cs typeface="Arial Unicode MS" pitchFamily="34" charset="-128"/>
              </a:defRPr>
            </a:lvl2pPr>
            <a:lvl3pPr marL="998538" indent="-228600">
              <a:defRPr>
                <a:solidFill>
                  <a:schemeClr val="tx1"/>
                </a:solidFill>
                <a:latin typeface="Frutiger 55 Roman" pitchFamily="34" charset="0"/>
                <a:ea typeface="Arial Unicode MS" pitchFamily="34" charset="-128"/>
                <a:cs typeface="Arial Unicode MS" pitchFamily="34" charset="-128"/>
              </a:defRPr>
            </a:lvl3pPr>
            <a:lvl4pPr marL="1406525" indent="-228600">
              <a:defRPr>
                <a:solidFill>
                  <a:schemeClr val="tx1"/>
                </a:solidFill>
                <a:latin typeface="Frutiger 55 Roman" pitchFamily="34" charset="0"/>
                <a:ea typeface="Arial Unicode MS" pitchFamily="34" charset="-128"/>
                <a:cs typeface="Arial Unicode MS" pitchFamily="34" charset="-128"/>
              </a:defRPr>
            </a:lvl4pPr>
            <a:lvl5pPr marL="1646238" indent="-60325">
              <a:defRPr>
                <a:solidFill>
                  <a:schemeClr val="tx1"/>
                </a:solidFill>
                <a:latin typeface="Frutiger 55 Roman" pitchFamily="34" charset="0"/>
                <a:ea typeface="Arial Unicode MS" pitchFamily="34" charset="-128"/>
                <a:cs typeface="Arial Unicode MS" pitchFamily="34" charset="-128"/>
              </a:defRPr>
            </a:lvl5pPr>
            <a:lvl6pPr marL="21034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5606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0178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475038" indent="-60325"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spcBef>
                <a:spcPct val="65000"/>
              </a:spcBef>
              <a:buClr>
                <a:srgbClr val="000000"/>
              </a:buClr>
              <a:buFont typeface="Symbol" pitchFamily="18" charset="2"/>
              <a:buChar char="·"/>
            </a:pPr>
            <a:r>
              <a:rPr lang="en-GB" altLang="en-US" sz="1100" dirty="0">
                <a:solidFill>
                  <a:srgbClr val="000000"/>
                </a:solidFill>
                <a:latin typeface="Frutiger 55 Roman"/>
              </a:rPr>
              <a:t>Asset backed lending</a:t>
            </a:r>
          </a:p>
          <a:p>
            <a:pPr>
              <a:spcBef>
                <a:spcPct val="65000"/>
              </a:spcBef>
              <a:buClr>
                <a:srgbClr val="000000"/>
              </a:buClr>
              <a:buFont typeface="Symbol" pitchFamily="18" charset="2"/>
              <a:buChar char="·"/>
            </a:pPr>
            <a:r>
              <a:rPr lang="en-GB" altLang="en-US" sz="1100" dirty="0">
                <a:solidFill>
                  <a:srgbClr val="000000"/>
                </a:solidFill>
                <a:latin typeface="Frutiger 55 Roman"/>
              </a:rPr>
              <a:t>Mortgages</a:t>
            </a:r>
          </a:p>
          <a:p>
            <a:pPr>
              <a:spcBef>
                <a:spcPct val="65000"/>
              </a:spcBef>
              <a:buClr>
                <a:srgbClr val="000000"/>
              </a:buClr>
              <a:buFont typeface="Symbol" pitchFamily="18" charset="2"/>
              <a:buChar char="·"/>
            </a:pPr>
            <a:r>
              <a:rPr lang="en-GB" altLang="en-US" sz="1100" dirty="0">
                <a:solidFill>
                  <a:srgbClr val="000000"/>
                </a:solidFill>
                <a:latin typeface="Frutiger 55 Roman"/>
              </a:rPr>
              <a:t>Structured finance</a:t>
            </a:r>
          </a:p>
          <a:p>
            <a:pPr>
              <a:spcBef>
                <a:spcPct val="65000"/>
              </a:spcBef>
              <a:buClr>
                <a:srgbClr val="000000"/>
              </a:buClr>
              <a:buFont typeface="Symbol" pitchFamily="18" charset="2"/>
              <a:buChar char="·"/>
            </a:pPr>
            <a:r>
              <a:rPr lang="en-GB" altLang="en-US" sz="1100" dirty="0">
                <a:solidFill>
                  <a:srgbClr val="000000"/>
                </a:solidFill>
                <a:latin typeface="Frutiger 55 Roman"/>
              </a:rPr>
              <a:t>Charge cards</a:t>
            </a:r>
          </a:p>
        </p:txBody>
      </p:sp>
      <p:cxnSp>
        <p:nvCxnSpPr>
          <p:cNvPr id="26656" name="AutoShape 35"/>
          <p:cNvCxnSpPr>
            <a:cxnSpLocks noChangeShapeType="1"/>
          </p:cNvCxnSpPr>
          <p:nvPr/>
        </p:nvCxnSpPr>
        <p:spPr bwMode="auto">
          <a:xfrm flipV="1">
            <a:off x="949325" y="2892425"/>
            <a:ext cx="4763" cy="722313"/>
          </a:xfrm>
          <a:prstGeom prst="straightConnector1">
            <a:avLst/>
          </a:prstGeom>
          <a:noFill/>
          <a:ln w="1905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cxnSp>
      <p:sp>
        <p:nvSpPr>
          <p:cNvPr id="26657" name="Line 36"/>
          <p:cNvSpPr>
            <a:spLocks noChangeShapeType="1"/>
          </p:cNvSpPr>
          <p:nvPr/>
        </p:nvSpPr>
        <p:spPr bwMode="auto">
          <a:xfrm flipH="1">
            <a:off x="1766888" y="2182813"/>
            <a:ext cx="9525" cy="4364037"/>
          </a:xfrm>
          <a:prstGeom prst="line">
            <a:avLst/>
          </a:prstGeom>
          <a:noFill/>
          <a:ln w="19050">
            <a:solidFill>
              <a:srgbClr val="969696"/>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17961" dir="2700000" algn="ctr" rotWithShape="0">
                    <a:srgbClr val="5A5A5A"/>
                  </a:outerShdw>
                </a:effectLst>
              </a14:hiddenEffects>
            </a:ext>
          </a:extLst>
        </p:spPr>
        <p:txBody>
          <a:bodyPr lIns="0" tIns="0" rIns="0" bIns="0"/>
          <a:lstStyle/>
          <a:p>
            <a:endParaRPr lang="en-GB" dirty="0"/>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PAGE HEADING"/>
          <p:cNvSpPr>
            <a:spLocks noGrp="1" noChangeArrowheads="1"/>
          </p:cNvSpPr>
          <p:nvPr>
            <p:ph type="title"/>
            <p:custDataLst>
              <p:tags r:id="rId3"/>
            </p:custDataLst>
          </p:nvPr>
        </p:nvSpPr>
        <p:spPr>
          <a:xfrm>
            <a:off x="420624" y="3"/>
            <a:ext cx="9189720" cy="941832"/>
          </a:xfrm>
        </p:spPr>
        <p:txBody>
          <a:bodyPr>
            <a:normAutofit/>
          </a:bodyPr>
          <a:lstStyle/>
          <a:p>
            <a:r>
              <a:rPr lang="en-GB" altLang="en-US" dirty="0" smtClean="0">
                <a:solidFill>
                  <a:srgbClr val="000000"/>
                </a:solidFill>
              </a:rPr>
              <a:t>The Trusted Team</a:t>
            </a:r>
          </a:p>
        </p:txBody>
      </p:sp>
      <p:graphicFrame>
        <p:nvGraphicFramePr>
          <p:cNvPr id="27651" name="Object 2"/>
          <p:cNvGraphicFramePr>
            <a:graphicFrameLocks noChangeAspect="1"/>
          </p:cNvGraphicFramePr>
          <p:nvPr/>
        </p:nvGraphicFramePr>
        <p:xfrm>
          <a:off x="1676400" y="1538288"/>
          <a:ext cx="6705600" cy="4467225"/>
        </p:xfrm>
        <a:graphic>
          <a:graphicData uri="http://schemas.openxmlformats.org/presentationml/2006/ole">
            <p:oleObj spid="_x0000_s27672" name="Chart" r:id="rId6" imgW="6705600" imgH="4467203" progId="MSGraph.Chart.8">
              <p:embed followColorScheme="full"/>
            </p:oleObj>
          </a:graphicData>
        </a:graphic>
      </p:graphicFrame>
      <p:sp>
        <p:nvSpPr>
          <p:cNvPr id="27652" name="Oval 3"/>
          <p:cNvSpPr>
            <a:spLocks noChangeArrowheads="1"/>
          </p:cNvSpPr>
          <p:nvPr/>
        </p:nvSpPr>
        <p:spPr bwMode="auto">
          <a:xfrm>
            <a:off x="4370388" y="3114675"/>
            <a:ext cx="1317625" cy="1317625"/>
          </a:xfrm>
          <a:prstGeom prst="ellipse">
            <a:avLst/>
          </a:prstGeom>
          <a:solidFill>
            <a:srgbClr val="464749"/>
          </a:solidFill>
          <a:ln>
            <a:noFill/>
          </a:ln>
          <a:effectLst/>
          <a:extLst>
            <a:ext uri="{91240B29-F687-4F45-9708-019B960494DF}">
              <a14:hiddenLine xmlns="" xmlns:a14="http://schemas.microsoft.com/office/drawing/2010/main" w="19050">
                <a:solidFill>
                  <a:srgbClr val="969696"/>
                </a:solidFill>
                <a:round/>
                <a:headEnd/>
                <a:tailEnd/>
              </a14:hiddenLine>
            </a:ext>
            <a:ext uri="{AF507438-7753-43E0-B8FC-AC1667EBCBE1}">
              <a14:hiddenEffects xmlns="" xmlns:a14="http://schemas.microsoft.com/office/drawing/2010/main">
                <a:effectLst>
                  <a:outerShdw dist="17961" dir="2700000" algn="ctr" rotWithShape="0">
                    <a:srgbClr val="3C3C3C"/>
                  </a:outerShdw>
                </a:effectLst>
              </a14:hiddenEffects>
            </a:ext>
          </a:extLst>
        </p:spPr>
        <p:txBody>
          <a:bodyPr wrap="none" lIns="0" tIns="0" rIns="0" bIns="0" anchor="ct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endParaRPr lang="en-GB" altLang="en-US" dirty="0"/>
          </a:p>
        </p:txBody>
      </p:sp>
      <p:sp>
        <p:nvSpPr>
          <p:cNvPr id="27654" name="Rectangle 16"/>
          <p:cNvSpPr>
            <a:spLocks noChangeArrowheads="1"/>
          </p:cNvSpPr>
          <p:nvPr/>
        </p:nvSpPr>
        <p:spPr bwMode="auto">
          <a:xfrm>
            <a:off x="374650" y="1109663"/>
            <a:ext cx="878840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13" tIns="45706" rIns="91413" bIns="45706">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1413" indent="-227013">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spcBef>
                <a:spcPct val="0"/>
              </a:spcBef>
              <a:buFont typeface="Frutiger 55 Roman" pitchFamily="34" charset="0"/>
              <a:buNone/>
            </a:pPr>
            <a:endParaRPr lang="en-GB" altLang="en-US" dirty="0">
              <a:solidFill>
                <a:schemeClr val="accent1"/>
              </a:solidFill>
            </a:endParaRPr>
          </a:p>
        </p:txBody>
      </p:sp>
      <p:sp>
        <p:nvSpPr>
          <p:cNvPr id="27655" name="Rectangle 6"/>
          <p:cNvSpPr>
            <a:spLocks noChangeArrowheads="1"/>
          </p:cNvSpPr>
          <p:nvPr/>
        </p:nvSpPr>
        <p:spPr bwMode="auto">
          <a:xfrm>
            <a:off x="0" y="3552825"/>
            <a:ext cx="65" cy="22159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19191"/>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wrap="none"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nSpc>
                <a:spcPct val="80000"/>
              </a:lnSpc>
              <a:spcBef>
                <a:spcPct val="65000"/>
              </a:spcBef>
              <a:buClr>
                <a:schemeClr val="bg2"/>
              </a:buClr>
              <a:buFont typeface="Symbol" pitchFamily="18" charset="2"/>
              <a:buNone/>
            </a:pPr>
            <a:endParaRPr lang="en-GB" altLang="en-US" dirty="0">
              <a:solidFill>
                <a:schemeClr val="accent1"/>
              </a:solidFill>
            </a:endParaRPr>
          </a:p>
        </p:txBody>
      </p:sp>
      <p:sp>
        <p:nvSpPr>
          <p:cNvPr id="27656" name="Rectangle 7"/>
          <p:cNvSpPr>
            <a:spLocks noChangeArrowheads="1"/>
          </p:cNvSpPr>
          <p:nvPr/>
        </p:nvSpPr>
        <p:spPr bwMode="auto">
          <a:xfrm>
            <a:off x="4479925" y="7070725"/>
            <a:ext cx="65" cy="21544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wrap="none"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endParaRPr lang="en-GB" altLang="en-US" sz="1400" i="1" dirty="0"/>
          </a:p>
        </p:txBody>
      </p:sp>
      <p:sp>
        <p:nvSpPr>
          <p:cNvPr id="27657" name="Text Box 8"/>
          <p:cNvSpPr txBox="1">
            <a:spLocks noChangeArrowheads="1"/>
          </p:cNvSpPr>
          <p:nvPr/>
        </p:nvSpPr>
        <p:spPr bwMode="auto">
          <a:xfrm>
            <a:off x="4475163" y="3635375"/>
            <a:ext cx="1108075" cy="2746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r>
              <a:rPr lang="en-GB" altLang="en-US" b="1" dirty="0">
                <a:solidFill>
                  <a:schemeClr val="bg1"/>
                </a:solidFill>
              </a:rPr>
              <a:t>Client</a:t>
            </a:r>
          </a:p>
        </p:txBody>
      </p:sp>
      <p:sp>
        <p:nvSpPr>
          <p:cNvPr id="27658" name="Text Box 9"/>
          <p:cNvSpPr txBox="1">
            <a:spLocks noChangeArrowheads="1"/>
          </p:cNvSpPr>
          <p:nvPr/>
        </p:nvSpPr>
        <p:spPr bwMode="auto">
          <a:xfrm>
            <a:off x="5283200" y="2314575"/>
            <a:ext cx="1108075" cy="5492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r>
              <a:rPr lang="en-GB" altLang="en-US" b="1" dirty="0">
                <a:solidFill>
                  <a:schemeClr val="bg1"/>
                </a:solidFill>
              </a:rPr>
              <a:t>Financial Planner</a:t>
            </a:r>
          </a:p>
        </p:txBody>
      </p:sp>
      <p:sp>
        <p:nvSpPr>
          <p:cNvPr id="27659" name="Text Box 10"/>
          <p:cNvSpPr txBox="1">
            <a:spLocks noChangeArrowheads="1"/>
          </p:cNvSpPr>
          <p:nvPr/>
        </p:nvSpPr>
        <p:spPr bwMode="auto">
          <a:xfrm>
            <a:off x="3317875" y="2305050"/>
            <a:ext cx="1722438" cy="5492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r>
              <a:rPr lang="en-GB" altLang="en-US" b="1" dirty="0">
                <a:solidFill>
                  <a:schemeClr val="bg1"/>
                </a:solidFill>
              </a:rPr>
              <a:t>Other Professionals</a:t>
            </a:r>
          </a:p>
        </p:txBody>
      </p:sp>
      <p:sp>
        <p:nvSpPr>
          <p:cNvPr id="27660" name="Text Box 11"/>
          <p:cNvSpPr txBox="1">
            <a:spLocks noChangeArrowheads="1"/>
          </p:cNvSpPr>
          <p:nvPr/>
        </p:nvSpPr>
        <p:spPr bwMode="auto">
          <a:xfrm>
            <a:off x="5565775" y="3952875"/>
            <a:ext cx="1689100" cy="2746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r>
              <a:rPr lang="en-GB" altLang="en-US" b="1" dirty="0">
                <a:solidFill>
                  <a:schemeClr val="bg1"/>
                </a:solidFill>
              </a:rPr>
              <a:t>Lawyer</a:t>
            </a:r>
          </a:p>
        </p:txBody>
      </p:sp>
      <p:sp>
        <p:nvSpPr>
          <p:cNvPr id="27661" name="Text Box 12"/>
          <p:cNvSpPr txBox="1">
            <a:spLocks noChangeArrowheads="1"/>
          </p:cNvSpPr>
          <p:nvPr/>
        </p:nvSpPr>
        <p:spPr bwMode="auto">
          <a:xfrm>
            <a:off x="4300538" y="4956175"/>
            <a:ext cx="1484312" cy="2746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r>
              <a:rPr lang="en-GB" altLang="en-US" b="1" dirty="0">
                <a:solidFill>
                  <a:schemeClr val="bg1"/>
                </a:solidFill>
              </a:rPr>
              <a:t>Accountant</a:t>
            </a:r>
          </a:p>
        </p:txBody>
      </p:sp>
      <p:sp>
        <p:nvSpPr>
          <p:cNvPr id="27662" name="Text Box 13"/>
          <p:cNvSpPr txBox="1">
            <a:spLocks noChangeArrowheads="1"/>
          </p:cNvSpPr>
          <p:nvPr/>
        </p:nvSpPr>
        <p:spPr bwMode="auto">
          <a:xfrm>
            <a:off x="3071813" y="3922713"/>
            <a:ext cx="1301750" cy="5492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pPr algn="ctr"/>
            <a:r>
              <a:rPr lang="en-GB" altLang="en-US" b="1" dirty="0">
                <a:solidFill>
                  <a:schemeClr val="bg1"/>
                </a:solidFill>
              </a:rPr>
              <a:t>Private Bank</a:t>
            </a:r>
          </a:p>
        </p:txBody>
      </p:sp>
    </p:spTree>
    <p:custDataLst>
      <p:tags r:id="rId2"/>
    </p:custDataLst>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The trusted team approach		</a:t>
            </a:r>
          </a:p>
        </p:txBody>
      </p:sp>
      <p:sp>
        <p:nvSpPr>
          <p:cNvPr id="28676" name="Rectangle 3"/>
          <p:cNvSpPr>
            <a:spLocks noGrp="1" noChangeArrowheads="1"/>
          </p:cNvSpPr>
          <p:nvPr>
            <p:ph idx="4294967295"/>
          </p:nvPr>
        </p:nvSpPr>
        <p:spPr>
          <a:xfrm>
            <a:off x="758825" y="1690688"/>
            <a:ext cx="9190038" cy="4764087"/>
          </a:xfrm>
        </p:spPr>
        <p:txBody>
          <a:bodyPr/>
          <a:lstStyle/>
          <a:p>
            <a:r>
              <a:rPr lang="en-GB" altLang="en-US" dirty="0" smtClean="0"/>
              <a:t>Working in collaboration for benefit of the family</a:t>
            </a:r>
          </a:p>
          <a:p>
            <a:r>
              <a:rPr lang="en-GB" altLang="en-US" dirty="0" smtClean="0"/>
              <a:t>Separation of disciplines key</a:t>
            </a:r>
          </a:p>
          <a:p>
            <a:r>
              <a:rPr lang="en-GB" altLang="en-US" dirty="0" smtClean="0"/>
              <a:t>Identification and communication of where the PI risks sit</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3"/>
          <p:cNvSpPr>
            <a:spLocks noGrp="1" noChangeArrowheads="1"/>
          </p:cNvSpPr>
          <p:nvPr>
            <p:ph idx="4294967295"/>
          </p:nvPr>
        </p:nvSpPr>
        <p:spPr>
          <a:xfrm>
            <a:off x="758825" y="5049838"/>
            <a:ext cx="9202738" cy="1590675"/>
          </a:xfrm>
          <a:noFill/>
        </p:spPr>
        <p:txBody>
          <a:bodyPr>
            <a:spAutoFit/>
          </a:bodyPr>
          <a:lstStyle/>
          <a:p>
            <a:pPr>
              <a:tabLst>
                <a:tab pos="3136900" algn="l"/>
              </a:tabLst>
            </a:pPr>
            <a:r>
              <a:rPr lang="en-GB" altLang="en-US" sz="1600" dirty="0" smtClean="0"/>
              <a:t>The financial planner can provide the client with access to the whole of market as UBS </a:t>
            </a:r>
            <a:br>
              <a:rPr lang="en-GB" altLang="en-US" sz="1600" dirty="0" smtClean="0"/>
            </a:br>
            <a:r>
              <a:rPr lang="en-GB" altLang="en-US" sz="1600" dirty="0" smtClean="0"/>
              <a:t>only offers restricted advice</a:t>
            </a:r>
          </a:p>
          <a:p>
            <a:pPr>
              <a:tabLst>
                <a:tab pos="3136900" algn="l"/>
              </a:tabLst>
            </a:pPr>
            <a:r>
              <a:rPr lang="en-GB" altLang="en-US" sz="1600" dirty="0" smtClean="0"/>
              <a:t>The financial planner will provide an independent opinion of UBS' service </a:t>
            </a:r>
          </a:p>
          <a:p>
            <a:pPr>
              <a:tabLst>
                <a:tab pos="3136900" algn="l"/>
              </a:tabLst>
            </a:pPr>
            <a:r>
              <a:rPr lang="en-GB" altLang="en-US" sz="1600" dirty="0" smtClean="0"/>
              <a:t>The financial planner can provide the client with access to a wide range of services on </a:t>
            </a:r>
            <a:br>
              <a:rPr lang="en-GB" altLang="en-US" sz="1600" dirty="0" smtClean="0"/>
            </a:br>
            <a:r>
              <a:rPr lang="en-GB" altLang="en-US" sz="1600" dirty="0" smtClean="0"/>
              <a:t>the UBS Wealth Management Platform </a:t>
            </a:r>
          </a:p>
        </p:txBody>
      </p:sp>
      <p:sp>
        <p:nvSpPr>
          <p:cNvPr id="29699" name="Rectangle 2"/>
          <p:cNvSpPr>
            <a:spLocks noChangeArrowheads="1"/>
          </p:cNvSpPr>
          <p:nvPr/>
        </p:nvSpPr>
        <p:spPr bwMode="auto">
          <a:xfrm>
            <a:off x="434975" y="456406"/>
            <a:ext cx="5637213" cy="4270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wrap="none"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r>
              <a:rPr lang="en-GB" altLang="en-US" sz="2800" dirty="0">
                <a:latin typeface="UBSHeadline" pitchFamily="18" charset="0"/>
              </a:rPr>
              <a:t>How UBS work with financial planners</a:t>
            </a:r>
          </a:p>
        </p:txBody>
      </p:sp>
      <p:pic>
        <p:nvPicPr>
          <p:cNvPr id="29701" name="Picture 4"/>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1646237" y="1481138"/>
            <a:ext cx="6765925" cy="31146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pic>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Problems to address	</a:t>
            </a:r>
          </a:p>
        </p:txBody>
      </p:sp>
      <p:sp>
        <p:nvSpPr>
          <p:cNvPr id="30724" name="Rectangle 3"/>
          <p:cNvSpPr>
            <a:spLocks noGrp="1" noChangeArrowheads="1"/>
          </p:cNvSpPr>
          <p:nvPr>
            <p:ph idx="4294967295"/>
          </p:nvPr>
        </p:nvSpPr>
        <p:spPr>
          <a:xfrm>
            <a:off x="758825" y="1690688"/>
            <a:ext cx="9190038" cy="4764087"/>
          </a:xfrm>
        </p:spPr>
        <p:txBody>
          <a:bodyPr/>
          <a:lstStyle/>
          <a:p>
            <a:r>
              <a:rPr lang="en-GB" altLang="en-US" dirty="0" smtClean="0"/>
              <a:t>Big business sale – the business kept the family together. Much harder </a:t>
            </a:r>
            <a:br>
              <a:rPr lang="en-GB" altLang="en-US" dirty="0" smtClean="0"/>
            </a:br>
            <a:r>
              <a:rPr lang="en-GB" altLang="en-US" dirty="0" smtClean="0"/>
              <a:t>via wealth management where no single focus</a:t>
            </a:r>
          </a:p>
          <a:p>
            <a:r>
              <a:rPr lang="en-GB" altLang="en-US" dirty="0" smtClean="0"/>
              <a:t>Families have more fragmented profiles so need to cater for a wider </a:t>
            </a:r>
            <a:br>
              <a:rPr lang="en-GB" altLang="en-US" dirty="0" smtClean="0"/>
            </a:br>
            <a:r>
              <a:rPr lang="en-GB" altLang="en-US" dirty="0" smtClean="0"/>
              <a:t>range of risk profiles and aims</a:t>
            </a:r>
          </a:p>
          <a:p>
            <a:endParaRPr lang="en-GB" altLang="en-US" dirty="0" smtClean="0"/>
          </a:p>
          <a:p>
            <a:endParaRPr lang="en-GB" altLang="en-US" dirty="0" smtClean="0"/>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Learning Objectives</a:t>
            </a:r>
            <a:endParaRPr lang="en-GB" altLang="en-US" dirty="0" smtClean="0">
              <a:solidFill>
                <a:srgbClr val="000000"/>
              </a:solidFill>
            </a:endParaRPr>
          </a:p>
        </p:txBody>
      </p:sp>
      <p:sp>
        <p:nvSpPr>
          <p:cNvPr id="14340" name="Rectangle 3"/>
          <p:cNvSpPr>
            <a:spLocks noGrp="1" noChangeArrowheads="1"/>
          </p:cNvSpPr>
          <p:nvPr>
            <p:ph idx="4294967295"/>
          </p:nvPr>
        </p:nvSpPr>
        <p:spPr>
          <a:xfrm>
            <a:off x="758825" y="1690688"/>
            <a:ext cx="9190038" cy="4764087"/>
          </a:xfrm>
        </p:spPr>
        <p:txBody>
          <a:bodyPr/>
          <a:lstStyle/>
          <a:p>
            <a:pPr>
              <a:buNone/>
            </a:pPr>
            <a:r>
              <a:rPr lang="en-GB" altLang="en-US" dirty="0" smtClean="0"/>
              <a:t>At the end of this event, the delegate will be able to identify:</a:t>
            </a:r>
          </a:p>
          <a:p>
            <a:r>
              <a:rPr lang="en-GB" altLang="en-US" dirty="0" smtClean="0"/>
              <a:t>all </a:t>
            </a:r>
            <a:r>
              <a:rPr lang="en-GB" altLang="en-US" dirty="0" smtClean="0"/>
              <a:t>of the possible facets within a multi-family office </a:t>
            </a:r>
            <a:r>
              <a:rPr lang="en-GB" altLang="en-US" dirty="0" smtClean="0"/>
              <a:t>offering</a:t>
            </a:r>
          </a:p>
          <a:p>
            <a:r>
              <a:rPr lang="en-GB" altLang="en-US" dirty="0" smtClean="0"/>
              <a:t>current best practice in this sector of the advice </a:t>
            </a:r>
            <a:r>
              <a:rPr lang="en-GB" altLang="en-US" dirty="0" smtClean="0"/>
              <a:t>market</a:t>
            </a:r>
          </a:p>
          <a:p>
            <a:r>
              <a:rPr lang="en-GB" altLang="en-US" dirty="0" smtClean="0"/>
              <a:t>the benefits and pitfalls of adopting such a strategy </a:t>
            </a:r>
            <a:endParaRPr lang="en-GB" altLang="en-US" dirty="0" smtClean="0"/>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custDataLst>
              <p:tags r:id="rId2"/>
            </p:custDataLst>
          </p:nvPr>
        </p:nvSpPr>
        <p:spPr bwMode="gray">
          <a:xfrm>
            <a:off x="420624" y="3"/>
            <a:ext cx="9189720" cy="941832"/>
          </a:xfrm>
        </p:spPr>
        <p:txBody>
          <a:bodyPr>
            <a:normAutofit/>
          </a:bodyPr>
          <a:lstStyle/>
          <a:p>
            <a:r>
              <a:rPr lang="en-GB" altLang="en-US" dirty="0" smtClean="0">
                <a:solidFill>
                  <a:srgbClr val="000000"/>
                </a:solidFill>
              </a:rPr>
              <a:t>Conclusion</a:t>
            </a:r>
          </a:p>
        </p:txBody>
      </p:sp>
      <p:sp>
        <p:nvSpPr>
          <p:cNvPr id="1036291" name="Rectangle 3"/>
          <p:cNvSpPr>
            <a:spLocks noGrp="1" noChangeArrowheads="1"/>
          </p:cNvSpPr>
          <p:nvPr>
            <p:ph idx="4294967295"/>
          </p:nvPr>
        </p:nvSpPr>
        <p:spPr>
          <a:xfrm>
            <a:off x="758825" y="1690688"/>
            <a:ext cx="9186863" cy="3360737"/>
          </a:xfrm>
        </p:spPr>
        <p:txBody>
          <a:bodyPr>
            <a:spAutoFit/>
          </a:bodyPr>
          <a:lstStyle/>
          <a:p>
            <a:pPr marL="0" indent="0"/>
            <a:r>
              <a:rPr lang="en-GB" altLang="en-US" dirty="0" smtClean="0"/>
              <a:t> How do you preserve your clients existing wealth?</a:t>
            </a:r>
          </a:p>
          <a:p>
            <a:pPr marL="0" indent="0"/>
            <a:r>
              <a:rPr lang="en-GB" altLang="en-US" dirty="0" smtClean="0"/>
              <a:t> How do Family Office protect their clients wealth?</a:t>
            </a:r>
          </a:p>
          <a:p>
            <a:pPr marL="0" indent="0"/>
            <a:r>
              <a:rPr lang="en-GB" altLang="en-US" dirty="0" smtClean="0"/>
              <a:t> What services do you need to access?</a:t>
            </a:r>
          </a:p>
          <a:p>
            <a:pPr marL="0" indent="0">
              <a:buFont typeface="Symbol" pitchFamily="18" charset="2"/>
              <a:buNone/>
            </a:pPr>
            <a:endParaRPr lang="en-GB" altLang="en-US" dirty="0" smtClean="0"/>
          </a:p>
          <a:p>
            <a:pPr marL="0" indent="0">
              <a:buFont typeface="Symbol" pitchFamily="18" charset="2"/>
              <a:buNone/>
            </a:pPr>
            <a:r>
              <a:rPr lang="en-GB" altLang="en-US" b="1" dirty="0" smtClean="0"/>
              <a:t>Answer</a:t>
            </a:r>
          </a:p>
          <a:p>
            <a:pPr marL="0" indent="0">
              <a:buFont typeface="Symbol" pitchFamily="18" charset="2"/>
              <a:buNone/>
            </a:pPr>
            <a:r>
              <a:rPr lang="en-GB" altLang="en-US" dirty="0" smtClean="0"/>
              <a:t>At the point at which a liquidity need arises, and assuming that this is in line </a:t>
            </a:r>
            <a:br>
              <a:rPr lang="en-GB" altLang="en-US" dirty="0" smtClean="0"/>
            </a:br>
            <a:r>
              <a:rPr lang="en-GB" altLang="en-US" dirty="0" smtClean="0"/>
              <a:t>with their requirements,  you must do everything within your powers to give </a:t>
            </a:r>
            <a:br>
              <a:rPr lang="en-GB" altLang="en-US" dirty="0" smtClean="0"/>
            </a:br>
            <a:r>
              <a:rPr lang="en-GB" altLang="en-US" dirty="0" smtClean="0"/>
              <a:t>your clients the option to protect their capital base so it is not eroded and their </a:t>
            </a:r>
            <a:br>
              <a:rPr lang="en-GB" altLang="en-US" dirty="0" smtClean="0"/>
            </a:br>
            <a:r>
              <a:rPr lang="en-GB" altLang="en-US" dirty="0" smtClean="0"/>
              <a:t>long term financial planning remains intact</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36291">
                                            <p:txEl>
                                              <p:pRg st="4" end="4"/>
                                            </p:txEl>
                                          </p:spTgt>
                                        </p:tgtEl>
                                        <p:attrNameLst>
                                          <p:attrName>style.visibility</p:attrName>
                                        </p:attrNameLst>
                                      </p:cBhvr>
                                      <p:to>
                                        <p:strVal val="visible"/>
                                      </p:to>
                                    </p:set>
                                    <p:animEffect transition="in" filter="fade">
                                      <p:cBhvr>
                                        <p:cTn id="7" dur="2000"/>
                                        <p:tgtEl>
                                          <p:spTgt spid="1036291">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36291">
                                            <p:txEl>
                                              <p:pRg st="5" end="5"/>
                                            </p:txEl>
                                          </p:spTgt>
                                        </p:tgtEl>
                                        <p:attrNameLst>
                                          <p:attrName>style.visibility</p:attrName>
                                        </p:attrNameLst>
                                      </p:cBhvr>
                                      <p:to>
                                        <p:strVal val="visible"/>
                                      </p:to>
                                    </p:set>
                                    <p:animEffect transition="in" filter="fade">
                                      <p:cBhvr>
                                        <p:cTn id="10" dur="2000"/>
                                        <p:tgtEl>
                                          <p:spTgt spid="1036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Learning Objectives</a:t>
            </a:r>
            <a:endParaRPr lang="en-GB" altLang="en-US" dirty="0" smtClean="0">
              <a:solidFill>
                <a:srgbClr val="000000"/>
              </a:solidFill>
            </a:endParaRPr>
          </a:p>
        </p:txBody>
      </p:sp>
      <p:sp>
        <p:nvSpPr>
          <p:cNvPr id="14340" name="Rectangle 3"/>
          <p:cNvSpPr>
            <a:spLocks noGrp="1" noChangeArrowheads="1"/>
          </p:cNvSpPr>
          <p:nvPr>
            <p:ph idx="4294967295"/>
          </p:nvPr>
        </p:nvSpPr>
        <p:spPr>
          <a:xfrm>
            <a:off x="758825" y="1690688"/>
            <a:ext cx="9190038" cy="4764087"/>
          </a:xfrm>
        </p:spPr>
        <p:txBody>
          <a:bodyPr/>
          <a:lstStyle/>
          <a:p>
            <a:pPr>
              <a:buNone/>
            </a:pPr>
            <a:r>
              <a:rPr lang="en-GB" altLang="en-US" dirty="0" smtClean="0"/>
              <a:t>At the end of this event, the delegate will be able to identify:</a:t>
            </a:r>
          </a:p>
          <a:p>
            <a:r>
              <a:rPr lang="en-GB" altLang="en-US" dirty="0" smtClean="0"/>
              <a:t>all </a:t>
            </a:r>
            <a:r>
              <a:rPr lang="en-GB" altLang="en-US" dirty="0" smtClean="0"/>
              <a:t>of the possible facets within a multi-family office </a:t>
            </a:r>
            <a:r>
              <a:rPr lang="en-GB" altLang="en-US" dirty="0" smtClean="0"/>
              <a:t>offering</a:t>
            </a:r>
          </a:p>
          <a:p>
            <a:r>
              <a:rPr lang="en-GB" altLang="en-US" dirty="0" smtClean="0"/>
              <a:t>current best practice in this sector of the advice </a:t>
            </a:r>
            <a:r>
              <a:rPr lang="en-GB" altLang="en-US" dirty="0" smtClean="0"/>
              <a:t>market</a:t>
            </a:r>
          </a:p>
          <a:p>
            <a:r>
              <a:rPr lang="en-GB" altLang="en-US" dirty="0" smtClean="0"/>
              <a:t>the benefits and pitfalls of adopting such a strategy </a:t>
            </a:r>
            <a:endParaRPr lang="en-GB" altLang="en-US" dirty="0" smtClean="0"/>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GE HEADING"/>
          <p:cNvSpPr>
            <a:spLocks noGrp="1"/>
          </p:cNvSpPr>
          <p:nvPr>
            <p:ph type="title"/>
            <p:custDataLst>
              <p:tags r:id="rId2"/>
            </p:custDataLst>
          </p:nvPr>
        </p:nvSpPr>
        <p:spPr/>
        <p:txBody>
          <a:bodyPr/>
          <a:lstStyle/>
          <a:p>
            <a:r>
              <a:rPr lang="en-GB" dirty="0" smtClean="0"/>
              <a:t>Disclaimer</a:t>
            </a:r>
            <a:endParaRPr lang="en-GB" dirty="0"/>
          </a:p>
        </p:txBody>
      </p:sp>
      <p:sp>
        <p:nvSpPr>
          <p:cNvPr id="2" name="TextBox 1"/>
          <p:cNvSpPr txBox="1"/>
          <p:nvPr>
            <p:custDataLst>
              <p:tags r:id="rId3"/>
            </p:custDataLst>
          </p:nvPr>
        </p:nvSpPr>
        <p:spPr>
          <a:xfrm>
            <a:off x="420624" y="1120774"/>
            <a:ext cx="9189720" cy="746937"/>
          </a:xfrm>
          <a:prstGeom prst="rect">
            <a:avLst/>
          </a:prstGeom>
          <a:noFill/>
        </p:spPr>
        <p:txBody>
          <a:bodyPr vert="horz" wrap="square" lIns="0" tIns="0" rIns="0" bIns="0" rtlCol="0" anchor="t">
            <a:noAutofit/>
          </a:bodyPr>
          <a:lstStyle/>
          <a:p>
            <a:pPr lvl="0" algn="just" defTabSz="1005505" eaLnBrk="1" fontAlgn="auto" hangingPunct="1">
              <a:spcBef>
                <a:spcPts val="1400"/>
              </a:spcBef>
              <a:spcAft>
                <a:spcPts val="0"/>
              </a:spcAft>
              <a:buClr>
                <a:srgbClr val="E60000"/>
              </a:buClr>
              <a:buSzPct val="100000"/>
            </a:pPr>
            <a:r>
              <a:rPr lang="en-GB" sz="1000" dirty="0">
                <a:solidFill>
                  <a:prstClr val="black"/>
                </a:solidFill>
                <a:latin typeface="Frutiger 45 Light" panose="020B0603020202020204" pitchFamily="34" charset="0"/>
              </a:rPr>
              <a:t>This document is issued by UBS Wealth Management, a division of UBS AG which is authorised and regulated by the Financial Market Supervisory Authority in Switzerland. In the United Kingdom, UBS AG is authorised by the Prudential Regulation Authority and is subject to regulation by the Financial Conduct  Authority and limited regulation by the Prudential Regulation Authority. Details about the extent of our regulation by the Prudential Regulation Authority are available from us on request. </a:t>
            </a:r>
          </a:p>
          <a:p>
            <a:pPr lvl="0" algn="just" defTabSz="1005505" eaLnBrk="1" fontAlgn="auto" hangingPunct="1">
              <a:spcBef>
                <a:spcPts val="1400"/>
              </a:spcBef>
              <a:spcAft>
                <a:spcPts val="0"/>
              </a:spcAft>
              <a:buClr>
                <a:srgbClr val="E60000"/>
              </a:buClr>
              <a:buSzPct val="100000"/>
            </a:pPr>
            <a:r>
              <a:rPr lang="en-GB" sz="1000" b="1" dirty="0">
                <a:solidFill>
                  <a:prstClr val="black"/>
                </a:solidFill>
                <a:latin typeface="Frutiger 45 Light" panose="020B0603020202020204" pitchFamily="34" charset="0"/>
              </a:rPr>
              <a:t>For the sole purpose of financial intermediaries only and is therefore not suitable for private clients and as such should not be relied upon by them</a:t>
            </a:r>
            <a:r>
              <a:rPr lang="en-GB" sz="1000" b="1" dirty="0">
                <a:solidFill>
                  <a:srgbClr val="E60000"/>
                </a:solidFill>
                <a:latin typeface="Frutiger 45 Light" panose="020B0603020202020204" pitchFamily="34" charset="0"/>
              </a:rPr>
              <a:t>.</a:t>
            </a:r>
          </a:p>
          <a:p>
            <a:pPr lvl="0" algn="just" defTabSz="1005505" eaLnBrk="1" fontAlgn="auto" hangingPunct="1">
              <a:spcBef>
                <a:spcPts val="1400"/>
              </a:spcBef>
              <a:spcAft>
                <a:spcPts val="0"/>
              </a:spcAft>
              <a:buClr>
                <a:srgbClr val="E60000"/>
              </a:buClr>
              <a:buSzPct val="100000"/>
            </a:pPr>
            <a:r>
              <a:rPr lang="en-GB" sz="1000" b="1" dirty="0">
                <a:solidFill>
                  <a:prstClr val="black"/>
                </a:solidFill>
              </a:rPr>
              <a:t>Some figures may refer to the past or simulated past performance and past performance is not a reliable indicator of future performance. Some figures may be forecasts only and forecasts are not a reliable indicator of future performance. </a:t>
            </a:r>
            <a:r>
              <a:rPr lang="en-GB" sz="1000" dirty="0">
                <a:solidFill>
                  <a:prstClr val="black"/>
                </a:solidFill>
              </a:rPr>
              <a:t>Some charts and/or performance figures may not be based on complete 12-month periods which may reduce their comparability and significance. If the currency of a financial product or financial service is different from the currency of your home country, the return may increase or decrease as a result of currency fluctuations. </a:t>
            </a:r>
            <a:endParaRPr lang="en-GB" sz="1000" b="1" dirty="0">
              <a:solidFill>
                <a:srgbClr val="E60000"/>
              </a:solidFill>
              <a:latin typeface="Frutiger 45 Light" panose="020B0603020202020204" pitchFamily="34" charset="0"/>
            </a:endParaRPr>
          </a:p>
          <a:p>
            <a:pPr lvl="0" algn="just" defTabSz="1005505" eaLnBrk="1" fontAlgn="auto" hangingPunct="1">
              <a:spcBef>
                <a:spcPts val="1400"/>
              </a:spcBef>
              <a:spcAft>
                <a:spcPts val="0"/>
              </a:spcAft>
              <a:buClr>
                <a:srgbClr val="E60000"/>
              </a:buClr>
              <a:buSzPct val="100000"/>
            </a:pPr>
            <a:r>
              <a:rPr lang="en-GB" sz="1000" dirty="0">
                <a:solidFill>
                  <a:prstClr val="black"/>
                </a:solidFill>
                <a:latin typeface="Frutiger 45 Light" panose="020B0603020202020204" pitchFamily="34" charset="0"/>
              </a:rPr>
              <a:t>Although all information and opinions expressed in this document were obtained from sources believed to be reliable and in good faith, no representation or warranty, express or implied, is made as to its accuracy or completeness. </a:t>
            </a:r>
          </a:p>
          <a:p>
            <a:pPr lvl="0" algn="just" defTabSz="1005505" eaLnBrk="1" fontAlgn="auto" hangingPunct="1">
              <a:spcBef>
                <a:spcPts val="1400"/>
              </a:spcBef>
              <a:spcAft>
                <a:spcPts val="0"/>
              </a:spcAft>
              <a:buClr>
                <a:srgbClr val="E60000"/>
              </a:buClr>
              <a:buSzPct val="100000"/>
            </a:pPr>
            <a:r>
              <a:rPr lang="en-GB" sz="1000" dirty="0">
                <a:solidFill>
                  <a:prstClr val="black"/>
                </a:solidFill>
                <a:latin typeface="Frutiger 45 Light" panose="020B0603020202020204" pitchFamily="34" charset="0"/>
              </a:rPr>
              <a:t>The information contained herein is purely indicative and subject to the status and credit approval process of UBS and do not represent a commitment to lend on the terms or structures outlined. Borrowing to invest can increase both the yield and risk. Where money has been borrowed to invest in the product, the investor could also lose this borrowed money. In this case the investor will still be required to pay back the borrowed amount and therefore should be able to withstand the loss of this borrowed money and meet their debt obligations. </a:t>
            </a:r>
          </a:p>
          <a:p>
            <a:pPr lvl="0" algn="just" defTabSz="1005505" eaLnBrk="1" fontAlgn="auto" hangingPunct="1">
              <a:spcBef>
                <a:spcPts val="1400"/>
              </a:spcBef>
              <a:spcAft>
                <a:spcPts val="0"/>
              </a:spcAft>
              <a:buClr>
                <a:srgbClr val="E60000"/>
              </a:buClr>
              <a:buSzPct val="100000"/>
            </a:pPr>
            <a:r>
              <a:rPr lang="en-GB" altLang="en-US" sz="1000" dirty="0">
                <a:solidFill>
                  <a:prstClr val="black"/>
                </a:solidFill>
                <a:latin typeface="Frutiger 45 Light" panose="020B0603020202020204" pitchFamily="34" charset="0"/>
              </a:rPr>
              <a:t>UBS Wealth Management is a restricted advisor in respect of Retail Investment products such as life contracts, pensions, regulated collective investment schemes and some structured investments. This means that UBS Wealth Management is not tied to one product provider or marketing group but selects products from a limited number of companies whose products we have carefully selected as suitable for our client’s needs. </a:t>
            </a:r>
          </a:p>
          <a:p>
            <a:pPr lvl="0" algn="just" defTabSz="1005505" eaLnBrk="1" fontAlgn="auto" hangingPunct="1">
              <a:spcBef>
                <a:spcPts val="1400"/>
              </a:spcBef>
              <a:spcAft>
                <a:spcPts val="0"/>
              </a:spcAft>
              <a:buClr>
                <a:srgbClr val="E60000"/>
              </a:buClr>
              <a:buSzPct val="100000"/>
            </a:pPr>
            <a:r>
              <a:rPr lang="en-GB" sz="1000" dirty="0">
                <a:solidFill>
                  <a:prstClr val="black"/>
                </a:solidFill>
                <a:latin typeface="Frutiger 45 Light" panose="020B0603020202020204" pitchFamily="34" charset="0"/>
              </a:rPr>
              <a:t>UBS does not provide legal or tax advice. You should consult your legal and tax advisors regarding the legal and tax implications of borrowing using securities as collateral for a loan. This brochure may not be reproduced or copies circulated without prior authority of UBS. This brochure is not intended for distribution into the US and/or to US persons or in jurisdictions where its distribution by us would be restricted.</a:t>
            </a:r>
          </a:p>
          <a:p>
            <a:pPr lvl="0" algn="just" defTabSz="1005505" eaLnBrk="1" fontAlgn="auto" hangingPunct="1">
              <a:spcBef>
                <a:spcPts val="1400"/>
              </a:spcBef>
              <a:spcAft>
                <a:spcPts val="0"/>
              </a:spcAft>
              <a:buClr>
                <a:srgbClr val="E60000"/>
              </a:buClr>
              <a:buSzPct val="100000"/>
            </a:pPr>
            <a:r>
              <a:rPr lang="en-GB" sz="1000" dirty="0">
                <a:solidFill>
                  <a:prstClr val="black"/>
                </a:solidFill>
                <a:latin typeface="Frutiger 45 Light" panose="020B0603020202020204" pitchFamily="34" charset="0"/>
              </a:rPr>
              <a:t>© UBS 2015. The key symbol and UBS are registered and/or unregistered trademarks of UBS. All rights reserved.</a:t>
            </a:r>
            <a:r>
              <a:rPr lang="en-GB" sz="1000" dirty="0">
                <a:solidFill>
                  <a:prstClr val="black"/>
                </a:solidFill>
              </a:rPr>
              <a:t>.</a:t>
            </a:r>
            <a:endParaRPr lang="en-GB" altLang="en-US" sz="1000" dirty="0">
              <a:solidFill>
                <a:prstClr val="black"/>
              </a:solidFill>
              <a:latin typeface="Frutiger 45 Light" panose="020B0603020202020204" pitchFamily="34" charset="0"/>
            </a:endParaRPr>
          </a:p>
          <a:p>
            <a:pPr eaLnBrk="1">
              <a:lnSpc>
                <a:spcPct val="200000"/>
              </a:lnSpc>
              <a:spcBef>
                <a:spcPts val="0"/>
              </a:spcBef>
              <a:spcAft>
                <a:spcPts val="600"/>
              </a:spcAft>
            </a:pPr>
            <a:endParaRPr lang="en-US" kern="0" dirty="0" smtClean="0">
              <a:latin typeface="+mn-lt"/>
              <a:ea typeface="Arial Unicode MS"/>
            </a:endParaRPr>
          </a:p>
          <a:p>
            <a:pPr marL="285750" indent="-285750" eaLnBrk="1">
              <a:lnSpc>
                <a:spcPct val="200000"/>
              </a:lnSpc>
              <a:spcBef>
                <a:spcPts val="0"/>
              </a:spcBef>
              <a:spcAft>
                <a:spcPts val="600"/>
              </a:spcAft>
              <a:buFont typeface="Arial" panose="020B0604020202020204" pitchFamily="34" charset="0"/>
              <a:buChar char="•"/>
            </a:pPr>
            <a:endParaRPr lang="en-US" kern="0" dirty="0" smtClean="0">
              <a:latin typeface="+mn-lt"/>
              <a:ea typeface="Arial Unicode MS"/>
            </a:endParaRPr>
          </a:p>
          <a:p>
            <a:pPr marL="285750" indent="-285750" eaLnBrk="1">
              <a:lnSpc>
                <a:spcPct val="200000"/>
              </a:lnSpc>
              <a:spcBef>
                <a:spcPts val="0"/>
              </a:spcBef>
              <a:spcAft>
                <a:spcPts val="600"/>
              </a:spcAft>
              <a:buFont typeface="Arial" panose="020B0604020202020204" pitchFamily="34" charset="0"/>
              <a:buChar char="•"/>
            </a:pPr>
            <a:endParaRPr lang="en-US" kern="0" dirty="0" smtClean="0">
              <a:latin typeface="+mn-lt"/>
              <a:ea typeface="Arial Unicode MS"/>
            </a:endParaRPr>
          </a:p>
        </p:txBody>
      </p:sp>
      <p:sp>
        <p:nvSpPr>
          <p:cNvPr id="6" name="Rectangle 5"/>
          <p:cNvSpPr/>
          <p:nvPr/>
        </p:nvSpPr>
        <p:spPr>
          <a:xfrm>
            <a:off x="7200880" y="6540419"/>
            <a:ext cx="2104493" cy="1992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037" tIns="45526" rIns="91037" bIns="45526" rtlCol="0" anchor="ctr"/>
          <a:lstStyle/>
          <a:p>
            <a:pPr algn="ctr"/>
            <a:endParaRPr lang="en-US"/>
          </a:p>
        </p:txBody>
      </p:sp>
      <p:sp>
        <p:nvSpPr>
          <p:cNvPr id="10" name="Rectangle 9"/>
          <p:cNvSpPr/>
          <p:nvPr/>
        </p:nvSpPr>
        <p:spPr>
          <a:xfrm>
            <a:off x="7425693" y="6497885"/>
            <a:ext cx="2177360" cy="1992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037" tIns="45526" rIns="91037" bIns="45526" rtlCol="0" anchor="ctr"/>
          <a:lstStyle/>
          <a:p>
            <a:pPr algn="ctr"/>
            <a:endParaRPr lang="en-US"/>
          </a:p>
        </p:txBody>
      </p:sp>
    </p:spTree>
    <p:custDataLst>
      <p:tags r:id="rId1"/>
    </p:custDataLst>
    <p:extLst>
      <p:ext uri="{BB962C8B-B14F-4D97-AF65-F5344CB8AC3E}">
        <p14:creationId xmlns="" xmlns:p14="http://schemas.microsoft.com/office/powerpoint/2010/main" val="1094034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Is there a need?</a:t>
            </a:r>
          </a:p>
        </p:txBody>
      </p:sp>
      <p:sp>
        <p:nvSpPr>
          <p:cNvPr id="14340" name="Rectangle 3"/>
          <p:cNvSpPr>
            <a:spLocks noGrp="1" noChangeArrowheads="1"/>
          </p:cNvSpPr>
          <p:nvPr>
            <p:ph idx="4294967295"/>
          </p:nvPr>
        </p:nvSpPr>
        <p:spPr>
          <a:xfrm>
            <a:off x="758825" y="1690688"/>
            <a:ext cx="9190038" cy="4764087"/>
          </a:xfrm>
        </p:spPr>
        <p:txBody>
          <a:bodyPr/>
          <a:lstStyle/>
          <a:p>
            <a:r>
              <a:rPr lang="en-GB" altLang="en-US" dirty="0" smtClean="0"/>
              <a:t>If committed to life planning why wouldn't you want to create a </a:t>
            </a:r>
            <a:br>
              <a:rPr lang="en-GB" altLang="en-US" dirty="0" smtClean="0"/>
            </a:br>
            <a:r>
              <a:rPr lang="en-GB" altLang="en-US" dirty="0" smtClean="0"/>
              <a:t>"Family Office" style offering, or have access to one?</a:t>
            </a:r>
          </a:p>
          <a:p>
            <a:r>
              <a:rPr lang="en-GB" altLang="en-US" dirty="0" smtClean="0"/>
              <a:t>You are travelling with your clients on their journey, and you want to </a:t>
            </a:r>
            <a:br>
              <a:rPr lang="en-GB" altLang="en-US" dirty="0" smtClean="0"/>
            </a:br>
            <a:r>
              <a:rPr lang="en-GB" altLang="en-US" dirty="0" smtClean="0"/>
              <a:t>help them get to their destination</a:t>
            </a:r>
          </a:p>
          <a:p>
            <a:r>
              <a:rPr lang="en-GB" altLang="en-US" dirty="0" smtClean="0"/>
              <a:t>Are you going to be able to accompany them every step of the way, with </a:t>
            </a:r>
            <a:br>
              <a:rPr lang="en-GB" altLang="en-US" dirty="0" smtClean="0"/>
            </a:br>
            <a:r>
              <a:rPr lang="en-GB" altLang="en-US" dirty="0" smtClean="0"/>
              <a:t>your current proposition?</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Some definitions</a:t>
            </a:r>
          </a:p>
        </p:txBody>
      </p:sp>
      <p:sp>
        <p:nvSpPr>
          <p:cNvPr id="15364" name="Rectangle 3"/>
          <p:cNvSpPr>
            <a:spLocks noGrp="1" noChangeArrowheads="1"/>
          </p:cNvSpPr>
          <p:nvPr>
            <p:ph idx="4294967295"/>
          </p:nvPr>
        </p:nvSpPr>
        <p:spPr>
          <a:xfrm>
            <a:off x="758825" y="1690688"/>
            <a:ext cx="9190038" cy="4764087"/>
          </a:xfrm>
        </p:spPr>
        <p:txBody>
          <a:bodyPr/>
          <a:lstStyle/>
          <a:p>
            <a:r>
              <a:rPr lang="en-GB" altLang="en-US" dirty="0" smtClean="0"/>
              <a:t>Wealth management is a distinct practice</a:t>
            </a:r>
          </a:p>
          <a:p>
            <a:r>
              <a:rPr lang="en-GB" altLang="en-US" dirty="0" smtClean="0"/>
              <a:t>$5m is the minimum net worth a client must possess to be considered a HNW</a:t>
            </a:r>
          </a:p>
          <a:p>
            <a:r>
              <a:rPr lang="en-GB" altLang="en-US" dirty="0" smtClean="0"/>
              <a:t>Knowledge required for competent wealth plan covers 169 topics within 4 knowledge domains:</a:t>
            </a:r>
          </a:p>
          <a:p>
            <a:pPr lvl="1"/>
            <a:r>
              <a:rPr lang="en-GB" altLang="en-US" dirty="0" smtClean="0"/>
              <a:t>Human Dynamics</a:t>
            </a:r>
          </a:p>
          <a:p>
            <a:pPr lvl="1"/>
            <a:r>
              <a:rPr lang="en-GB" altLang="en-US" dirty="0" smtClean="0"/>
              <a:t>Wealth Management Strategies</a:t>
            </a:r>
          </a:p>
          <a:p>
            <a:pPr lvl="1"/>
            <a:r>
              <a:rPr lang="en-GB" altLang="en-US" dirty="0" smtClean="0"/>
              <a:t>Client Specialisation</a:t>
            </a:r>
          </a:p>
          <a:p>
            <a:pPr lvl="1"/>
            <a:r>
              <a:rPr lang="en-GB" altLang="en-US" dirty="0" smtClean="0"/>
              <a:t>Legacy Planning</a:t>
            </a:r>
          </a:p>
          <a:p>
            <a:r>
              <a:rPr lang="en-GB" altLang="en-US" dirty="0" smtClean="0"/>
              <a:t>Fundamental tasks &amp; processes similar to financial planning</a:t>
            </a:r>
          </a:p>
        </p:txBody>
      </p:sp>
      <p:sp>
        <p:nvSpPr>
          <p:cNvPr id="15365" name="Text Box 4"/>
          <p:cNvSpPr txBox="1">
            <a:spLocks noChangeArrowheads="1"/>
          </p:cNvSpPr>
          <p:nvPr/>
        </p:nvSpPr>
        <p:spPr bwMode="auto">
          <a:xfrm>
            <a:off x="4302125" y="6640513"/>
            <a:ext cx="5317161" cy="60016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969696"/>
                </a:solidFill>
                <a:miter lim="800000"/>
                <a:headEnd/>
                <a:tailEnd/>
              </a14:hiddenLine>
            </a:ext>
            <a:ext uri="{AF507438-7753-43E0-B8FC-AC1667EBCBE1}">
              <a14:hiddenEffects xmlns="" xmlns:a14="http://schemas.microsoft.com/office/drawing/2010/main">
                <a:effectLst>
                  <a:outerShdw dist="17961" dir="2700000" algn="ctr" rotWithShape="0">
                    <a:srgbClr val="999999"/>
                  </a:outerShdw>
                </a:effectLst>
              </a14:hiddenEffects>
            </a:ext>
          </a:extLst>
        </p:spPr>
        <p:txBody>
          <a:bodyPr wrap="none" lIns="0" tIns="0" rIns="0" bIns="0">
            <a:spAutoFit/>
          </a:bodyPr>
          <a:lstStyle>
            <a:lvl1pPr>
              <a:defRPr>
                <a:solidFill>
                  <a:schemeClr val="tx1"/>
                </a:solidFill>
                <a:latin typeface="Frutiger 55 Roman" pitchFamily="34" charset="0"/>
                <a:ea typeface="Arial Unicode MS" pitchFamily="34" charset="-128"/>
                <a:cs typeface="Arial Unicode MS" pitchFamily="34" charset="-128"/>
              </a:defRPr>
            </a:lvl1pPr>
            <a:lvl2pPr marL="742950" indent="-285750">
              <a:defRPr>
                <a:solidFill>
                  <a:schemeClr val="tx1"/>
                </a:solidFill>
                <a:latin typeface="Frutiger 55 Roman" pitchFamily="34" charset="0"/>
                <a:ea typeface="Arial Unicode MS" pitchFamily="34" charset="-128"/>
                <a:cs typeface="Arial Unicode MS" pitchFamily="34" charset="-128"/>
              </a:defRPr>
            </a:lvl2pPr>
            <a:lvl3pPr marL="1143000" indent="-228600">
              <a:defRPr>
                <a:solidFill>
                  <a:schemeClr val="tx1"/>
                </a:solidFill>
                <a:latin typeface="Frutiger 55 Roman" pitchFamily="34" charset="0"/>
                <a:ea typeface="Arial Unicode MS" pitchFamily="34" charset="-128"/>
                <a:cs typeface="Arial Unicode MS" pitchFamily="34" charset="-128"/>
              </a:defRPr>
            </a:lvl3pPr>
            <a:lvl4pPr marL="1600200" indent="-228600">
              <a:defRPr>
                <a:solidFill>
                  <a:schemeClr val="tx1"/>
                </a:solidFill>
                <a:latin typeface="Frutiger 55 Roman" pitchFamily="34" charset="0"/>
                <a:ea typeface="Arial Unicode MS" pitchFamily="34" charset="-128"/>
                <a:cs typeface="Arial Unicode MS" pitchFamily="34" charset="-128"/>
              </a:defRPr>
            </a:lvl4pPr>
            <a:lvl5pPr marL="2057400" indent="-228600">
              <a:defRPr>
                <a:solidFill>
                  <a:schemeClr val="tx1"/>
                </a:solidFill>
                <a:latin typeface="Frutiger 55 Roman" pitchFamily="34" charset="0"/>
                <a:ea typeface="Arial Unicode MS" pitchFamily="34" charset="-128"/>
                <a:cs typeface="Arial Unicode MS" pitchFamily="34" charset="-128"/>
              </a:defRPr>
            </a:lvl5pPr>
            <a:lvl6pPr marL="25146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6pPr>
            <a:lvl7pPr marL="29718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7pPr>
            <a:lvl8pPr marL="34290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8pPr>
            <a:lvl9pPr marL="3886200" indent="-228600" eaLnBrk="0" fontAlgn="base" hangingPunct="0">
              <a:spcBef>
                <a:spcPct val="50000"/>
              </a:spcBef>
              <a:spcAft>
                <a:spcPct val="0"/>
              </a:spcAft>
              <a:defRPr>
                <a:solidFill>
                  <a:schemeClr val="tx1"/>
                </a:solidFill>
                <a:latin typeface="Frutiger 55 Roman" pitchFamily="34" charset="0"/>
                <a:ea typeface="Arial Unicode MS" pitchFamily="34" charset="-128"/>
                <a:cs typeface="Arial Unicode MS" pitchFamily="34" charset="-128"/>
              </a:defRPr>
            </a:lvl9pPr>
          </a:lstStyle>
          <a:p>
            <a:r>
              <a:rPr lang="en-GB" altLang="en-US" sz="1200" dirty="0"/>
              <a:t>Source: Investment Management Consultants Association, November 2012</a:t>
            </a:r>
          </a:p>
          <a:p>
            <a:r>
              <a:rPr lang="en-GB" altLang="en-US" dirty="0"/>
              <a:t>	</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The landscape for Family Offices	</a:t>
            </a:r>
          </a:p>
        </p:txBody>
      </p:sp>
      <p:sp>
        <p:nvSpPr>
          <p:cNvPr id="16388" name="Rectangle 3"/>
          <p:cNvSpPr>
            <a:spLocks noGrp="1" noChangeArrowheads="1"/>
          </p:cNvSpPr>
          <p:nvPr>
            <p:ph idx="4294967295"/>
          </p:nvPr>
        </p:nvSpPr>
        <p:spPr>
          <a:xfrm>
            <a:off x="758825" y="1690688"/>
            <a:ext cx="9190038" cy="4764087"/>
          </a:xfrm>
        </p:spPr>
        <p:txBody>
          <a:bodyPr/>
          <a:lstStyle/>
          <a:p>
            <a:r>
              <a:rPr lang="en-GB" altLang="en-US" dirty="0" smtClean="0"/>
              <a:t>Single - £100m +</a:t>
            </a:r>
          </a:p>
          <a:p>
            <a:r>
              <a:rPr lang="en-GB" altLang="en-US" dirty="0" smtClean="0"/>
              <a:t>Multi - £50m with typically 2 or 3 lead families</a:t>
            </a:r>
          </a:p>
          <a:p>
            <a:r>
              <a:rPr lang="en-GB" altLang="en-US" dirty="0" smtClean="0"/>
              <a:t>A la carte menu of services - £10m +</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Creating a family office offering – key questions to consider</a:t>
            </a:r>
          </a:p>
        </p:txBody>
      </p:sp>
      <p:sp>
        <p:nvSpPr>
          <p:cNvPr id="17412" name="Rectangle 3"/>
          <p:cNvSpPr>
            <a:spLocks noGrp="1" noChangeArrowheads="1"/>
          </p:cNvSpPr>
          <p:nvPr>
            <p:ph idx="4294967295"/>
          </p:nvPr>
        </p:nvSpPr>
        <p:spPr>
          <a:xfrm>
            <a:off x="758825" y="1690688"/>
            <a:ext cx="9190038" cy="4764087"/>
          </a:xfrm>
        </p:spPr>
        <p:txBody>
          <a:bodyPr/>
          <a:lstStyle/>
          <a:p>
            <a:r>
              <a:rPr lang="en-GB" altLang="en-US" dirty="0" smtClean="0"/>
              <a:t>How do you preserve your clients existing wealth?</a:t>
            </a:r>
          </a:p>
          <a:p>
            <a:r>
              <a:rPr lang="en-GB" altLang="en-US" dirty="0" smtClean="0"/>
              <a:t>How does a Family Office protect their clients wealth?</a:t>
            </a:r>
          </a:p>
          <a:p>
            <a:r>
              <a:rPr lang="en-GB" altLang="en-US" dirty="0" smtClean="0"/>
              <a:t>What services do you need to access?</a:t>
            </a:r>
          </a:p>
          <a:p>
            <a:endParaRPr lang="en-GB" altLang="en-US" dirty="0" smtClean="0"/>
          </a:p>
          <a:p>
            <a:endParaRPr lang="en-GB" altLang="en-US" dirty="0" smtClean="0"/>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Services needed</a:t>
            </a:r>
          </a:p>
        </p:txBody>
      </p:sp>
      <p:sp>
        <p:nvSpPr>
          <p:cNvPr id="18436" name="Rectangle 3"/>
          <p:cNvSpPr>
            <a:spLocks noGrp="1" noChangeArrowheads="1"/>
          </p:cNvSpPr>
          <p:nvPr>
            <p:ph idx="4294967295"/>
          </p:nvPr>
        </p:nvSpPr>
        <p:spPr>
          <a:xfrm>
            <a:off x="758825" y="1690688"/>
            <a:ext cx="9190038" cy="4764087"/>
          </a:xfrm>
        </p:spPr>
        <p:txBody>
          <a:bodyPr/>
          <a:lstStyle/>
          <a:p>
            <a:r>
              <a:rPr lang="en-GB" altLang="en-US" dirty="0" smtClean="0"/>
              <a:t>Family Governance</a:t>
            </a:r>
          </a:p>
          <a:p>
            <a:r>
              <a:rPr lang="en-GB" altLang="en-US" dirty="0" smtClean="0"/>
              <a:t>Reporting</a:t>
            </a:r>
          </a:p>
          <a:p>
            <a:r>
              <a:rPr lang="en-GB" altLang="en-US" dirty="0" smtClean="0"/>
              <a:t>Wealth Management</a:t>
            </a:r>
          </a:p>
          <a:p>
            <a:endParaRPr lang="en-GB" altLang="en-US" dirty="0" smtClean="0"/>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Family Governance </a:t>
            </a:r>
          </a:p>
        </p:txBody>
      </p:sp>
      <p:sp>
        <p:nvSpPr>
          <p:cNvPr id="19460" name="Rectangle 3"/>
          <p:cNvSpPr>
            <a:spLocks noGrp="1" noChangeArrowheads="1"/>
          </p:cNvSpPr>
          <p:nvPr>
            <p:ph idx="4294967295"/>
          </p:nvPr>
        </p:nvSpPr>
        <p:spPr>
          <a:xfrm>
            <a:off x="758825" y="1690688"/>
            <a:ext cx="9190038" cy="4764087"/>
          </a:xfrm>
        </p:spPr>
        <p:txBody>
          <a:bodyPr/>
          <a:lstStyle/>
          <a:p>
            <a:r>
              <a:rPr lang="en-GB" altLang="en-US" dirty="0" smtClean="0"/>
              <a:t>The more you invest in a governance structure the more you communicate </a:t>
            </a:r>
            <a:br>
              <a:rPr lang="en-GB" altLang="en-US" dirty="0" smtClean="0"/>
            </a:br>
            <a:r>
              <a:rPr lang="en-GB" altLang="en-US" dirty="0" smtClean="0"/>
              <a:t>and interact with family members</a:t>
            </a:r>
          </a:p>
          <a:p>
            <a:r>
              <a:rPr lang="en-GB" altLang="en-US" dirty="0" smtClean="0"/>
              <a:t>The more you invest in the next generation the greater the overall outcome </a:t>
            </a:r>
            <a:br>
              <a:rPr lang="en-GB" altLang="en-US" dirty="0" smtClean="0"/>
            </a:br>
            <a:r>
              <a:rPr lang="en-GB" altLang="en-US" dirty="0" smtClean="0"/>
              <a:t>will be</a:t>
            </a:r>
          </a:p>
          <a:p>
            <a:r>
              <a:rPr lang="en-GB" altLang="en-US" dirty="0" smtClean="0"/>
              <a:t>The greater the understanding of the family framework and purpose, the </a:t>
            </a:r>
            <a:br>
              <a:rPr lang="en-GB" altLang="en-US" dirty="0" smtClean="0"/>
            </a:br>
            <a:r>
              <a:rPr lang="en-GB" altLang="en-US" dirty="0" smtClean="0"/>
              <a:t>greater the chances of preservation and longevity of wealth	</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custDataLst>
              <p:tags r:id="rId2"/>
            </p:custDataLst>
          </p:nvPr>
        </p:nvSpPr>
        <p:spPr>
          <a:xfrm>
            <a:off x="420624" y="3"/>
            <a:ext cx="9189720" cy="941832"/>
          </a:xfrm>
        </p:spPr>
        <p:txBody>
          <a:bodyPr>
            <a:normAutofit/>
          </a:bodyPr>
          <a:lstStyle/>
          <a:p>
            <a:r>
              <a:rPr lang="en-GB" altLang="en-US" dirty="0" smtClean="0">
                <a:solidFill>
                  <a:srgbClr val="000000"/>
                </a:solidFill>
              </a:rPr>
              <a:t>Why do you need a family governance document?</a:t>
            </a:r>
          </a:p>
        </p:txBody>
      </p:sp>
      <p:sp>
        <p:nvSpPr>
          <p:cNvPr id="20484" name="Rectangle 3"/>
          <p:cNvSpPr>
            <a:spLocks noGrp="1" noChangeArrowheads="1"/>
          </p:cNvSpPr>
          <p:nvPr>
            <p:ph idx="4294967295"/>
          </p:nvPr>
        </p:nvSpPr>
        <p:spPr>
          <a:xfrm>
            <a:off x="758825" y="1690688"/>
            <a:ext cx="9190038" cy="4764087"/>
          </a:xfrm>
        </p:spPr>
        <p:txBody>
          <a:bodyPr/>
          <a:lstStyle/>
          <a:p>
            <a:r>
              <a:rPr lang="en-GB" altLang="en-US" dirty="0" smtClean="0"/>
              <a:t>Ensure adherence to the family value system</a:t>
            </a:r>
          </a:p>
          <a:p>
            <a:r>
              <a:rPr lang="en-GB" altLang="en-US" dirty="0" smtClean="0"/>
              <a:t>Agree overall purpose</a:t>
            </a:r>
          </a:p>
          <a:p>
            <a:r>
              <a:rPr lang="en-GB" altLang="en-US" dirty="0" smtClean="0"/>
              <a:t>Ensure successful trans-generational transference</a:t>
            </a:r>
          </a:p>
          <a:p>
            <a:r>
              <a:rPr lang="en-GB" altLang="en-US" dirty="0" smtClean="0"/>
              <a:t>Easier in a single family rather than a multi family offering, hence growth </a:t>
            </a:r>
            <a:br>
              <a:rPr lang="en-GB" altLang="en-US" dirty="0" smtClean="0"/>
            </a:br>
            <a:r>
              <a:rPr lang="en-GB" altLang="en-US" dirty="0" smtClean="0"/>
              <a:t>in a la carte approach </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ULLPATHNAME" val=" "/>
  <p:tag name="KEYWORDS" val="C:\Program Files\Ubs\PresXpress\templates\PresPrintOnScreen.pot"/>
  <p:tag name="FDSMENUDOCLEVELBTNSTATES" val="&lt;btnStates&gt;&lt;btn tag=&quot;1001&quot; state=&quot;UP&quot;/&gt;&lt;/btnStates&gt;&#10;"/>
  <p:tag name="SERIF FONT" val="UBSHeadline"/>
  <p:tag name="SANS SERIF FONT" val="Frutiger 55 Roman"/>
  <p:tag name="LANGUAGE ID" val="2057"/>
  <p:tag name="MOST RECENT UPGRADE" val="3.3.01"/>
  <p:tag name="LAST PRINTED" val="421656601562500E-10"/>
</p:tagLst>
</file>

<file path=ppt/tags/tag10.xml><?xml version="1.0" encoding="utf-8"?>
<p:tagLst xmlns:a="http://schemas.openxmlformats.org/drawingml/2006/main" xmlns:r="http://schemas.openxmlformats.org/officeDocument/2006/relationships" xmlns:p="http://schemas.openxmlformats.org/presentationml/2006/main">
  <p:tag name="TEXT_TYPE" val="PAGE HEADING"/>
  <p:tag name="FONT STYLE" val="SANS SERIF"/>
</p:tagLst>
</file>

<file path=ppt/tags/tag11.xml><?xml version="1.0" encoding="utf-8"?>
<p:tagLst xmlns:a="http://schemas.openxmlformats.org/drawingml/2006/main" xmlns:r="http://schemas.openxmlformats.org/officeDocument/2006/relationships" xmlns:p="http://schemas.openxmlformats.org/presentationml/2006/main">
  <p:tag name="TEXT_TYPE" val="DOCUMENT ID"/>
</p:tagLst>
</file>

<file path=ppt/tags/tag12.xml><?xml version="1.0" encoding="utf-8"?>
<p:tagLst xmlns:a="http://schemas.openxmlformats.org/drawingml/2006/main" xmlns:r="http://schemas.openxmlformats.org/officeDocument/2006/relationships" xmlns:p="http://schemas.openxmlformats.org/presentationml/2006/main">
  <p:tag name="FONT STYLE" val="SANS SERIF"/>
  <p:tag name="ISLOCKED" val="TRUE"/>
  <p:tag name="TOP" val="200000000000000E-13"/>
  <p:tag name="LEFT" val="331199989318848E-13"/>
  <p:tag name="HEIGHT" val="260000000000000E-13"/>
  <p:tag name="WIDTH" val="850000000000000E-13"/>
  <p:tag name="TEXT_TYPE" val="DRAFT STAMP"/>
</p:tagLst>
</file>

<file path=ppt/tags/tag13.xml><?xml version="1.0" encoding="utf-8"?>
<p:tagLst xmlns:a="http://schemas.openxmlformats.org/drawingml/2006/main" xmlns:r="http://schemas.openxmlformats.org/officeDocument/2006/relationships" xmlns:p="http://schemas.openxmlformats.org/presentationml/2006/main">
  <p:tag name="TEXT_TYPE" val="UBS LOGO"/>
  <p:tag name="TOP" val="550.3751"/>
  <p:tag name="LEFT" val="33.75"/>
  <p:tag name="WIDTH" val="68.56504"/>
  <p:tag name="HEIGHT" val="25.0589"/>
</p:tagLst>
</file>

<file path=ppt/tags/tag14.xml><?xml version="1.0" encoding="utf-8"?>
<p:tagLst xmlns:a="http://schemas.openxmlformats.org/drawingml/2006/main" xmlns:r="http://schemas.openxmlformats.org/officeDocument/2006/relationships" xmlns:p="http://schemas.openxmlformats.org/presentationml/2006/main">
  <p:tag name="TEXT_TYPE" val="PRESENTATION TITLE"/>
  <p:tag name="FONT STYLE" val="SANS SERIF"/>
</p:tagLst>
</file>

<file path=ppt/tags/tag15.xml><?xml version="1.0" encoding="utf-8"?>
<p:tagLst xmlns:a="http://schemas.openxmlformats.org/drawingml/2006/main" xmlns:r="http://schemas.openxmlformats.org/officeDocument/2006/relationships" xmlns:p="http://schemas.openxmlformats.org/presentationml/2006/main">
  <p:tag name="FONT STYLE" val="SERIF"/>
  <p:tag name="TEXT_TYPE" val="PRESENTATION INFOLINE"/>
</p:tagLst>
</file>

<file path=ppt/tags/tag16.xml><?xml version="1.0" encoding="utf-8"?>
<p:tagLst xmlns:a="http://schemas.openxmlformats.org/drawingml/2006/main" xmlns:r="http://schemas.openxmlformats.org/officeDocument/2006/relationships" xmlns:p="http://schemas.openxmlformats.org/presentationml/2006/main">
  <p:tag name="SLIDE_TYPE" val="BODY"/>
</p:tagLst>
</file>

<file path=ppt/tags/tag17.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18.xml><?xml version="1.0" encoding="utf-8"?>
<p:tagLst xmlns:a="http://schemas.openxmlformats.org/drawingml/2006/main" xmlns:r="http://schemas.openxmlformats.org/officeDocument/2006/relationships" xmlns:p="http://schemas.openxmlformats.org/presentationml/2006/main">
  <p:tag name="SLIDE_TYPE" val="BODY"/>
</p:tagLst>
</file>

<file path=ppt/tags/tag19.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2.xml><?xml version="1.0" encoding="utf-8"?>
<p:tagLst xmlns:a="http://schemas.openxmlformats.org/drawingml/2006/main" xmlns:r="http://schemas.openxmlformats.org/officeDocument/2006/relationships" xmlns:p="http://schemas.openxmlformats.org/presentationml/2006/main">
  <p:tag name="TEXT_TYPE" val="CREATE DATE"/>
</p:tagLst>
</file>

<file path=ppt/tags/tag20.xml><?xml version="1.0" encoding="utf-8"?>
<p:tagLst xmlns:a="http://schemas.openxmlformats.org/drawingml/2006/main" xmlns:r="http://schemas.openxmlformats.org/officeDocument/2006/relationships" xmlns:p="http://schemas.openxmlformats.org/presentationml/2006/main">
  <p:tag name="SLIDE_TYPE" val="BODY"/>
</p:tagLst>
</file>

<file path=ppt/tags/tag21.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22.xml><?xml version="1.0" encoding="utf-8"?>
<p:tagLst xmlns:a="http://schemas.openxmlformats.org/drawingml/2006/main" xmlns:r="http://schemas.openxmlformats.org/officeDocument/2006/relationships" xmlns:p="http://schemas.openxmlformats.org/presentationml/2006/main">
  <p:tag name="SLIDE_TYPE" val="BODY"/>
</p:tagLst>
</file>

<file path=ppt/tags/tag23.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24.xml><?xml version="1.0" encoding="utf-8"?>
<p:tagLst xmlns:a="http://schemas.openxmlformats.org/drawingml/2006/main" xmlns:r="http://schemas.openxmlformats.org/officeDocument/2006/relationships" xmlns:p="http://schemas.openxmlformats.org/presentationml/2006/main">
  <p:tag name="SLIDE_TYPE" val="BODY"/>
</p:tagLst>
</file>

<file path=ppt/tags/tag25.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26.xml><?xml version="1.0" encoding="utf-8"?>
<p:tagLst xmlns:a="http://schemas.openxmlformats.org/drawingml/2006/main" xmlns:r="http://schemas.openxmlformats.org/officeDocument/2006/relationships" xmlns:p="http://schemas.openxmlformats.org/presentationml/2006/main">
  <p:tag name="SLIDE_TYPE" val="BODY"/>
</p:tagLst>
</file>

<file path=ppt/tags/tag27.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28.xml><?xml version="1.0" encoding="utf-8"?>
<p:tagLst xmlns:a="http://schemas.openxmlformats.org/drawingml/2006/main" xmlns:r="http://schemas.openxmlformats.org/officeDocument/2006/relationships" xmlns:p="http://schemas.openxmlformats.org/presentationml/2006/main">
  <p:tag name="SLIDE_TYPE" val="BODY"/>
</p:tagLst>
</file>

<file path=ppt/tags/tag29.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3.xml><?xml version="1.0" encoding="utf-8"?>
<p:tagLst xmlns:a="http://schemas.openxmlformats.org/drawingml/2006/main" xmlns:r="http://schemas.openxmlformats.org/officeDocument/2006/relationships" xmlns:p="http://schemas.openxmlformats.org/presentationml/2006/main">
  <p:tag name="TEXT_TYPE" val="PRESENTATION PRESENTER"/>
  <p:tag name="FONT STYLE" val="SANS SERIF"/>
</p:tagLst>
</file>

<file path=ppt/tags/tag30.xml><?xml version="1.0" encoding="utf-8"?>
<p:tagLst xmlns:a="http://schemas.openxmlformats.org/drawingml/2006/main" xmlns:r="http://schemas.openxmlformats.org/officeDocument/2006/relationships" xmlns:p="http://schemas.openxmlformats.org/presentationml/2006/main">
  <p:tag name="SLIDE_TYPE" val="BODY"/>
</p:tagLst>
</file>

<file path=ppt/tags/tag31.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32.xml><?xml version="1.0" encoding="utf-8"?>
<p:tagLst xmlns:a="http://schemas.openxmlformats.org/drawingml/2006/main" xmlns:r="http://schemas.openxmlformats.org/officeDocument/2006/relationships" xmlns:p="http://schemas.openxmlformats.org/presentationml/2006/main">
  <p:tag name="SLIDE_TYPE" val="BODY"/>
</p:tagLst>
</file>

<file path=ppt/tags/tag33.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34.xml><?xml version="1.0" encoding="utf-8"?>
<p:tagLst xmlns:a="http://schemas.openxmlformats.org/drawingml/2006/main" xmlns:r="http://schemas.openxmlformats.org/officeDocument/2006/relationships" xmlns:p="http://schemas.openxmlformats.org/presentationml/2006/main">
  <p:tag name="SLIDE_TYPE" val="BODY"/>
</p:tagLst>
</file>

<file path=ppt/tags/tag35.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36.xml><?xml version="1.0" encoding="utf-8"?>
<p:tagLst xmlns:a="http://schemas.openxmlformats.org/drawingml/2006/main" xmlns:r="http://schemas.openxmlformats.org/officeDocument/2006/relationships" xmlns:p="http://schemas.openxmlformats.org/presentationml/2006/main">
  <p:tag name="SLIDE_TYPE" val="BODY"/>
</p:tagLst>
</file>

<file path=ppt/tags/tag37.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38.xml><?xml version="1.0" encoding="utf-8"?>
<p:tagLst xmlns:a="http://schemas.openxmlformats.org/drawingml/2006/main" xmlns:r="http://schemas.openxmlformats.org/officeDocument/2006/relationships" xmlns:p="http://schemas.openxmlformats.org/presentationml/2006/main">
  <p:tag name="SLIDE_TYPE" val="BODY"/>
</p:tagLst>
</file>

<file path=ppt/tags/tag39.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4.xml><?xml version="1.0" encoding="utf-8"?>
<p:tagLst xmlns:a="http://schemas.openxmlformats.org/drawingml/2006/main" xmlns:r="http://schemas.openxmlformats.org/officeDocument/2006/relationships" xmlns:p="http://schemas.openxmlformats.org/presentationml/2006/main">
  <p:tag name="TEXT_TYPE" val="PRESENTATION TITLE"/>
  <p:tag name="FONT STYLE" val="SANS SERIF"/>
</p:tagLst>
</file>

<file path=ppt/tags/tag40.xml><?xml version="1.0" encoding="utf-8"?>
<p:tagLst xmlns:a="http://schemas.openxmlformats.org/drawingml/2006/main" xmlns:r="http://schemas.openxmlformats.org/officeDocument/2006/relationships" xmlns:p="http://schemas.openxmlformats.org/presentationml/2006/main">
  <p:tag name="SLIDE_TYPE" val="BODY"/>
</p:tagLst>
</file>

<file path=ppt/tags/tag41.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42.xml><?xml version="1.0" encoding="utf-8"?>
<p:tagLst xmlns:a="http://schemas.openxmlformats.org/drawingml/2006/main" xmlns:r="http://schemas.openxmlformats.org/officeDocument/2006/relationships" xmlns:p="http://schemas.openxmlformats.org/presentationml/2006/main">
  <p:tag name="SLIDE_TYPE" val="BODY"/>
</p:tagLst>
</file>

<file path=ppt/tags/tag43.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44.xml><?xml version="1.0" encoding="utf-8"?>
<p:tagLst xmlns:a="http://schemas.openxmlformats.org/drawingml/2006/main" xmlns:r="http://schemas.openxmlformats.org/officeDocument/2006/relationships" xmlns:p="http://schemas.openxmlformats.org/presentationml/2006/main">
  <p:tag name="ORGCHARTID" val="{BD73A936-F683-4FC9-B5BF-6E5753F2028A}"/>
  <p:tag name="FONT STYLE" val="SANS SERIF"/>
  <p:tag name="TEXT_TYPE" val="ORG CHART BOX"/>
  <p:tag name="ORGCHARTHASLINES" val="True"/>
  <p:tag name="ORGCHARTAUTOPOSITION" val="True"/>
  <p:tag name="ORGCHARTCOLORSCHEME" val="2"/>
  <p:tag name="ORGCHARTLEVEL" val="0"/>
  <p:tag name="ORGCHARTSHAPEID" val="{B532AD37-5C69-437E-926E-C45DD774CC20}"/>
</p:tagLst>
</file>

<file path=ppt/tags/tag45.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46.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47.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48.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49.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5.xml><?xml version="1.0" encoding="utf-8"?>
<p:tagLst xmlns:a="http://schemas.openxmlformats.org/drawingml/2006/main" xmlns:r="http://schemas.openxmlformats.org/officeDocument/2006/relationships" xmlns:p="http://schemas.openxmlformats.org/presentationml/2006/main">
  <p:tag name="TEXT_TYPE" val="SECURITY TEXT"/>
  <p:tag name="FONT STYLE" val="SANS SERIF"/>
</p:tagLst>
</file>

<file path=ppt/tags/tag50.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51.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52.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53.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54.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55.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56.xml><?xml version="1.0" encoding="utf-8"?>
<p:tagLst xmlns:a="http://schemas.openxmlformats.org/drawingml/2006/main" xmlns:r="http://schemas.openxmlformats.org/officeDocument/2006/relationships" xmlns:p="http://schemas.openxmlformats.org/presentationml/2006/main">
  <p:tag name="TEXT_TYPE" val="ORG CHART BOX"/>
  <p:tag name="ORGCHARTID" val="{BD73A936-F683-4FC9-B5BF-6E5753F2028A}"/>
  <p:tag name="FONT STYLE" val="SANS SERIF"/>
  <p:tag name="ORGCHARTCHILDINDEX" val="1"/>
  <p:tag name="ORGCHARTLEVEL" val="1"/>
  <p:tag name="ORGCHARTSHAPEID" val="{A070C0CB-8661-4216-AB3E-9A19DB453D52}"/>
</p:tagLst>
</file>

<file path=ppt/tags/tag57.xml><?xml version="1.0" encoding="utf-8"?>
<p:tagLst xmlns:a="http://schemas.openxmlformats.org/drawingml/2006/main" xmlns:r="http://schemas.openxmlformats.org/officeDocument/2006/relationships" xmlns:p="http://schemas.openxmlformats.org/presentationml/2006/main">
  <p:tag name="FONT STYLE" val="SANS SERIF"/>
</p:tagLst>
</file>

<file path=ppt/tags/tag58.xml><?xml version="1.0" encoding="utf-8"?>
<p:tagLst xmlns:a="http://schemas.openxmlformats.org/drawingml/2006/main" xmlns:r="http://schemas.openxmlformats.org/officeDocument/2006/relationships" xmlns:p="http://schemas.openxmlformats.org/presentationml/2006/main">
  <p:tag name="FONT STYLE" val="SANS SERIF"/>
</p:tagLst>
</file>

<file path=ppt/tags/tag59.xml><?xml version="1.0" encoding="utf-8"?>
<p:tagLst xmlns:a="http://schemas.openxmlformats.org/drawingml/2006/main" xmlns:r="http://schemas.openxmlformats.org/officeDocument/2006/relationships" xmlns:p="http://schemas.openxmlformats.org/presentationml/2006/main">
  <p:tag name="FONT STYLE" val="SANS SERIF"/>
</p:tagLst>
</file>

<file path=ppt/tags/tag6.xml><?xml version="1.0" encoding="utf-8"?>
<p:tagLst xmlns:a="http://schemas.openxmlformats.org/drawingml/2006/main" xmlns:r="http://schemas.openxmlformats.org/officeDocument/2006/relationships" xmlns:p="http://schemas.openxmlformats.org/presentationml/2006/main">
  <p:tag name="FONT STYLE" val="SERIF"/>
  <p:tag name="TEXT_TYPE" val="PRESENTATION INFOLINE"/>
</p:tagLst>
</file>

<file path=ppt/tags/tag60.xml><?xml version="1.0" encoding="utf-8"?>
<p:tagLst xmlns:a="http://schemas.openxmlformats.org/drawingml/2006/main" xmlns:r="http://schemas.openxmlformats.org/officeDocument/2006/relationships" xmlns:p="http://schemas.openxmlformats.org/presentationml/2006/main">
  <p:tag name="SLIDE_TYPE" val="BODY"/>
</p:tagLst>
</file>

<file path=ppt/tags/tag61.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62.xml><?xml version="1.0" encoding="utf-8"?>
<p:tagLst xmlns:a="http://schemas.openxmlformats.org/drawingml/2006/main" xmlns:r="http://schemas.openxmlformats.org/officeDocument/2006/relationships" xmlns:p="http://schemas.openxmlformats.org/presentationml/2006/main">
  <p:tag name="SLIDE_TYPE" val="BODY"/>
</p:tagLst>
</file>

<file path=ppt/tags/tag63.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64.xml><?xml version="1.0" encoding="utf-8"?>
<p:tagLst xmlns:a="http://schemas.openxmlformats.org/drawingml/2006/main" xmlns:r="http://schemas.openxmlformats.org/officeDocument/2006/relationships" xmlns:p="http://schemas.openxmlformats.org/presentationml/2006/main">
  <p:tag name="SLIDE_TYPE" val="BODY"/>
</p:tagLst>
</file>

<file path=ppt/tags/tag65.xml><?xml version="1.0" encoding="utf-8"?>
<p:tagLst xmlns:a="http://schemas.openxmlformats.org/drawingml/2006/main" xmlns:r="http://schemas.openxmlformats.org/officeDocument/2006/relationships" xmlns:p="http://schemas.openxmlformats.org/presentationml/2006/main">
  <p:tag name="SLIDE_TYPE" val="BODY"/>
</p:tagLst>
</file>

<file path=ppt/tags/tag66.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67.xml><?xml version="1.0" encoding="utf-8"?>
<p:tagLst xmlns:a="http://schemas.openxmlformats.org/drawingml/2006/main" xmlns:r="http://schemas.openxmlformats.org/officeDocument/2006/relationships" xmlns:p="http://schemas.openxmlformats.org/presentationml/2006/main">
  <p:tag name="SLIDE_TYPE" val="BODY"/>
</p:tagLst>
</file>

<file path=ppt/tags/tag68.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69.xml><?xml version="1.0" encoding="utf-8"?>
<p:tagLst xmlns:a="http://schemas.openxmlformats.org/drawingml/2006/main" xmlns:r="http://schemas.openxmlformats.org/officeDocument/2006/relationships" xmlns:p="http://schemas.openxmlformats.org/presentationml/2006/main">
  <p:tag name="SLIDE_TYPE" val="BODY"/>
</p:tagLst>
</file>

<file path=ppt/tags/tag7.xml><?xml version="1.0" encoding="utf-8"?>
<p:tagLst xmlns:a="http://schemas.openxmlformats.org/drawingml/2006/main" xmlns:r="http://schemas.openxmlformats.org/officeDocument/2006/relationships" xmlns:p="http://schemas.openxmlformats.org/presentationml/2006/main">
  <p:tag name="TEXT_TYPE" val="PRESENTATION PRESENTER FUNCTION"/>
  <p:tag name="FONT STYLE" val="SANS SERIF"/>
</p:tagLst>
</file>

<file path=ppt/tags/tag70.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71.xml><?xml version="1.0" encoding="utf-8"?>
<p:tagLst xmlns:a="http://schemas.openxmlformats.org/drawingml/2006/main" xmlns:r="http://schemas.openxmlformats.org/officeDocument/2006/relationships" xmlns:p="http://schemas.openxmlformats.org/presentationml/2006/main">
  <p:tag name="SLIDE_TYPE" val="BODY"/>
</p:tagLst>
</file>

<file path=ppt/tags/tag72.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73.xml><?xml version="1.0" encoding="utf-8"?>
<p:tagLst xmlns:a="http://schemas.openxmlformats.org/drawingml/2006/main" xmlns:r="http://schemas.openxmlformats.org/officeDocument/2006/relationships" xmlns:p="http://schemas.openxmlformats.org/presentationml/2006/main">
  <p:tag name="FONT STYLE" val="SANS SERIF FONT"/>
  <p:tag name="TEXT_TYPE" val="MESSAGE TEXT"/>
  <p:tag name="ISLOCKED" val="TRUE"/>
  <p:tag name="TOP" val="882500000000000E-13"/>
  <p:tag name="LEFT" val="331199989318848E-13"/>
  <p:tag name="HEIGHT" val="216000003814697E-13"/>
  <p:tag name="WIDTH" val="723599975585938E-12"/>
</p:tagLst>
</file>

<file path=ppt/tags/tag8.xml><?xml version="1.0" encoding="utf-8"?>
<p:tagLst xmlns:a="http://schemas.openxmlformats.org/drawingml/2006/main" xmlns:r="http://schemas.openxmlformats.org/officeDocument/2006/relationships" xmlns:p="http://schemas.openxmlformats.org/presentationml/2006/main">
  <p:tag name="FONT STYLE" val="SANS SERIF"/>
  <p:tag name="ISLOCKED" val="TRUE"/>
  <p:tag name="TOP" val="710000000000000E-13"/>
  <p:tag name="LEFT" val="612000000000000E-12"/>
  <p:tag name="HEIGHT" val="260000000000000E-13"/>
  <p:tag name="WIDTH" val="850000000000000E-13"/>
  <p:tag name="TEXT_TYPE" val="DRAFT STAMP"/>
</p:tagLst>
</file>

<file path=ppt/tags/tag9.xml><?xml version="1.0" encoding="utf-8"?>
<p:tagLst xmlns:a="http://schemas.openxmlformats.org/drawingml/2006/main" xmlns:r="http://schemas.openxmlformats.org/officeDocument/2006/relationships" xmlns:p="http://schemas.openxmlformats.org/presentationml/2006/main">
  <p:tag name="TEXT_TYPE" val="UBS LOGO"/>
  <p:tag name="TOP" val="44.64"/>
  <p:tag name="LEFT" val="33.84"/>
  <p:tag name="WIDTH" val="87.26456"/>
  <p:tag name="HEIGHT" val="31.89315"/>
</p:tagLst>
</file>

<file path=ppt/theme/theme1.xml><?xml version="1.0" encoding="utf-8"?>
<a:theme xmlns:a="http://schemas.openxmlformats.org/drawingml/2006/main" name="PresXpress_OnScreen_Theme">
  <a:themeElements>
    <a:clrScheme name="UBS Colorset">
      <a:dk1>
        <a:sysClr val="windowText" lastClr="000000"/>
      </a:dk1>
      <a:lt1>
        <a:sysClr val="window" lastClr="FFFFFF"/>
      </a:lt1>
      <a:dk2>
        <a:srgbClr val="E60000"/>
      </a:dk2>
      <a:lt2>
        <a:srgbClr val="FFFFFF"/>
      </a:lt2>
      <a:accent1>
        <a:srgbClr val="3692CA"/>
      </a:accent1>
      <a:accent2>
        <a:srgbClr val="C09979"/>
      </a:accent2>
      <a:accent3>
        <a:srgbClr val="4D3C2F"/>
      </a:accent3>
      <a:accent4>
        <a:srgbClr val="AFBCD5"/>
      </a:accent4>
      <a:accent5>
        <a:srgbClr val="759731"/>
      </a:accent5>
      <a:accent6>
        <a:srgbClr val="A43725"/>
      </a:accent6>
      <a:hlink>
        <a:srgbClr val="0000FF"/>
      </a:hlink>
      <a:folHlink>
        <a:srgbClr val="800080"/>
      </a:folHlink>
    </a:clrScheme>
    <a:fontScheme name="UBS OnScreen Fontset">
      <a:majorFont>
        <a:latin typeface="UBSHeadline"/>
        <a:ea typeface="MS PGothic"/>
        <a:cs typeface=""/>
      </a:majorFont>
      <a:minorFont>
        <a:latin typeface="Frutiger 55 Roman"/>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7B7D80"/>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7B7D8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3783FF"/>
      </a:dk2>
      <a:lt2>
        <a:srgbClr val="295595"/>
      </a:lt2>
      <a:accent1>
        <a:srgbClr val="295595"/>
      </a:accent1>
      <a:accent2>
        <a:srgbClr val="FFFFFF"/>
      </a:accent2>
      <a:accent3>
        <a:srgbClr val="FFFFFF"/>
      </a:accent3>
      <a:accent4>
        <a:srgbClr val="000000"/>
      </a:accent4>
      <a:accent5>
        <a:srgbClr val="ACB4C8"/>
      </a:accent5>
      <a:accent6>
        <a:srgbClr val="E7E7E7"/>
      </a:accent6>
      <a:hlink>
        <a:srgbClr val="000000"/>
      </a:hlink>
      <a:folHlink>
        <a:srgbClr val="DDF2F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PresXpress_OnScreen_Theme</Template>
  <TotalTime>780</TotalTime>
  <Words>1236</Words>
  <Application>Microsoft Office PowerPoint</Application>
  <PresentationFormat>Custom</PresentationFormat>
  <Paragraphs>180</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PresXpress_OnScreen_Theme</vt:lpstr>
      <vt:lpstr>Chart</vt:lpstr>
      <vt:lpstr>Creating a family office offering</vt:lpstr>
      <vt:lpstr>Learning Objectives</vt:lpstr>
      <vt:lpstr>Is there a need?</vt:lpstr>
      <vt:lpstr>Some definitions</vt:lpstr>
      <vt:lpstr>The landscape for Family Offices </vt:lpstr>
      <vt:lpstr>Creating a family office offering – key questions to consider</vt:lpstr>
      <vt:lpstr>Services needed</vt:lpstr>
      <vt:lpstr>Family Governance </vt:lpstr>
      <vt:lpstr>Why do you need a family governance document?</vt:lpstr>
      <vt:lpstr>Specialist services </vt:lpstr>
      <vt:lpstr>What level of legal expertise is required?</vt:lpstr>
      <vt:lpstr>In house counsel or outsource?</vt:lpstr>
      <vt:lpstr>Reporting </vt:lpstr>
      <vt:lpstr>What about wealth management?  </vt:lpstr>
      <vt:lpstr>What a Wealth Management platform may look like</vt:lpstr>
      <vt:lpstr>The Trusted Team</vt:lpstr>
      <vt:lpstr>The trusted team approach  </vt:lpstr>
      <vt:lpstr>Slide 17</vt:lpstr>
      <vt:lpstr>Problems to address </vt:lpstr>
      <vt:lpstr>Conclusion</vt:lpstr>
      <vt:lpstr>Learning Objectives</vt:lpstr>
      <vt:lpstr>Disclaimer</vt:lpstr>
    </vt:vector>
  </TitlesOfParts>
  <Company>UBS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&lt;&lt;Presentation Title&gt;&gt;</dc:title>
  <dc:creator>Robins, Archie</dc:creator>
  <cp:keywords>&lt;&lt;Not saved&gt;&gt;</cp:keywords>
  <cp:lastModifiedBy>amktsanh</cp:lastModifiedBy>
  <cp:revision>506</cp:revision>
  <cp:lastPrinted>2015-06-10T14:50:18Z</cp:lastPrinted>
  <dcterms:created xsi:type="dcterms:W3CDTF">2002-05-03T03:00:09Z</dcterms:created>
  <dcterms:modified xsi:type="dcterms:W3CDTF">2016-06-09T08:35:14Z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UniqueID">
    <vt:lpwstr/>
  </property>
  <property fmtid="{D5CDD505-2E9C-101B-9397-08002B2CF9AE}" pid="3" name="PresPrintTemplate">
    <vt:lpwstr>True</vt:lpwstr>
  </property>
  <property fmtid="{D5CDD505-2E9C-101B-9397-08002B2CF9AE}" pid="4" name="PresPrintOnScreen">
    <vt:lpwstr>True</vt:lpwstr>
  </property>
  <property fmtid="{D5CDD505-2E9C-101B-9397-08002B2CF9AE}" pid="5" name="split-s">
    <vt:lpwstr>0</vt:lpwstr>
  </property>
  <property fmtid="{D5CDD505-2E9C-101B-9397-08002B2CF9AE}" pid="6" name="split-a">
    <vt:lpwstr>0</vt:lpwstr>
  </property>
  <property fmtid="{D5CDD505-2E9C-101B-9397-08002B2CF9AE}" pid="7" name="CreatedAddinVersion">
    <vt:lpwstr>3.3.01</vt:lpwstr>
  </property>
  <property fmtid="{D5CDD505-2E9C-101B-9397-08002B2CF9AE}" pid="8" name="CurrentAddinVersion">
    <vt:lpwstr>3.3.01</vt:lpwstr>
  </property>
  <property fmtid="{D5CDD505-2E9C-101B-9397-08002B2CF9AE}" pid="9" name="CreateDate">
    <vt:lpwstr>30/05/2013 12:17:30</vt:lpwstr>
  </property>
  <property fmtid="{D5CDD505-2E9C-101B-9397-08002B2CF9AE}" pid="10" name="CreatedTemplateVersion">
    <vt:lpwstr>2.7.4</vt:lpwstr>
  </property>
  <property fmtid="{D5CDD505-2E9C-101B-9397-08002B2CF9AE}" pid="11" name="MOST RECENT UPGRADE">
    <vt:lpwstr>3.3.01</vt:lpwstr>
  </property>
  <property fmtid="{D5CDD505-2E9C-101B-9397-08002B2CF9AE}" pid="12" name="CoverLogoIncluded">
    <vt:lpwstr>True</vt:lpwstr>
  </property>
  <property fmtid="{D5CDD505-2E9C-101B-9397-08002B2CF9AE}" pid="13" name="CoverLogoID">
    <vt:lpwstr>plain_co_w4</vt:lpwstr>
  </property>
  <property fmtid="{D5CDD505-2E9C-101B-9397-08002B2CF9AE}" pid="14" name="CoverPage.Ppt">
    <vt:lpwstr>True</vt:lpwstr>
  </property>
  <property fmtid="{D5CDD505-2E9C-101B-9397-08002B2CF9AE}" pid="15" name="CoverPhoto.Ppt">
    <vt:lpwstr/>
  </property>
  <property fmtid="{D5CDD505-2E9C-101B-9397-08002B2CF9AE}" pid="16" name="CoverPhotoPath">
    <vt:lpwstr/>
  </property>
  <property fmtid="{D5CDD505-2E9C-101B-9397-08002B2CF9AE}" pid="17" name="SecurityLevel">
    <vt:lpwstr>4</vt:lpwstr>
  </property>
  <property fmtid="{D5CDD505-2E9C-101B-9397-08002B2CF9AE}" pid="18" name="CoverPhotoIncluded">
    <vt:lpwstr>False</vt:lpwstr>
  </property>
  <property fmtid="{D5CDD505-2E9C-101B-9397-08002B2CF9AE}" pid="19" name="CoverPhotoIsCustom">
    <vt:lpwstr>False</vt:lpwstr>
  </property>
  <property fmtid="{D5CDD505-2E9C-101B-9397-08002B2CF9AE}" pid="20" name="InsideLogoIncluded">
    <vt:lpwstr>True</vt:lpwstr>
  </property>
  <property fmtid="{D5CDD505-2E9C-101B-9397-08002B2CF9AE}" pid="21" name="InsideLogoID">
    <vt:lpwstr>plain_co_w4</vt:lpwstr>
  </property>
  <property fmtid="{D5CDD505-2E9C-101B-9397-08002B2CF9AE}" pid="22" name="IncludeID.Ppt">
    <vt:lpwstr>False</vt:lpwstr>
  </property>
  <property fmtid="{D5CDD505-2E9C-101B-9397-08002B2CF9AE}" pid="23" name="IDStampItems">
    <vt:lpwstr>15</vt:lpwstr>
  </property>
  <property fmtid="{D5CDD505-2E9C-101B-9397-08002B2CF9AE}" pid="24" name="TOC.Ppt">
    <vt:lpwstr>False</vt:lpwstr>
  </property>
  <property fmtid="{D5CDD505-2E9C-101B-9397-08002B2CF9AE}" pid="25" name="TocSecLevel1">
    <vt:lpwstr>1</vt:lpwstr>
  </property>
  <property fmtid="{D5CDD505-2E9C-101B-9397-08002B2CF9AE}" pid="26" name="TocSecLevel2">
    <vt:lpwstr>2</vt:lpwstr>
  </property>
  <property fmtid="{D5CDD505-2E9C-101B-9397-08002B2CF9AE}" pid="27" name="TocSecLevel3">
    <vt:lpwstr>3</vt:lpwstr>
  </property>
  <property fmtid="{D5CDD505-2E9C-101B-9397-08002B2CF9AE}" pid="28" name="TocApdxLevel1">
    <vt:lpwstr>4</vt:lpwstr>
  </property>
  <property fmtid="{D5CDD505-2E9C-101B-9397-08002B2CF9AE}" pid="29" name="TocApdxLevel2">
    <vt:lpwstr>5</vt:lpwstr>
  </property>
  <property fmtid="{D5CDD505-2E9C-101B-9397-08002B2CF9AE}" pid="30" name="TocApdxLevel3">
    <vt:lpwstr>6</vt:lpwstr>
  </property>
  <property fmtid="{D5CDD505-2E9C-101B-9397-08002B2CF9AE}" pid="31" name="SPageNumbering1.Ppt">
    <vt:lpwstr>True</vt:lpwstr>
  </property>
  <property fmtid="{D5CDD505-2E9C-101B-9397-08002B2CF9AE}" pid="32" name="SPageNumbering2.Ppt">
    <vt:lpwstr>False</vt:lpwstr>
  </property>
  <property fmtid="{D5CDD505-2E9C-101B-9397-08002B2CF9AE}" pid="33" name="SPageNumbering3.Ppt">
    <vt:lpwstr>False</vt:lpwstr>
  </property>
  <property fmtid="{D5CDD505-2E9C-101B-9397-08002B2CF9AE}" pid="34" name="APageNumbering1.Ppt">
    <vt:lpwstr>True</vt:lpwstr>
  </property>
  <property fmtid="{D5CDD505-2E9C-101B-9397-08002B2CF9AE}" pid="35" name="APageNumbering2.Ppt">
    <vt:lpwstr>False</vt:lpwstr>
  </property>
  <property fmtid="{D5CDD505-2E9C-101B-9397-08002B2CF9AE}" pid="36" name="APageNumbering3.Ppt">
    <vt:lpwstr>False</vt:lpwstr>
  </property>
  <property fmtid="{D5CDD505-2E9C-101B-9397-08002B2CF9AE}" pid="37" name="Language">
    <vt:lpwstr>2057</vt:lpwstr>
  </property>
  <property fmtid="{D5CDD505-2E9C-101B-9397-08002B2CF9AE}" pid="38" name="ContactPage.Ppt">
    <vt:lpwstr>False</vt:lpwstr>
  </property>
  <property fmtid="{D5CDD505-2E9C-101B-9397-08002B2CF9AE}" pid="39" name="CompanyName">
    <vt:lpwstr/>
  </property>
  <property fmtid="{D5CDD505-2E9C-101B-9397-08002B2CF9AE}" pid="40" name="CompanyNameExtension">
    <vt:lpwstr/>
  </property>
  <property fmtid="{D5CDD505-2E9C-101B-9397-08002B2CF9AE}" pid="41" name="CompanyDescriptor">
    <vt:lpwstr/>
  </property>
  <property fmtid="{D5CDD505-2E9C-101B-9397-08002B2CF9AE}" pid="42" name="CompanyType">
    <vt:lpwstr>0</vt:lpwstr>
  </property>
  <property fmtid="{D5CDD505-2E9C-101B-9397-08002B2CF9AE}" pid="43" name="BusinessUnit">
    <vt:lpwstr>UBSCC</vt:lpwstr>
  </property>
  <property fmtid="{D5CDD505-2E9C-101B-9397-08002B2CF9AE}" pid="44" name="Address.Office">
    <vt:lpwstr/>
  </property>
  <property fmtid="{D5CDD505-2E9C-101B-9397-08002B2CF9AE}" pid="45" name="Fax1.Office">
    <vt:lpwstr/>
  </property>
  <property fmtid="{D5CDD505-2E9C-101B-9397-08002B2CF9AE}" pid="46" name="Phone1.Office">
    <vt:lpwstr/>
  </property>
  <property fmtid="{D5CDD505-2E9C-101B-9397-08002B2CF9AE}" pid="47" name="CompanyID">
    <vt:lpwstr/>
  </property>
  <property fmtid="{D5CDD505-2E9C-101B-9397-08002B2CF9AE}" pid="48" name="CompanyLCID">
    <vt:lpwstr>0</vt:lpwstr>
  </property>
  <property fmtid="{D5CDD505-2E9C-101B-9397-08002B2CF9AE}" pid="49" name="AuthorInfoIncluded">
    <vt:lpwstr>False</vt:lpwstr>
  </property>
  <property fmtid="{D5CDD505-2E9C-101B-9397-08002B2CF9AE}" pid="50" name="AuthorInfoName">
    <vt:lpwstr/>
  </property>
  <property fmtid="{D5CDD505-2E9C-101B-9397-08002B2CF9AE}" pid="51" name="AuthorInfoDetails1">
    <vt:lpwstr/>
  </property>
  <property fmtid="{D5CDD505-2E9C-101B-9397-08002B2CF9AE}" pid="52" name="AuthorInfoDetails2">
    <vt:lpwstr/>
  </property>
  <property fmtid="{D5CDD505-2E9C-101B-9397-08002B2CF9AE}" pid="53" name="AuthorInfoEmail">
    <vt:lpwstr/>
  </property>
  <property fmtid="{D5CDD505-2E9C-101B-9397-08002B2CF9AE}" pid="54" name="AuthorInfoPhone">
    <vt:lpwstr/>
  </property>
  <property fmtid="{D5CDD505-2E9C-101B-9397-08002B2CF9AE}" pid="55" name="Endorsement">
    <vt:lpwstr/>
  </property>
  <property fmtid="{D5CDD505-2E9C-101B-9397-08002B2CF9AE}" pid="56" name="SectionDivider.Ppt">
    <vt:lpwstr>True</vt:lpwstr>
  </property>
  <property fmtid="{D5CDD505-2E9C-101B-9397-08002B2CF9AE}" pid="57" name="IDStampDateFormatID">
    <vt:lpwstr>F1</vt:lpwstr>
  </property>
  <property fmtid="{D5CDD505-2E9C-101B-9397-08002B2CF9AE}" pid="58" name="IDStampDateFormat-T">
    <vt:lpwstr>MMMM d, yyyy h:mm AM/PM</vt:lpwstr>
  </property>
  <property fmtid="{D5CDD505-2E9C-101B-9397-08002B2CF9AE}" pid="59" name="CalendarDateFormatID">
    <vt:lpwstr>F1</vt:lpwstr>
  </property>
  <property fmtid="{D5CDD505-2E9C-101B-9397-08002B2CF9AE}" pid="60" name="CalendarDateFormat-T">
    <vt:lpwstr>MMMM yyyy</vt:lpwstr>
  </property>
  <property fmtid="{D5CDD505-2E9C-101B-9397-08002B2CF9AE}" pid="61" name="CalendarStartDay">
    <vt:lpwstr>1</vt:lpwstr>
  </property>
  <property fmtid="{D5CDD505-2E9C-101B-9397-08002B2CF9AE}" pid="62" name="CoverPageDateFormatFilter">
    <vt:lpwstr>0</vt:lpwstr>
  </property>
  <property fmtid="{D5CDD505-2E9C-101B-9397-08002B2CF9AE}" pid="63" name="CoverPageDateFormatID">
    <vt:lpwstr>F1</vt:lpwstr>
  </property>
  <property fmtid="{D5CDD505-2E9C-101B-9397-08002B2CF9AE}" pid="64" name="CoverPageDateFormat-T">
    <vt:lpwstr>MMMM d, yyyy</vt:lpwstr>
  </property>
  <property fmtid="{D5CDD505-2E9C-101B-9397-08002B2CF9AE}" pid="65" name="DisclaimerPage.Ppt">
    <vt:lpwstr>False</vt:lpwstr>
  </property>
  <property fmtid="{D5CDD505-2E9C-101B-9397-08002B2CF9AE}" pid="66" name="DisclaimerID.Ppt">
    <vt:lpwstr>D1</vt:lpwstr>
  </property>
  <property fmtid="{D5CDD505-2E9C-101B-9397-08002B2CF9AE}" pid="67" name="UseInternalUBSFont.Office">
    <vt:lpwstr>True</vt:lpwstr>
  </property>
  <property fmtid="{D5CDD505-2E9C-101B-9397-08002B2CF9AE}" pid="68" name="EmbedFonts">
    <vt:lpwstr>False</vt:lpwstr>
  </property>
  <property fmtid="{D5CDD505-2E9C-101B-9397-08002B2CF9AE}" pid="69" name="TableSpacerBorder">
    <vt:lpwstr>False</vt:lpwstr>
  </property>
  <property fmtid="{D5CDD505-2E9C-101B-9397-08002B2CF9AE}" pid="70" name="Address-T">
    <vt:lpwstr>&lt;&lt;Address&gt;&gt;</vt:lpwstr>
  </property>
  <property fmtid="{D5CDD505-2E9C-101B-9397-08002B2CF9AE}" pid="71" name="AmountDealType-T">
    <vt:lpwstr>&lt;&lt;Amt./deal-Type&gt;&gt;</vt:lpwstr>
  </property>
  <property fmtid="{D5CDD505-2E9C-101B-9397-08002B2CF9AE}" pid="72" name="ContactDetails-T">
    <vt:lpwstr>&lt;&lt;Contact details&gt;&gt;</vt:lpwstr>
  </property>
  <property fmtid="{D5CDD505-2E9C-101B-9397-08002B2CF9AE}" pid="73" name="ContactName-T">
    <vt:lpwstr>&lt;&lt;Contact name&gt;&gt;</vt:lpwstr>
  </property>
  <property fmtid="{D5CDD505-2E9C-101B-9397-08002B2CF9AE}" pid="74" name="Date-T">
    <vt:lpwstr>&lt;&lt;Date&gt;&gt;</vt:lpwstr>
  </property>
  <property fmtid="{D5CDD505-2E9C-101B-9397-08002B2CF9AE}" pid="75" name="EMailAddress-T">
    <vt:lpwstr>&lt;&lt;Email address&gt;&gt;</vt:lpwstr>
  </property>
  <property fmtid="{D5CDD505-2E9C-101B-9397-08002B2CF9AE}" pid="76" name="LegalEntity-T">
    <vt:lpwstr>&lt;&lt;Legal entity&gt;&gt;</vt:lpwstr>
  </property>
  <property fmtid="{D5CDD505-2E9C-101B-9397-08002B2CF9AE}" pid="77" name="Logo-T">
    <vt:lpwstr>&lt;&lt;Logo&gt;&gt;</vt:lpwstr>
  </property>
  <property fmtid="{D5CDD505-2E9C-101B-9397-08002B2CF9AE}" pid="78" name="Summary-T">
    <vt:lpwstr>&lt;&lt;Summary&gt;&gt;</vt:lpwstr>
  </property>
  <property fmtid="{D5CDD505-2E9C-101B-9397-08002B2CF9AE}" pid="79" name="TableHeading-T">
    <vt:lpwstr>&lt;&lt;Table heading&gt;&gt;</vt:lpwstr>
  </property>
  <property fmtid="{D5CDD505-2E9C-101B-9397-08002B2CF9AE}" pid="80" name="TableSubheading-T">
    <vt:lpwstr>&lt;&lt;Table subheading&gt;&gt;</vt:lpwstr>
  </property>
  <property fmtid="{D5CDD505-2E9C-101B-9397-08002B2CF9AE}" pid="81" name="Subheading-T">
    <vt:lpwstr>&lt;&lt;Table subheading&gt;&gt;</vt:lpwstr>
  </property>
  <property fmtid="{D5CDD505-2E9C-101B-9397-08002B2CF9AE}" pid="82" name="TelephoneNumber-T">
    <vt:lpwstr>&lt;&lt;Telephone number&gt;&gt;</vt:lpwstr>
  </property>
  <property fmtid="{D5CDD505-2E9C-101B-9397-08002B2CF9AE}" pid="83" name="Text-T">
    <vt:lpwstr>&lt;&lt;Text&gt;&gt;</vt:lpwstr>
  </property>
  <property fmtid="{D5CDD505-2E9C-101B-9397-08002B2CF9AE}" pid="84" name="WebAddress-T">
    <vt:lpwstr>&lt;&lt;Web address</vt:lpwstr>
  </property>
  <property fmtid="{D5CDD505-2E9C-101B-9397-08002B2CF9AE}" pid="85" name="Year-T">
    <vt:lpwstr>&lt;&lt;Year&gt;&gt;</vt:lpwstr>
  </property>
  <property fmtid="{D5CDD505-2E9C-101B-9397-08002B2CF9AE}" pid="86" name="Appendix-T">
    <vt:lpwstr>Appendix</vt:lpwstr>
  </property>
  <property fmtid="{D5CDD505-2E9C-101B-9397-08002B2CF9AE}" pid="87" name="Appendices-T">
    <vt:lpwstr>Appendices</vt:lpwstr>
  </property>
  <property fmtid="{D5CDD505-2E9C-101B-9397-08002B2CF9AE}" pid="88" name="AwardTitle-T">
    <vt:lpwstr>&lt;&lt;Award title&gt;&gt;</vt:lpwstr>
  </property>
  <property fmtid="{D5CDD505-2E9C-101B-9397-08002B2CF9AE}" pid="89" name="AwardSubTitle-T">
    <vt:lpwstr>&lt;&lt;Award subtitle&gt;&gt;</vt:lpwstr>
  </property>
  <property fmtid="{D5CDD505-2E9C-101B-9397-08002B2CF9AE}" pid="90" name="BiographicalDetails-T">
    <vt:lpwstr>&lt;&lt;Biographical details&gt;&gt;</vt:lpwstr>
  </property>
  <property fmtid="{D5CDD505-2E9C-101B-9397-08002B2CF9AE}" pid="91" name="Conclusion-T">
    <vt:lpwstr>&lt;&lt;Conclusion&gt;&gt;</vt:lpwstr>
  </property>
  <property fmtid="{D5CDD505-2E9C-101B-9397-08002B2CF9AE}" pid="92" name="ContactInformation-T">
    <vt:lpwstr>Contact information</vt:lpwstr>
  </property>
  <property fmtid="{D5CDD505-2E9C-101B-9397-08002B2CF9AE}" pid="93" name="Continued-T">
    <vt:lpwstr>Continued</vt:lpwstr>
  </property>
  <property fmtid="{D5CDD505-2E9C-101B-9397-08002B2CF9AE}" pid="94" name="DividerTitle-T">
    <vt:lpwstr>&lt;&lt;Divider title&gt;&gt;</vt:lpwstr>
  </property>
  <property fmtid="{D5CDD505-2E9C-101B-9397-08002B2CF9AE}" pid="95" name="Draft-T">
    <vt:lpwstr>Draft</vt:lpwstr>
  </property>
  <property fmtid="{D5CDD505-2E9C-101B-9397-08002B2CF9AE}" pid="96" name="LayoutHeading-T">
    <vt:lpwstr>&lt;&lt;Layout heading&gt;&gt;</vt:lpwstr>
  </property>
  <property fmtid="{D5CDD505-2E9C-101B-9397-08002B2CF9AE}" pid="97" name="MessageText-T">
    <vt:lpwstr>&lt;&lt;Message&gt;&gt;</vt:lpwstr>
  </property>
  <property fmtid="{D5CDD505-2E9C-101B-9397-08002B2CF9AE}" pid="98" name="Name-T">
    <vt:lpwstr>&lt;&lt;Name&gt;&gt;</vt:lpwstr>
  </property>
  <property fmtid="{D5CDD505-2E9C-101B-9397-08002B2CF9AE}" pid="99" name="Notes-T">
    <vt:lpwstr>Notes</vt:lpwstr>
  </property>
  <property fmtid="{D5CDD505-2E9C-101B-9397-08002B2CF9AE}" pid="100" name="PageHeading-T">
    <vt:lpwstr>&lt;&lt;Page heading&gt;&gt;</vt:lpwstr>
  </property>
  <property fmtid="{D5CDD505-2E9C-101B-9397-08002B2CF9AE}" pid="101" name="PresentationTitle-T">
    <vt:lpwstr>&lt;&lt;Presentation title&gt;&gt;</vt:lpwstr>
  </property>
  <property fmtid="{D5CDD505-2E9C-101B-9397-08002B2CF9AE}" pid="102" name="PresentationSubTitle-T">
    <vt:lpwstr>&lt;&lt;Presentation subtitle&gt;&gt;</vt:lpwstr>
  </property>
  <property fmtid="{D5CDD505-2E9C-101B-9397-08002B2CF9AE}" pid="103" name="PresentationPresenter-T">
    <vt:lpwstr>&lt;&lt;Presentation presenter&gt;&gt;</vt:lpwstr>
  </property>
  <property fmtid="{D5CDD505-2E9C-101B-9397-08002B2CF9AE}" pid="104" name="PresentationPresenterFunction-T">
    <vt:lpwstr>&lt;&lt;Presenter function&gt;&gt;</vt:lpwstr>
  </property>
  <property fmtid="{D5CDD505-2E9C-101B-9397-08002B2CF9AE}" pid="105" name="Quote-T">
    <vt:lpwstr>&lt;&lt;Quote&gt;&gt;</vt:lpwstr>
  </property>
  <property fmtid="{D5CDD505-2E9C-101B-9397-08002B2CF9AE}" pid="106" name="QuoteSource-T">
    <vt:lpwstr>&lt;&lt;Quote source&gt;&gt;</vt:lpwstr>
  </property>
  <property fmtid="{D5CDD505-2E9C-101B-9397-08002B2CF9AE}" pid="107" name="Section-T">
    <vt:lpwstr>Section</vt:lpwstr>
  </property>
  <property fmtid="{D5CDD505-2E9C-101B-9397-08002B2CF9AE}" pid="108" name="Sections-T">
    <vt:lpwstr>Sections</vt:lpwstr>
  </property>
  <property fmtid="{D5CDD505-2E9C-101B-9397-08002B2CF9AE}" pid="109" name="Source-T">
    <vt:lpwstr>Source</vt:lpwstr>
  </property>
  <property fmtid="{D5CDD505-2E9C-101B-9397-08002B2CF9AE}" pid="110" name="Subappendix-T">
    <vt:lpwstr>Subappendix</vt:lpwstr>
  </property>
  <property fmtid="{D5CDD505-2E9C-101B-9397-08002B2CF9AE}" pid="111" name="Subsection-T">
    <vt:lpwstr>Subsection</vt:lpwstr>
  </property>
  <property fmtid="{D5CDD505-2E9C-101B-9397-08002B2CF9AE}" pid="112" name="Subsubappendix-T">
    <vt:lpwstr>Subsubappendix</vt:lpwstr>
  </property>
  <property fmtid="{D5CDD505-2E9C-101B-9397-08002B2CF9AE}" pid="113" name="Subsubsection-T">
    <vt:lpwstr>Subsubsection</vt:lpwstr>
  </property>
  <property fmtid="{D5CDD505-2E9C-101B-9397-08002B2CF9AE}" pid="114" name="TableOfContents-T">
    <vt:lpwstr>Table of contents</vt:lpwstr>
  </property>
  <property fmtid="{D5CDD505-2E9C-101B-9397-08002B2CF9AE}" pid="115" name="Title-T">
    <vt:lpwstr>&lt;&lt;Title&gt;&gt;</vt:lpwstr>
  </property>
  <property fmtid="{D5CDD505-2E9C-101B-9397-08002B2CF9AE}" pid="116" name="Security-T">
    <vt:lpwstr>Strictly confidential</vt:lpwstr>
  </property>
  <property fmtid="{D5CDD505-2E9C-101B-9397-08002B2CF9AE}" pid="117" name="Month1">
    <vt:lpwstr>January</vt:lpwstr>
  </property>
  <property fmtid="{D5CDD505-2E9C-101B-9397-08002B2CF9AE}" pid="118" name="Month2">
    <vt:lpwstr>February</vt:lpwstr>
  </property>
  <property fmtid="{D5CDD505-2E9C-101B-9397-08002B2CF9AE}" pid="119" name="Month3">
    <vt:lpwstr>March</vt:lpwstr>
  </property>
  <property fmtid="{D5CDD505-2E9C-101B-9397-08002B2CF9AE}" pid="120" name="Month4">
    <vt:lpwstr>April</vt:lpwstr>
  </property>
  <property fmtid="{D5CDD505-2E9C-101B-9397-08002B2CF9AE}" pid="121" name="Month5">
    <vt:lpwstr>May</vt:lpwstr>
  </property>
  <property fmtid="{D5CDD505-2E9C-101B-9397-08002B2CF9AE}" pid="122" name="Month6">
    <vt:lpwstr>June</vt:lpwstr>
  </property>
  <property fmtid="{D5CDD505-2E9C-101B-9397-08002B2CF9AE}" pid="123" name="Month7">
    <vt:lpwstr>July</vt:lpwstr>
  </property>
  <property fmtid="{D5CDD505-2E9C-101B-9397-08002B2CF9AE}" pid="124" name="Month8">
    <vt:lpwstr>August</vt:lpwstr>
  </property>
  <property fmtid="{D5CDD505-2E9C-101B-9397-08002B2CF9AE}" pid="125" name="Month9">
    <vt:lpwstr>September</vt:lpwstr>
  </property>
  <property fmtid="{D5CDD505-2E9C-101B-9397-08002B2CF9AE}" pid="126" name="Month10">
    <vt:lpwstr>October</vt:lpwstr>
  </property>
  <property fmtid="{D5CDD505-2E9C-101B-9397-08002B2CF9AE}" pid="127" name="Month11">
    <vt:lpwstr>November</vt:lpwstr>
  </property>
  <property fmtid="{D5CDD505-2E9C-101B-9397-08002B2CF9AE}" pid="128" name="Month12">
    <vt:lpwstr>December</vt:lpwstr>
  </property>
  <property fmtid="{D5CDD505-2E9C-101B-9397-08002B2CF9AE}" pid="129" name="D1">
    <vt:lpwstr>S</vt:lpwstr>
  </property>
  <property fmtid="{D5CDD505-2E9C-101B-9397-08002B2CF9AE}" pid="130" name="D2">
    <vt:lpwstr>M</vt:lpwstr>
  </property>
  <property fmtid="{D5CDD505-2E9C-101B-9397-08002B2CF9AE}" pid="131" name="D3">
    <vt:lpwstr>T</vt:lpwstr>
  </property>
  <property fmtid="{D5CDD505-2E9C-101B-9397-08002B2CF9AE}" pid="132" name="D4">
    <vt:lpwstr>W</vt:lpwstr>
  </property>
  <property fmtid="{D5CDD505-2E9C-101B-9397-08002B2CF9AE}" pid="133" name="D5">
    <vt:lpwstr>T</vt:lpwstr>
  </property>
  <property fmtid="{D5CDD505-2E9C-101B-9397-08002B2CF9AE}" pid="134" name="D6">
    <vt:lpwstr>F</vt:lpwstr>
  </property>
  <property fmtid="{D5CDD505-2E9C-101B-9397-08002B2CF9AE}" pid="135" name="D7">
    <vt:lpwstr>S</vt:lpwstr>
  </property>
  <property fmtid="{D5CDD505-2E9C-101B-9397-08002B2CF9AE}" pid="136" name="Chart_Num_Categories_On_XAxis">
    <vt:lpwstr>6</vt:lpwstr>
  </property>
  <property fmtid="{D5CDD505-2E9C-101B-9397-08002B2CF9AE}" pid="137" name="Chart_Annotation_Add_Date">
    <vt:lpwstr>True</vt:lpwstr>
  </property>
  <property fmtid="{D5CDD505-2E9C-101B-9397-08002B2CF9AE}" pid="138" name="Chart_Annotation_Date_Bold">
    <vt:lpwstr>True</vt:lpwstr>
  </property>
  <property fmtid="{D5CDD505-2E9C-101B-9397-08002B2CF9AE}" pid="139" name="Chart_Annotation_Date_Format">
    <vt:lpwstr>F1</vt:lpwstr>
  </property>
  <property fmtid="{D5CDD505-2E9C-101B-9397-08002B2CF9AE}" pid="140" name="Chart_Pie_Chart_Labels">
    <vt:lpwstr>True</vt:lpwstr>
  </property>
  <property fmtid="{D5CDD505-2E9C-101B-9397-08002B2CF9AE}" pid="141" name="Chart_Pie_Chart_Legend">
    <vt:lpwstr>False</vt:lpwstr>
  </property>
  <property fmtid="{D5CDD505-2E9C-101B-9397-08002B2CF9AE}" pid="142" name="Chart_Average_Translated-T">
    <vt:lpwstr>Average</vt:lpwstr>
  </property>
  <property fmtid="{D5CDD505-2E9C-101B-9397-08002B2CF9AE}" pid="143" name="Chart_Share_PX-T">
    <vt:lpwstr>Stock price</vt:lpwstr>
  </property>
  <property fmtid="{D5CDD505-2E9C-101B-9397-08002B2CF9AE}" pid="144" name="Chart_Stock_Volume_XAxis-T">
    <vt:lpwstr>Closing date</vt:lpwstr>
  </property>
  <property fmtid="{D5CDD505-2E9C-101B-9397-08002B2CF9AE}" pid="145" name="Chart_Volume_Label-T">
    <vt:lpwstr>Volume (000s)</vt:lpwstr>
  </property>
  <property fmtid="{D5CDD505-2E9C-101B-9397-08002B2CF9AE}" pid="146" name="Chart_Thick_Lines">
    <vt:lpwstr>False</vt:lpwstr>
  </property>
  <property fmtid="{D5CDD505-2E9C-101B-9397-08002B2CF9AE}" pid="147" name="Chart_Show_Gridlines">
    <vt:lpwstr>True</vt:lpwstr>
  </property>
  <property fmtid="{D5CDD505-2E9C-101B-9397-08002B2CF9AE}" pid="148" name="Chart_Show_YAxis">
    <vt:lpwstr>False</vt:lpwstr>
  </property>
  <property fmtid="{D5CDD505-2E9C-101B-9397-08002B2CF9AE}" pid="149" name="Chart_Use_Stack_White_Border">
    <vt:lpwstr>True</vt:lpwstr>
  </property>
  <property fmtid="{D5CDD505-2E9C-101B-9397-08002B2CF9AE}" pid="150" name="Chart_Use_Dash_Style">
    <vt:lpwstr>False</vt:lpwstr>
  </property>
  <property fmtid="{D5CDD505-2E9C-101B-9397-08002B2CF9AE}" pid="151" name="DateFormat.Ppt">
    <vt:lpwstr>F1</vt:lpwstr>
  </property>
  <property fmtid="{D5CDD505-2E9C-101B-9397-08002B2CF9AE}" pid="152" name="DraftStamp.Ppt">
    <vt:bool>false</vt:bool>
  </property>
</Properties>
</file>