
<file path=[Content_Types].xml><?xml version="1.0" encoding="utf-8"?>
<Types xmlns="http://schemas.openxmlformats.org/package/2006/content-types">
  <Default Extension="xml" ContentType="application/xml"/>
  <Default Extension="jpeg" ContentType="image/jpeg"/>
  <Default Extension="rels" ContentType="application/vnd.openxmlformats-package.relationships+xml"/>
  <Default Extension="gif" ContentType="image/gif"/>
  <Default Extension="emf" ContentType="image/x-em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0"/>
  </p:notesMasterIdLst>
  <p:handoutMasterIdLst>
    <p:handoutMasterId r:id="rId31"/>
  </p:handoutMasterIdLst>
  <p:sldIdLst>
    <p:sldId id="257" r:id="rId2"/>
    <p:sldId id="258" r:id="rId3"/>
    <p:sldId id="260" r:id="rId4"/>
    <p:sldId id="289" r:id="rId5"/>
    <p:sldId id="288" r:id="rId6"/>
    <p:sldId id="261" r:id="rId7"/>
    <p:sldId id="262" r:id="rId8"/>
    <p:sldId id="274" r:id="rId9"/>
    <p:sldId id="263" r:id="rId10"/>
    <p:sldId id="272" r:id="rId11"/>
    <p:sldId id="275" r:id="rId12"/>
    <p:sldId id="287" r:id="rId13"/>
    <p:sldId id="276" r:id="rId14"/>
    <p:sldId id="277" r:id="rId15"/>
    <p:sldId id="279" r:id="rId16"/>
    <p:sldId id="265" r:id="rId17"/>
    <p:sldId id="278" r:id="rId18"/>
    <p:sldId id="280" r:id="rId19"/>
    <p:sldId id="281" r:id="rId20"/>
    <p:sldId id="282" r:id="rId21"/>
    <p:sldId id="284" r:id="rId22"/>
    <p:sldId id="283" r:id="rId23"/>
    <p:sldId id="290" r:id="rId24"/>
    <p:sldId id="291" r:id="rId25"/>
    <p:sldId id="292" r:id="rId26"/>
    <p:sldId id="273" r:id="rId27"/>
    <p:sldId id="286" r:id="rId28"/>
    <p:sldId id="271" r:id="rId29"/>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640"/>
  </p:normalViewPr>
  <p:slideViewPr>
    <p:cSldViewPr snapToGrid="0" snapToObjects="1">
      <p:cViewPr varScale="1">
        <p:scale>
          <a:sx n="102" d="100"/>
          <a:sy n="102" d="100"/>
        </p:scale>
        <p:origin x="1824" y="18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notesMaster" Target="notesMasters/notesMaster1.xml"/><Relationship Id="rId31" Type="http://schemas.openxmlformats.org/officeDocument/2006/relationships/handoutMaster" Target="handoutMasters/handoutMaster1.xml"/><Relationship Id="rId32" Type="http://schemas.openxmlformats.org/officeDocument/2006/relationships/presProps" Target="presProps.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viewProps" Target="viewProps.xml"/><Relationship Id="rId34" Type="http://schemas.openxmlformats.org/officeDocument/2006/relationships/theme" Target="theme/theme1.xml"/><Relationship Id="rId35"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A512FC7B-0352-724C-B204-13BDDFA2349A}" type="datetimeFigureOut">
              <a:rPr lang="en-US" smtClean="0"/>
              <a:t>4/7/16</a:t>
            </a:fld>
            <a:endParaRPr lang="en-GB"/>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B14CF4C0-752D-FF4E-B5FA-4772461BCFAD}" type="slidenum">
              <a:rPr lang="en-GB" smtClean="0"/>
              <a:t>‹#›</a:t>
            </a:fld>
            <a:endParaRPr lang="en-GB"/>
          </a:p>
        </p:txBody>
      </p:sp>
    </p:spTree>
    <p:extLst>
      <p:ext uri="{BB962C8B-B14F-4D97-AF65-F5344CB8AC3E}">
        <p14:creationId xmlns:p14="http://schemas.microsoft.com/office/powerpoint/2010/main" val="51352469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E5B34FB-FA15-D543-A7C2-979BE988D7DD}" type="datetimeFigureOut">
              <a:rPr lang="en-US" smtClean="0"/>
              <a:t>4/7/16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CB1CB61-203D-CD4B-AAEC-39090E0CC3B7}" type="slidenum">
              <a:rPr lang="en-US" smtClean="0"/>
              <a:t>‹#›</a:t>
            </a:fld>
            <a:endParaRPr lang="en-US"/>
          </a:p>
        </p:txBody>
      </p:sp>
    </p:spTree>
    <p:extLst>
      <p:ext uri="{BB962C8B-B14F-4D97-AF65-F5344CB8AC3E}">
        <p14:creationId xmlns:p14="http://schemas.microsoft.com/office/powerpoint/2010/main" val="2813684906"/>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68D65F5-E146-D14A-978E-C69693D5F7C5}" type="slidenum">
              <a:rPr lang="en-US" smtClean="0"/>
              <a:pPr/>
              <a:t>1</a:t>
            </a:fld>
            <a:endParaRPr lang="en-US" dirty="0"/>
          </a:p>
        </p:txBody>
      </p:sp>
    </p:spTree>
    <p:extLst>
      <p:ext uri="{BB962C8B-B14F-4D97-AF65-F5344CB8AC3E}">
        <p14:creationId xmlns:p14="http://schemas.microsoft.com/office/powerpoint/2010/main" val="9721033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smtClean="0"/>
              <a:t>Click to edit Master subtitle style</a:t>
            </a:r>
            <a:endParaRPr lang="en-US"/>
          </a:p>
        </p:txBody>
      </p:sp>
      <p:sp>
        <p:nvSpPr>
          <p:cNvPr id="4" name="Date Placeholder 3"/>
          <p:cNvSpPr>
            <a:spLocks noGrp="1"/>
          </p:cNvSpPr>
          <p:nvPr>
            <p:ph type="dt" sz="half" idx="10"/>
          </p:nvPr>
        </p:nvSpPr>
        <p:spPr/>
        <p:txBody>
          <a:bodyPr/>
          <a:lstStyle/>
          <a:p>
            <a:fld id="{DF5824BF-EF24-6846-A07E-D884F939015B}" type="datetime1">
              <a:rPr lang="en-GB" smtClean="0"/>
              <a:t>07/04/2016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0C4985-674E-7F40-86CA-649605A768E0}" type="slidenum">
              <a:rPr lang="en-US" smtClean="0"/>
              <a:t>‹#›</a:t>
            </a:fld>
            <a:endParaRPr lang="en-US"/>
          </a:p>
        </p:txBody>
      </p:sp>
    </p:spTree>
    <p:extLst>
      <p:ext uri="{BB962C8B-B14F-4D97-AF65-F5344CB8AC3E}">
        <p14:creationId xmlns:p14="http://schemas.microsoft.com/office/powerpoint/2010/main" val="23027585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fld id="{96047B20-5DF0-EA4E-9C6C-23EDF285A0FE}" type="datetime1">
              <a:rPr lang="en-GB" smtClean="0"/>
              <a:t>07/04/2016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0C4985-674E-7F40-86CA-649605A768E0}" type="slidenum">
              <a:rPr lang="en-US" smtClean="0"/>
              <a:t>‹#›</a:t>
            </a:fld>
            <a:endParaRPr lang="en-US"/>
          </a:p>
        </p:txBody>
      </p:sp>
    </p:spTree>
    <p:extLst>
      <p:ext uri="{BB962C8B-B14F-4D97-AF65-F5344CB8AC3E}">
        <p14:creationId xmlns:p14="http://schemas.microsoft.com/office/powerpoint/2010/main" val="29943632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GB"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fld id="{83317A66-8978-B144-98B8-C3AC1B19FD21}" type="datetime1">
              <a:rPr lang="en-GB" smtClean="0"/>
              <a:t>07/04/2016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0C4985-674E-7F40-86CA-649605A768E0}" type="slidenum">
              <a:rPr lang="en-US" smtClean="0"/>
              <a:t>‹#›</a:t>
            </a:fld>
            <a:endParaRPr lang="en-US"/>
          </a:p>
        </p:txBody>
      </p:sp>
    </p:spTree>
    <p:extLst>
      <p:ext uri="{BB962C8B-B14F-4D97-AF65-F5344CB8AC3E}">
        <p14:creationId xmlns:p14="http://schemas.microsoft.com/office/powerpoint/2010/main" val="13322873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idx="1"/>
          </p:nvPr>
        </p:nvSpPr>
        <p:spPr/>
        <p:txBody>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fld id="{FDBC3E57-74C3-3E42-9521-FA43F6769A59}" type="datetime1">
              <a:rPr lang="en-GB" smtClean="0"/>
              <a:t>07/04/2016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0C4985-674E-7F40-86CA-649605A768E0}" type="slidenum">
              <a:rPr lang="en-US" smtClean="0"/>
              <a:t>‹#›</a:t>
            </a:fld>
            <a:endParaRPr lang="en-US"/>
          </a:p>
        </p:txBody>
      </p:sp>
    </p:spTree>
    <p:extLst>
      <p:ext uri="{BB962C8B-B14F-4D97-AF65-F5344CB8AC3E}">
        <p14:creationId xmlns:p14="http://schemas.microsoft.com/office/powerpoint/2010/main" val="34301723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smtClean="0"/>
              <a:t>Click to edit Master text styles</a:t>
            </a:r>
          </a:p>
        </p:txBody>
      </p:sp>
      <p:sp>
        <p:nvSpPr>
          <p:cNvPr id="4" name="Date Placeholder 3"/>
          <p:cNvSpPr>
            <a:spLocks noGrp="1"/>
          </p:cNvSpPr>
          <p:nvPr>
            <p:ph type="dt" sz="half" idx="10"/>
          </p:nvPr>
        </p:nvSpPr>
        <p:spPr/>
        <p:txBody>
          <a:bodyPr/>
          <a:lstStyle/>
          <a:p>
            <a:fld id="{137AF705-3D17-EA4A-941B-AB2E429B33F0}" type="datetime1">
              <a:rPr lang="en-GB" smtClean="0"/>
              <a:t>07/04/2016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0C4985-674E-7F40-86CA-649605A768E0}" type="slidenum">
              <a:rPr lang="en-US" smtClean="0"/>
              <a:t>‹#›</a:t>
            </a:fld>
            <a:endParaRPr lang="en-US"/>
          </a:p>
        </p:txBody>
      </p:sp>
    </p:spTree>
    <p:extLst>
      <p:ext uri="{BB962C8B-B14F-4D97-AF65-F5344CB8AC3E}">
        <p14:creationId xmlns:p14="http://schemas.microsoft.com/office/powerpoint/2010/main" val="42673472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Date Placeholder 4"/>
          <p:cNvSpPr>
            <a:spLocks noGrp="1"/>
          </p:cNvSpPr>
          <p:nvPr>
            <p:ph type="dt" sz="half" idx="10"/>
          </p:nvPr>
        </p:nvSpPr>
        <p:spPr/>
        <p:txBody>
          <a:bodyPr/>
          <a:lstStyle/>
          <a:p>
            <a:fld id="{A3991AC4-69AA-5A48-A9BC-9697B6B1879F}" type="datetime1">
              <a:rPr lang="en-GB" smtClean="0"/>
              <a:t>07/04/2016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10C4985-674E-7F40-86CA-649605A768E0}" type="slidenum">
              <a:rPr lang="en-US" smtClean="0"/>
              <a:t>‹#›</a:t>
            </a:fld>
            <a:endParaRPr lang="en-US"/>
          </a:p>
        </p:txBody>
      </p:sp>
    </p:spTree>
    <p:extLst>
      <p:ext uri="{BB962C8B-B14F-4D97-AF65-F5344CB8AC3E}">
        <p14:creationId xmlns:p14="http://schemas.microsoft.com/office/powerpoint/2010/main" val="32162313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GB"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7" name="Date Placeholder 6"/>
          <p:cNvSpPr>
            <a:spLocks noGrp="1"/>
          </p:cNvSpPr>
          <p:nvPr>
            <p:ph type="dt" sz="half" idx="10"/>
          </p:nvPr>
        </p:nvSpPr>
        <p:spPr/>
        <p:txBody>
          <a:bodyPr/>
          <a:lstStyle/>
          <a:p>
            <a:fld id="{795E0198-4F19-0E4A-B5AF-2EF38846D135}" type="datetime1">
              <a:rPr lang="en-GB" smtClean="0"/>
              <a:t>07/04/2016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10C4985-674E-7F40-86CA-649605A768E0}" type="slidenum">
              <a:rPr lang="en-US" smtClean="0"/>
              <a:t>‹#›</a:t>
            </a:fld>
            <a:endParaRPr lang="en-US"/>
          </a:p>
        </p:txBody>
      </p:sp>
    </p:spTree>
    <p:extLst>
      <p:ext uri="{BB962C8B-B14F-4D97-AF65-F5344CB8AC3E}">
        <p14:creationId xmlns:p14="http://schemas.microsoft.com/office/powerpoint/2010/main" val="28750651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Date Placeholder 2"/>
          <p:cNvSpPr>
            <a:spLocks noGrp="1"/>
          </p:cNvSpPr>
          <p:nvPr>
            <p:ph type="dt" sz="half" idx="10"/>
          </p:nvPr>
        </p:nvSpPr>
        <p:spPr/>
        <p:txBody>
          <a:bodyPr/>
          <a:lstStyle/>
          <a:p>
            <a:fld id="{972B9D0E-A3E2-9C43-A365-26AA924D490A}" type="datetime1">
              <a:rPr lang="en-GB" smtClean="0"/>
              <a:t>07/04/2016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10C4985-674E-7F40-86CA-649605A768E0}" type="slidenum">
              <a:rPr lang="en-US" smtClean="0"/>
              <a:t>‹#›</a:t>
            </a:fld>
            <a:endParaRPr lang="en-US"/>
          </a:p>
        </p:txBody>
      </p:sp>
    </p:spTree>
    <p:extLst>
      <p:ext uri="{BB962C8B-B14F-4D97-AF65-F5344CB8AC3E}">
        <p14:creationId xmlns:p14="http://schemas.microsoft.com/office/powerpoint/2010/main" val="25285904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EC05769-4300-E54F-B934-1C7E07113449}" type="datetime1">
              <a:rPr lang="en-GB" smtClean="0"/>
              <a:t>07/04/2016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10C4985-674E-7F40-86CA-649605A768E0}" type="slidenum">
              <a:rPr lang="en-US" smtClean="0"/>
              <a:t>‹#›</a:t>
            </a:fld>
            <a:endParaRPr lang="en-US"/>
          </a:p>
        </p:txBody>
      </p:sp>
    </p:spTree>
    <p:extLst>
      <p:ext uri="{BB962C8B-B14F-4D97-AF65-F5344CB8AC3E}">
        <p14:creationId xmlns:p14="http://schemas.microsoft.com/office/powerpoint/2010/main" val="17121988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p:txBody>
          <a:bodyPr/>
          <a:lstStyle/>
          <a:p>
            <a:fld id="{0E37103A-5926-3F4A-A83B-C5D55FECD2F3}" type="datetime1">
              <a:rPr lang="en-GB" smtClean="0"/>
              <a:t>07/04/2016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10C4985-674E-7F40-86CA-649605A768E0}" type="slidenum">
              <a:rPr lang="en-US" smtClean="0"/>
              <a:t>‹#›</a:t>
            </a:fld>
            <a:endParaRPr lang="en-US"/>
          </a:p>
        </p:txBody>
      </p:sp>
    </p:spTree>
    <p:extLst>
      <p:ext uri="{BB962C8B-B14F-4D97-AF65-F5344CB8AC3E}">
        <p14:creationId xmlns:p14="http://schemas.microsoft.com/office/powerpoint/2010/main" val="28548858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p:txBody>
          <a:bodyPr/>
          <a:lstStyle/>
          <a:p>
            <a:fld id="{3AE3CE0C-7A13-724C-A4AC-924280A83971}" type="datetime1">
              <a:rPr lang="en-GB" smtClean="0"/>
              <a:t>07/04/2016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10C4985-674E-7F40-86CA-649605A768E0}" type="slidenum">
              <a:rPr lang="en-US" smtClean="0"/>
              <a:t>‹#›</a:t>
            </a:fld>
            <a:endParaRPr lang="en-US"/>
          </a:p>
        </p:txBody>
      </p:sp>
    </p:spTree>
    <p:extLst>
      <p:ext uri="{BB962C8B-B14F-4D97-AF65-F5344CB8AC3E}">
        <p14:creationId xmlns:p14="http://schemas.microsoft.com/office/powerpoint/2010/main" val="974669827"/>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GB"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CE17095-5948-2D4E-B0A5-77B115C1C832}" type="datetime1">
              <a:rPr lang="en-GB" smtClean="0"/>
              <a:t>07/04/2016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10C4985-674E-7F40-86CA-649605A768E0}" type="slidenum">
              <a:rPr lang="en-US" smtClean="0"/>
              <a:t>‹#›</a:t>
            </a:fld>
            <a:endParaRPr lang="en-US"/>
          </a:p>
        </p:txBody>
      </p:sp>
    </p:spTree>
    <p:extLst>
      <p:ext uri="{BB962C8B-B14F-4D97-AF65-F5344CB8AC3E}">
        <p14:creationId xmlns:p14="http://schemas.microsoft.com/office/powerpoint/2010/main" val="269995474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emf"/></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emf"/></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emf"/></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emf"/></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emf"/></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gif"/><Relationship Id="rId3" Type="http://schemas.openxmlformats.org/officeDocument/2006/relationships/image" Target="../media/image1.emf"/></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hyperlink" Target="http://www.cii.co.uk/about/professional-standards/disciplinary-and-appeals-decisions/" TargetMode="External"/><Relationship Id="rId3" Type="http://schemas.openxmlformats.org/officeDocument/2006/relationships/image" Target="../media/image1.emf"/></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emf"/></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emf"/></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emf"/></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emf"/></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emf"/></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emf"/></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emf"/></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emf"/></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emf"/></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emf"/></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emf"/></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emf"/></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emf"/></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emf"/></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emf"/></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emf"/></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emf"/></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emf"/></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emf"/></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4068" y="699177"/>
            <a:ext cx="7936832" cy="2783059"/>
          </a:xfrm>
        </p:spPr>
        <p:txBody>
          <a:bodyPr>
            <a:normAutofit/>
          </a:bodyPr>
          <a:lstStyle/>
          <a:p>
            <a:r>
              <a:rPr lang="en-US" sz="4000" dirty="0" smtClean="0">
                <a:solidFill>
                  <a:srgbClr val="000090"/>
                </a:solidFill>
              </a:rPr>
              <a:t>CII Mixed Assessment Techniques</a:t>
            </a:r>
            <a:r>
              <a:rPr lang="en-US" dirty="0"/>
              <a:t/>
            </a:r>
            <a:br>
              <a:rPr lang="en-US" dirty="0"/>
            </a:br>
            <a:endParaRPr lang="en-US" dirty="0"/>
          </a:p>
        </p:txBody>
      </p:sp>
      <p:sp>
        <p:nvSpPr>
          <p:cNvPr id="3" name="Subtitle 2"/>
          <p:cNvSpPr>
            <a:spLocks noGrp="1"/>
          </p:cNvSpPr>
          <p:nvPr>
            <p:ph type="subTitle" idx="1"/>
          </p:nvPr>
        </p:nvSpPr>
        <p:spPr>
          <a:xfrm>
            <a:off x="1371600" y="2530258"/>
            <a:ext cx="6400800" cy="1741117"/>
          </a:xfrm>
        </p:spPr>
        <p:txBody>
          <a:bodyPr>
            <a:normAutofit fontScale="92500" lnSpcReduction="10000"/>
          </a:bodyPr>
          <a:lstStyle/>
          <a:p>
            <a:r>
              <a:rPr lang="en-US" sz="2800" dirty="0" smtClean="0">
                <a:solidFill>
                  <a:schemeClr val="tx1"/>
                </a:solidFill>
              </a:rPr>
              <a:t>A Half-Day Practical Course</a:t>
            </a:r>
          </a:p>
          <a:p>
            <a:endParaRPr lang="en-US" sz="2800" dirty="0">
              <a:solidFill>
                <a:schemeClr val="tx1"/>
              </a:solidFill>
            </a:endParaRPr>
          </a:p>
          <a:p>
            <a:r>
              <a:rPr lang="en-US" sz="2400" dirty="0" smtClean="0">
                <a:solidFill>
                  <a:schemeClr val="tx1"/>
                </a:solidFill>
              </a:rPr>
              <a:t>Mark Butterworth </a:t>
            </a:r>
          </a:p>
          <a:p>
            <a:r>
              <a:rPr lang="en-US" sz="2400" dirty="0" smtClean="0">
                <a:solidFill>
                  <a:schemeClr val="tx1"/>
                </a:solidFill>
              </a:rPr>
              <a:t>Risk West</a:t>
            </a:r>
          </a:p>
        </p:txBody>
      </p:sp>
      <p:sp>
        <p:nvSpPr>
          <p:cNvPr id="5" name="Slide Number Placeholder 4"/>
          <p:cNvSpPr>
            <a:spLocks noGrp="1"/>
          </p:cNvSpPr>
          <p:nvPr>
            <p:ph type="sldNum" sz="quarter" idx="12"/>
          </p:nvPr>
        </p:nvSpPr>
        <p:spPr/>
        <p:txBody>
          <a:bodyPr/>
          <a:lstStyle/>
          <a:p>
            <a:fld id="{610C4985-674E-7F40-86CA-649605A768E0}" type="slidenum">
              <a:rPr lang="en-US" smtClean="0"/>
              <a:t>1</a:t>
            </a:fld>
            <a:endParaRPr lang="en-US"/>
          </a:p>
        </p:txBody>
      </p:sp>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854868" y="4822214"/>
            <a:ext cx="1530263" cy="1489993"/>
          </a:xfrm>
          <a:prstGeom prst="rect">
            <a:avLst/>
          </a:prstGeom>
        </p:spPr>
      </p:pic>
      <p:sp>
        <p:nvSpPr>
          <p:cNvPr id="4" name="TextBox 3"/>
          <p:cNvSpPr txBox="1"/>
          <p:nvPr/>
        </p:nvSpPr>
        <p:spPr>
          <a:xfrm>
            <a:off x="638826" y="5912285"/>
            <a:ext cx="3933173" cy="369332"/>
          </a:xfrm>
          <a:prstGeom prst="rect">
            <a:avLst/>
          </a:prstGeom>
          <a:noFill/>
        </p:spPr>
        <p:txBody>
          <a:bodyPr wrap="square" rtlCol="0">
            <a:spAutoFit/>
          </a:bodyPr>
          <a:lstStyle/>
          <a:p>
            <a:r>
              <a:rPr lang="en-GB" i="1" dirty="0" smtClean="0">
                <a:solidFill>
                  <a:schemeClr val="tx1">
                    <a:lumMod val="75000"/>
                    <a:lumOff val="25000"/>
                  </a:schemeClr>
                </a:solidFill>
              </a:rPr>
              <a:t>Copyright: </a:t>
            </a:r>
            <a:r>
              <a:rPr lang="en-GB" i="1" dirty="0" err="1" smtClean="0">
                <a:solidFill>
                  <a:schemeClr val="tx1">
                    <a:lumMod val="75000"/>
                    <a:lumOff val="25000"/>
                  </a:schemeClr>
                </a:solidFill>
              </a:rPr>
              <a:t>Condie</a:t>
            </a:r>
            <a:r>
              <a:rPr lang="en-GB" i="1" dirty="0" smtClean="0">
                <a:solidFill>
                  <a:schemeClr val="tx1">
                    <a:lumMod val="75000"/>
                    <a:lumOff val="25000"/>
                  </a:schemeClr>
                </a:solidFill>
              </a:rPr>
              <a:t> Risk Consultancy Ltd</a:t>
            </a:r>
            <a:endParaRPr lang="en-GB" i="1" dirty="0">
              <a:solidFill>
                <a:schemeClr val="tx1">
                  <a:lumMod val="75000"/>
                  <a:lumOff val="25000"/>
                </a:schemeClr>
              </a:solidFill>
            </a:endParaRPr>
          </a:p>
        </p:txBody>
      </p:sp>
    </p:spTree>
    <p:extLst>
      <p:ext uri="{BB962C8B-B14F-4D97-AF65-F5344CB8AC3E}">
        <p14:creationId xmlns:p14="http://schemas.microsoft.com/office/powerpoint/2010/main" val="92066516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545787" y="404664"/>
            <a:ext cx="8280920" cy="808892"/>
          </a:xfrm>
        </p:spPr>
        <p:txBody>
          <a:bodyPr>
            <a:noAutofit/>
          </a:bodyPr>
          <a:lstStyle/>
          <a:p>
            <a:pPr algn="l"/>
            <a:r>
              <a:rPr lang="en-GB" sz="2400" dirty="0">
                <a:solidFill>
                  <a:srgbClr val="000090"/>
                </a:solidFill>
              </a:rPr>
              <a:t>Student Assignment </a:t>
            </a:r>
            <a:r>
              <a:rPr lang="en-GB" sz="2400" dirty="0" smtClean="0">
                <a:solidFill>
                  <a:srgbClr val="000090"/>
                </a:solidFill>
              </a:rPr>
              <a:t>Skills (1)</a:t>
            </a:r>
            <a:endParaRPr lang="en-GB" sz="2400" dirty="0"/>
          </a:p>
        </p:txBody>
      </p:sp>
      <p:sp>
        <p:nvSpPr>
          <p:cNvPr id="5" name="Subtitle 4"/>
          <p:cNvSpPr>
            <a:spLocks noGrp="1"/>
          </p:cNvSpPr>
          <p:nvPr>
            <p:ph type="subTitle" idx="1"/>
          </p:nvPr>
        </p:nvSpPr>
        <p:spPr>
          <a:xfrm>
            <a:off x="502717" y="1213556"/>
            <a:ext cx="8280920" cy="4391377"/>
          </a:xfrm>
        </p:spPr>
        <p:txBody>
          <a:bodyPr>
            <a:noAutofit/>
          </a:bodyPr>
          <a:lstStyle/>
          <a:p>
            <a:pPr marL="342900" indent="-342900" algn="l">
              <a:buFont typeface="Arial"/>
              <a:buChar char="•"/>
            </a:pPr>
            <a:r>
              <a:rPr lang="en-GB" sz="2000" dirty="0" smtClean="0">
                <a:solidFill>
                  <a:schemeClr val="tx1"/>
                </a:solidFill>
              </a:rPr>
              <a:t>Your studying starts with knowing the textbook thoroughly – especially the weighting of marks for each question</a:t>
            </a:r>
          </a:p>
          <a:p>
            <a:pPr marL="342900" indent="-342900" algn="l">
              <a:buFont typeface="Arial"/>
              <a:buChar char="•"/>
            </a:pPr>
            <a:endParaRPr lang="en-GB" sz="2000" dirty="0">
              <a:solidFill>
                <a:schemeClr val="tx1"/>
              </a:solidFill>
            </a:endParaRPr>
          </a:p>
          <a:p>
            <a:pPr marL="342900" indent="-342900" algn="l">
              <a:buFont typeface="Arial"/>
              <a:buChar char="•"/>
            </a:pPr>
            <a:r>
              <a:rPr lang="en-GB" sz="2000" dirty="0" smtClean="0">
                <a:solidFill>
                  <a:schemeClr val="tx1"/>
                </a:solidFill>
              </a:rPr>
              <a:t>Further reading should be undertaken, where required to enhance your knowledge of the learning outcomes.  See the suggested reading </a:t>
            </a:r>
            <a:r>
              <a:rPr lang="en-GB" sz="2000" dirty="0">
                <a:solidFill>
                  <a:schemeClr val="tx1"/>
                </a:solidFill>
              </a:rPr>
              <a:t>i</a:t>
            </a:r>
            <a:r>
              <a:rPr lang="en-GB" sz="2000" dirty="0" smtClean="0">
                <a:solidFill>
                  <a:schemeClr val="tx1"/>
                </a:solidFill>
              </a:rPr>
              <a:t>n the syllabus</a:t>
            </a:r>
          </a:p>
          <a:p>
            <a:pPr marL="342900" indent="-342900" algn="l">
              <a:buFont typeface="Arial"/>
              <a:buChar char="•"/>
            </a:pPr>
            <a:endParaRPr lang="en-GB" sz="2000" dirty="0">
              <a:solidFill>
                <a:schemeClr val="tx1"/>
              </a:solidFill>
            </a:endParaRPr>
          </a:p>
          <a:p>
            <a:pPr marL="342900" indent="-342900" algn="l">
              <a:buFont typeface="Arial"/>
              <a:buChar char="•"/>
            </a:pPr>
            <a:r>
              <a:rPr lang="en-GB" sz="2000" dirty="0" smtClean="0">
                <a:solidFill>
                  <a:schemeClr val="tx1"/>
                </a:solidFill>
              </a:rPr>
              <a:t>You are able to revisit the textbook but having a comprehensive understanding of the whole book is vital to doing well in each question – and especially the 30 mark questions that test multiple learning outcomes</a:t>
            </a:r>
          </a:p>
          <a:p>
            <a:pPr marL="342900" indent="-342900" algn="l">
              <a:buFont typeface="Arial"/>
              <a:buChar char="•"/>
            </a:pPr>
            <a:endParaRPr lang="en-GB" sz="2000" dirty="0">
              <a:solidFill>
                <a:schemeClr val="tx1"/>
              </a:solidFill>
            </a:endParaRPr>
          </a:p>
          <a:p>
            <a:pPr marL="342900" indent="-342900" algn="l">
              <a:buFont typeface="Arial"/>
              <a:buChar char="•"/>
            </a:pPr>
            <a:endParaRPr lang="en-GB" sz="2000" dirty="0">
              <a:solidFill>
                <a:schemeClr val="tx1"/>
              </a:solidFill>
            </a:endParaRPr>
          </a:p>
          <a:p>
            <a:pPr algn="l"/>
            <a:endParaRPr lang="en-GB" sz="2000" dirty="0" smtClean="0">
              <a:solidFill>
                <a:schemeClr val="tx1"/>
              </a:solidFill>
            </a:endParaRPr>
          </a:p>
          <a:p>
            <a:pPr algn="l"/>
            <a:endParaRPr lang="en-GB" sz="2000" dirty="0">
              <a:solidFill>
                <a:schemeClr val="tx1"/>
              </a:solidFill>
            </a:endParaRPr>
          </a:p>
          <a:p>
            <a:pPr algn="l"/>
            <a:endParaRPr lang="en-GB" sz="2000" dirty="0">
              <a:solidFill>
                <a:schemeClr val="tx1"/>
              </a:solidFill>
            </a:endParaRPr>
          </a:p>
        </p:txBody>
      </p:sp>
      <p:sp>
        <p:nvSpPr>
          <p:cNvPr id="2" name="Slide Number Placeholder 1"/>
          <p:cNvSpPr>
            <a:spLocks noGrp="1"/>
          </p:cNvSpPr>
          <p:nvPr>
            <p:ph type="sldNum" sz="quarter" idx="12"/>
          </p:nvPr>
        </p:nvSpPr>
        <p:spPr/>
        <p:txBody>
          <a:bodyPr/>
          <a:lstStyle/>
          <a:p>
            <a:fld id="{610C4985-674E-7F40-86CA-649605A768E0}" type="slidenum">
              <a:rPr lang="en-US" smtClean="0"/>
              <a:t>10</a:t>
            </a:fld>
            <a:endParaRPr lang="en-US"/>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951945" y="5334933"/>
            <a:ext cx="1131518" cy="1101741"/>
          </a:xfrm>
          <a:prstGeom prst="rect">
            <a:avLst/>
          </a:prstGeom>
        </p:spPr>
      </p:pic>
    </p:spTree>
    <p:extLst>
      <p:ext uri="{BB962C8B-B14F-4D97-AF65-F5344CB8AC3E}">
        <p14:creationId xmlns:p14="http://schemas.microsoft.com/office/powerpoint/2010/main" val="83467037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545787" y="404664"/>
            <a:ext cx="8280920" cy="808892"/>
          </a:xfrm>
        </p:spPr>
        <p:txBody>
          <a:bodyPr>
            <a:noAutofit/>
          </a:bodyPr>
          <a:lstStyle/>
          <a:p>
            <a:pPr algn="l"/>
            <a:r>
              <a:rPr lang="en-GB" sz="2400" dirty="0">
                <a:solidFill>
                  <a:srgbClr val="000090"/>
                </a:solidFill>
              </a:rPr>
              <a:t>Student Assignment </a:t>
            </a:r>
            <a:r>
              <a:rPr lang="en-GB" sz="2400" dirty="0" smtClean="0">
                <a:solidFill>
                  <a:srgbClr val="000090"/>
                </a:solidFill>
              </a:rPr>
              <a:t>Skills (2)</a:t>
            </a:r>
            <a:endParaRPr lang="en-GB" sz="2400" dirty="0"/>
          </a:p>
        </p:txBody>
      </p:sp>
      <p:sp>
        <p:nvSpPr>
          <p:cNvPr id="5" name="Subtitle 4"/>
          <p:cNvSpPr>
            <a:spLocks noGrp="1"/>
          </p:cNvSpPr>
          <p:nvPr>
            <p:ph type="subTitle" idx="1"/>
          </p:nvPr>
        </p:nvSpPr>
        <p:spPr>
          <a:xfrm>
            <a:off x="502717" y="1368778"/>
            <a:ext cx="8280920" cy="4236155"/>
          </a:xfrm>
        </p:spPr>
        <p:txBody>
          <a:bodyPr>
            <a:noAutofit/>
          </a:bodyPr>
          <a:lstStyle/>
          <a:p>
            <a:pPr marL="342900" indent="-342900" algn="l">
              <a:buFont typeface="Arial"/>
              <a:buChar char="•"/>
            </a:pPr>
            <a:r>
              <a:rPr lang="en-GB" sz="2000" dirty="0">
                <a:solidFill>
                  <a:schemeClr val="tx1"/>
                </a:solidFill>
              </a:rPr>
              <a:t>Note the word range – 5,000 to 10,000. You can exceed the upper figure but try to make your assignment focussed.  If you are materially below 5,000 words you are unlikely to be giving full enough answers</a:t>
            </a:r>
          </a:p>
          <a:p>
            <a:pPr marL="342900" indent="-342900" algn="l">
              <a:buFont typeface="Arial"/>
              <a:buChar char="•"/>
            </a:pPr>
            <a:endParaRPr lang="en-GB" sz="2000" dirty="0">
              <a:solidFill>
                <a:schemeClr val="tx1"/>
              </a:solidFill>
            </a:endParaRPr>
          </a:p>
          <a:p>
            <a:pPr marL="342900" indent="-342900" algn="l">
              <a:buFont typeface="Arial"/>
              <a:buChar char="•"/>
            </a:pPr>
            <a:r>
              <a:rPr lang="en-GB" sz="2000" dirty="0">
                <a:solidFill>
                  <a:schemeClr val="tx1"/>
                </a:solidFill>
              </a:rPr>
              <a:t>The length and breadth of each answer should be related to the published mark, ie a 30 mark question requires more than a 10 </a:t>
            </a:r>
            <a:r>
              <a:rPr lang="en-GB" sz="2000" dirty="0" smtClean="0">
                <a:solidFill>
                  <a:schemeClr val="tx1"/>
                </a:solidFill>
              </a:rPr>
              <a:t>mark</a:t>
            </a:r>
          </a:p>
          <a:p>
            <a:pPr marL="342900" indent="-342900" algn="l">
              <a:buFont typeface="Arial"/>
              <a:buChar char="•"/>
            </a:pPr>
            <a:endParaRPr lang="en-GB" sz="2000" dirty="0">
              <a:solidFill>
                <a:schemeClr val="tx1"/>
              </a:solidFill>
            </a:endParaRPr>
          </a:p>
          <a:p>
            <a:pPr marL="342900" indent="-342900" algn="l">
              <a:buFont typeface="Arial"/>
              <a:buChar char="•"/>
            </a:pPr>
            <a:r>
              <a:rPr lang="en-GB" sz="2000" dirty="0" smtClean="0">
                <a:solidFill>
                  <a:schemeClr val="tx1"/>
                </a:solidFill>
              </a:rPr>
              <a:t>Review the sample coursework assignment and answers available in the coursework assignment centre</a:t>
            </a:r>
            <a:endParaRPr lang="en-GB" sz="2000" dirty="0">
              <a:solidFill>
                <a:schemeClr val="tx1"/>
              </a:solidFill>
            </a:endParaRPr>
          </a:p>
          <a:p>
            <a:pPr algn="l"/>
            <a:endParaRPr lang="en-GB" sz="2000" dirty="0" smtClean="0">
              <a:solidFill>
                <a:schemeClr val="tx1"/>
              </a:solidFill>
            </a:endParaRPr>
          </a:p>
          <a:p>
            <a:pPr algn="l"/>
            <a:endParaRPr lang="en-GB" sz="2000" dirty="0">
              <a:solidFill>
                <a:schemeClr val="tx1"/>
              </a:solidFill>
            </a:endParaRPr>
          </a:p>
          <a:p>
            <a:pPr algn="l"/>
            <a:endParaRPr lang="en-GB" sz="2000" dirty="0">
              <a:solidFill>
                <a:schemeClr val="tx1"/>
              </a:solidFill>
            </a:endParaRPr>
          </a:p>
        </p:txBody>
      </p:sp>
      <p:sp>
        <p:nvSpPr>
          <p:cNvPr id="2" name="Slide Number Placeholder 1"/>
          <p:cNvSpPr>
            <a:spLocks noGrp="1"/>
          </p:cNvSpPr>
          <p:nvPr>
            <p:ph type="sldNum" sz="quarter" idx="12"/>
          </p:nvPr>
        </p:nvSpPr>
        <p:spPr/>
        <p:txBody>
          <a:bodyPr/>
          <a:lstStyle/>
          <a:p>
            <a:fld id="{610C4985-674E-7F40-86CA-649605A768E0}" type="slidenum">
              <a:rPr lang="en-US" smtClean="0"/>
              <a:t>11</a:t>
            </a:fld>
            <a:endParaRPr lang="en-US"/>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951945" y="5334933"/>
            <a:ext cx="1131518" cy="1101741"/>
          </a:xfrm>
          <a:prstGeom prst="rect">
            <a:avLst/>
          </a:prstGeom>
        </p:spPr>
      </p:pic>
    </p:spTree>
    <p:extLst>
      <p:ext uri="{BB962C8B-B14F-4D97-AF65-F5344CB8AC3E}">
        <p14:creationId xmlns:p14="http://schemas.microsoft.com/office/powerpoint/2010/main" val="320403560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545787" y="404664"/>
            <a:ext cx="8280920" cy="808892"/>
          </a:xfrm>
        </p:spPr>
        <p:txBody>
          <a:bodyPr>
            <a:noAutofit/>
          </a:bodyPr>
          <a:lstStyle/>
          <a:p>
            <a:pPr algn="l"/>
            <a:r>
              <a:rPr lang="en-GB" sz="2400" dirty="0" smtClean="0">
                <a:solidFill>
                  <a:srgbClr val="000090"/>
                </a:solidFill>
              </a:rPr>
              <a:t>Assignment Content and Structure - Exercise</a:t>
            </a:r>
            <a:endParaRPr lang="en-GB" sz="2400" dirty="0"/>
          </a:p>
        </p:txBody>
      </p:sp>
      <p:sp>
        <p:nvSpPr>
          <p:cNvPr id="5" name="Subtitle 4"/>
          <p:cNvSpPr>
            <a:spLocks noGrp="1"/>
          </p:cNvSpPr>
          <p:nvPr>
            <p:ph type="subTitle" idx="1"/>
          </p:nvPr>
        </p:nvSpPr>
        <p:spPr>
          <a:xfrm>
            <a:off x="502717" y="1368778"/>
            <a:ext cx="8280920" cy="4236155"/>
          </a:xfrm>
        </p:spPr>
        <p:txBody>
          <a:bodyPr>
            <a:noAutofit/>
          </a:bodyPr>
          <a:lstStyle/>
          <a:p>
            <a:pPr marL="342900" indent="-342900" algn="l">
              <a:buFont typeface="Arial"/>
              <a:buChar char="•"/>
            </a:pPr>
            <a:endParaRPr lang="en-GB" sz="2000" dirty="0">
              <a:solidFill>
                <a:schemeClr val="tx1"/>
              </a:solidFill>
            </a:endParaRPr>
          </a:p>
          <a:p>
            <a:pPr marL="342900" indent="-342900" algn="l">
              <a:buFont typeface="Arial"/>
              <a:buChar char="•"/>
            </a:pPr>
            <a:r>
              <a:rPr lang="en-GB" sz="2000" dirty="0" smtClean="0">
                <a:solidFill>
                  <a:schemeClr val="tx1"/>
                </a:solidFill>
              </a:rPr>
              <a:t>Firstly, review the specimen </a:t>
            </a:r>
            <a:r>
              <a:rPr lang="en-GB" sz="2000" dirty="0" smtClean="0">
                <a:solidFill>
                  <a:schemeClr val="tx1"/>
                </a:solidFill>
              </a:rPr>
              <a:t>M80 </a:t>
            </a:r>
            <a:r>
              <a:rPr lang="en-GB" sz="2000" dirty="0" smtClean="0">
                <a:solidFill>
                  <a:schemeClr val="tx1"/>
                </a:solidFill>
              </a:rPr>
              <a:t>coursework assignment and answers </a:t>
            </a:r>
            <a:r>
              <a:rPr lang="en-GB" sz="2000" dirty="0" smtClean="0">
                <a:solidFill>
                  <a:schemeClr val="tx1"/>
                </a:solidFill>
              </a:rPr>
              <a:t>taken </a:t>
            </a:r>
            <a:r>
              <a:rPr lang="en-GB" sz="2000" dirty="0" smtClean="0">
                <a:solidFill>
                  <a:schemeClr val="tx1"/>
                </a:solidFill>
              </a:rPr>
              <a:t>from the coursework assignment centre)</a:t>
            </a:r>
          </a:p>
          <a:p>
            <a:pPr marL="342900" indent="-342900" algn="l">
              <a:buFont typeface="Arial"/>
              <a:buChar char="•"/>
            </a:pPr>
            <a:endParaRPr lang="en-GB" sz="2000" dirty="0">
              <a:solidFill>
                <a:schemeClr val="tx1"/>
              </a:solidFill>
            </a:endParaRPr>
          </a:p>
          <a:p>
            <a:pPr marL="342900" indent="-342900" algn="l">
              <a:buFont typeface="Arial"/>
              <a:buChar char="•"/>
            </a:pPr>
            <a:r>
              <a:rPr lang="en-GB" sz="2000" dirty="0" smtClean="0">
                <a:solidFill>
                  <a:schemeClr val="tx1"/>
                </a:solidFill>
              </a:rPr>
              <a:t>Then construct a question (worth 20 marks) based on the extract from the </a:t>
            </a:r>
            <a:r>
              <a:rPr lang="en-GB" sz="2000" dirty="0" smtClean="0">
                <a:solidFill>
                  <a:schemeClr val="tx1"/>
                </a:solidFill>
              </a:rPr>
              <a:t>specimen paper</a:t>
            </a:r>
            <a:endParaRPr lang="en-GB" sz="2000" dirty="0">
              <a:solidFill>
                <a:schemeClr val="tx1"/>
              </a:solidFill>
            </a:endParaRPr>
          </a:p>
          <a:p>
            <a:pPr algn="l"/>
            <a:endParaRPr lang="en-GB" sz="2000" dirty="0" smtClean="0">
              <a:solidFill>
                <a:srgbClr val="FF0000"/>
              </a:solidFill>
            </a:endParaRPr>
          </a:p>
          <a:p>
            <a:pPr algn="l"/>
            <a:endParaRPr lang="en-GB" sz="2000" dirty="0">
              <a:solidFill>
                <a:srgbClr val="FF0000"/>
              </a:solidFill>
            </a:endParaRPr>
          </a:p>
          <a:p>
            <a:pPr algn="l"/>
            <a:endParaRPr lang="en-GB" sz="2000" dirty="0">
              <a:solidFill>
                <a:schemeClr val="tx1"/>
              </a:solidFill>
            </a:endParaRPr>
          </a:p>
        </p:txBody>
      </p:sp>
      <p:sp>
        <p:nvSpPr>
          <p:cNvPr id="2" name="Slide Number Placeholder 1"/>
          <p:cNvSpPr>
            <a:spLocks noGrp="1"/>
          </p:cNvSpPr>
          <p:nvPr>
            <p:ph type="sldNum" sz="quarter" idx="12"/>
          </p:nvPr>
        </p:nvSpPr>
        <p:spPr/>
        <p:txBody>
          <a:bodyPr/>
          <a:lstStyle/>
          <a:p>
            <a:fld id="{610C4985-674E-7F40-86CA-649605A768E0}" type="slidenum">
              <a:rPr lang="en-US" smtClean="0"/>
              <a:t>12</a:t>
            </a:fld>
            <a:endParaRPr lang="en-US"/>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951945" y="5334933"/>
            <a:ext cx="1131518" cy="1101741"/>
          </a:xfrm>
          <a:prstGeom prst="rect">
            <a:avLst/>
          </a:prstGeom>
        </p:spPr>
      </p:pic>
    </p:spTree>
    <p:extLst>
      <p:ext uri="{BB962C8B-B14F-4D97-AF65-F5344CB8AC3E}">
        <p14:creationId xmlns:p14="http://schemas.microsoft.com/office/powerpoint/2010/main" val="261322766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545787" y="404664"/>
            <a:ext cx="8280920" cy="808892"/>
          </a:xfrm>
        </p:spPr>
        <p:txBody>
          <a:bodyPr>
            <a:noAutofit/>
          </a:bodyPr>
          <a:lstStyle/>
          <a:p>
            <a:pPr algn="l"/>
            <a:r>
              <a:rPr lang="en-GB" sz="2400" dirty="0">
                <a:solidFill>
                  <a:srgbClr val="000090"/>
                </a:solidFill>
              </a:rPr>
              <a:t>Student Assignment </a:t>
            </a:r>
            <a:r>
              <a:rPr lang="en-GB" sz="2400" dirty="0" smtClean="0">
                <a:solidFill>
                  <a:srgbClr val="000090"/>
                </a:solidFill>
              </a:rPr>
              <a:t>Skills (3)</a:t>
            </a:r>
            <a:endParaRPr lang="en-GB" sz="2400" dirty="0"/>
          </a:p>
        </p:txBody>
      </p:sp>
      <p:sp>
        <p:nvSpPr>
          <p:cNvPr id="5" name="Subtitle 4"/>
          <p:cNvSpPr>
            <a:spLocks noGrp="1"/>
          </p:cNvSpPr>
          <p:nvPr>
            <p:ph type="subTitle" idx="1"/>
          </p:nvPr>
        </p:nvSpPr>
        <p:spPr>
          <a:xfrm>
            <a:off x="502717" y="1368778"/>
            <a:ext cx="8280920" cy="4236155"/>
          </a:xfrm>
        </p:spPr>
        <p:txBody>
          <a:bodyPr>
            <a:noAutofit/>
          </a:bodyPr>
          <a:lstStyle/>
          <a:p>
            <a:pPr marL="342900" indent="-342900" algn="l">
              <a:buFont typeface="Arial"/>
              <a:buChar char="•"/>
            </a:pPr>
            <a:r>
              <a:rPr lang="en-GB" sz="2000" dirty="0" smtClean="0">
                <a:solidFill>
                  <a:schemeClr val="tx1"/>
                </a:solidFill>
              </a:rPr>
              <a:t>Be very careful when reading each question and responding to the key guide words, eg</a:t>
            </a:r>
          </a:p>
          <a:p>
            <a:pPr marL="800100" lvl="1" indent="-342900" algn="l">
              <a:buFont typeface="Arial"/>
              <a:buChar char="•"/>
            </a:pPr>
            <a:r>
              <a:rPr lang="en-GB" sz="2000" dirty="0" smtClean="0">
                <a:solidFill>
                  <a:schemeClr val="tx1"/>
                </a:solidFill>
              </a:rPr>
              <a:t>Analyse</a:t>
            </a:r>
          </a:p>
          <a:p>
            <a:pPr marL="800100" lvl="1" indent="-342900" algn="l">
              <a:buFont typeface="Arial"/>
              <a:buChar char="•"/>
            </a:pPr>
            <a:r>
              <a:rPr lang="en-GB" sz="2000" dirty="0" smtClean="0">
                <a:solidFill>
                  <a:schemeClr val="tx1"/>
                </a:solidFill>
              </a:rPr>
              <a:t>Describe</a:t>
            </a:r>
          </a:p>
          <a:p>
            <a:pPr marL="800100" lvl="1" indent="-342900" algn="l">
              <a:buFont typeface="Arial"/>
              <a:buChar char="•"/>
            </a:pPr>
            <a:r>
              <a:rPr lang="en-GB" sz="2000" dirty="0" smtClean="0">
                <a:solidFill>
                  <a:schemeClr val="tx1"/>
                </a:solidFill>
              </a:rPr>
              <a:t>Explain</a:t>
            </a:r>
          </a:p>
          <a:p>
            <a:pPr marL="800100" lvl="1" indent="-342900" algn="l">
              <a:buFont typeface="Arial"/>
              <a:buChar char="•"/>
            </a:pPr>
            <a:r>
              <a:rPr lang="en-GB" sz="2000" dirty="0" smtClean="0">
                <a:solidFill>
                  <a:schemeClr val="tx1"/>
                </a:solidFill>
              </a:rPr>
              <a:t>Justify</a:t>
            </a:r>
          </a:p>
          <a:p>
            <a:pPr marL="800100" lvl="1" indent="-342900" algn="l">
              <a:buFont typeface="Arial"/>
              <a:buChar char="•"/>
            </a:pPr>
            <a:r>
              <a:rPr lang="en-GB" sz="2000" dirty="0" smtClean="0">
                <a:solidFill>
                  <a:schemeClr val="tx1"/>
                </a:solidFill>
              </a:rPr>
              <a:t>Recommend</a:t>
            </a:r>
          </a:p>
          <a:p>
            <a:pPr algn="l"/>
            <a:endParaRPr lang="en-GB" sz="2000" dirty="0">
              <a:solidFill>
                <a:schemeClr val="tx1"/>
              </a:solidFill>
            </a:endParaRPr>
          </a:p>
          <a:p>
            <a:pPr marL="342900" indent="-342900" algn="l">
              <a:buFont typeface="Arial"/>
              <a:buChar char="•"/>
            </a:pPr>
            <a:r>
              <a:rPr lang="en-GB" sz="2000" dirty="0" smtClean="0">
                <a:solidFill>
                  <a:schemeClr val="tx1"/>
                </a:solidFill>
              </a:rPr>
              <a:t>Ensure that you address the issue(s) raised in the question – </a:t>
            </a:r>
            <a:r>
              <a:rPr lang="en-GB" sz="2000" i="1" dirty="0" smtClean="0">
                <a:solidFill>
                  <a:schemeClr val="tx1"/>
                </a:solidFill>
              </a:rPr>
              <a:t>deconstruct </a:t>
            </a:r>
            <a:r>
              <a:rPr lang="en-GB" sz="2000" dirty="0" smtClean="0">
                <a:solidFill>
                  <a:schemeClr val="tx1"/>
                </a:solidFill>
              </a:rPr>
              <a:t>the question into its component parts and of course ensure you cover each part</a:t>
            </a:r>
            <a:endParaRPr lang="en-GB" sz="2000" dirty="0">
              <a:solidFill>
                <a:schemeClr val="tx1"/>
              </a:solidFill>
            </a:endParaRPr>
          </a:p>
          <a:p>
            <a:pPr algn="l"/>
            <a:endParaRPr lang="en-GB" sz="2000" dirty="0" smtClean="0">
              <a:solidFill>
                <a:schemeClr val="tx1"/>
              </a:solidFill>
            </a:endParaRPr>
          </a:p>
          <a:p>
            <a:pPr algn="l"/>
            <a:endParaRPr lang="en-GB" sz="2000" dirty="0">
              <a:solidFill>
                <a:schemeClr val="tx1"/>
              </a:solidFill>
            </a:endParaRPr>
          </a:p>
          <a:p>
            <a:pPr algn="l"/>
            <a:endParaRPr lang="en-GB" sz="2000" dirty="0">
              <a:solidFill>
                <a:schemeClr val="tx1"/>
              </a:solidFill>
            </a:endParaRPr>
          </a:p>
        </p:txBody>
      </p:sp>
      <p:sp>
        <p:nvSpPr>
          <p:cNvPr id="2" name="Slide Number Placeholder 1"/>
          <p:cNvSpPr>
            <a:spLocks noGrp="1"/>
          </p:cNvSpPr>
          <p:nvPr>
            <p:ph type="sldNum" sz="quarter" idx="12"/>
          </p:nvPr>
        </p:nvSpPr>
        <p:spPr/>
        <p:txBody>
          <a:bodyPr/>
          <a:lstStyle/>
          <a:p>
            <a:fld id="{610C4985-674E-7F40-86CA-649605A768E0}" type="slidenum">
              <a:rPr lang="en-US" smtClean="0"/>
              <a:t>13</a:t>
            </a:fld>
            <a:endParaRPr lang="en-US"/>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951945" y="5334933"/>
            <a:ext cx="1131518" cy="1101741"/>
          </a:xfrm>
          <a:prstGeom prst="rect">
            <a:avLst/>
          </a:prstGeom>
        </p:spPr>
      </p:pic>
    </p:spTree>
    <p:extLst>
      <p:ext uri="{BB962C8B-B14F-4D97-AF65-F5344CB8AC3E}">
        <p14:creationId xmlns:p14="http://schemas.microsoft.com/office/powerpoint/2010/main" val="418216924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611560" y="404664"/>
            <a:ext cx="8280920" cy="1368152"/>
          </a:xfrm>
        </p:spPr>
        <p:txBody>
          <a:bodyPr>
            <a:noAutofit/>
          </a:bodyPr>
          <a:lstStyle/>
          <a:p>
            <a:pPr algn="l"/>
            <a:r>
              <a:rPr lang="en-GB" sz="2400" dirty="0" smtClean="0">
                <a:solidFill>
                  <a:srgbClr val="000090"/>
                </a:solidFill>
              </a:rPr>
              <a:t>Pre-Submission Review</a:t>
            </a:r>
            <a:endParaRPr lang="en-GB" sz="1800" dirty="0"/>
          </a:p>
        </p:txBody>
      </p:sp>
      <p:sp>
        <p:nvSpPr>
          <p:cNvPr id="5" name="Subtitle 4"/>
          <p:cNvSpPr>
            <a:spLocks noGrp="1"/>
          </p:cNvSpPr>
          <p:nvPr>
            <p:ph type="subTitle" idx="1"/>
          </p:nvPr>
        </p:nvSpPr>
        <p:spPr>
          <a:xfrm>
            <a:off x="611560" y="1772816"/>
            <a:ext cx="8280920" cy="3865984"/>
          </a:xfrm>
        </p:spPr>
        <p:txBody>
          <a:bodyPr>
            <a:noAutofit/>
          </a:bodyPr>
          <a:lstStyle/>
          <a:p>
            <a:pPr algn="l"/>
            <a:endParaRPr lang="en-GB" sz="2000" dirty="0" smtClean="0">
              <a:solidFill>
                <a:schemeClr val="tx1"/>
              </a:solidFill>
            </a:endParaRPr>
          </a:p>
          <a:p>
            <a:pPr marL="342900" indent="-342900" algn="l">
              <a:buFont typeface="Arial"/>
              <a:buChar char="•"/>
            </a:pPr>
            <a:r>
              <a:rPr lang="en-GB" sz="2000" dirty="0" smtClean="0">
                <a:solidFill>
                  <a:schemeClr val="tx1"/>
                </a:solidFill>
              </a:rPr>
              <a:t>Mark your own paper, using the marking structure given</a:t>
            </a:r>
          </a:p>
          <a:p>
            <a:pPr marL="342900" indent="-342900" algn="l">
              <a:buFont typeface="Arial"/>
              <a:buChar char="•"/>
            </a:pPr>
            <a:endParaRPr lang="en-GB" sz="2000" dirty="0">
              <a:solidFill>
                <a:schemeClr val="tx1"/>
              </a:solidFill>
            </a:endParaRPr>
          </a:p>
          <a:p>
            <a:pPr marL="342900" indent="-342900" algn="l">
              <a:buFont typeface="Arial"/>
              <a:buChar char="•"/>
            </a:pPr>
            <a:r>
              <a:rPr lang="en-GB" sz="2000" dirty="0" smtClean="0">
                <a:solidFill>
                  <a:schemeClr val="tx1"/>
                </a:solidFill>
              </a:rPr>
              <a:t>Be honest!  Is the paper good enough, are you answering the questions fully?</a:t>
            </a:r>
          </a:p>
          <a:p>
            <a:pPr marL="342900" indent="-342900" algn="l">
              <a:buFont typeface="Arial"/>
              <a:buChar char="•"/>
            </a:pPr>
            <a:endParaRPr lang="en-GB" sz="2000" dirty="0">
              <a:solidFill>
                <a:schemeClr val="tx1"/>
              </a:solidFill>
            </a:endParaRPr>
          </a:p>
          <a:p>
            <a:pPr marL="342900" indent="-342900" algn="l">
              <a:buFont typeface="Arial"/>
              <a:buChar char="•"/>
            </a:pPr>
            <a:r>
              <a:rPr lang="en-GB" sz="2000" dirty="0" smtClean="0">
                <a:solidFill>
                  <a:schemeClr val="tx1"/>
                </a:solidFill>
              </a:rPr>
              <a:t>Only when you are satisfied should you submit – carefully following the 6 stages noted in the </a:t>
            </a:r>
            <a:r>
              <a:rPr lang="en-GB" sz="2000" u="sng" dirty="0" smtClean="0">
                <a:solidFill>
                  <a:schemeClr val="tx1"/>
                </a:solidFill>
              </a:rPr>
              <a:t>Coursework </a:t>
            </a:r>
            <a:r>
              <a:rPr lang="en-GB" sz="2000" u="sng" dirty="0">
                <a:solidFill>
                  <a:schemeClr val="tx1"/>
                </a:solidFill>
              </a:rPr>
              <a:t>assignment submission </a:t>
            </a:r>
            <a:r>
              <a:rPr lang="en-GB" sz="2000" u="sng" dirty="0" smtClean="0">
                <a:solidFill>
                  <a:schemeClr val="tx1"/>
                </a:solidFill>
              </a:rPr>
              <a:t>area</a:t>
            </a:r>
            <a:endParaRPr lang="en-GB" sz="2000" u="sng" dirty="0">
              <a:solidFill>
                <a:schemeClr val="tx1"/>
              </a:solidFill>
            </a:endParaRPr>
          </a:p>
          <a:p>
            <a:pPr marL="342900" indent="-342900" algn="l">
              <a:buFont typeface="Arial"/>
              <a:buChar char="•"/>
            </a:pPr>
            <a:endParaRPr lang="en-GB" sz="2000" dirty="0">
              <a:solidFill>
                <a:schemeClr val="tx1"/>
              </a:solidFill>
            </a:endParaRPr>
          </a:p>
          <a:p>
            <a:pPr algn="l"/>
            <a:endParaRPr lang="en-GB" sz="2000" dirty="0">
              <a:solidFill>
                <a:schemeClr val="tx1"/>
              </a:solidFill>
            </a:endParaRPr>
          </a:p>
          <a:p>
            <a:pPr algn="l"/>
            <a:endParaRPr lang="en-GB" sz="2000" dirty="0">
              <a:solidFill>
                <a:schemeClr val="tx1"/>
              </a:solidFill>
            </a:endParaRPr>
          </a:p>
        </p:txBody>
      </p:sp>
      <p:sp>
        <p:nvSpPr>
          <p:cNvPr id="2" name="Slide Number Placeholder 1"/>
          <p:cNvSpPr>
            <a:spLocks noGrp="1"/>
          </p:cNvSpPr>
          <p:nvPr>
            <p:ph type="sldNum" sz="quarter" idx="12"/>
          </p:nvPr>
        </p:nvSpPr>
        <p:spPr/>
        <p:txBody>
          <a:bodyPr/>
          <a:lstStyle/>
          <a:p>
            <a:fld id="{610C4985-674E-7F40-86CA-649605A768E0}" type="slidenum">
              <a:rPr lang="en-US" smtClean="0"/>
              <a:t>14</a:t>
            </a:fld>
            <a:endParaRPr lang="en-US"/>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951945" y="5334933"/>
            <a:ext cx="1131518" cy="1101741"/>
          </a:xfrm>
          <a:prstGeom prst="rect">
            <a:avLst/>
          </a:prstGeom>
        </p:spPr>
      </p:pic>
    </p:spTree>
    <p:extLst>
      <p:ext uri="{BB962C8B-B14F-4D97-AF65-F5344CB8AC3E}">
        <p14:creationId xmlns:p14="http://schemas.microsoft.com/office/powerpoint/2010/main" val="324826990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611560" y="404664"/>
            <a:ext cx="8280920" cy="1368152"/>
          </a:xfrm>
        </p:spPr>
        <p:txBody>
          <a:bodyPr>
            <a:noAutofit/>
          </a:bodyPr>
          <a:lstStyle/>
          <a:p>
            <a:pPr algn="l"/>
            <a:r>
              <a:rPr lang="en-GB" sz="2400" dirty="0" smtClean="0">
                <a:solidFill>
                  <a:srgbClr val="000090"/>
                </a:solidFill>
              </a:rPr>
              <a:t>Confidentiality and Plagiarism</a:t>
            </a:r>
            <a:endParaRPr lang="en-GB" sz="1800" dirty="0"/>
          </a:p>
        </p:txBody>
      </p:sp>
      <p:sp>
        <p:nvSpPr>
          <p:cNvPr id="5" name="Subtitle 4"/>
          <p:cNvSpPr>
            <a:spLocks noGrp="1"/>
          </p:cNvSpPr>
          <p:nvPr>
            <p:ph type="subTitle" idx="1"/>
          </p:nvPr>
        </p:nvSpPr>
        <p:spPr>
          <a:xfrm>
            <a:off x="611560" y="1772816"/>
            <a:ext cx="8280920" cy="3865984"/>
          </a:xfrm>
        </p:spPr>
        <p:txBody>
          <a:bodyPr>
            <a:noAutofit/>
          </a:bodyPr>
          <a:lstStyle/>
          <a:p>
            <a:pPr marL="342900" indent="-342900" algn="l">
              <a:buFont typeface="Arial"/>
              <a:buChar char="•"/>
            </a:pPr>
            <a:r>
              <a:rPr lang="en-GB" sz="2000" dirty="0" smtClean="0">
                <a:solidFill>
                  <a:schemeClr val="tx1"/>
                </a:solidFill>
              </a:rPr>
              <a:t>The CII make it very clear that all the work must be your own</a:t>
            </a:r>
          </a:p>
          <a:p>
            <a:pPr marL="342900" indent="-342900" algn="l">
              <a:buFont typeface="Arial"/>
              <a:buChar char="•"/>
            </a:pPr>
            <a:endParaRPr lang="en-GB" sz="2000" dirty="0">
              <a:solidFill>
                <a:schemeClr val="tx1"/>
              </a:solidFill>
            </a:endParaRPr>
          </a:p>
          <a:p>
            <a:pPr marL="342900" indent="-342900" algn="l">
              <a:buFont typeface="Arial"/>
              <a:buChar char="•"/>
            </a:pPr>
            <a:r>
              <a:rPr lang="en-GB" sz="2000" dirty="0">
                <a:solidFill>
                  <a:schemeClr val="tx1"/>
                </a:solidFill>
              </a:rPr>
              <a:t>D</a:t>
            </a:r>
            <a:r>
              <a:rPr lang="en-GB" sz="2000" dirty="0" smtClean="0">
                <a:solidFill>
                  <a:schemeClr val="tx1"/>
                </a:solidFill>
              </a:rPr>
              <a:t>o not discuss your assignment with any other person, or help any other person, even inadvertently</a:t>
            </a:r>
          </a:p>
          <a:p>
            <a:pPr marL="342900" indent="-342900" algn="l">
              <a:buFont typeface="Arial"/>
              <a:buChar char="•"/>
            </a:pPr>
            <a:endParaRPr lang="en-GB" sz="2000" dirty="0">
              <a:solidFill>
                <a:schemeClr val="tx1"/>
              </a:solidFill>
            </a:endParaRPr>
          </a:p>
          <a:p>
            <a:pPr marL="342900" indent="-342900" algn="l">
              <a:buFont typeface="Arial"/>
              <a:buChar char="•"/>
            </a:pPr>
            <a:r>
              <a:rPr lang="en-GB" sz="2000" dirty="0" smtClean="0">
                <a:solidFill>
                  <a:schemeClr val="tx1"/>
                </a:solidFill>
              </a:rPr>
              <a:t>Note the CII uses detection software, including . . . </a:t>
            </a:r>
          </a:p>
          <a:p>
            <a:pPr marL="342900" indent="-342900" algn="l">
              <a:buFont typeface="Arial"/>
              <a:buChar char="•"/>
            </a:pPr>
            <a:endParaRPr lang="en-GB" sz="2000" dirty="0">
              <a:solidFill>
                <a:schemeClr val="tx1"/>
              </a:solidFill>
            </a:endParaRPr>
          </a:p>
          <a:p>
            <a:pPr marL="342900" indent="-342900" algn="l">
              <a:buFont typeface="Arial"/>
              <a:buChar char="•"/>
            </a:pPr>
            <a:endParaRPr lang="en-GB" sz="2000" dirty="0">
              <a:solidFill>
                <a:schemeClr val="tx1"/>
              </a:solidFill>
            </a:endParaRPr>
          </a:p>
        </p:txBody>
      </p:sp>
      <p:pic>
        <p:nvPicPr>
          <p:cNvPr id="2" name="Picture 1" descr="logo-2.gif"/>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309989" y="4126089"/>
            <a:ext cx="2717800" cy="863600"/>
          </a:xfrm>
          <a:prstGeom prst="rect">
            <a:avLst/>
          </a:prstGeom>
        </p:spPr>
      </p:pic>
      <p:sp>
        <p:nvSpPr>
          <p:cNvPr id="3" name="Slide Number Placeholder 2"/>
          <p:cNvSpPr>
            <a:spLocks noGrp="1"/>
          </p:cNvSpPr>
          <p:nvPr>
            <p:ph type="sldNum" sz="quarter" idx="12"/>
          </p:nvPr>
        </p:nvSpPr>
        <p:spPr/>
        <p:txBody>
          <a:bodyPr/>
          <a:lstStyle/>
          <a:p>
            <a:fld id="{610C4985-674E-7F40-86CA-649605A768E0}" type="slidenum">
              <a:rPr lang="en-US" smtClean="0"/>
              <a:t>15</a:t>
            </a:fld>
            <a:endParaRPr lang="en-US"/>
          </a:p>
        </p:txBody>
      </p:sp>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951945" y="5334933"/>
            <a:ext cx="1131518" cy="1101741"/>
          </a:xfrm>
          <a:prstGeom prst="rect">
            <a:avLst/>
          </a:prstGeom>
        </p:spPr>
      </p:pic>
    </p:spTree>
    <p:extLst>
      <p:ext uri="{BB962C8B-B14F-4D97-AF65-F5344CB8AC3E}">
        <p14:creationId xmlns:p14="http://schemas.microsoft.com/office/powerpoint/2010/main" val="103552249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611560" y="404664"/>
            <a:ext cx="8280920" cy="1368152"/>
          </a:xfrm>
        </p:spPr>
        <p:txBody>
          <a:bodyPr>
            <a:noAutofit/>
          </a:bodyPr>
          <a:lstStyle/>
          <a:p>
            <a:pPr algn="l"/>
            <a:r>
              <a:rPr lang="en-GB" sz="2400" dirty="0" smtClean="0">
                <a:solidFill>
                  <a:srgbClr val="000090"/>
                </a:solidFill>
              </a:rPr>
              <a:t>Confidentiality and Plagiarism – </a:t>
            </a:r>
            <a:r>
              <a:rPr lang="en-GB" sz="2400" b="1" i="1" dirty="0" smtClean="0">
                <a:solidFill>
                  <a:srgbClr val="000090"/>
                </a:solidFill>
              </a:rPr>
              <a:t>the website warning</a:t>
            </a:r>
            <a:endParaRPr lang="en-GB" sz="1800" b="1" i="1" dirty="0"/>
          </a:p>
        </p:txBody>
      </p:sp>
      <p:sp>
        <p:nvSpPr>
          <p:cNvPr id="5" name="Subtitle 4"/>
          <p:cNvSpPr>
            <a:spLocks noGrp="1"/>
          </p:cNvSpPr>
          <p:nvPr>
            <p:ph type="subTitle" idx="1"/>
          </p:nvPr>
        </p:nvSpPr>
        <p:spPr>
          <a:xfrm>
            <a:off x="611560" y="1594556"/>
            <a:ext cx="8280920" cy="4044244"/>
          </a:xfrm>
        </p:spPr>
        <p:txBody>
          <a:bodyPr>
            <a:noAutofit/>
          </a:bodyPr>
          <a:lstStyle/>
          <a:p>
            <a:pPr algn="l"/>
            <a:r>
              <a:rPr lang="en-GB" sz="2000" b="1" dirty="0" smtClean="0">
                <a:solidFill>
                  <a:schemeClr val="tx1"/>
                </a:solidFill>
              </a:rPr>
              <a:t>STUDENT </a:t>
            </a:r>
            <a:r>
              <a:rPr lang="en-GB" sz="2000" b="1" dirty="0">
                <a:solidFill>
                  <a:schemeClr val="tx1"/>
                </a:solidFill>
              </a:rPr>
              <a:t>ALERT</a:t>
            </a:r>
          </a:p>
          <a:p>
            <a:pPr algn="l"/>
            <a:r>
              <a:rPr lang="en-GB" sz="2000" b="1" dirty="0">
                <a:solidFill>
                  <a:schemeClr val="tx1"/>
                </a:solidFill>
              </a:rPr>
              <a:t>Sanctions for plagiarism and failure to submit your own work</a:t>
            </a:r>
            <a:r>
              <a:rPr lang="en-GB" sz="2000" dirty="0">
                <a:solidFill>
                  <a:schemeClr val="tx1"/>
                </a:solidFill>
              </a:rPr>
              <a:t> - Disciplinary action may be taken against any candidate found guilty of dishonourable or unprofessional conduct, or committing a breach of the assessment rules. Instances will be fully investigated and appropriate action taken. Further details can be found at </a:t>
            </a:r>
            <a:r>
              <a:rPr lang="en-GB" sz="2000" dirty="0">
                <a:solidFill>
                  <a:schemeClr val="tx1"/>
                </a:solidFill>
                <a:hlinkClick r:id="rId2"/>
              </a:rPr>
              <a:t>www.cii.co.uk/about/professional-standards/disciplinary-and-appeals-decisions/</a:t>
            </a:r>
          </a:p>
          <a:p>
            <a:pPr algn="l"/>
            <a:r>
              <a:rPr lang="en-GB" sz="2000" dirty="0">
                <a:solidFill>
                  <a:schemeClr val="tx1"/>
                </a:solidFill>
              </a:rPr>
              <a:t> If action is taken against a candidate, their name and employer will be published in the Journal, Financial Solutions and on the CII website.</a:t>
            </a:r>
          </a:p>
        </p:txBody>
      </p:sp>
      <p:sp>
        <p:nvSpPr>
          <p:cNvPr id="2" name="Slide Number Placeholder 1"/>
          <p:cNvSpPr>
            <a:spLocks noGrp="1"/>
          </p:cNvSpPr>
          <p:nvPr>
            <p:ph type="sldNum" sz="quarter" idx="12"/>
          </p:nvPr>
        </p:nvSpPr>
        <p:spPr/>
        <p:txBody>
          <a:bodyPr/>
          <a:lstStyle/>
          <a:p>
            <a:fld id="{610C4985-674E-7F40-86CA-649605A768E0}" type="slidenum">
              <a:rPr lang="en-US" smtClean="0"/>
              <a:t>16</a:t>
            </a:fld>
            <a:endParaRPr lang="en-US"/>
          </a:p>
        </p:txBody>
      </p:sp>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951945" y="5334933"/>
            <a:ext cx="1131518" cy="1101741"/>
          </a:xfrm>
          <a:prstGeom prst="rect">
            <a:avLst/>
          </a:prstGeom>
        </p:spPr>
      </p:pic>
    </p:spTree>
    <p:extLst>
      <p:ext uri="{BB962C8B-B14F-4D97-AF65-F5344CB8AC3E}">
        <p14:creationId xmlns:p14="http://schemas.microsoft.com/office/powerpoint/2010/main" val="316911904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611560" y="404664"/>
            <a:ext cx="8280920" cy="1368152"/>
          </a:xfrm>
        </p:spPr>
        <p:txBody>
          <a:bodyPr>
            <a:noAutofit/>
          </a:bodyPr>
          <a:lstStyle/>
          <a:p>
            <a:pPr algn="l"/>
            <a:r>
              <a:rPr lang="en-GB" sz="2400" dirty="0" smtClean="0">
                <a:solidFill>
                  <a:srgbClr val="000090"/>
                </a:solidFill>
              </a:rPr>
              <a:t>Multiple-Choice </a:t>
            </a:r>
            <a:r>
              <a:rPr lang="en-GB" sz="2400" dirty="0">
                <a:solidFill>
                  <a:srgbClr val="000090"/>
                </a:solidFill>
              </a:rPr>
              <a:t>E</a:t>
            </a:r>
            <a:r>
              <a:rPr lang="en-GB" sz="2400" dirty="0" smtClean="0">
                <a:solidFill>
                  <a:srgbClr val="000090"/>
                </a:solidFill>
              </a:rPr>
              <a:t>xamination (“MCE”)</a:t>
            </a:r>
            <a:endParaRPr lang="en-GB" sz="1800" dirty="0"/>
          </a:p>
        </p:txBody>
      </p:sp>
      <p:sp>
        <p:nvSpPr>
          <p:cNvPr id="5" name="Subtitle 4"/>
          <p:cNvSpPr>
            <a:spLocks noGrp="1"/>
          </p:cNvSpPr>
          <p:nvPr>
            <p:ph type="subTitle" idx="1"/>
          </p:nvPr>
        </p:nvSpPr>
        <p:spPr>
          <a:xfrm>
            <a:off x="611560" y="1772816"/>
            <a:ext cx="8280920" cy="3865984"/>
          </a:xfrm>
        </p:spPr>
        <p:txBody>
          <a:bodyPr>
            <a:noAutofit/>
          </a:bodyPr>
          <a:lstStyle/>
          <a:p>
            <a:pPr marL="342900" indent="-342900" algn="l">
              <a:buFont typeface="Arial"/>
              <a:buChar char="•"/>
            </a:pPr>
            <a:endParaRPr lang="en-GB" sz="2000" dirty="0">
              <a:solidFill>
                <a:schemeClr val="tx1"/>
              </a:solidFill>
            </a:endParaRPr>
          </a:p>
        </p:txBody>
      </p:sp>
      <p:sp>
        <p:nvSpPr>
          <p:cNvPr id="2" name="Slide Number Placeholder 1"/>
          <p:cNvSpPr>
            <a:spLocks noGrp="1"/>
          </p:cNvSpPr>
          <p:nvPr>
            <p:ph type="sldNum" sz="quarter" idx="12"/>
          </p:nvPr>
        </p:nvSpPr>
        <p:spPr/>
        <p:txBody>
          <a:bodyPr/>
          <a:lstStyle/>
          <a:p>
            <a:fld id="{610C4985-674E-7F40-86CA-649605A768E0}" type="slidenum">
              <a:rPr lang="en-US" smtClean="0"/>
              <a:t>17</a:t>
            </a:fld>
            <a:endParaRPr lang="en-US"/>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951945" y="5334933"/>
            <a:ext cx="1131518" cy="1101741"/>
          </a:xfrm>
          <a:prstGeom prst="rect">
            <a:avLst/>
          </a:prstGeom>
        </p:spPr>
      </p:pic>
    </p:spTree>
    <p:extLst>
      <p:ext uri="{BB962C8B-B14F-4D97-AF65-F5344CB8AC3E}">
        <p14:creationId xmlns:p14="http://schemas.microsoft.com/office/powerpoint/2010/main" val="183854514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611560" y="404664"/>
            <a:ext cx="8280920" cy="907669"/>
          </a:xfrm>
        </p:spPr>
        <p:txBody>
          <a:bodyPr>
            <a:noAutofit/>
          </a:bodyPr>
          <a:lstStyle/>
          <a:p>
            <a:pPr algn="l"/>
            <a:r>
              <a:rPr lang="en-GB" sz="2400" dirty="0">
                <a:solidFill>
                  <a:srgbClr val="000090"/>
                </a:solidFill>
              </a:rPr>
              <a:t>Multiple-choice examination (“MCE”</a:t>
            </a:r>
            <a:r>
              <a:rPr lang="en-GB" sz="2400" dirty="0" smtClean="0">
                <a:solidFill>
                  <a:srgbClr val="000090"/>
                </a:solidFill>
              </a:rPr>
              <a:t>) – format</a:t>
            </a:r>
            <a:endParaRPr lang="en-GB" sz="1800" dirty="0"/>
          </a:p>
        </p:txBody>
      </p:sp>
      <p:sp>
        <p:nvSpPr>
          <p:cNvPr id="5" name="Subtitle 4"/>
          <p:cNvSpPr>
            <a:spLocks noGrp="1"/>
          </p:cNvSpPr>
          <p:nvPr>
            <p:ph type="subTitle" idx="1"/>
          </p:nvPr>
        </p:nvSpPr>
        <p:spPr>
          <a:xfrm>
            <a:off x="611560" y="1453444"/>
            <a:ext cx="8280920" cy="4185356"/>
          </a:xfrm>
        </p:spPr>
        <p:txBody>
          <a:bodyPr>
            <a:noAutofit/>
          </a:bodyPr>
          <a:lstStyle/>
          <a:p>
            <a:pPr marL="342900" indent="-342900" algn="l">
              <a:buFont typeface="Arial"/>
              <a:buChar char="•"/>
            </a:pPr>
            <a:r>
              <a:rPr lang="en-GB" sz="2000" dirty="0" smtClean="0">
                <a:solidFill>
                  <a:schemeClr val="tx1"/>
                </a:solidFill>
              </a:rPr>
              <a:t>30 or </a:t>
            </a:r>
            <a:r>
              <a:rPr lang="en-GB" sz="2000" dirty="0">
                <a:solidFill>
                  <a:schemeClr val="tx1"/>
                </a:solidFill>
              </a:rPr>
              <a:t>50 </a:t>
            </a:r>
            <a:r>
              <a:rPr lang="en-GB" sz="2000" dirty="0" smtClean="0">
                <a:solidFill>
                  <a:schemeClr val="tx1"/>
                </a:solidFill>
              </a:rPr>
              <a:t>questions – </a:t>
            </a:r>
            <a:r>
              <a:rPr lang="en-GB" sz="2000" dirty="0">
                <a:solidFill>
                  <a:schemeClr val="tx1"/>
                </a:solidFill>
              </a:rPr>
              <a:t>depending on subject</a:t>
            </a:r>
            <a:endParaRPr lang="en-GB" sz="2000" dirty="0" smtClean="0">
              <a:solidFill>
                <a:schemeClr val="tx1"/>
              </a:solidFill>
            </a:endParaRPr>
          </a:p>
          <a:p>
            <a:pPr marL="342900" indent="-342900" algn="l">
              <a:buFont typeface="Arial"/>
              <a:buChar char="•"/>
            </a:pPr>
            <a:endParaRPr lang="en-GB" sz="2000" dirty="0" smtClean="0">
              <a:solidFill>
                <a:schemeClr val="tx1"/>
              </a:solidFill>
            </a:endParaRPr>
          </a:p>
          <a:p>
            <a:pPr marL="800100" lvl="1" indent="-342900" algn="l">
              <a:buFont typeface="Arial"/>
              <a:buChar char="•"/>
            </a:pPr>
            <a:r>
              <a:rPr lang="en-GB" sz="1800" dirty="0" smtClean="0">
                <a:solidFill>
                  <a:schemeClr val="tx1"/>
                </a:solidFill>
              </a:rPr>
              <a:t>Underwriting Practice - 50 questions, 1 hour</a:t>
            </a:r>
          </a:p>
          <a:p>
            <a:pPr marL="800100" lvl="1" indent="-342900" algn="l">
              <a:buFont typeface="Arial"/>
              <a:buChar char="•"/>
            </a:pPr>
            <a:r>
              <a:rPr lang="en-GB" sz="1800" dirty="0" smtClean="0">
                <a:solidFill>
                  <a:schemeClr val="tx1"/>
                </a:solidFill>
              </a:rPr>
              <a:t>Business and Finance – 25 MCQs and 5 scenarios of 5 questions – 90 minutes</a:t>
            </a:r>
          </a:p>
          <a:p>
            <a:pPr marL="342900" indent="-342900" algn="l">
              <a:buFont typeface="Arial"/>
              <a:buChar char="•"/>
            </a:pPr>
            <a:endParaRPr lang="en-GB" sz="2000" dirty="0">
              <a:solidFill>
                <a:schemeClr val="tx1"/>
              </a:solidFill>
            </a:endParaRPr>
          </a:p>
          <a:p>
            <a:pPr marL="342900" indent="-342900" algn="l">
              <a:buFont typeface="Arial"/>
              <a:buChar char="•"/>
            </a:pPr>
            <a:r>
              <a:rPr lang="en-GB" sz="2000" dirty="0" smtClean="0">
                <a:solidFill>
                  <a:schemeClr val="tx1"/>
                </a:solidFill>
              </a:rPr>
              <a:t>4 options – only one option is </a:t>
            </a:r>
            <a:r>
              <a:rPr lang="en-GB" sz="2000" dirty="0" smtClean="0">
                <a:solidFill>
                  <a:schemeClr val="tx1"/>
                </a:solidFill>
              </a:rPr>
              <a:t>correct, unless you are advised otherwise!</a:t>
            </a:r>
            <a:endParaRPr lang="en-GB" sz="2000" dirty="0">
              <a:solidFill>
                <a:schemeClr val="tx1"/>
              </a:solidFill>
            </a:endParaRPr>
          </a:p>
          <a:p>
            <a:pPr marL="342900" indent="-342900" algn="l">
              <a:buFont typeface="Arial"/>
              <a:buChar char="•"/>
            </a:pPr>
            <a:endParaRPr lang="en-GB" sz="2000" dirty="0">
              <a:solidFill>
                <a:schemeClr val="tx1"/>
              </a:solidFill>
            </a:endParaRPr>
          </a:p>
          <a:p>
            <a:pPr marL="342900" indent="-342900" algn="l">
              <a:buFont typeface="Arial"/>
              <a:buChar char="•"/>
            </a:pPr>
            <a:r>
              <a:rPr lang="en-GB" sz="2000" dirty="0" smtClean="0">
                <a:solidFill>
                  <a:schemeClr val="tx1"/>
                </a:solidFill>
              </a:rPr>
              <a:t>Important to check format and length of the exam for the subject you are sitting</a:t>
            </a:r>
          </a:p>
        </p:txBody>
      </p:sp>
      <p:sp>
        <p:nvSpPr>
          <p:cNvPr id="2" name="Slide Number Placeholder 1"/>
          <p:cNvSpPr>
            <a:spLocks noGrp="1"/>
          </p:cNvSpPr>
          <p:nvPr>
            <p:ph type="sldNum" sz="quarter" idx="12"/>
          </p:nvPr>
        </p:nvSpPr>
        <p:spPr/>
        <p:txBody>
          <a:bodyPr/>
          <a:lstStyle/>
          <a:p>
            <a:fld id="{610C4985-674E-7F40-86CA-649605A768E0}" type="slidenum">
              <a:rPr lang="en-US" smtClean="0"/>
              <a:t>18</a:t>
            </a:fld>
            <a:endParaRPr lang="en-US"/>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951945" y="5334933"/>
            <a:ext cx="1131518" cy="1101741"/>
          </a:xfrm>
          <a:prstGeom prst="rect">
            <a:avLst/>
          </a:prstGeom>
        </p:spPr>
      </p:pic>
    </p:spTree>
    <p:extLst>
      <p:ext uri="{BB962C8B-B14F-4D97-AF65-F5344CB8AC3E}">
        <p14:creationId xmlns:p14="http://schemas.microsoft.com/office/powerpoint/2010/main" val="317758519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611560" y="404664"/>
            <a:ext cx="8280920" cy="907669"/>
          </a:xfrm>
        </p:spPr>
        <p:txBody>
          <a:bodyPr>
            <a:noAutofit/>
          </a:bodyPr>
          <a:lstStyle/>
          <a:p>
            <a:pPr algn="l"/>
            <a:r>
              <a:rPr lang="en-GB" sz="2400" dirty="0">
                <a:solidFill>
                  <a:srgbClr val="000090"/>
                </a:solidFill>
              </a:rPr>
              <a:t>Multiple-choice examination (“MCE”</a:t>
            </a:r>
            <a:r>
              <a:rPr lang="en-GB" sz="2400" dirty="0" smtClean="0">
                <a:solidFill>
                  <a:srgbClr val="000090"/>
                </a:solidFill>
              </a:rPr>
              <a:t>) – study approach </a:t>
            </a:r>
            <a:endParaRPr lang="en-GB" sz="1800" dirty="0"/>
          </a:p>
        </p:txBody>
      </p:sp>
      <p:sp>
        <p:nvSpPr>
          <p:cNvPr id="5" name="Subtitle 4"/>
          <p:cNvSpPr>
            <a:spLocks noGrp="1"/>
          </p:cNvSpPr>
          <p:nvPr>
            <p:ph type="subTitle" idx="1"/>
          </p:nvPr>
        </p:nvSpPr>
        <p:spPr>
          <a:xfrm>
            <a:off x="611560" y="1453444"/>
            <a:ext cx="8280920" cy="4185356"/>
          </a:xfrm>
        </p:spPr>
        <p:txBody>
          <a:bodyPr>
            <a:noAutofit/>
          </a:bodyPr>
          <a:lstStyle/>
          <a:p>
            <a:pPr marL="342900" indent="-342900" algn="l">
              <a:buFont typeface="Arial"/>
              <a:buChar char="•"/>
            </a:pPr>
            <a:r>
              <a:rPr lang="en-GB" sz="2000" dirty="0" smtClean="0">
                <a:solidFill>
                  <a:schemeClr val="tx1"/>
                </a:solidFill>
              </a:rPr>
              <a:t>This is largely a memory test, with some logic required to consider certain questions</a:t>
            </a:r>
          </a:p>
          <a:p>
            <a:pPr marL="342900" indent="-342900" algn="l">
              <a:buFont typeface="Arial"/>
              <a:buChar char="•"/>
            </a:pPr>
            <a:endParaRPr lang="en-GB" sz="2000" dirty="0">
              <a:solidFill>
                <a:schemeClr val="tx1"/>
              </a:solidFill>
            </a:endParaRPr>
          </a:p>
          <a:p>
            <a:pPr marL="342900" indent="-342900" algn="l">
              <a:buFont typeface="Arial"/>
              <a:buChar char="•"/>
            </a:pPr>
            <a:r>
              <a:rPr lang="en-GB" sz="2000" dirty="0" smtClean="0">
                <a:solidFill>
                  <a:schemeClr val="tx1"/>
                </a:solidFill>
              </a:rPr>
              <a:t>So, a thorough understanding of the complete textbook is required</a:t>
            </a:r>
          </a:p>
          <a:p>
            <a:pPr marL="342900" indent="-342900" algn="l">
              <a:buFont typeface="Arial"/>
              <a:buChar char="•"/>
            </a:pPr>
            <a:endParaRPr lang="en-GB" sz="2000" dirty="0">
              <a:solidFill>
                <a:schemeClr val="tx1"/>
              </a:solidFill>
            </a:endParaRPr>
          </a:p>
          <a:p>
            <a:pPr marL="342900" indent="-342900" algn="l">
              <a:buFont typeface="Arial"/>
              <a:buChar char="•"/>
            </a:pPr>
            <a:r>
              <a:rPr lang="en-GB" sz="2000" dirty="0" smtClean="0">
                <a:solidFill>
                  <a:schemeClr val="tx1"/>
                </a:solidFill>
              </a:rPr>
              <a:t>Techniques to learn the content include multiple readings of the text, using highlights and notes to identify facts, creating key facts cards of your own, and asking a friend to test you, create some questions of your own</a:t>
            </a:r>
          </a:p>
          <a:p>
            <a:pPr marL="342900" indent="-342900" algn="l">
              <a:buFont typeface="Arial"/>
              <a:buChar char="•"/>
            </a:pPr>
            <a:endParaRPr lang="en-GB" sz="2000" dirty="0">
              <a:solidFill>
                <a:schemeClr val="tx1"/>
              </a:solidFill>
            </a:endParaRPr>
          </a:p>
          <a:p>
            <a:pPr marL="342900" indent="-342900" algn="l">
              <a:buFont typeface="Arial"/>
              <a:buChar char="•"/>
            </a:pPr>
            <a:r>
              <a:rPr lang="en-GB" sz="2000" dirty="0" smtClean="0">
                <a:solidFill>
                  <a:schemeClr val="tx1"/>
                </a:solidFill>
              </a:rPr>
              <a:t>Use the “study text-based chapter tests”</a:t>
            </a:r>
          </a:p>
          <a:p>
            <a:pPr algn="l"/>
            <a:endParaRPr lang="en-GB" sz="2000" dirty="0">
              <a:solidFill>
                <a:schemeClr val="tx1"/>
              </a:solidFill>
            </a:endParaRPr>
          </a:p>
          <a:p>
            <a:pPr algn="l"/>
            <a:endParaRPr lang="en-GB" sz="2000" dirty="0">
              <a:solidFill>
                <a:schemeClr val="tx1"/>
              </a:solidFill>
            </a:endParaRPr>
          </a:p>
        </p:txBody>
      </p:sp>
      <p:sp>
        <p:nvSpPr>
          <p:cNvPr id="2" name="Slide Number Placeholder 1"/>
          <p:cNvSpPr>
            <a:spLocks noGrp="1"/>
          </p:cNvSpPr>
          <p:nvPr>
            <p:ph type="sldNum" sz="quarter" idx="12"/>
          </p:nvPr>
        </p:nvSpPr>
        <p:spPr/>
        <p:txBody>
          <a:bodyPr/>
          <a:lstStyle/>
          <a:p>
            <a:fld id="{610C4985-674E-7F40-86CA-649605A768E0}" type="slidenum">
              <a:rPr lang="en-US" smtClean="0"/>
              <a:t>19</a:t>
            </a:fld>
            <a:endParaRPr lang="en-US"/>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951945" y="5334933"/>
            <a:ext cx="1131518" cy="1101741"/>
          </a:xfrm>
          <a:prstGeom prst="rect">
            <a:avLst/>
          </a:prstGeom>
        </p:spPr>
      </p:pic>
    </p:spTree>
    <p:extLst>
      <p:ext uri="{BB962C8B-B14F-4D97-AF65-F5344CB8AC3E}">
        <p14:creationId xmlns:p14="http://schemas.microsoft.com/office/powerpoint/2010/main" val="242813850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611560" y="404664"/>
            <a:ext cx="8280920" cy="1368152"/>
          </a:xfrm>
        </p:spPr>
        <p:txBody>
          <a:bodyPr>
            <a:noAutofit/>
          </a:bodyPr>
          <a:lstStyle/>
          <a:p>
            <a:pPr algn="l"/>
            <a:r>
              <a:rPr lang="is-IS" sz="2400" dirty="0" smtClean="0">
                <a:solidFill>
                  <a:srgbClr val="000090"/>
                </a:solidFill>
              </a:rPr>
              <a:t>Presenter</a:t>
            </a:r>
            <a:br>
              <a:rPr lang="is-IS" sz="2400" dirty="0" smtClean="0">
                <a:solidFill>
                  <a:srgbClr val="000090"/>
                </a:solidFill>
              </a:rPr>
            </a:br>
            <a:r>
              <a:rPr lang="en-GB" sz="1800" dirty="0" smtClean="0"/>
              <a:t/>
            </a:r>
            <a:br>
              <a:rPr lang="en-GB" sz="1800" dirty="0" smtClean="0"/>
            </a:br>
            <a:r>
              <a:rPr lang="en-GB" sz="2400" dirty="0" smtClean="0"/>
              <a:t>Mark Butterworth </a:t>
            </a:r>
            <a:r>
              <a:rPr lang="en-GB" sz="1800" dirty="0" smtClean="0">
                <a:solidFill>
                  <a:srgbClr val="000000"/>
                </a:solidFill>
              </a:rPr>
              <a:t>BA FCII MBA FIRM</a:t>
            </a:r>
            <a:endParaRPr lang="en-GB" sz="1800" dirty="0">
              <a:solidFill>
                <a:srgbClr val="000000"/>
              </a:solidFill>
            </a:endParaRPr>
          </a:p>
        </p:txBody>
      </p:sp>
      <p:sp>
        <p:nvSpPr>
          <p:cNvPr id="5" name="Subtitle 4"/>
          <p:cNvSpPr>
            <a:spLocks noGrp="1"/>
          </p:cNvSpPr>
          <p:nvPr>
            <p:ph type="subTitle" idx="1"/>
          </p:nvPr>
        </p:nvSpPr>
        <p:spPr>
          <a:xfrm>
            <a:off x="611560" y="1988840"/>
            <a:ext cx="8280920" cy="3649960"/>
          </a:xfrm>
        </p:spPr>
        <p:txBody>
          <a:bodyPr>
            <a:noAutofit/>
          </a:bodyPr>
          <a:lstStyle/>
          <a:p>
            <a:pPr marL="342900" lvl="0" indent="-342900" algn="l">
              <a:buFont typeface="Arial" pitchFamily="34" charset="0"/>
              <a:buChar char="•"/>
            </a:pPr>
            <a:r>
              <a:rPr lang="en-GB" sz="2000" dirty="0">
                <a:solidFill>
                  <a:prstClr val="black"/>
                </a:solidFill>
              </a:rPr>
              <a:t>30+ years in I</a:t>
            </a:r>
            <a:r>
              <a:rPr lang="en-GB" sz="2000" dirty="0" smtClean="0">
                <a:solidFill>
                  <a:prstClr val="black"/>
                </a:solidFill>
              </a:rPr>
              <a:t>nsurance and Risk Management</a:t>
            </a:r>
          </a:p>
          <a:p>
            <a:pPr marL="342900" lvl="0" indent="-342900" algn="l">
              <a:buFont typeface="Arial" pitchFamily="34" charset="0"/>
              <a:buChar char="•"/>
            </a:pPr>
            <a:r>
              <a:rPr lang="en-GB" sz="2000" dirty="0" smtClean="0">
                <a:solidFill>
                  <a:prstClr val="black"/>
                </a:solidFill>
              </a:rPr>
              <a:t>Risk Management, Governance </a:t>
            </a:r>
            <a:r>
              <a:rPr lang="en-GB" sz="2000" dirty="0">
                <a:solidFill>
                  <a:prstClr val="black"/>
                </a:solidFill>
              </a:rPr>
              <a:t>and Solvency II </a:t>
            </a:r>
            <a:r>
              <a:rPr lang="en-GB" sz="2000" dirty="0" smtClean="0">
                <a:solidFill>
                  <a:prstClr val="black"/>
                </a:solidFill>
              </a:rPr>
              <a:t>consultant to insurance and non-insurance corporate clients</a:t>
            </a:r>
            <a:endParaRPr lang="en-GB" sz="2000" dirty="0">
              <a:solidFill>
                <a:prstClr val="black"/>
              </a:solidFill>
            </a:endParaRPr>
          </a:p>
          <a:p>
            <a:pPr marL="342900" lvl="0" indent="-342900" algn="l">
              <a:buFont typeface="Arial" pitchFamily="34" charset="0"/>
              <a:buChar char="•"/>
            </a:pPr>
            <a:r>
              <a:rPr lang="en-GB" sz="2000" dirty="0" smtClean="0">
                <a:solidFill>
                  <a:prstClr val="black"/>
                </a:solidFill>
              </a:rPr>
              <a:t>Author of the CII textbook 992; “Risk Management in Insurance”</a:t>
            </a:r>
          </a:p>
          <a:p>
            <a:pPr marL="342900" lvl="0" indent="-342900" algn="l">
              <a:buFont typeface="Arial" pitchFamily="34" charset="0"/>
              <a:buChar char="•"/>
            </a:pPr>
            <a:r>
              <a:rPr lang="en-GB" sz="2000" dirty="0" smtClean="0">
                <a:solidFill>
                  <a:prstClr val="black"/>
                </a:solidFill>
              </a:rPr>
              <a:t>Dissertation Guide for students on the Level 7 – London Market Dissertation programme</a:t>
            </a:r>
            <a:endParaRPr lang="en-GB" sz="2000" dirty="0">
              <a:solidFill>
                <a:prstClr val="black"/>
              </a:solidFill>
            </a:endParaRPr>
          </a:p>
          <a:p>
            <a:pPr marL="342900" lvl="0" indent="-342900" algn="l">
              <a:buFont typeface="Arial" pitchFamily="34" charset="0"/>
              <a:buChar char="•"/>
            </a:pPr>
            <a:r>
              <a:rPr lang="en-GB" sz="2000" dirty="0" smtClean="0">
                <a:solidFill>
                  <a:prstClr val="black"/>
                </a:solidFill>
              </a:rPr>
              <a:t>Author </a:t>
            </a:r>
            <a:r>
              <a:rPr lang="en-GB" sz="2000" dirty="0">
                <a:solidFill>
                  <a:prstClr val="black"/>
                </a:solidFill>
              </a:rPr>
              <a:t>and presenter of Condie Risk </a:t>
            </a:r>
            <a:r>
              <a:rPr lang="en-GB" sz="2000" dirty="0" smtClean="0">
                <a:solidFill>
                  <a:prstClr val="black"/>
                </a:solidFill>
              </a:rPr>
              <a:t>and Risk West training courses, including bespoke in-house programmes</a:t>
            </a:r>
          </a:p>
          <a:p>
            <a:pPr marL="342900" lvl="0" indent="-342900" algn="l">
              <a:buFont typeface="Arial" pitchFamily="34" charset="0"/>
              <a:buChar char="•"/>
            </a:pPr>
            <a:r>
              <a:rPr lang="en-GB" sz="2000" dirty="0" smtClean="0">
                <a:solidFill>
                  <a:prstClr val="black"/>
                </a:solidFill>
              </a:rPr>
              <a:t>Organiser of the Risk West Annual Conference – October 2016 in Plymouth</a:t>
            </a:r>
            <a:endParaRPr lang="en-GB" sz="2000" dirty="0">
              <a:solidFill>
                <a:prstClr val="black"/>
              </a:solidFill>
            </a:endParaRPr>
          </a:p>
          <a:p>
            <a:pPr algn="l"/>
            <a:endParaRPr lang="en-GB" sz="2000" dirty="0"/>
          </a:p>
        </p:txBody>
      </p:sp>
      <p:sp>
        <p:nvSpPr>
          <p:cNvPr id="2" name="Slide Number Placeholder 1"/>
          <p:cNvSpPr>
            <a:spLocks noGrp="1"/>
          </p:cNvSpPr>
          <p:nvPr>
            <p:ph type="sldNum" sz="quarter" idx="12"/>
          </p:nvPr>
        </p:nvSpPr>
        <p:spPr/>
        <p:txBody>
          <a:bodyPr/>
          <a:lstStyle/>
          <a:p>
            <a:fld id="{610C4985-674E-7F40-86CA-649605A768E0}" type="slidenum">
              <a:rPr lang="en-US" smtClean="0"/>
              <a:t>2</a:t>
            </a:fld>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951945" y="5334933"/>
            <a:ext cx="1131518" cy="1101741"/>
          </a:xfrm>
          <a:prstGeom prst="rect">
            <a:avLst/>
          </a:prstGeom>
        </p:spPr>
      </p:pic>
    </p:spTree>
    <p:extLst>
      <p:ext uri="{BB962C8B-B14F-4D97-AF65-F5344CB8AC3E}">
        <p14:creationId xmlns:p14="http://schemas.microsoft.com/office/powerpoint/2010/main" val="60524898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611560" y="404664"/>
            <a:ext cx="8280920" cy="907669"/>
          </a:xfrm>
        </p:spPr>
        <p:txBody>
          <a:bodyPr>
            <a:noAutofit/>
          </a:bodyPr>
          <a:lstStyle/>
          <a:p>
            <a:pPr algn="l"/>
            <a:r>
              <a:rPr lang="en-GB" sz="2400" dirty="0" smtClean="0">
                <a:solidFill>
                  <a:srgbClr val="000090"/>
                </a:solidFill>
              </a:rPr>
              <a:t>MCE – the exam (1)</a:t>
            </a:r>
            <a:endParaRPr lang="en-GB" sz="1800" dirty="0"/>
          </a:p>
        </p:txBody>
      </p:sp>
      <p:sp>
        <p:nvSpPr>
          <p:cNvPr id="5" name="Subtitle 4"/>
          <p:cNvSpPr>
            <a:spLocks noGrp="1"/>
          </p:cNvSpPr>
          <p:nvPr>
            <p:ph type="subTitle" idx="1"/>
          </p:nvPr>
        </p:nvSpPr>
        <p:spPr>
          <a:xfrm>
            <a:off x="611560" y="1312333"/>
            <a:ext cx="8280920" cy="4326467"/>
          </a:xfrm>
        </p:spPr>
        <p:txBody>
          <a:bodyPr>
            <a:noAutofit/>
          </a:bodyPr>
          <a:lstStyle/>
          <a:p>
            <a:pPr marL="342900" indent="-342900" algn="l">
              <a:buFont typeface="Arial"/>
              <a:buChar char="•"/>
            </a:pPr>
            <a:r>
              <a:rPr lang="en-GB" sz="2000" dirty="0" smtClean="0">
                <a:solidFill>
                  <a:schemeClr val="tx1"/>
                </a:solidFill>
              </a:rPr>
              <a:t>You have to choose the correct answer to a question, but - </a:t>
            </a:r>
          </a:p>
          <a:p>
            <a:pPr marL="342900" indent="-342900" algn="l">
              <a:buFont typeface="Arial"/>
              <a:buChar char="•"/>
            </a:pPr>
            <a:endParaRPr lang="en-GB" sz="2000" dirty="0">
              <a:solidFill>
                <a:schemeClr val="tx1"/>
              </a:solidFill>
            </a:endParaRPr>
          </a:p>
          <a:p>
            <a:pPr marL="342900" indent="-342900" algn="l">
              <a:buFont typeface="Arial"/>
              <a:buChar char="•"/>
            </a:pPr>
            <a:r>
              <a:rPr lang="en-GB" sz="2000" dirty="0">
                <a:solidFill>
                  <a:schemeClr val="tx1"/>
                </a:solidFill>
              </a:rPr>
              <a:t>S</a:t>
            </a:r>
            <a:r>
              <a:rPr lang="en-GB" sz="2000" dirty="0" smtClean="0">
                <a:solidFill>
                  <a:schemeClr val="tx1"/>
                </a:solidFill>
              </a:rPr>
              <a:t>ometimes you have to choose the answer that is “likely”, “most likely”, “typically”</a:t>
            </a:r>
          </a:p>
          <a:p>
            <a:pPr marL="342900" indent="-342900" algn="l">
              <a:buFont typeface="Arial"/>
              <a:buChar char="•"/>
            </a:pPr>
            <a:endParaRPr lang="en-GB" sz="2000" dirty="0">
              <a:solidFill>
                <a:schemeClr val="tx1"/>
              </a:solidFill>
            </a:endParaRPr>
          </a:p>
          <a:p>
            <a:pPr marL="342900" indent="-342900" algn="l">
              <a:buFont typeface="Arial"/>
              <a:buChar char="•"/>
            </a:pPr>
            <a:r>
              <a:rPr lang="en-GB" sz="2000" dirty="0" smtClean="0">
                <a:solidFill>
                  <a:schemeClr val="tx1"/>
                </a:solidFill>
              </a:rPr>
              <a:t>Some questions require a mathematical calculation – calculators are allowed in the exam room (</a:t>
            </a:r>
            <a:r>
              <a:rPr lang="en-GB" sz="2000" u="sng" dirty="0" smtClean="0">
                <a:solidFill>
                  <a:schemeClr val="tx1"/>
                </a:solidFill>
              </a:rPr>
              <a:t>not</a:t>
            </a:r>
            <a:r>
              <a:rPr lang="en-GB" sz="2000" dirty="0" smtClean="0">
                <a:solidFill>
                  <a:schemeClr val="tx1"/>
                </a:solidFill>
              </a:rPr>
              <a:t> your mobile phone!)</a:t>
            </a:r>
          </a:p>
          <a:p>
            <a:pPr marL="342900" indent="-342900" algn="l">
              <a:buFont typeface="Arial"/>
              <a:buChar char="•"/>
            </a:pPr>
            <a:endParaRPr lang="en-GB" sz="2000" dirty="0">
              <a:solidFill>
                <a:schemeClr val="tx1"/>
              </a:solidFill>
            </a:endParaRPr>
          </a:p>
          <a:p>
            <a:pPr marL="342900" indent="-342900" algn="l">
              <a:buFont typeface="Arial"/>
              <a:buChar char="•"/>
            </a:pPr>
            <a:r>
              <a:rPr lang="en-GB" sz="2000" dirty="0" smtClean="0">
                <a:solidFill>
                  <a:schemeClr val="tx1"/>
                </a:solidFill>
              </a:rPr>
              <a:t>Don</a:t>
            </a:r>
            <a:r>
              <a:rPr lang="fr-FR" sz="2000" dirty="0" smtClean="0">
                <a:solidFill>
                  <a:schemeClr val="tx1"/>
                </a:solidFill>
              </a:rPr>
              <a:t>’</a:t>
            </a:r>
            <a:r>
              <a:rPr lang="en-GB" sz="2000" dirty="0" smtClean="0">
                <a:solidFill>
                  <a:schemeClr val="tx1"/>
                </a:solidFill>
              </a:rPr>
              <a:t>t get stuck – move on if you cannot answer a question and go back to it later and ensure you answer every question – guessing is OK as a last resort</a:t>
            </a:r>
            <a:endParaRPr lang="en-GB" sz="2000" dirty="0">
              <a:solidFill>
                <a:schemeClr val="tx1"/>
              </a:solidFill>
            </a:endParaRPr>
          </a:p>
        </p:txBody>
      </p:sp>
      <p:sp>
        <p:nvSpPr>
          <p:cNvPr id="2" name="Slide Number Placeholder 1"/>
          <p:cNvSpPr>
            <a:spLocks noGrp="1"/>
          </p:cNvSpPr>
          <p:nvPr>
            <p:ph type="sldNum" sz="quarter" idx="12"/>
          </p:nvPr>
        </p:nvSpPr>
        <p:spPr/>
        <p:txBody>
          <a:bodyPr/>
          <a:lstStyle/>
          <a:p>
            <a:fld id="{610C4985-674E-7F40-86CA-649605A768E0}" type="slidenum">
              <a:rPr lang="en-US" smtClean="0"/>
              <a:t>20</a:t>
            </a:fld>
            <a:endParaRPr lang="en-US"/>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951945" y="5334933"/>
            <a:ext cx="1131518" cy="1101741"/>
          </a:xfrm>
          <a:prstGeom prst="rect">
            <a:avLst/>
          </a:prstGeom>
        </p:spPr>
      </p:pic>
    </p:spTree>
    <p:extLst>
      <p:ext uri="{BB962C8B-B14F-4D97-AF65-F5344CB8AC3E}">
        <p14:creationId xmlns:p14="http://schemas.microsoft.com/office/powerpoint/2010/main" val="6940743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611560" y="404664"/>
            <a:ext cx="8280920" cy="907669"/>
          </a:xfrm>
        </p:spPr>
        <p:txBody>
          <a:bodyPr>
            <a:noAutofit/>
          </a:bodyPr>
          <a:lstStyle/>
          <a:p>
            <a:pPr algn="l"/>
            <a:r>
              <a:rPr lang="en-GB" sz="2400" dirty="0" smtClean="0">
                <a:solidFill>
                  <a:srgbClr val="000090"/>
                </a:solidFill>
              </a:rPr>
              <a:t>MCE – the exam (2)</a:t>
            </a:r>
            <a:endParaRPr lang="en-GB" sz="1800" dirty="0"/>
          </a:p>
        </p:txBody>
      </p:sp>
      <p:sp>
        <p:nvSpPr>
          <p:cNvPr id="5" name="Subtitle 4"/>
          <p:cNvSpPr>
            <a:spLocks noGrp="1"/>
          </p:cNvSpPr>
          <p:nvPr>
            <p:ph type="subTitle" idx="1"/>
          </p:nvPr>
        </p:nvSpPr>
        <p:spPr>
          <a:xfrm>
            <a:off x="611560" y="1453444"/>
            <a:ext cx="8280920" cy="4185356"/>
          </a:xfrm>
        </p:spPr>
        <p:txBody>
          <a:bodyPr>
            <a:noAutofit/>
          </a:bodyPr>
          <a:lstStyle/>
          <a:p>
            <a:pPr marL="342900" indent="-342900" algn="l">
              <a:buFont typeface="Arial"/>
              <a:buChar char="•"/>
            </a:pPr>
            <a:r>
              <a:rPr lang="en-GB" sz="2000" dirty="0" smtClean="0">
                <a:solidFill>
                  <a:schemeClr val="tx1"/>
                </a:solidFill>
              </a:rPr>
              <a:t>Each question is likely to have one or more options that are close to the correct option</a:t>
            </a:r>
          </a:p>
          <a:p>
            <a:pPr marL="342900" indent="-342900" algn="l">
              <a:buFont typeface="Arial"/>
              <a:buChar char="•"/>
            </a:pPr>
            <a:endParaRPr lang="en-GB" sz="2000" dirty="0">
              <a:solidFill>
                <a:schemeClr val="tx1"/>
              </a:solidFill>
            </a:endParaRPr>
          </a:p>
          <a:p>
            <a:pPr marL="342900" indent="-342900" algn="l">
              <a:buFont typeface="Arial"/>
              <a:buChar char="•"/>
            </a:pPr>
            <a:r>
              <a:rPr lang="en-GB" sz="2000" dirty="0" smtClean="0">
                <a:solidFill>
                  <a:schemeClr val="tx1"/>
                </a:solidFill>
              </a:rPr>
              <a:t>There may be one or two options that are clearly not the correct answer and so this allows you to carefully assess the other ones –  but make sure you are certain about the incorrect answers!</a:t>
            </a:r>
          </a:p>
          <a:p>
            <a:pPr marL="342900" indent="-342900" algn="l">
              <a:buFont typeface="Arial"/>
              <a:buChar char="•"/>
            </a:pPr>
            <a:endParaRPr lang="en-GB" sz="2000" dirty="0">
              <a:solidFill>
                <a:schemeClr val="tx1"/>
              </a:solidFill>
            </a:endParaRPr>
          </a:p>
          <a:p>
            <a:pPr marL="342900" indent="-342900" algn="l">
              <a:buFont typeface="Arial"/>
              <a:buChar char="•"/>
            </a:pPr>
            <a:r>
              <a:rPr lang="en-GB" sz="2000" dirty="0" smtClean="0">
                <a:solidFill>
                  <a:schemeClr val="tx1"/>
                </a:solidFill>
              </a:rPr>
              <a:t>Make sure you have read each option carefully – do not jump to a conclusion and select an option before you have assessed all four</a:t>
            </a:r>
          </a:p>
          <a:p>
            <a:pPr marL="342900" indent="-342900" algn="l">
              <a:buFont typeface="Arial"/>
              <a:buChar char="•"/>
            </a:pPr>
            <a:endParaRPr lang="en-GB" sz="2000" dirty="0">
              <a:solidFill>
                <a:schemeClr val="tx1"/>
              </a:solidFill>
            </a:endParaRPr>
          </a:p>
          <a:p>
            <a:pPr marL="342900" indent="-342900" algn="l">
              <a:buFont typeface="Arial"/>
              <a:buChar char="•"/>
            </a:pPr>
            <a:endParaRPr lang="en-GB" sz="2000" dirty="0" smtClean="0">
              <a:solidFill>
                <a:schemeClr val="tx1"/>
              </a:solidFill>
            </a:endParaRPr>
          </a:p>
        </p:txBody>
      </p:sp>
      <p:sp>
        <p:nvSpPr>
          <p:cNvPr id="2" name="Slide Number Placeholder 1"/>
          <p:cNvSpPr>
            <a:spLocks noGrp="1"/>
          </p:cNvSpPr>
          <p:nvPr>
            <p:ph type="sldNum" sz="quarter" idx="12"/>
          </p:nvPr>
        </p:nvSpPr>
        <p:spPr/>
        <p:txBody>
          <a:bodyPr/>
          <a:lstStyle/>
          <a:p>
            <a:fld id="{610C4985-674E-7F40-86CA-649605A768E0}" type="slidenum">
              <a:rPr lang="en-US" smtClean="0"/>
              <a:t>21</a:t>
            </a:fld>
            <a:endParaRPr lang="en-US"/>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951945" y="5334933"/>
            <a:ext cx="1131518" cy="1101741"/>
          </a:xfrm>
          <a:prstGeom prst="rect">
            <a:avLst/>
          </a:prstGeom>
        </p:spPr>
      </p:pic>
    </p:spTree>
    <p:extLst>
      <p:ext uri="{BB962C8B-B14F-4D97-AF65-F5344CB8AC3E}">
        <p14:creationId xmlns:p14="http://schemas.microsoft.com/office/powerpoint/2010/main" val="233197738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611560" y="404664"/>
            <a:ext cx="8280920" cy="907669"/>
          </a:xfrm>
        </p:spPr>
        <p:txBody>
          <a:bodyPr>
            <a:noAutofit/>
          </a:bodyPr>
          <a:lstStyle/>
          <a:p>
            <a:pPr algn="l"/>
            <a:r>
              <a:rPr lang="en-GB" sz="2400" dirty="0" smtClean="0">
                <a:solidFill>
                  <a:srgbClr val="000090"/>
                </a:solidFill>
              </a:rPr>
              <a:t>MCE – marking regime</a:t>
            </a:r>
            <a:endParaRPr lang="en-GB" sz="1800" dirty="0"/>
          </a:p>
        </p:txBody>
      </p:sp>
      <p:sp>
        <p:nvSpPr>
          <p:cNvPr id="5" name="Subtitle 4"/>
          <p:cNvSpPr>
            <a:spLocks noGrp="1"/>
          </p:cNvSpPr>
          <p:nvPr>
            <p:ph type="subTitle" idx="1"/>
          </p:nvPr>
        </p:nvSpPr>
        <p:spPr>
          <a:xfrm>
            <a:off x="611560" y="1453444"/>
            <a:ext cx="8280920" cy="4185356"/>
          </a:xfrm>
        </p:spPr>
        <p:txBody>
          <a:bodyPr>
            <a:noAutofit/>
          </a:bodyPr>
          <a:lstStyle/>
          <a:p>
            <a:pPr marL="342900" indent="-342900" algn="l">
              <a:buFont typeface="Arial"/>
              <a:buChar char="•"/>
            </a:pPr>
            <a:r>
              <a:rPr lang="en-GB" sz="2000" dirty="0" smtClean="0">
                <a:solidFill>
                  <a:schemeClr val="tx1"/>
                </a:solidFill>
              </a:rPr>
              <a:t>Only one option is correct – </a:t>
            </a:r>
            <a:r>
              <a:rPr lang="en-GB" sz="2000" i="1" dirty="0" smtClean="0">
                <a:solidFill>
                  <a:schemeClr val="tx1"/>
                </a:solidFill>
              </a:rPr>
              <a:t>even if the question appears to show that more than one option is correct</a:t>
            </a:r>
          </a:p>
          <a:p>
            <a:pPr marL="342900" indent="-342900" algn="l">
              <a:buFont typeface="Arial"/>
              <a:buChar char="•"/>
            </a:pPr>
            <a:endParaRPr lang="en-GB" sz="2000" i="1" dirty="0">
              <a:solidFill>
                <a:schemeClr val="tx1"/>
              </a:solidFill>
            </a:endParaRPr>
          </a:p>
          <a:p>
            <a:pPr marL="342900" indent="-342900" algn="l">
              <a:buFont typeface="Arial"/>
              <a:buChar char="•"/>
            </a:pPr>
            <a:r>
              <a:rPr lang="en-GB" sz="2000" dirty="0" smtClean="0">
                <a:solidFill>
                  <a:schemeClr val="tx1"/>
                </a:solidFill>
              </a:rPr>
              <a:t>No marks are deducted for a wrong answer</a:t>
            </a:r>
          </a:p>
          <a:p>
            <a:pPr marL="342900" indent="-342900" algn="l">
              <a:buFont typeface="Arial"/>
              <a:buChar char="•"/>
            </a:pPr>
            <a:endParaRPr lang="en-GB" sz="2000" dirty="0">
              <a:solidFill>
                <a:schemeClr val="tx1"/>
              </a:solidFill>
            </a:endParaRPr>
          </a:p>
          <a:p>
            <a:pPr marL="342900" indent="-342900" algn="l">
              <a:buFont typeface="Arial"/>
              <a:buChar char="•"/>
            </a:pPr>
            <a:r>
              <a:rPr lang="en-GB" sz="2000" dirty="0" smtClean="0">
                <a:solidFill>
                  <a:schemeClr val="tx1"/>
                </a:solidFill>
              </a:rPr>
              <a:t>If you select two or more options, no marks are awarded, even if one is correct</a:t>
            </a:r>
          </a:p>
          <a:p>
            <a:pPr marL="342900" indent="-342900" algn="l">
              <a:buFont typeface="Arial"/>
              <a:buChar char="•"/>
            </a:pPr>
            <a:endParaRPr lang="en-GB" sz="2000" dirty="0">
              <a:solidFill>
                <a:schemeClr val="tx1"/>
              </a:solidFill>
            </a:endParaRPr>
          </a:p>
          <a:p>
            <a:pPr marL="342900" indent="-342900" algn="l">
              <a:buFont typeface="Arial"/>
              <a:buChar char="•"/>
            </a:pPr>
            <a:r>
              <a:rPr lang="en-GB" sz="2000" dirty="0" smtClean="0">
                <a:solidFill>
                  <a:schemeClr val="tx1"/>
                </a:solidFill>
              </a:rPr>
              <a:t>65% “nominal” pass mark</a:t>
            </a:r>
            <a:endParaRPr lang="en-GB" sz="2000" dirty="0">
              <a:solidFill>
                <a:schemeClr val="tx1"/>
              </a:solidFill>
            </a:endParaRPr>
          </a:p>
        </p:txBody>
      </p:sp>
      <p:sp>
        <p:nvSpPr>
          <p:cNvPr id="2" name="Slide Number Placeholder 1"/>
          <p:cNvSpPr>
            <a:spLocks noGrp="1"/>
          </p:cNvSpPr>
          <p:nvPr>
            <p:ph type="sldNum" sz="quarter" idx="12"/>
          </p:nvPr>
        </p:nvSpPr>
        <p:spPr/>
        <p:txBody>
          <a:bodyPr/>
          <a:lstStyle/>
          <a:p>
            <a:fld id="{610C4985-674E-7F40-86CA-649605A768E0}" type="slidenum">
              <a:rPr lang="en-US" smtClean="0"/>
              <a:t>22</a:t>
            </a:fld>
            <a:endParaRPr lang="en-US"/>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951945" y="5334933"/>
            <a:ext cx="1131518" cy="1101741"/>
          </a:xfrm>
          <a:prstGeom prst="rect">
            <a:avLst/>
          </a:prstGeom>
        </p:spPr>
      </p:pic>
    </p:spTree>
    <p:extLst>
      <p:ext uri="{BB962C8B-B14F-4D97-AF65-F5344CB8AC3E}">
        <p14:creationId xmlns:p14="http://schemas.microsoft.com/office/powerpoint/2010/main" val="343362163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611560" y="404664"/>
            <a:ext cx="8280920" cy="907669"/>
          </a:xfrm>
        </p:spPr>
        <p:txBody>
          <a:bodyPr>
            <a:noAutofit/>
          </a:bodyPr>
          <a:lstStyle/>
          <a:p>
            <a:pPr algn="l"/>
            <a:r>
              <a:rPr lang="en-GB" sz="2400" dirty="0" smtClean="0">
                <a:solidFill>
                  <a:srgbClr val="000090"/>
                </a:solidFill>
              </a:rPr>
              <a:t>Exercise 1: Sample MCQs</a:t>
            </a:r>
            <a:endParaRPr lang="en-GB" sz="1800" dirty="0"/>
          </a:p>
        </p:txBody>
      </p:sp>
      <p:sp>
        <p:nvSpPr>
          <p:cNvPr id="5" name="Subtitle 4"/>
          <p:cNvSpPr>
            <a:spLocks noGrp="1"/>
          </p:cNvSpPr>
          <p:nvPr>
            <p:ph type="subTitle" idx="1"/>
          </p:nvPr>
        </p:nvSpPr>
        <p:spPr>
          <a:xfrm>
            <a:off x="611560" y="1312333"/>
            <a:ext cx="8280920" cy="4326467"/>
          </a:xfrm>
        </p:spPr>
        <p:txBody>
          <a:bodyPr>
            <a:noAutofit/>
          </a:bodyPr>
          <a:lstStyle/>
          <a:p>
            <a:pPr algn="l"/>
            <a:r>
              <a:rPr lang="en-US" sz="1800" dirty="0" smtClean="0">
                <a:solidFill>
                  <a:schemeClr val="tx1"/>
                </a:solidFill>
              </a:rPr>
              <a:t>When </a:t>
            </a:r>
            <a:r>
              <a:rPr lang="en-US" sz="1800" dirty="0">
                <a:solidFill>
                  <a:schemeClr val="tx1"/>
                </a:solidFill>
              </a:rPr>
              <a:t>underwriting motor insurance, what type of physical hazard is MOST likely to impact on the premium charged by the insurer? </a:t>
            </a:r>
          </a:p>
          <a:p>
            <a:pPr lvl="1" algn="l"/>
            <a:r>
              <a:rPr lang="en-GB" sz="1400" dirty="0" smtClean="0">
                <a:solidFill>
                  <a:schemeClr val="tx1"/>
                </a:solidFill>
              </a:rPr>
              <a:t>A  </a:t>
            </a:r>
            <a:r>
              <a:rPr lang="en-US" sz="1600" dirty="0" smtClean="0">
                <a:solidFill>
                  <a:schemeClr val="tx1"/>
                </a:solidFill>
              </a:rPr>
              <a:t>Whether </a:t>
            </a:r>
            <a:r>
              <a:rPr lang="en-US" sz="1600" dirty="0">
                <a:solidFill>
                  <a:schemeClr val="tx1"/>
                </a:solidFill>
              </a:rPr>
              <a:t>the car usage includes commuting or is restricted to just social and domestic </a:t>
            </a:r>
            <a:r>
              <a:rPr lang="en-US" sz="1600" dirty="0" smtClean="0">
                <a:solidFill>
                  <a:schemeClr val="tx1"/>
                </a:solidFill>
              </a:rPr>
              <a:t>use</a:t>
            </a:r>
          </a:p>
          <a:p>
            <a:pPr lvl="1" algn="l"/>
            <a:r>
              <a:rPr lang="en-GB" sz="1600" dirty="0" smtClean="0">
                <a:solidFill>
                  <a:schemeClr val="tx1"/>
                </a:solidFill>
              </a:rPr>
              <a:t>B  T</a:t>
            </a:r>
            <a:r>
              <a:rPr lang="en-US" sz="1600" dirty="0" smtClean="0">
                <a:solidFill>
                  <a:schemeClr val="tx1"/>
                </a:solidFill>
              </a:rPr>
              <a:t>he </a:t>
            </a:r>
            <a:r>
              <a:rPr lang="en-US" sz="1600" dirty="0">
                <a:solidFill>
                  <a:schemeClr val="tx1"/>
                </a:solidFill>
              </a:rPr>
              <a:t>experience and age of the </a:t>
            </a:r>
            <a:r>
              <a:rPr lang="en-US" sz="1600" dirty="0" smtClean="0">
                <a:solidFill>
                  <a:schemeClr val="tx1"/>
                </a:solidFill>
              </a:rPr>
              <a:t>driver</a:t>
            </a:r>
          </a:p>
          <a:p>
            <a:pPr lvl="1" algn="l"/>
            <a:r>
              <a:rPr lang="en-US" sz="1600" dirty="0" smtClean="0">
                <a:solidFill>
                  <a:schemeClr val="tx1"/>
                </a:solidFill>
              </a:rPr>
              <a:t>C  The </a:t>
            </a:r>
            <a:r>
              <a:rPr lang="en-US" sz="1600" dirty="0">
                <a:solidFill>
                  <a:schemeClr val="tx1"/>
                </a:solidFill>
              </a:rPr>
              <a:t>occupation of the </a:t>
            </a:r>
            <a:r>
              <a:rPr lang="en-US" sz="1600" dirty="0" smtClean="0">
                <a:solidFill>
                  <a:schemeClr val="tx1"/>
                </a:solidFill>
              </a:rPr>
              <a:t>driver</a:t>
            </a:r>
          </a:p>
          <a:p>
            <a:pPr lvl="1" algn="l"/>
            <a:r>
              <a:rPr lang="en-US" sz="1600" dirty="0" smtClean="0">
                <a:solidFill>
                  <a:schemeClr val="tx1"/>
                </a:solidFill>
              </a:rPr>
              <a:t>D  Where </a:t>
            </a:r>
            <a:r>
              <a:rPr lang="en-US" sz="1600" dirty="0">
                <a:solidFill>
                  <a:schemeClr val="tx1"/>
                </a:solidFill>
              </a:rPr>
              <a:t>the car is housed </a:t>
            </a:r>
            <a:r>
              <a:rPr lang="en-US" sz="1600" dirty="0" smtClean="0">
                <a:solidFill>
                  <a:schemeClr val="tx1"/>
                </a:solidFill>
              </a:rPr>
              <a:t>overnight</a:t>
            </a:r>
          </a:p>
          <a:p>
            <a:pPr lvl="1" algn="l"/>
            <a:endParaRPr lang="en-US" sz="1600" dirty="0">
              <a:solidFill>
                <a:schemeClr val="tx1"/>
              </a:solidFill>
            </a:endParaRPr>
          </a:p>
          <a:p>
            <a:pPr algn="l"/>
            <a:r>
              <a:rPr lang="en-US" sz="1800" dirty="0">
                <a:solidFill>
                  <a:schemeClr val="tx1"/>
                </a:solidFill>
              </a:rPr>
              <a:t>What is the benefit to insurers of classifying different types of risk for underwriting purposes</a:t>
            </a:r>
            <a:r>
              <a:rPr lang="en-US" sz="1800" dirty="0" smtClean="0">
                <a:solidFill>
                  <a:schemeClr val="tx1"/>
                </a:solidFill>
              </a:rPr>
              <a:t>?</a:t>
            </a:r>
          </a:p>
          <a:p>
            <a:pPr lvl="1" algn="l"/>
            <a:r>
              <a:rPr lang="en-US" sz="1600" dirty="0" smtClean="0">
                <a:solidFill>
                  <a:schemeClr val="tx1"/>
                </a:solidFill>
              </a:rPr>
              <a:t>A  It </a:t>
            </a:r>
            <a:r>
              <a:rPr lang="en-US" sz="1600" dirty="0">
                <a:solidFill>
                  <a:schemeClr val="tx1"/>
                </a:solidFill>
              </a:rPr>
              <a:t>makes it easier to identify the profit of each class</a:t>
            </a:r>
            <a:r>
              <a:rPr lang="en-US" sz="1600" dirty="0" smtClean="0">
                <a:solidFill>
                  <a:schemeClr val="tx1"/>
                </a:solidFill>
              </a:rPr>
              <a:t>.</a:t>
            </a:r>
            <a:endParaRPr lang="en-US" sz="1600" dirty="0">
              <a:solidFill>
                <a:schemeClr val="tx1"/>
              </a:solidFill>
            </a:endParaRPr>
          </a:p>
          <a:p>
            <a:pPr lvl="1" algn="l"/>
            <a:r>
              <a:rPr lang="en-US" sz="1600" dirty="0" smtClean="0">
                <a:solidFill>
                  <a:schemeClr val="tx1"/>
                </a:solidFill>
              </a:rPr>
              <a:t>B  </a:t>
            </a:r>
            <a:r>
              <a:rPr lang="en-US" sz="1600" dirty="0">
                <a:solidFill>
                  <a:schemeClr val="tx1"/>
                </a:solidFill>
              </a:rPr>
              <a:t>It makes reporting easier</a:t>
            </a:r>
            <a:r>
              <a:rPr lang="en-US" sz="1600" dirty="0" smtClean="0">
                <a:solidFill>
                  <a:schemeClr val="tx1"/>
                </a:solidFill>
              </a:rPr>
              <a:t>.</a:t>
            </a:r>
            <a:endParaRPr lang="en-US" sz="1600" dirty="0">
              <a:solidFill>
                <a:schemeClr val="tx1"/>
              </a:solidFill>
            </a:endParaRPr>
          </a:p>
          <a:p>
            <a:pPr lvl="1" algn="l"/>
            <a:r>
              <a:rPr lang="en-US" sz="1600" dirty="0" smtClean="0">
                <a:solidFill>
                  <a:schemeClr val="tx1"/>
                </a:solidFill>
              </a:rPr>
              <a:t>C  Underwriting </a:t>
            </a:r>
            <a:r>
              <a:rPr lang="en-US" sz="1600" dirty="0">
                <a:solidFill>
                  <a:schemeClr val="tx1"/>
                </a:solidFill>
              </a:rPr>
              <a:t>processes for each category can be </a:t>
            </a:r>
            <a:r>
              <a:rPr lang="en-US" sz="1600" dirty="0" err="1">
                <a:solidFill>
                  <a:schemeClr val="tx1"/>
                </a:solidFill>
              </a:rPr>
              <a:t>harmonised</a:t>
            </a:r>
            <a:r>
              <a:rPr lang="en-US" sz="1600" dirty="0" smtClean="0">
                <a:solidFill>
                  <a:schemeClr val="tx1"/>
                </a:solidFill>
              </a:rPr>
              <a:t>.</a:t>
            </a:r>
            <a:endParaRPr lang="en-US" sz="1600" dirty="0">
              <a:solidFill>
                <a:schemeClr val="tx1"/>
              </a:solidFill>
            </a:endParaRPr>
          </a:p>
          <a:p>
            <a:pPr lvl="1" algn="l"/>
            <a:r>
              <a:rPr lang="en-US" sz="1600" dirty="0" smtClean="0">
                <a:solidFill>
                  <a:schemeClr val="tx1"/>
                </a:solidFill>
              </a:rPr>
              <a:t>D  It </a:t>
            </a:r>
            <a:r>
              <a:rPr lang="en-US" sz="1600" dirty="0">
                <a:solidFill>
                  <a:schemeClr val="tx1"/>
                </a:solidFill>
              </a:rPr>
              <a:t>makes it easier to </a:t>
            </a:r>
            <a:r>
              <a:rPr lang="en-US" sz="1600" dirty="0" err="1">
                <a:solidFill>
                  <a:schemeClr val="tx1"/>
                </a:solidFill>
              </a:rPr>
              <a:t>analyse</a:t>
            </a:r>
            <a:r>
              <a:rPr lang="en-US" sz="1600" dirty="0">
                <a:solidFill>
                  <a:schemeClr val="tx1"/>
                </a:solidFill>
              </a:rPr>
              <a:t> and rate the risk.</a:t>
            </a:r>
            <a:endParaRPr lang="en-GB" sz="1600" dirty="0">
              <a:solidFill>
                <a:schemeClr val="tx1"/>
              </a:solidFill>
            </a:endParaRPr>
          </a:p>
        </p:txBody>
      </p:sp>
      <p:sp>
        <p:nvSpPr>
          <p:cNvPr id="2" name="Slide Number Placeholder 1"/>
          <p:cNvSpPr>
            <a:spLocks noGrp="1"/>
          </p:cNvSpPr>
          <p:nvPr>
            <p:ph type="sldNum" sz="quarter" idx="12"/>
          </p:nvPr>
        </p:nvSpPr>
        <p:spPr/>
        <p:txBody>
          <a:bodyPr/>
          <a:lstStyle/>
          <a:p>
            <a:fld id="{610C4985-674E-7F40-86CA-649605A768E0}" type="slidenum">
              <a:rPr lang="en-US" smtClean="0"/>
              <a:t>23</a:t>
            </a:fld>
            <a:endParaRPr lang="en-US"/>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951945" y="5334933"/>
            <a:ext cx="1131518" cy="1101741"/>
          </a:xfrm>
          <a:prstGeom prst="rect">
            <a:avLst/>
          </a:prstGeom>
        </p:spPr>
      </p:pic>
    </p:spTree>
    <p:extLst>
      <p:ext uri="{BB962C8B-B14F-4D97-AF65-F5344CB8AC3E}">
        <p14:creationId xmlns:p14="http://schemas.microsoft.com/office/powerpoint/2010/main" val="124015028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611560" y="404664"/>
            <a:ext cx="8280920" cy="907669"/>
          </a:xfrm>
        </p:spPr>
        <p:txBody>
          <a:bodyPr>
            <a:noAutofit/>
          </a:bodyPr>
          <a:lstStyle/>
          <a:p>
            <a:pPr algn="l"/>
            <a:r>
              <a:rPr lang="en-GB" sz="2400" dirty="0" smtClean="0">
                <a:solidFill>
                  <a:srgbClr val="000090"/>
                </a:solidFill>
              </a:rPr>
              <a:t>Exercise 1: Sample MCQs cont.</a:t>
            </a:r>
            <a:endParaRPr lang="en-GB" sz="1800" dirty="0"/>
          </a:p>
        </p:txBody>
      </p:sp>
      <p:sp>
        <p:nvSpPr>
          <p:cNvPr id="5" name="Subtitle 4"/>
          <p:cNvSpPr>
            <a:spLocks noGrp="1"/>
          </p:cNvSpPr>
          <p:nvPr>
            <p:ph type="subTitle" idx="1"/>
          </p:nvPr>
        </p:nvSpPr>
        <p:spPr>
          <a:xfrm>
            <a:off x="611560" y="1312333"/>
            <a:ext cx="8280920" cy="4326467"/>
          </a:xfrm>
        </p:spPr>
        <p:txBody>
          <a:bodyPr>
            <a:noAutofit/>
          </a:bodyPr>
          <a:lstStyle/>
          <a:p>
            <a:pPr algn="l"/>
            <a:r>
              <a:rPr lang="en-US" sz="1800" dirty="0">
                <a:solidFill>
                  <a:schemeClr val="tx1"/>
                </a:solidFill>
              </a:rPr>
              <a:t>What is the consequence to an insurer which is experiencing a soft market during the traditional underwriting cycle? </a:t>
            </a:r>
          </a:p>
          <a:p>
            <a:pPr lvl="1" algn="l"/>
            <a:r>
              <a:rPr lang="en-US" sz="1400" dirty="0" smtClean="0">
                <a:solidFill>
                  <a:schemeClr val="tx1"/>
                </a:solidFill>
              </a:rPr>
              <a:t>A  </a:t>
            </a:r>
            <a:r>
              <a:rPr lang="en-US" sz="1600" dirty="0" smtClean="0">
                <a:solidFill>
                  <a:schemeClr val="tx1"/>
                </a:solidFill>
              </a:rPr>
              <a:t>Falling </a:t>
            </a:r>
            <a:r>
              <a:rPr lang="en-US" sz="1600" dirty="0">
                <a:solidFill>
                  <a:schemeClr val="tx1"/>
                </a:solidFill>
              </a:rPr>
              <a:t>expense ratios are likely to be in evidence. </a:t>
            </a:r>
          </a:p>
          <a:p>
            <a:pPr lvl="1" algn="l"/>
            <a:r>
              <a:rPr lang="en-US" sz="1600" dirty="0" smtClean="0">
                <a:solidFill>
                  <a:schemeClr val="tx1"/>
                </a:solidFill>
              </a:rPr>
              <a:t>B  Reinsurers’ minimum premium levels are likely to increase</a:t>
            </a:r>
            <a:r>
              <a:rPr lang="en-US" sz="1600" dirty="0">
                <a:solidFill>
                  <a:schemeClr val="tx1"/>
                </a:solidFill>
              </a:rPr>
              <a:t>. </a:t>
            </a:r>
          </a:p>
          <a:p>
            <a:pPr lvl="1" algn="l"/>
            <a:r>
              <a:rPr lang="en-US" sz="1600" dirty="0" smtClean="0">
                <a:solidFill>
                  <a:schemeClr val="tx1"/>
                </a:solidFill>
              </a:rPr>
              <a:t>C  Reinsurance </a:t>
            </a:r>
            <a:r>
              <a:rPr lang="en-US" sz="1600" dirty="0">
                <a:solidFill>
                  <a:schemeClr val="tx1"/>
                </a:solidFill>
              </a:rPr>
              <a:t>costs are likely to fall proportionately in line with premium income. </a:t>
            </a:r>
          </a:p>
          <a:p>
            <a:pPr lvl="1" algn="l"/>
            <a:r>
              <a:rPr lang="en-US" sz="1600" dirty="0" smtClean="0">
                <a:solidFill>
                  <a:schemeClr val="tx1"/>
                </a:solidFill>
              </a:rPr>
              <a:t>D  Rising </a:t>
            </a:r>
            <a:r>
              <a:rPr lang="en-US" sz="1600" dirty="0">
                <a:solidFill>
                  <a:schemeClr val="tx1"/>
                </a:solidFill>
              </a:rPr>
              <a:t>expense ratios are likely to be in evidence. </a:t>
            </a:r>
          </a:p>
          <a:p>
            <a:pPr lvl="1" algn="l"/>
            <a:endParaRPr lang="en-US" sz="1600" dirty="0">
              <a:solidFill>
                <a:schemeClr val="tx1"/>
              </a:solidFill>
            </a:endParaRPr>
          </a:p>
          <a:p>
            <a:pPr algn="l"/>
            <a:r>
              <a:rPr lang="en-US" sz="1800" dirty="0">
                <a:solidFill>
                  <a:schemeClr val="tx1"/>
                </a:solidFill>
              </a:rPr>
              <a:t>Why would an underwriter </a:t>
            </a:r>
            <a:r>
              <a:rPr lang="en-US" sz="1800" b="1" dirty="0">
                <a:solidFill>
                  <a:schemeClr val="tx1"/>
                </a:solidFill>
              </a:rPr>
              <a:t>typically</a:t>
            </a:r>
            <a:r>
              <a:rPr lang="en-US" sz="1800" dirty="0">
                <a:solidFill>
                  <a:schemeClr val="tx1"/>
                </a:solidFill>
              </a:rPr>
              <a:t> have delegated authority to a specialist </a:t>
            </a:r>
            <a:r>
              <a:rPr lang="en-US" sz="1800" dirty="0" err="1">
                <a:solidFill>
                  <a:schemeClr val="tx1"/>
                </a:solidFill>
              </a:rPr>
              <a:t>coverholder</a:t>
            </a:r>
            <a:r>
              <a:rPr lang="en-US" sz="1800" dirty="0">
                <a:solidFill>
                  <a:schemeClr val="tx1"/>
                </a:solidFill>
              </a:rPr>
              <a:t>? </a:t>
            </a:r>
          </a:p>
          <a:p>
            <a:pPr algn="l"/>
            <a:r>
              <a:rPr lang="en-US" sz="1800" dirty="0" smtClean="0">
                <a:solidFill>
                  <a:schemeClr val="tx1"/>
                </a:solidFill>
              </a:rPr>
              <a:t>A  To </a:t>
            </a:r>
            <a:r>
              <a:rPr lang="en-US" sz="1800" dirty="0">
                <a:solidFill>
                  <a:schemeClr val="tx1"/>
                </a:solidFill>
              </a:rPr>
              <a:t>comply with Financial Conduct Authority regulations. </a:t>
            </a:r>
          </a:p>
          <a:p>
            <a:pPr algn="l"/>
            <a:r>
              <a:rPr lang="en-US" sz="1800" dirty="0" smtClean="0">
                <a:solidFill>
                  <a:schemeClr val="tx1"/>
                </a:solidFill>
              </a:rPr>
              <a:t>B  To enable acceptance of risks in other parts of the EU</a:t>
            </a:r>
            <a:endParaRPr lang="en-US" sz="1800" dirty="0">
              <a:solidFill>
                <a:schemeClr val="tx1"/>
              </a:solidFill>
            </a:endParaRPr>
          </a:p>
          <a:p>
            <a:pPr algn="l"/>
            <a:r>
              <a:rPr lang="en-US" sz="1800" dirty="0" smtClean="0">
                <a:solidFill>
                  <a:schemeClr val="tx1"/>
                </a:solidFill>
              </a:rPr>
              <a:t>C  To </a:t>
            </a:r>
            <a:r>
              <a:rPr lang="en-US" sz="1800" dirty="0" err="1" smtClean="0">
                <a:solidFill>
                  <a:schemeClr val="tx1"/>
                </a:solidFill>
              </a:rPr>
              <a:t>maximise</a:t>
            </a:r>
            <a:r>
              <a:rPr lang="en-US" sz="1800" dirty="0" smtClean="0">
                <a:solidFill>
                  <a:schemeClr val="tx1"/>
                </a:solidFill>
              </a:rPr>
              <a:t> profitability and reduce reinsurance costs</a:t>
            </a:r>
            <a:endParaRPr lang="en-US" sz="1800" dirty="0">
              <a:solidFill>
                <a:schemeClr val="tx1"/>
              </a:solidFill>
            </a:endParaRPr>
          </a:p>
          <a:p>
            <a:pPr algn="l"/>
            <a:r>
              <a:rPr lang="en-US" sz="1800" dirty="0" smtClean="0">
                <a:solidFill>
                  <a:schemeClr val="tx1"/>
                </a:solidFill>
              </a:rPr>
              <a:t>D  To </a:t>
            </a:r>
            <a:r>
              <a:rPr lang="en-US" sz="1800" dirty="0">
                <a:solidFill>
                  <a:schemeClr val="tx1"/>
                </a:solidFill>
              </a:rPr>
              <a:t>reduce its commission rates paid to intermediaries</a:t>
            </a:r>
            <a:r>
              <a:rPr lang="en-US" sz="1800" dirty="0"/>
              <a:t>. </a:t>
            </a:r>
          </a:p>
        </p:txBody>
      </p:sp>
      <p:sp>
        <p:nvSpPr>
          <p:cNvPr id="2" name="Slide Number Placeholder 1"/>
          <p:cNvSpPr>
            <a:spLocks noGrp="1"/>
          </p:cNvSpPr>
          <p:nvPr>
            <p:ph type="sldNum" sz="quarter" idx="12"/>
          </p:nvPr>
        </p:nvSpPr>
        <p:spPr/>
        <p:txBody>
          <a:bodyPr/>
          <a:lstStyle/>
          <a:p>
            <a:fld id="{610C4985-674E-7F40-86CA-649605A768E0}" type="slidenum">
              <a:rPr lang="en-US" smtClean="0"/>
              <a:t>24</a:t>
            </a:fld>
            <a:endParaRPr lang="en-US"/>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951945" y="5334933"/>
            <a:ext cx="1131518" cy="1101741"/>
          </a:xfrm>
          <a:prstGeom prst="rect">
            <a:avLst/>
          </a:prstGeom>
        </p:spPr>
      </p:pic>
    </p:spTree>
    <p:extLst>
      <p:ext uri="{BB962C8B-B14F-4D97-AF65-F5344CB8AC3E}">
        <p14:creationId xmlns:p14="http://schemas.microsoft.com/office/powerpoint/2010/main" val="194953400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611560" y="404664"/>
            <a:ext cx="8280920" cy="907669"/>
          </a:xfrm>
        </p:spPr>
        <p:txBody>
          <a:bodyPr>
            <a:noAutofit/>
          </a:bodyPr>
          <a:lstStyle/>
          <a:p>
            <a:pPr algn="l"/>
            <a:r>
              <a:rPr lang="en-GB" sz="2400" dirty="0" smtClean="0">
                <a:solidFill>
                  <a:srgbClr val="000090"/>
                </a:solidFill>
              </a:rPr>
              <a:t>Exercise 2: Create two MCQs</a:t>
            </a:r>
            <a:endParaRPr lang="en-GB" sz="1800" dirty="0"/>
          </a:p>
        </p:txBody>
      </p:sp>
      <p:sp>
        <p:nvSpPr>
          <p:cNvPr id="5" name="Subtitle 4"/>
          <p:cNvSpPr>
            <a:spLocks noGrp="1"/>
          </p:cNvSpPr>
          <p:nvPr>
            <p:ph type="subTitle" idx="1"/>
          </p:nvPr>
        </p:nvSpPr>
        <p:spPr>
          <a:xfrm>
            <a:off x="611560" y="1828800"/>
            <a:ext cx="8280920" cy="3810000"/>
          </a:xfrm>
        </p:spPr>
        <p:txBody>
          <a:bodyPr>
            <a:noAutofit/>
          </a:bodyPr>
          <a:lstStyle/>
          <a:p>
            <a:pPr algn="l"/>
            <a:r>
              <a:rPr lang="en-US" sz="1800" dirty="0" smtClean="0">
                <a:solidFill>
                  <a:schemeClr val="tx1"/>
                </a:solidFill>
              </a:rPr>
              <a:t>Using the </a:t>
            </a:r>
            <a:r>
              <a:rPr lang="en-US" sz="1800" dirty="0" smtClean="0">
                <a:solidFill>
                  <a:schemeClr val="tx1"/>
                </a:solidFill>
              </a:rPr>
              <a:t>M80 extract </a:t>
            </a:r>
            <a:r>
              <a:rPr lang="en-US" sz="1800" dirty="0" smtClean="0">
                <a:solidFill>
                  <a:schemeClr val="tx1"/>
                </a:solidFill>
              </a:rPr>
              <a:t>from the coursework assignment section, create two multiple choice questions</a:t>
            </a:r>
            <a:r>
              <a:rPr lang="en-US" sz="1800" dirty="0" smtClean="0"/>
              <a:t>. </a:t>
            </a:r>
            <a:endParaRPr lang="en-US" sz="1800" dirty="0"/>
          </a:p>
        </p:txBody>
      </p:sp>
      <p:sp>
        <p:nvSpPr>
          <p:cNvPr id="2" name="Slide Number Placeholder 1"/>
          <p:cNvSpPr>
            <a:spLocks noGrp="1"/>
          </p:cNvSpPr>
          <p:nvPr>
            <p:ph type="sldNum" sz="quarter" idx="12"/>
          </p:nvPr>
        </p:nvSpPr>
        <p:spPr/>
        <p:txBody>
          <a:bodyPr/>
          <a:lstStyle/>
          <a:p>
            <a:fld id="{610C4985-674E-7F40-86CA-649605A768E0}" type="slidenum">
              <a:rPr lang="en-US" smtClean="0"/>
              <a:t>25</a:t>
            </a:fld>
            <a:endParaRPr lang="en-US"/>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951945" y="5334933"/>
            <a:ext cx="1131518" cy="1101741"/>
          </a:xfrm>
          <a:prstGeom prst="rect">
            <a:avLst/>
          </a:prstGeom>
        </p:spPr>
      </p:pic>
    </p:spTree>
    <p:extLst>
      <p:ext uri="{BB962C8B-B14F-4D97-AF65-F5344CB8AC3E}">
        <p14:creationId xmlns:p14="http://schemas.microsoft.com/office/powerpoint/2010/main" val="136449778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611560" y="404664"/>
            <a:ext cx="8280920" cy="780669"/>
          </a:xfrm>
        </p:spPr>
        <p:txBody>
          <a:bodyPr>
            <a:noAutofit/>
          </a:bodyPr>
          <a:lstStyle/>
          <a:p>
            <a:pPr algn="l"/>
            <a:r>
              <a:rPr lang="en-GB" sz="2400" dirty="0" smtClean="0">
                <a:solidFill>
                  <a:srgbClr val="000090"/>
                </a:solidFill>
              </a:rPr>
              <a:t>Next Steps</a:t>
            </a:r>
            <a:endParaRPr lang="en-GB" sz="1800" dirty="0"/>
          </a:p>
        </p:txBody>
      </p:sp>
      <p:sp>
        <p:nvSpPr>
          <p:cNvPr id="5" name="Subtitle 4"/>
          <p:cNvSpPr>
            <a:spLocks noGrp="1"/>
          </p:cNvSpPr>
          <p:nvPr>
            <p:ph type="subTitle" idx="1"/>
          </p:nvPr>
        </p:nvSpPr>
        <p:spPr>
          <a:xfrm>
            <a:off x="611560" y="1298222"/>
            <a:ext cx="8280920" cy="4340578"/>
          </a:xfrm>
        </p:spPr>
        <p:txBody>
          <a:bodyPr>
            <a:noAutofit/>
          </a:bodyPr>
          <a:lstStyle/>
          <a:p>
            <a:pPr marL="342900" indent="-342900" algn="l">
              <a:buFont typeface="Arial"/>
              <a:buChar char="•"/>
            </a:pPr>
            <a:r>
              <a:rPr lang="en-GB" sz="2000" dirty="0" smtClean="0">
                <a:solidFill>
                  <a:schemeClr val="tx1"/>
                </a:solidFill>
              </a:rPr>
              <a:t>How are you getting on with complying with the timeframes?</a:t>
            </a:r>
          </a:p>
          <a:p>
            <a:pPr marL="342900" indent="-342900" algn="l">
              <a:buFont typeface="Arial"/>
              <a:buChar char="•"/>
            </a:pPr>
            <a:endParaRPr lang="en-GB" sz="2000" dirty="0">
              <a:solidFill>
                <a:schemeClr val="tx1"/>
              </a:solidFill>
            </a:endParaRPr>
          </a:p>
          <a:p>
            <a:pPr marL="342900" indent="-342900" algn="l">
              <a:buFont typeface="Arial"/>
              <a:buChar char="•"/>
            </a:pPr>
            <a:r>
              <a:rPr lang="en-GB" sz="2000" dirty="0" smtClean="0">
                <a:solidFill>
                  <a:schemeClr val="tx1"/>
                </a:solidFill>
              </a:rPr>
              <a:t>Make sure you have a coherent plan to study, research, write and review the assignment</a:t>
            </a:r>
          </a:p>
          <a:p>
            <a:pPr marL="342900" indent="-342900" algn="l">
              <a:buFont typeface="Arial"/>
              <a:buChar char="•"/>
            </a:pPr>
            <a:endParaRPr lang="en-GB" sz="2000" dirty="0">
              <a:solidFill>
                <a:schemeClr val="tx1"/>
              </a:solidFill>
            </a:endParaRPr>
          </a:p>
          <a:p>
            <a:pPr marL="342900" indent="-342900" algn="l">
              <a:buFont typeface="Arial"/>
              <a:buChar char="•"/>
            </a:pPr>
            <a:r>
              <a:rPr lang="en-GB" sz="2000" dirty="0" smtClean="0">
                <a:solidFill>
                  <a:schemeClr val="tx1"/>
                </a:solidFill>
              </a:rPr>
              <a:t>Ensure you really know the textbook and can answer test questions</a:t>
            </a:r>
          </a:p>
          <a:p>
            <a:pPr marL="342900" indent="-342900" algn="l">
              <a:buFont typeface="Arial"/>
              <a:buChar char="•"/>
            </a:pPr>
            <a:endParaRPr lang="en-GB" sz="2000" dirty="0">
              <a:solidFill>
                <a:schemeClr val="tx1"/>
              </a:solidFill>
            </a:endParaRPr>
          </a:p>
          <a:p>
            <a:pPr marL="342900" indent="-342900" algn="l">
              <a:buFont typeface="Arial"/>
              <a:buChar char="•"/>
            </a:pPr>
            <a:r>
              <a:rPr lang="en-GB" sz="2000" dirty="0" smtClean="0">
                <a:solidFill>
                  <a:schemeClr val="tx1"/>
                </a:solidFill>
              </a:rPr>
              <a:t>Will you need to invest more personal time? </a:t>
            </a:r>
          </a:p>
        </p:txBody>
      </p:sp>
      <p:sp>
        <p:nvSpPr>
          <p:cNvPr id="2" name="Slide Number Placeholder 1"/>
          <p:cNvSpPr>
            <a:spLocks noGrp="1"/>
          </p:cNvSpPr>
          <p:nvPr>
            <p:ph type="sldNum" sz="quarter" idx="12"/>
          </p:nvPr>
        </p:nvSpPr>
        <p:spPr/>
        <p:txBody>
          <a:bodyPr/>
          <a:lstStyle/>
          <a:p>
            <a:fld id="{610C4985-674E-7F40-86CA-649605A768E0}" type="slidenum">
              <a:rPr lang="en-US" smtClean="0"/>
              <a:t>26</a:t>
            </a:fld>
            <a:endParaRPr lang="en-US"/>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951945" y="5334933"/>
            <a:ext cx="1131518" cy="1101741"/>
          </a:xfrm>
          <a:prstGeom prst="rect">
            <a:avLst/>
          </a:prstGeom>
        </p:spPr>
      </p:pic>
    </p:spTree>
    <p:extLst>
      <p:ext uri="{BB962C8B-B14F-4D97-AF65-F5344CB8AC3E}">
        <p14:creationId xmlns:p14="http://schemas.microsoft.com/office/powerpoint/2010/main" val="183893929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611560" y="404664"/>
            <a:ext cx="8280920" cy="780669"/>
          </a:xfrm>
        </p:spPr>
        <p:txBody>
          <a:bodyPr>
            <a:noAutofit/>
          </a:bodyPr>
          <a:lstStyle/>
          <a:p>
            <a:pPr algn="l"/>
            <a:r>
              <a:rPr lang="en-GB" sz="2400" dirty="0" smtClean="0">
                <a:solidFill>
                  <a:srgbClr val="000090"/>
                </a:solidFill>
              </a:rPr>
              <a:t>Further Thoughts</a:t>
            </a:r>
            <a:endParaRPr lang="en-GB" sz="1800" dirty="0"/>
          </a:p>
        </p:txBody>
      </p:sp>
      <p:sp>
        <p:nvSpPr>
          <p:cNvPr id="5" name="Subtitle 4"/>
          <p:cNvSpPr>
            <a:spLocks noGrp="1"/>
          </p:cNvSpPr>
          <p:nvPr>
            <p:ph type="subTitle" idx="1"/>
          </p:nvPr>
        </p:nvSpPr>
        <p:spPr>
          <a:xfrm>
            <a:off x="611560" y="1298222"/>
            <a:ext cx="8280920" cy="4340578"/>
          </a:xfrm>
        </p:spPr>
        <p:txBody>
          <a:bodyPr>
            <a:noAutofit/>
          </a:bodyPr>
          <a:lstStyle/>
          <a:p>
            <a:pPr marL="342900" indent="-342900" algn="l">
              <a:buFont typeface="Arial"/>
              <a:buChar char="•"/>
            </a:pPr>
            <a:r>
              <a:rPr lang="en-GB" sz="2000" dirty="0" smtClean="0">
                <a:solidFill>
                  <a:schemeClr val="tx1"/>
                </a:solidFill>
              </a:rPr>
              <a:t>Undertaking the mixed assessments route build skills and techniques for the Advanced Diploma subjects that require Coursework Assignments       (3 assignments of 3,200 words)</a:t>
            </a:r>
          </a:p>
          <a:p>
            <a:pPr marL="342900" indent="-342900" algn="l">
              <a:buFont typeface="Arial"/>
              <a:buChar char="•"/>
            </a:pPr>
            <a:endParaRPr lang="en-GB" sz="2000" dirty="0">
              <a:solidFill>
                <a:schemeClr val="tx1"/>
              </a:solidFill>
            </a:endParaRPr>
          </a:p>
          <a:p>
            <a:pPr marL="342900" indent="-342900" algn="l">
              <a:buFont typeface="Arial"/>
              <a:buChar char="•"/>
            </a:pPr>
            <a:r>
              <a:rPr lang="en-GB" sz="2000" dirty="0" smtClean="0">
                <a:solidFill>
                  <a:schemeClr val="tx1"/>
                </a:solidFill>
              </a:rPr>
              <a:t>Why stop at </a:t>
            </a:r>
            <a:r>
              <a:rPr lang="en-GB" sz="2000" dirty="0" err="1" smtClean="0">
                <a:solidFill>
                  <a:schemeClr val="tx1"/>
                </a:solidFill>
              </a:rPr>
              <a:t>CertCII</a:t>
            </a:r>
            <a:r>
              <a:rPr lang="en-GB" sz="2000" dirty="0" smtClean="0">
                <a:solidFill>
                  <a:schemeClr val="tx1"/>
                </a:solidFill>
              </a:rPr>
              <a:t> or </a:t>
            </a:r>
            <a:r>
              <a:rPr lang="en-GB" sz="2000" dirty="0" err="1" smtClean="0">
                <a:solidFill>
                  <a:schemeClr val="tx1"/>
                </a:solidFill>
              </a:rPr>
              <a:t>DipCII</a:t>
            </a:r>
            <a:r>
              <a:rPr lang="en-GB" sz="2000" dirty="0" smtClean="0">
                <a:solidFill>
                  <a:schemeClr val="tx1"/>
                </a:solidFill>
              </a:rPr>
              <a:t>? The CII are now actively encouraging members to go on to ACII</a:t>
            </a:r>
          </a:p>
          <a:p>
            <a:pPr marL="342900" indent="-342900" algn="l">
              <a:buFont typeface="Arial"/>
              <a:buChar char="•"/>
            </a:pPr>
            <a:endParaRPr lang="en-GB" sz="2000" dirty="0">
              <a:solidFill>
                <a:schemeClr val="tx1"/>
              </a:solidFill>
            </a:endParaRPr>
          </a:p>
          <a:p>
            <a:pPr marL="342900" indent="-342900" algn="l">
              <a:buFont typeface="Arial"/>
              <a:buChar char="•"/>
            </a:pPr>
            <a:r>
              <a:rPr lang="en-GB" sz="2000" dirty="0" smtClean="0">
                <a:solidFill>
                  <a:schemeClr val="tx1"/>
                </a:solidFill>
              </a:rPr>
              <a:t>And then there’s FCII . . .</a:t>
            </a:r>
          </a:p>
        </p:txBody>
      </p:sp>
      <p:sp>
        <p:nvSpPr>
          <p:cNvPr id="2" name="Slide Number Placeholder 1"/>
          <p:cNvSpPr>
            <a:spLocks noGrp="1"/>
          </p:cNvSpPr>
          <p:nvPr>
            <p:ph type="sldNum" sz="quarter" idx="12"/>
          </p:nvPr>
        </p:nvSpPr>
        <p:spPr/>
        <p:txBody>
          <a:bodyPr/>
          <a:lstStyle/>
          <a:p>
            <a:fld id="{610C4985-674E-7F40-86CA-649605A768E0}" type="slidenum">
              <a:rPr lang="en-US" smtClean="0"/>
              <a:t>27</a:t>
            </a:fld>
            <a:endParaRPr lang="en-US"/>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951945" y="5334933"/>
            <a:ext cx="1131518" cy="1101741"/>
          </a:xfrm>
          <a:prstGeom prst="rect">
            <a:avLst/>
          </a:prstGeom>
        </p:spPr>
      </p:pic>
    </p:spTree>
    <p:extLst>
      <p:ext uri="{BB962C8B-B14F-4D97-AF65-F5344CB8AC3E}">
        <p14:creationId xmlns:p14="http://schemas.microsoft.com/office/powerpoint/2010/main" val="420426502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611560" y="404664"/>
            <a:ext cx="8280920" cy="1368152"/>
          </a:xfrm>
        </p:spPr>
        <p:txBody>
          <a:bodyPr>
            <a:noAutofit/>
          </a:bodyPr>
          <a:lstStyle/>
          <a:p>
            <a:pPr algn="l"/>
            <a:r>
              <a:rPr lang="en-GB" sz="2800" b="1" i="1" dirty="0" smtClean="0">
                <a:solidFill>
                  <a:srgbClr val="000090"/>
                </a:solidFill>
              </a:rPr>
              <a:t>Thank you – and good luck!</a:t>
            </a:r>
            <a:endParaRPr lang="en-GB" sz="2800" b="1" i="1" dirty="0"/>
          </a:p>
        </p:txBody>
      </p:sp>
      <p:sp>
        <p:nvSpPr>
          <p:cNvPr id="5" name="Subtitle 4"/>
          <p:cNvSpPr>
            <a:spLocks noGrp="1"/>
          </p:cNvSpPr>
          <p:nvPr>
            <p:ph type="subTitle" idx="1"/>
          </p:nvPr>
        </p:nvSpPr>
        <p:spPr>
          <a:xfrm>
            <a:off x="611560" y="1772816"/>
            <a:ext cx="8280920" cy="3865984"/>
          </a:xfrm>
        </p:spPr>
        <p:txBody>
          <a:bodyPr>
            <a:noAutofit/>
          </a:bodyPr>
          <a:lstStyle/>
          <a:p>
            <a:pPr algn="l"/>
            <a:r>
              <a:rPr lang="en-US" sz="2400" i="1" dirty="0" err="1" smtClean="0">
                <a:solidFill>
                  <a:schemeClr val="tx1"/>
                </a:solidFill>
              </a:rPr>
              <a:t>mark.butterworth@riskwest.co.uk</a:t>
            </a:r>
            <a:endParaRPr lang="en-US" sz="2400" i="1" dirty="0">
              <a:solidFill>
                <a:schemeClr val="tx1"/>
              </a:solidFill>
            </a:endParaRPr>
          </a:p>
          <a:p>
            <a:pPr algn="l"/>
            <a:endParaRPr lang="en-US" sz="2400" i="1" dirty="0" smtClean="0">
              <a:solidFill>
                <a:schemeClr val="tx1"/>
              </a:solidFill>
            </a:endParaRPr>
          </a:p>
          <a:p>
            <a:pPr algn="l"/>
            <a:r>
              <a:rPr lang="en-US" sz="2400" i="1" dirty="0" err="1" smtClean="0">
                <a:solidFill>
                  <a:schemeClr val="tx1"/>
                </a:solidFill>
              </a:rPr>
              <a:t>www.riskwest.co.uk</a:t>
            </a:r>
            <a:endParaRPr lang="en-US" sz="2400" i="1" dirty="0">
              <a:solidFill>
                <a:schemeClr val="tx1"/>
              </a:solidFill>
            </a:endParaRPr>
          </a:p>
          <a:p>
            <a:pPr algn="l"/>
            <a:endParaRPr lang="en-US" sz="2400" i="1" dirty="0" smtClean="0">
              <a:solidFill>
                <a:schemeClr val="tx1"/>
              </a:solidFill>
            </a:endParaRPr>
          </a:p>
          <a:p>
            <a:pPr algn="l"/>
            <a:r>
              <a:rPr lang="en-US" sz="2400" i="1" dirty="0" smtClean="0">
                <a:solidFill>
                  <a:schemeClr val="tx1"/>
                </a:solidFill>
              </a:rPr>
              <a:t>0203 </a:t>
            </a:r>
            <a:r>
              <a:rPr lang="en-US" sz="2400" i="1" dirty="0">
                <a:solidFill>
                  <a:schemeClr val="tx1"/>
                </a:solidFill>
              </a:rPr>
              <a:t>285 6675</a:t>
            </a:r>
          </a:p>
          <a:p>
            <a:pPr algn="l"/>
            <a:r>
              <a:rPr lang="en-US" sz="2400" i="1" dirty="0">
                <a:solidFill>
                  <a:schemeClr val="tx1"/>
                </a:solidFill>
              </a:rPr>
              <a:t>07989 446903</a:t>
            </a:r>
          </a:p>
          <a:p>
            <a:pPr algn="l"/>
            <a:endParaRPr lang="en-GB" sz="2400" dirty="0" smtClean="0">
              <a:solidFill>
                <a:schemeClr val="tx1"/>
              </a:solidFill>
            </a:endParaRPr>
          </a:p>
        </p:txBody>
      </p:sp>
      <p:sp>
        <p:nvSpPr>
          <p:cNvPr id="2" name="Slide Number Placeholder 1"/>
          <p:cNvSpPr>
            <a:spLocks noGrp="1"/>
          </p:cNvSpPr>
          <p:nvPr>
            <p:ph type="sldNum" sz="quarter" idx="12"/>
          </p:nvPr>
        </p:nvSpPr>
        <p:spPr/>
        <p:txBody>
          <a:bodyPr/>
          <a:lstStyle/>
          <a:p>
            <a:fld id="{610C4985-674E-7F40-86CA-649605A768E0}" type="slidenum">
              <a:rPr lang="en-US" smtClean="0"/>
              <a:t>28</a:t>
            </a:fld>
            <a:endParaRPr lang="en-US"/>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951945" y="5334933"/>
            <a:ext cx="1131518" cy="1101741"/>
          </a:xfrm>
          <a:prstGeom prst="rect">
            <a:avLst/>
          </a:prstGeom>
        </p:spPr>
      </p:pic>
    </p:spTree>
    <p:extLst>
      <p:ext uri="{BB962C8B-B14F-4D97-AF65-F5344CB8AC3E}">
        <p14:creationId xmlns:p14="http://schemas.microsoft.com/office/powerpoint/2010/main" val="310985511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611560" y="404664"/>
            <a:ext cx="8280920" cy="921780"/>
          </a:xfrm>
        </p:spPr>
        <p:txBody>
          <a:bodyPr>
            <a:noAutofit/>
          </a:bodyPr>
          <a:lstStyle/>
          <a:p>
            <a:pPr algn="l"/>
            <a:r>
              <a:rPr lang="is-IS" sz="2400" dirty="0" smtClean="0">
                <a:solidFill>
                  <a:srgbClr val="000090"/>
                </a:solidFill>
              </a:rPr>
              <a:t>Introduction</a:t>
            </a:r>
            <a:endParaRPr lang="en-GB" sz="1800" dirty="0"/>
          </a:p>
        </p:txBody>
      </p:sp>
      <p:sp>
        <p:nvSpPr>
          <p:cNvPr id="5" name="Subtitle 4"/>
          <p:cNvSpPr>
            <a:spLocks noGrp="1"/>
          </p:cNvSpPr>
          <p:nvPr>
            <p:ph type="subTitle" idx="1"/>
          </p:nvPr>
        </p:nvSpPr>
        <p:spPr>
          <a:xfrm>
            <a:off x="611560" y="1326444"/>
            <a:ext cx="8280920" cy="4868334"/>
          </a:xfrm>
        </p:spPr>
        <p:txBody>
          <a:bodyPr>
            <a:noAutofit/>
          </a:bodyPr>
          <a:lstStyle/>
          <a:p>
            <a:pPr marL="342900" indent="-342900" algn="l">
              <a:buFont typeface="Arial"/>
              <a:buChar char="•"/>
            </a:pPr>
            <a:r>
              <a:rPr lang="en-GB" sz="2000" dirty="0" smtClean="0">
                <a:solidFill>
                  <a:schemeClr val="tx1"/>
                </a:solidFill>
              </a:rPr>
              <a:t>Educational developments at the CII have seen the introduction of more application-based testing – building on the examinations structure that prevails at the Certificate (and other) levels</a:t>
            </a:r>
          </a:p>
          <a:p>
            <a:pPr marL="342900" indent="-342900" algn="l">
              <a:buFont typeface="Arial"/>
              <a:buChar char="•"/>
            </a:pPr>
            <a:endParaRPr lang="en-GB" sz="2000" dirty="0">
              <a:solidFill>
                <a:schemeClr val="tx1"/>
              </a:solidFill>
            </a:endParaRPr>
          </a:p>
          <a:p>
            <a:pPr marL="342900" indent="-342900" algn="l">
              <a:buFont typeface="Arial"/>
              <a:buChar char="•"/>
            </a:pPr>
            <a:r>
              <a:rPr lang="en-GB" sz="2000" dirty="0" smtClean="0">
                <a:solidFill>
                  <a:schemeClr val="tx1"/>
                </a:solidFill>
              </a:rPr>
              <a:t>This course addresses the Mixed Assessment (MA) structure and offers hints and guidance on the approach students might take to ensure successful conclusion of their studies</a:t>
            </a:r>
          </a:p>
          <a:p>
            <a:pPr marL="342900" indent="-342900" algn="l">
              <a:buFont typeface="Arial"/>
              <a:buChar char="•"/>
            </a:pPr>
            <a:endParaRPr lang="en-GB" sz="2000" dirty="0" smtClean="0">
              <a:solidFill>
                <a:schemeClr val="tx1"/>
              </a:solidFill>
            </a:endParaRPr>
          </a:p>
          <a:p>
            <a:pPr marL="342900" indent="-342900" algn="l">
              <a:buFont typeface="Arial"/>
              <a:buChar char="•"/>
            </a:pPr>
            <a:r>
              <a:rPr lang="en-GB" sz="2000" dirty="0" smtClean="0">
                <a:solidFill>
                  <a:schemeClr val="tx1"/>
                </a:solidFill>
              </a:rPr>
              <a:t>Diploma subjects that are part of the MA scheme are;</a:t>
            </a:r>
          </a:p>
          <a:p>
            <a:pPr lvl="1" algn="l"/>
            <a:r>
              <a:rPr lang="en-GB" sz="1600" dirty="0" smtClean="0">
                <a:solidFill>
                  <a:schemeClr val="tx1"/>
                </a:solidFill>
              </a:rPr>
              <a:t>M05 Insurance Law				M21 Commercial Insurance Contract Wording</a:t>
            </a:r>
          </a:p>
          <a:p>
            <a:pPr lvl="1" algn="l"/>
            <a:r>
              <a:rPr lang="en-GB" sz="1600" dirty="0" smtClean="0">
                <a:solidFill>
                  <a:schemeClr val="tx1"/>
                </a:solidFill>
              </a:rPr>
              <a:t>M80 Underwriting Practice			M93 Commercial Property and BI</a:t>
            </a:r>
          </a:p>
          <a:p>
            <a:pPr lvl="1" algn="l"/>
            <a:r>
              <a:rPr lang="en-GB" sz="1600" dirty="0" smtClean="0">
                <a:solidFill>
                  <a:schemeClr val="tx1"/>
                </a:solidFill>
              </a:rPr>
              <a:t>M81 Insurance Broking Practice		M94 Motor</a:t>
            </a:r>
          </a:p>
          <a:p>
            <a:pPr lvl="1" algn="l"/>
            <a:r>
              <a:rPr lang="en-GB" sz="1600" dirty="0" smtClean="0">
                <a:solidFill>
                  <a:schemeClr val="tx1"/>
                </a:solidFill>
              </a:rPr>
              <a:t>M85 Claims Practice				M96 Liability Insurance</a:t>
            </a:r>
          </a:p>
          <a:p>
            <a:pPr lvl="1" algn="l"/>
            <a:r>
              <a:rPr lang="en-GB" sz="1600" dirty="0" smtClean="0">
                <a:solidFill>
                  <a:schemeClr val="tx1"/>
                </a:solidFill>
              </a:rPr>
              <a:t>M92 Insurance Business and Finance	M97 Reinsurance</a:t>
            </a:r>
          </a:p>
          <a:p>
            <a:pPr algn="l"/>
            <a:endParaRPr lang="en-GB" sz="2000" dirty="0">
              <a:solidFill>
                <a:schemeClr val="tx1"/>
              </a:solidFill>
            </a:endParaRPr>
          </a:p>
          <a:p>
            <a:pPr marL="342900" indent="-342900" algn="l">
              <a:buFont typeface="Arial"/>
              <a:buChar char="•"/>
            </a:pPr>
            <a:endParaRPr lang="en-GB" sz="2000" dirty="0">
              <a:solidFill>
                <a:schemeClr val="tx1"/>
              </a:solidFill>
            </a:endParaRPr>
          </a:p>
        </p:txBody>
      </p:sp>
      <p:sp>
        <p:nvSpPr>
          <p:cNvPr id="2" name="Slide Number Placeholder 1"/>
          <p:cNvSpPr>
            <a:spLocks noGrp="1"/>
          </p:cNvSpPr>
          <p:nvPr>
            <p:ph type="sldNum" sz="quarter" idx="12"/>
          </p:nvPr>
        </p:nvSpPr>
        <p:spPr/>
        <p:txBody>
          <a:bodyPr/>
          <a:lstStyle/>
          <a:p>
            <a:fld id="{610C4985-674E-7F40-86CA-649605A768E0}" type="slidenum">
              <a:rPr lang="en-US" smtClean="0"/>
              <a:t>3</a:t>
            </a:fld>
            <a:endParaRPr lang="en-US"/>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951945" y="5334933"/>
            <a:ext cx="1131518" cy="1101741"/>
          </a:xfrm>
          <a:prstGeom prst="rect">
            <a:avLst/>
          </a:prstGeom>
        </p:spPr>
      </p:pic>
    </p:spTree>
    <p:extLst>
      <p:ext uri="{BB962C8B-B14F-4D97-AF65-F5344CB8AC3E}">
        <p14:creationId xmlns:p14="http://schemas.microsoft.com/office/powerpoint/2010/main" val="362992719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611560" y="404664"/>
            <a:ext cx="8280920" cy="950003"/>
          </a:xfrm>
        </p:spPr>
        <p:txBody>
          <a:bodyPr>
            <a:noAutofit/>
          </a:bodyPr>
          <a:lstStyle/>
          <a:p>
            <a:pPr algn="l"/>
            <a:r>
              <a:rPr lang="en-GB" sz="2400" dirty="0" smtClean="0">
                <a:solidFill>
                  <a:srgbClr val="000090"/>
                </a:solidFill>
              </a:rPr>
              <a:t>VIP – Very Important Publication!</a:t>
            </a:r>
            <a:endParaRPr lang="en-GB" sz="1800" dirty="0"/>
          </a:p>
        </p:txBody>
      </p:sp>
      <p:sp>
        <p:nvSpPr>
          <p:cNvPr id="5" name="Subtitle 4"/>
          <p:cNvSpPr>
            <a:spLocks noGrp="1"/>
          </p:cNvSpPr>
          <p:nvPr>
            <p:ph type="subTitle" idx="1"/>
          </p:nvPr>
        </p:nvSpPr>
        <p:spPr>
          <a:xfrm>
            <a:off x="611560" y="1495778"/>
            <a:ext cx="8280920" cy="4143022"/>
          </a:xfrm>
        </p:spPr>
        <p:txBody>
          <a:bodyPr>
            <a:noAutofit/>
          </a:bodyPr>
          <a:lstStyle/>
          <a:p>
            <a:pPr algn="l"/>
            <a:endParaRPr lang="en-GB" sz="2000" dirty="0" smtClean="0">
              <a:solidFill>
                <a:schemeClr val="tx1"/>
              </a:solidFill>
            </a:endParaRPr>
          </a:p>
          <a:p>
            <a:pPr algn="l"/>
            <a:r>
              <a:rPr lang="en-GB" sz="2000" dirty="0" smtClean="0">
                <a:solidFill>
                  <a:schemeClr val="tx1"/>
                </a:solidFill>
              </a:rPr>
              <a:t>Find the “Insurance Qualifications – 2016 Information for Candidates” publication on the CII website and review carefully</a:t>
            </a:r>
          </a:p>
        </p:txBody>
      </p:sp>
      <p:sp>
        <p:nvSpPr>
          <p:cNvPr id="2" name="Slide Number Placeholder 1"/>
          <p:cNvSpPr>
            <a:spLocks noGrp="1"/>
          </p:cNvSpPr>
          <p:nvPr>
            <p:ph type="sldNum" sz="quarter" idx="12"/>
          </p:nvPr>
        </p:nvSpPr>
        <p:spPr/>
        <p:txBody>
          <a:bodyPr/>
          <a:lstStyle/>
          <a:p>
            <a:fld id="{610C4985-674E-7F40-86CA-649605A768E0}" type="slidenum">
              <a:rPr lang="en-US" smtClean="0"/>
              <a:t>4</a:t>
            </a:fld>
            <a:endParaRPr lang="en-US"/>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951945" y="5334933"/>
            <a:ext cx="1131518" cy="1101741"/>
          </a:xfrm>
          <a:prstGeom prst="rect">
            <a:avLst/>
          </a:prstGeom>
        </p:spPr>
      </p:pic>
    </p:spTree>
    <p:extLst>
      <p:ext uri="{BB962C8B-B14F-4D97-AF65-F5344CB8AC3E}">
        <p14:creationId xmlns:p14="http://schemas.microsoft.com/office/powerpoint/2010/main" val="44432877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611560" y="404664"/>
            <a:ext cx="8280920" cy="1368152"/>
          </a:xfrm>
        </p:spPr>
        <p:txBody>
          <a:bodyPr>
            <a:noAutofit/>
          </a:bodyPr>
          <a:lstStyle/>
          <a:p>
            <a:pPr algn="l"/>
            <a:r>
              <a:rPr lang="is-IS" sz="2400" dirty="0" smtClean="0">
                <a:solidFill>
                  <a:srgbClr val="000090"/>
                </a:solidFill>
              </a:rPr>
              <a:t>Course objectives</a:t>
            </a:r>
            <a:r>
              <a:rPr lang="en-GB" sz="1800" dirty="0" smtClean="0">
                <a:solidFill>
                  <a:srgbClr val="FF0000"/>
                </a:solidFill>
              </a:rPr>
              <a:t/>
            </a:r>
            <a:br>
              <a:rPr lang="en-GB" sz="1800" dirty="0" smtClean="0">
                <a:solidFill>
                  <a:srgbClr val="FF0000"/>
                </a:solidFill>
              </a:rPr>
            </a:br>
            <a:endParaRPr lang="en-GB" sz="1800" dirty="0">
              <a:solidFill>
                <a:srgbClr val="FF0000"/>
              </a:solidFill>
            </a:endParaRPr>
          </a:p>
        </p:txBody>
      </p:sp>
      <p:sp>
        <p:nvSpPr>
          <p:cNvPr id="5" name="Subtitle 4"/>
          <p:cNvSpPr>
            <a:spLocks noGrp="1"/>
          </p:cNvSpPr>
          <p:nvPr>
            <p:ph type="subTitle" idx="1"/>
          </p:nvPr>
        </p:nvSpPr>
        <p:spPr>
          <a:xfrm>
            <a:off x="611560" y="1524000"/>
            <a:ext cx="8280920" cy="4114800"/>
          </a:xfrm>
        </p:spPr>
        <p:txBody>
          <a:bodyPr>
            <a:noAutofit/>
          </a:bodyPr>
          <a:lstStyle/>
          <a:p>
            <a:pPr marL="285750" indent="-285750" algn="l">
              <a:buFont typeface="Arial" charset="0"/>
              <a:buChar char="•"/>
            </a:pPr>
            <a:r>
              <a:rPr lang="en-US" sz="1800" dirty="0">
                <a:solidFill>
                  <a:schemeClr val="tx1"/>
                </a:solidFill>
              </a:rPr>
              <a:t>Breaking-down the </a:t>
            </a:r>
            <a:r>
              <a:rPr lang="en-US" sz="1800" b="1" dirty="0">
                <a:solidFill>
                  <a:schemeClr val="tx1"/>
                </a:solidFill>
              </a:rPr>
              <a:t>assignment </a:t>
            </a:r>
            <a:r>
              <a:rPr lang="en-US" sz="1800" dirty="0">
                <a:solidFill>
                  <a:schemeClr val="tx1"/>
                </a:solidFill>
              </a:rPr>
              <a:t>question</a:t>
            </a:r>
          </a:p>
          <a:p>
            <a:pPr marL="285750" indent="-285750" algn="l">
              <a:buFont typeface="Arial" charset="0"/>
              <a:buChar char="•"/>
            </a:pPr>
            <a:r>
              <a:rPr lang="en-US" sz="1800" dirty="0" smtClean="0">
                <a:solidFill>
                  <a:schemeClr val="tx1"/>
                </a:solidFill>
              </a:rPr>
              <a:t>Understanding </a:t>
            </a:r>
            <a:r>
              <a:rPr lang="en-US" sz="1800" dirty="0">
                <a:solidFill>
                  <a:schemeClr val="tx1"/>
                </a:solidFill>
              </a:rPr>
              <a:t>the marking matrix</a:t>
            </a:r>
          </a:p>
          <a:p>
            <a:pPr marL="285750" indent="-285750" algn="l">
              <a:buFont typeface="Arial" charset="0"/>
              <a:buChar char="•"/>
            </a:pPr>
            <a:r>
              <a:rPr lang="en-US" sz="1800" dirty="0">
                <a:solidFill>
                  <a:schemeClr val="tx1"/>
                </a:solidFill>
              </a:rPr>
              <a:t>Using multiple sources to answer assignments</a:t>
            </a:r>
          </a:p>
          <a:p>
            <a:pPr marL="285750" indent="-285750" algn="l">
              <a:buFont typeface="Arial" charset="0"/>
              <a:buChar char="•"/>
            </a:pPr>
            <a:r>
              <a:rPr lang="en-US" sz="1800" dirty="0">
                <a:solidFill>
                  <a:schemeClr val="tx1"/>
                </a:solidFill>
              </a:rPr>
              <a:t>Layout, readability and style</a:t>
            </a:r>
          </a:p>
          <a:p>
            <a:pPr marL="285750" indent="-285750" algn="l">
              <a:buFont typeface="Arial" charset="0"/>
              <a:buChar char="•"/>
            </a:pPr>
            <a:r>
              <a:rPr lang="en-US" sz="1800" dirty="0">
                <a:solidFill>
                  <a:schemeClr val="tx1"/>
                </a:solidFill>
              </a:rPr>
              <a:t>Finding sources that are current and relevant</a:t>
            </a:r>
          </a:p>
          <a:p>
            <a:pPr marL="285750" indent="-285750" algn="l">
              <a:buFont typeface="Arial" charset="0"/>
              <a:buChar char="•"/>
            </a:pPr>
            <a:r>
              <a:rPr lang="en-US" sz="1800" dirty="0">
                <a:solidFill>
                  <a:schemeClr val="tx1"/>
                </a:solidFill>
              </a:rPr>
              <a:t>Framing insightful conclusions</a:t>
            </a:r>
          </a:p>
          <a:p>
            <a:pPr marL="285750" indent="-285750" algn="l">
              <a:buFont typeface="Arial" charset="0"/>
              <a:buChar char="•"/>
            </a:pPr>
            <a:r>
              <a:rPr lang="en-US" sz="1800" dirty="0">
                <a:solidFill>
                  <a:schemeClr val="tx1"/>
                </a:solidFill>
              </a:rPr>
              <a:t>Understanding </a:t>
            </a:r>
            <a:r>
              <a:rPr lang="en-US" sz="1800" b="1" dirty="0">
                <a:solidFill>
                  <a:schemeClr val="tx1"/>
                </a:solidFill>
              </a:rPr>
              <a:t>multiple-choice </a:t>
            </a:r>
            <a:r>
              <a:rPr lang="en-US" sz="1800" b="1" dirty="0" smtClean="0">
                <a:solidFill>
                  <a:schemeClr val="tx1"/>
                </a:solidFill>
              </a:rPr>
              <a:t>questions </a:t>
            </a:r>
            <a:r>
              <a:rPr lang="en-US" sz="1800" dirty="0" smtClean="0">
                <a:solidFill>
                  <a:schemeClr val="tx1"/>
                </a:solidFill>
              </a:rPr>
              <a:t>and strategies </a:t>
            </a:r>
            <a:r>
              <a:rPr lang="en-US" sz="1800" dirty="0">
                <a:solidFill>
                  <a:schemeClr val="tx1"/>
                </a:solidFill>
              </a:rPr>
              <a:t>for eliminating the wrong answer</a:t>
            </a:r>
          </a:p>
          <a:p>
            <a:pPr marL="285750" indent="-285750" algn="l">
              <a:buFont typeface="Arial" charset="0"/>
              <a:buChar char="•"/>
            </a:pPr>
            <a:r>
              <a:rPr lang="en-US" sz="1800" dirty="0" smtClean="0">
                <a:solidFill>
                  <a:schemeClr val="tx1"/>
                </a:solidFill>
              </a:rPr>
              <a:t>MCE </a:t>
            </a:r>
            <a:r>
              <a:rPr lang="en-US" sz="1800" dirty="0">
                <a:solidFill>
                  <a:schemeClr val="tx1"/>
                </a:solidFill>
              </a:rPr>
              <a:t>time management.</a:t>
            </a:r>
          </a:p>
          <a:p>
            <a:pPr algn="l"/>
            <a:endParaRPr lang="en-US" sz="1800" b="1" dirty="0" smtClean="0">
              <a:solidFill>
                <a:schemeClr val="tx1"/>
              </a:solidFill>
            </a:endParaRPr>
          </a:p>
          <a:p>
            <a:pPr algn="l"/>
            <a:r>
              <a:rPr lang="en-US" sz="1800" b="1" dirty="0" smtClean="0">
                <a:solidFill>
                  <a:schemeClr val="tx1"/>
                </a:solidFill>
              </a:rPr>
              <a:t>Learning </a:t>
            </a:r>
            <a:r>
              <a:rPr lang="en-US" sz="1800" b="1" dirty="0">
                <a:solidFill>
                  <a:schemeClr val="tx1"/>
                </a:solidFill>
              </a:rPr>
              <a:t>outcomes</a:t>
            </a:r>
          </a:p>
          <a:p>
            <a:pPr marL="285750" indent="-285750" algn="l">
              <a:buFont typeface="Arial" charset="0"/>
              <a:buChar char="•"/>
            </a:pPr>
            <a:r>
              <a:rPr lang="en-US" sz="1600" dirty="0" smtClean="0">
                <a:solidFill>
                  <a:schemeClr val="tx1"/>
                </a:solidFill>
              </a:rPr>
              <a:t>	</a:t>
            </a:r>
            <a:r>
              <a:rPr lang="en-US" sz="1800" dirty="0" smtClean="0">
                <a:solidFill>
                  <a:schemeClr val="tx1"/>
                </a:solidFill>
              </a:rPr>
              <a:t>An </a:t>
            </a:r>
            <a:r>
              <a:rPr lang="en-US" sz="1800" dirty="0">
                <a:solidFill>
                  <a:schemeClr val="tx1"/>
                </a:solidFill>
              </a:rPr>
              <a:t>understanding of how to research and structure assignments</a:t>
            </a:r>
          </a:p>
          <a:p>
            <a:pPr marL="285750" indent="-285750" algn="l">
              <a:buFont typeface="Arial" charset="0"/>
              <a:buChar char="•"/>
            </a:pPr>
            <a:r>
              <a:rPr lang="en-US" sz="1800" dirty="0" smtClean="0">
                <a:solidFill>
                  <a:schemeClr val="tx1"/>
                </a:solidFill>
              </a:rPr>
              <a:t>	How </a:t>
            </a:r>
            <a:r>
              <a:rPr lang="en-US" sz="1800" dirty="0">
                <a:solidFill>
                  <a:schemeClr val="tx1"/>
                </a:solidFill>
              </a:rPr>
              <a:t>to best answer multiple-choice questions.</a:t>
            </a:r>
            <a:endParaRPr lang="en-GB" sz="1800" dirty="0">
              <a:solidFill>
                <a:schemeClr val="tx1"/>
              </a:solidFill>
            </a:endParaRPr>
          </a:p>
        </p:txBody>
      </p:sp>
      <p:sp>
        <p:nvSpPr>
          <p:cNvPr id="2" name="Slide Number Placeholder 1"/>
          <p:cNvSpPr>
            <a:spLocks noGrp="1"/>
          </p:cNvSpPr>
          <p:nvPr>
            <p:ph type="sldNum" sz="quarter" idx="12"/>
          </p:nvPr>
        </p:nvSpPr>
        <p:spPr/>
        <p:txBody>
          <a:bodyPr/>
          <a:lstStyle/>
          <a:p>
            <a:fld id="{610C4985-674E-7F40-86CA-649605A768E0}" type="slidenum">
              <a:rPr lang="en-US" smtClean="0"/>
              <a:t>5</a:t>
            </a:fld>
            <a:endParaRPr lang="en-US"/>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951945" y="5334933"/>
            <a:ext cx="1131518" cy="1101741"/>
          </a:xfrm>
          <a:prstGeom prst="rect">
            <a:avLst/>
          </a:prstGeom>
        </p:spPr>
      </p:pic>
    </p:spTree>
    <p:extLst>
      <p:ext uri="{BB962C8B-B14F-4D97-AF65-F5344CB8AC3E}">
        <p14:creationId xmlns:p14="http://schemas.microsoft.com/office/powerpoint/2010/main" val="122862939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611560" y="404665"/>
            <a:ext cx="8280920" cy="583114"/>
          </a:xfrm>
        </p:spPr>
        <p:txBody>
          <a:bodyPr>
            <a:noAutofit/>
          </a:bodyPr>
          <a:lstStyle/>
          <a:p>
            <a:pPr algn="l"/>
            <a:r>
              <a:rPr lang="en-GB" sz="2400" dirty="0" smtClean="0">
                <a:solidFill>
                  <a:srgbClr val="000090"/>
                </a:solidFill>
              </a:rPr>
              <a:t>Getting yourself organised</a:t>
            </a:r>
            <a:endParaRPr lang="en-GB" sz="1800" dirty="0"/>
          </a:p>
        </p:txBody>
      </p:sp>
      <p:sp>
        <p:nvSpPr>
          <p:cNvPr id="5" name="Subtitle 4"/>
          <p:cNvSpPr>
            <a:spLocks noGrp="1"/>
          </p:cNvSpPr>
          <p:nvPr>
            <p:ph type="subTitle" idx="1"/>
          </p:nvPr>
        </p:nvSpPr>
        <p:spPr>
          <a:xfrm>
            <a:off x="396625" y="1157111"/>
            <a:ext cx="8509966" cy="4789463"/>
          </a:xfrm>
        </p:spPr>
        <p:txBody>
          <a:bodyPr>
            <a:noAutofit/>
          </a:bodyPr>
          <a:lstStyle/>
          <a:p>
            <a:pPr marL="342900" indent="-342900" algn="l">
              <a:buFont typeface="Arial"/>
              <a:buChar char="•"/>
            </a:pPr>
            <a:r>
              <a:rPr lang="en-GB" sz="2000" dirty="0" smtClean="0">
                <a:solidFill>
                  <a:schemeClr val="tx1"/>
                </a:solidFill>
              </a:rPr>
              <a:t>You need to be aware of the administrative requirements that the CII impose</a:t>
            </a:r>
          </a:p>
          <a:p>
            <a:pPr marL="342900" indent="-342900" algn="l">
              <a:buFont typeface="Arial"/>
              <a:buChar char="•"/>
            </a:pPr>
            <a:endParaRPr lang="en-GB" sz="2000" dirty="0">
              <a:solidFill>
                <a:schemeClr val="tx1"/>
              </a:solidFill>
            </a:endParaRPr>
          </a:p>
          <a:p>
            <a:pPr marL="342900" indent="-342900" algn="l">
              <a:buFont typeface="Arial"/>
              <a:buChar char="•"/>
            </a:pPr>
            <a:r>
              <a:rPr lang="en-GB" sz="2000" dirty="0" smtClean="0">
                <a:solidFill>
                  <a:schemeClr val="tx1"/>
                </a:solidFill>
              </a:rPr>
              <a:t>Ensure you are familiar with the documents available on RevisionMate under the two headings:</a:t>
            </a:r>
          </a:p>
          <a:p>
            <a:pPr marL="800100" lvl="1" indent="-342900" algn="l">
              <a:buFont typeface="Arial"/>
              <a:buChar char="•"/>
            </a:pPr>
            <a:r>
              <a:rPr lang="en-GB" sz="2000" dirty="0" smtClean="0">
                <a:solidFill>
                  <a:schemeClr val="tx1"/>
                </a:solidFill>
              </a:rPr>
              <a:t>Information</a:t>
            </a:r>
          </a:p>
          <a:p>
            <a:pPr marL="800100" lvl="1" indent="-342900" algn="l">
              <a:buFont typeface="Arial"/>
              <a:buChar char="•"/>
            </a:pPr>
            <a:r>
              <a:rPr lang="en-GB" sz="2000" dirty="0" smtClean="0">
                <a:solidFill>
                  <a:schemeClr val="tx1"/>
                </a:solidFill>
              </a:rPr>
              <a:t>Coursework Assignment Centre</a:t>
            </a:r>
          </a:p>
          <a:p>
            <a:pPr marL="342900" indent="-342900" algn="l">
              <a:buFont typeface="Arial"/>
              <a:buChar char="•"/>
            </a:pPr>
            <a:endParaRPr lang="en-GB" sz="2000" dirty="0" smtClean="0">
              <a:solidFill>
                <a:schemeClr val="tx1"/>
              </a:solidFill>
            </a:endParaRPr>
          </a:p>
          <a:p>
            <a:pPr marL="342900" indent="-342900" algn="l">
              <a:buFont typeface="Arial"/>
              <a:buChar char="•"/>
            </a:pPr>
            <a:r>
              <a:rPr lang="en-GB" sz="2000" dirty="0" smtClean="0">
                <a:solidFill>
                  <a:schemeClr val="tx1"/>
                </a:solidFill>
              </a:rPr>
              <a:t>Be clear on your timeframes:</a:t>
            </a:r>
          </a:p>
          <a:p>
            <a:pPr marL="800100" lvl="1" indent="-342900" algn="l">
              <a:buFont typeface="Arial"/>
              <a:buChar char="•"/>
            </a:pPr>
            <a:r>
              <a:rPr lang="en-GB" sz="1800" dirty="0" smtClean="0">
                <a:solidFill>
                  <a:schemeClr val="tx1"/>
                </a:solidFill>
              </a:rPr>
              <a:t>The assignment must be submitted within 6 months of </a:t>
            </a:r>
            <a:r>
              <a:rPr lang="en-GB" sz="1800" u="sng" dirty="0" smtClean="0">
                <a:solidFill>
                  <a:schemeClr val="tx1"/>
                </a:solidFill>
              </a:rPr>
              <a:t>enrolment</a:t>
            </a:r>
          </a:p>
          <a:p>
            <a:pPr marL="800100" lvl="1" indent="-342900" algn="l">
              <a:buFont typeface="Arial"/>
              <a:buChar char="•"/>
            </a:pPr>
            <a:r>
              <a:rPr lang="en-GB" sz="1800" dirty="0" smtClean="0">
                <a:solidFill>
                  <a:schemeClr val="tx1"/>
                </a:solidFill>
              </a:rPr>
              <a:t>The multiple-choice exam (MCE) must be completed within 18 months of </a:t>
            </a:r>
            <a:r>
              <a:rPr lang="en-GB" sz="1800" u="sng" dirty="0" smtClean="0">
                <a:solidFill>
                  <a:schemeClr val="tx1"/>
                </a:solidFill>
              </a:rPr>
              <a:t>enrolment</a:t>
            </a:r>
          </a:p>
          <a:p>
            <a:pPr marL="800100" lvl="1" indent="-342900" algn="l">
              <a:buFont typeface="Arial"/>
              <a:buChar char="•"/>
            </a:pPr>
            <a:r>
              <a:rPr lang="en-GB" sz="1800" dirty="0" smtClean="0">
                <a:solidFill>
                  <a:schemeClr val="tx1"/>
                </a:solidFill>
              </a:rPr>
              <a:t>Overall, you must pass the assignment and MCE within the 18 months</a:t>
            </a:r>
          </a:p>
          <a:p>
            <a:pPr marL="800100" lvl="1" indent="-342900" algn="l">
              <a:buFont typeface="Arial"/>
              <a:buChar char="•"/>
            </a:pPr>
            <a:endParaRPr lang="en-GB" sz="1600" dirty="0">
              <a:solidFill>
                <a:schemeClr val="tx1"/>
              </a:solidFill>
            </a:endParaRPr>
          </a:p>
        </p:txBody>
      </p:sp>
      <p:sp>
        <p:nvSpPr>
          <p:cNvPr id="2" name="Slide Number Placeholder 1"/>
          <p:cNvSpPr>
            <a:spLocks noGrp="1"/>
          </p:cNvSpPr>
          <p:nvPr>
            <p:ph type="sldNum" sz="quarter" idx="12"/>
          </p:nvPr>
        </p:nvSpPr>
        <p:spPr/>
        <p:txBody>
          <a:bodyPr/>
          <a:lstStyle/>
          <a:p>
            <a:fld id="{610C4985-674E-7F40-86CA-649605A768E0}" type="slidenum">
              <a:rPr lang="en-US" smtClean="0"/>
              <a:t>6</a:t>
            </a:fld>
            <a:endParaRPr lang="en-US"/>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951945" y="5334933"/>
            <a:ext cx="1131518" cy="1101741"/>
          </a:xfrm>
          <a:prstGeom prst="rect">
            <a:avLst/>
          </a:prstGeom>
        </p:spPr>
      </p:pic>
    </p:spTree>
    <p:extLst>
      <p:ext uri="{BB962C8B-B14F-4D97-AF65-F5344CB8AC3E}">
        <p14:creationId xmlns:p14="http://schemas.microsoft.com/office/powerpoint/2010/main" val="332869841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611560" y="404664"/>
            <a:ext cx="8280920" cy="950003"/>
          </a:xfrm>
        </p:spPr>
        <p:txBody>
          <a:bodyPr>
            <a:noAutofit/>
          </a:bodyPr>
          <a:lstStyle/>
          <a:p>
            <a:pPr algn="l"/>
            <a:r>
              <a:rPr lang="en-GB" sz="2400" dirty="0" smtClean="0">
                <a:solidFill>
                  <a:srgbClr val="000090"/>
                </a:solidFill>
              </a:rPr>
              <a:t>Published </a:t>
            </a:r>
            <a:r>
              <a:rPr lang="en-GB" sz="2400" u="sng" dirty="0" smtClean="0">
                <a:solidFill>
                  <a:srgbClr val="000090"/>
                </a:solidFill>
              </a:rPr>
              <a:t>Information</a:t>
            </a:r>
            <a:r>
              <a:rPr lang="en-GB" sz="2400" dirty="0" smtClean="0">
                <a:solidFill>
                  <a:srgbClr val="000090"/>
                </a:solidFill>
              </a:rPr>
              <a:t> (and resources) on RevisionMate</a:t>
            </a:r>
            <a:endParaRPr lang="en-GB" sz="1800" dirty="0"/>
          </a:p>
        </p:txBody>
      </p:sp>
      <p:sp>
        <p:nvSpPr>
          <p:cNvPr id="5" name="Subtitle 4"/>
          <p:cNvSpPr>
            <a:spLocks noGrp="1"/>
          </p:cNvSpPr>
          <p:nvPr>
            <p:ph type="subTitle" idx="1"/>
          </p:nvPr>
        </p:nvSpPr>
        <p:spPr>
          <a:xfrm>
            <a:off x="611560" y="1215025"/>
            <a:ext cx="8280920" cy="4423775"/>
          </a:xfrm>
        </p:spPr>
        <p:txBody>
          <a:bodyPr>
            <a:noAutofit/>
          </a:bodyPr>
          <a:lstStyle/>
          <a:p>
            <a:pPr algn="l"/>
            <a:r>
              <a:rPr lang="en-GB" sz="2000" i="1" dirty="0">
                <a:solidFill>
                  <a:schemeClr val="tx1"/>
                </a:solidFill>
              </a:rPr>
              <a:t>W</a:t>
            </a:r>
            <a:r>
              <a:rPr lang="en-GB" sz="2000" i="1" dirty="0" smtClean="0">
                <a:solidFill>
                  <a:schemeClr val="tx1"/>
                </a:solidFill>
              </a:rPr>
              <a:t>arning – do not rely on this PP presentation – check everything against the CII’s website instructions!</a:t>
            </a:r>
          </a:p>
          <a:p>
            <a:pPr algn="l"/>
            <a:endParaRPr lang="en-GB" sz="2000" dirty="0">
              <a:solidFill>
                <a:schemeClr val="tx1"/>
              </a:solidFill>
            </a:endParaRPr>
          </a:p>
          <a:p>
            <a:pPr algn="l"/>
            <a:r>
              <a:rPr lang="en-GB" sz="2000" dirty="0" smtClean="0">
                <a:solidFill>
                  <a:schemeClr val="tx1"/>
                </a:solidFill>
              </a:rPr>
              <a:t>Students must download, read and understand the following documents:</a:t>
            </a:r>
          </a:p>
          <a:p>
            <a:pPr algn="l"/>
            <a:endParaRPr lang="en-GB" sz="2000" dirty="0">
              <a:solidFill>
                <a:schemeClr val="tx1"/>
              </a:solidFill>
            </a:endParaRPr>
          </a:p>
          <a:p>
            <a:pPr marL="342900" indent="-342900" algn="l">
              <a:buFont typeface="Arial"/>
              <a:buChar char="•"/>
            </a:pPr>
            <a:r>
              <a:rPr lang="en-GB" sz="2000" dirty="0" smtClean="0">
                <a:solidFill>
                  <a:schemeClr val="tx1"/>
                </a:solidFill>
              </a:rPr>
              <a:t>The subject syllabus (includes a note of the estimated number of questions that tests each learning outcome in the exam)</a:t>
            </a:r>
          </a:p>
          <a:p>
            <a:pPr marL="342900" indent="-342900" algn="l">
              <a:buFont typeface="Arial"/>
              <a:buChar char="•"/>
            </a:pPr>
            <a:r>
              <a:rPr lang="en-GB" sz="2000" dirty="0" smtClean="0">
                <a:solidFill>
                  <a:schemeClr val="tx1"/>
                </a:solidFill>
              </a:rPr>
              <a:t>Mixed Assessment Candidate Guidelines</a:t>
            </a:r>
          </a:p>
          <a:p>
            <a:pPr marL="342900" indent="-342900" algn="l">
              <a:buFont typeface="Arial"/>
              <a:buChar char="•"/>
            </a:pPr>
            <a:r>
              <a:rPr lang="en-GB" sz="2000" dirty="0" smtClean="0">
                <a:solidFill>
                  <a:schemeClr val="tx1"/>
                </a:solidFill>
              </a:rPr>
              <a:t>FAQs</a:t>
            </a:r>
          </a:p>
          <a:p>
            <a:pPr marL="342900" indent="-342900" algn="l">
              <a:buFont typeface="Arial"/>
              <a:buChar char="•"/>
            </a:pPr>
            <a:r>
              <a:rPr lang="en-GB" sz="2000" dirty="0" smtClean="0">
                <a:solidFill>
                  <a:schemeClr val="tx1"/>
                </a:solidFill>
              </a:rPr>
              <a:t>A discussion forum (link)</a:t>
            </a:r>
          </a:p>
          <a:p>
            <a:pPr marL="342900" indent="-342900" algn="l">
              <a:buFont typeface="Arial"/>
              <a:buChar char="•"/>
            </a:pPr>
            <a:r>
              <a:rPr lang="en-GB" sz="2000" dirty="0" smtClean="0">
                <a:solidFill>
                  <a:schemeClr val="tx1"/>
                </a:solidFill>
              </a:rPr>
              <a:t>Sample MCQ exam and answers</a:t>
            </a:r>
          </a:p>
          <a:p>
            <a:pPr marL="342900" indent="-342900" algn="l">
              <a:buFont typeface="Arial"/>
              <a:buChar char="•"/>
            </a:pPr>
            <a:r>
              <a:rPr lang="en-GB" sz="2000" dirty="0" smtClean="0">
                <a:solidFill>
                  <a:schemeClr val="tx1"/>
                </a:solidFill>
              </a:rPr>
              <a:t>Study text-based chapter tests</a:t>
            </a:r>
          </a:p>
          <a:p>
            <a:pPr marL="342900" indent="-342900" algn="l">
              <a:buFont typeface="Arial"/>
              <a:buChar char="•"/>
            </a:pPr>
            <a:endParaRPr lang="en-GB" sz="2000" dirty="0">
              <a:solidFill>
                <a:schemeClr val="tx1"/>
              </a:solidFill>
            </a:endParaRPr>
          </a:p>
          <a:p>
            <a:pPr marL="342900" indent="-342900" algn="l">
              <a:buFont typeface="Arial"/>
              <a:buChar char="•"/>
            </a:pPr>
            <a:endParaRPr lang="en-GB" sz="2000" dirty="0">
              <a:solidFill>
                <a:schemeClr val="tx1"/>
              </a:solidFill>
            </a:endParaRPr>
          </a:p>
        </p:txBody>
      </p:sp>
      <p:sp>
        <p:nvSpPr>
          <p:cNvPr id="2" name="Slide Number Placeholder 1"/>
          <p:cNvSpPr>
            <a:spLocks noGrp="1"/>
          </p:cNvSpPr>
          <p:nvPr>
            <p:ph type="sldNum" sz="quarter" idx="12"/>
          </p:nvPr>
        </p:nvSpPr>
        <p:spPr/>
        <p:txBody>
          <a:bodyPr/>
          <a:lstStyle/>
          <a:p>
            <a:fld id="{610C4985-674E-7F40-86CA-649605A768E0}" type="slidenum">
              <a:rPr lang="en-US" smtClean="0"/>
              <a:t>7</a:t>
            </a:fld>
            <a:endParaRPr lang="en-US"/>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951945" y="5334933"/>
            <a:ext cx="1131518" cy="1101741"/>
          </a:xfrm>
          <a:prstGeom prst="rect">
            <a:avLst/>
          </a:prstGeom>
        </p:spPr>
      </p:pic>
    </p:spTree>
    <p:extLst>
      <p:ext uri="{BB962C8B-B14F-4D97-AF65-F5344CB8AC3E}">
        <p14:creationId xmlns:p14="http://schemas.microsoft.com/office/powerpoint/2010/main" val="266533509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611560" y="404664"/>
            <a:ext cx="8280920" cy="950003"/>
          </a:xfrm>
        </p:spPr>
        <p:txBody>
          <a:bodyPr>
            <a:noAutofit/>
          </a:bodyPr>
          <a:lstStyle/>
          <a:p>
            <a:pPr algn="l"/>
            <a:r>
              <a:rPr lang="en-GB" sz="2400" dirty="0" smtClean="0">
                <a:solidFill>
                  <a:srgbClr val="000090"/>
                </a:solidFill>
              </a:rPr>
              <a:t>Coursework Assignment Centre</a:t>
            </a:r>
            <a:endParaRPr lang="en-GB" sz="1800" dirty="0"/>
          </a:p>
        </p:txBody>
      </p:sp>
      <p:sp>
        <p:nvSpPr>
          <p:cNvPr id="5" name="Subtitle 4"/>
          <p:cNvSpPr>
            <a:spLocks noGrp="1"/>
          </p:cNvSpPr>
          <p:nvPr>
            <p:ph type="subTitle" idx="1"/>
          </p:nvPr>
        </p:nvSpPr>
        <p:spPr>
          <a:xfrm>
            <a:off x="611560" y="1495778"/>
            <a:ext cx="8280920" cy="4143022"/>
          </a:xfrm>
        </p:spPr>
        <p:txBody>
          <a:bodyPr>
            <a:noAutofit/>
          </a:bodyPr>
          <a:lstStyle/>
          <a:p>
            <a:pPr algn="l"/>
            <a:r>
              <a:rPr lang="en-GB" sz="2000" dirty="0">
                <a:solidFill>
                  <a:schemeClr val="tx1"/>
                </a:solidFill>
              </a:rPr>
              <a:t>S</a:t>
            </a:r>
            <a:r>
              <a:rPr lang="en-GB" sz="2000" dirty="0" smtClean="0">
                <a:solidFill>
                  <a:schemeClr val="tx1"/>
                </a:solidFill>
              </a:rPr>
              <a:t>tudents must download, read and understand the following documents:</a:t>
            </a:r>
          </a:p>
          <a:p>
            <a:pPr algn="l"/>
            <a:endParaRPr lang="en-GB" sz="2000" dirty="0">
              <a:solidFill>
                <a:schemeClr val="tx1"/>
              </a:solidFill>
            </a:endParaRPr>
          </a:p>
          <a:p>
            <a:pPr marL="342900" indent="-342900" algn="l">
              <a:buFont typeface="Arial"/>
              <a:buChar char="•"/>
            </a:pPr>
            <a:r>
              <a:rPr lang="en-GB" sz="2000" dirty="0" smtClean="0">
                <a:solidFill>
                  <a:schemeClr val="tx1"/>
                </a:solidFill>
              </a:rPr>
              <a:t>The assignment itself</a:t>
            </a:r>
          </a:p>
          <a:p>
            <a:pPr marL="342900" indent="-342900" algn="l">
              <a:buFont typeface="Arial"/>
              <a:buChar char="•"/>
            </a:pPr>
            <a:r>
              <a:rPr lang="en-GB" sz="2000" dirty="0" smtClean="0">
                <a:solidFill>
                  <a:schemeClr val="tx1"/>
                </a:solidFill>
              </a:rPr>
              <a:t>An assignment template</a:t>
            </a:r>
          </a:p>
          <a:p>
            <a:pPr marL="342900" indent="-342900" algn="l">
              <a:buFont typeface="Arial"/>
              <a:buChar char="•"/>
            </a:pPr>
            <a:r>
              <a:rPr lang="en-GB" sz="2000" dirty="0" smtClean="0">
                <a:solidFill>
                  <a:schemeClr val="tx1"/>
                </a:solidFill>
              </a:rPr>
              <a:t>Coursework assignment submission area – 6 stages (notes expiry date)</a:t>
            </a:r>
          </a:p>
          <a:p>
            <a:pPr marL="342900" indent="-342900" algn="l">
              <a:buFont typeface="Arial"/>
              <a:buChar char="•"/>
            </a:pPr>
            <a:endParaRPr lang="en-GB" sz="2000" dirty="0" smtClean="0">
              <a:solidFill>
                <a:schemeClr val="tx1"/>
              </a:solidFill>
            </a:endParaRPr>
          </a:p>
          <a:p>
            <a:pPr algn="l"/>
            <a:r>
              <a:rPr lang="en-GB" sz="1600" b="1" dirty="0" smtClean="0">
                <a:solidFill>
                  <a:srgbClr val="000090"/>
                </a:solidFill>
              </a:rPr>
              <a:t>6 steps to submitting your assignment:</a:t>
            </a:r>
            <a:endParaRPr lang="en-GB" sz="1600" dirty="0" smtClean="0">
              <a:solidFill>
                <a:srgbClr val="000090"/>
              </a:solidFill>
            </a:endParaRPr>
          </a:p>
          <a:p>
            <a:pPr algn="l"/>
            <a:r>
              <a:rPr lang="en-GB" sz="1600" dirty="0" smtClean="0">
                <a:solidFill>
                  <a:srgbClr val="000090"/>
                </a:solidFill>
              </a:rPr>
              <a:t>1. click </a:t>
            </a:r>
            <a:r>
              <a:rPr lang="en-GB" sz="1600" b="1" dirty="0" smtClean="0">
                <a:solidFill>
                  <a:srgbClr val="000090"/>
                </a:solidFill>
              </a:rPr>
              <a:t>Upload files</a:t>
            </a:r>
            <a:endParaRPr lang="en-GB" sz="1600" dirty="0" smtClean="0">
              <a:solidFill>
                <a:srgbClr val="000090"/>
              </a:solidFill>
            </a:endParaRPr>
          </a:p>
          <a:p>
            <a:pPr algn="l"/>
            <a:r>
              <a:rPr lang="en-GB" sz="1600" dirty="0" smtClean="0">
                <a:solidFill>
                  <a:srgbClr val="000090"/>
                </a:solidFill>
              </a:rPr>
              <a:t>2. click </a:t>
            </a:r>
            <a:r>
              <a:rPr lang="en-GB" sz="1600" b="1" dirty="0" smtClean="0">
                <a:solidFill>
                  <a:srgbClr val="000090"/>
                </a:solidFill>
              </a:rPr>
              <a:t>Add...</a:t>
            </a:r>
            <a:endParaRPr lang="en-GB" sz="1600" dirty="0" smtClean="0">
              <a:solidFill>
                <a:srgbClr val="000090"/>
              </a:solidFill>
            </a:endParaRPr>
          </a:p>
          <a:p>
            <a:pPr algn="l"/>
            <a:r>
              <a:rPr lang="en-GB" sz="1600" dirty="0" smtClean="0">
                <a:solidFill>
                  <a:srgbClr val="000090"/>
                </a:solidFill>
              </a:rPr>
              <a:t>3. click </a:t>
            </a:r>
            <a:r>
              <a:rPr lang="en-GB" sz="1600" b="1" dirty="0" smtClean="0">
                <a:solidFill>
                  <a:srgbClr val="000090"/>
                </a:solidFill>
              </a:rPr>
              <a:t>Upload a file</a:t>
            </a:r>
            <a:r>
              <a:rPr lang="en-GB" sz="1600" dirty="0" smtClean="0">
                <a:solidFill>
                  <a:srgbClr val="000090"/>
                </a:solidFill>
              </a:rPr>
              <a:t>, and then </a:t>
            </a:r>
            <a:r>
              <a:rPr lang="en-GB" sz="1600" b="1" dirty="0" smtClean="0">
                <a:solidFill>
                  <a:srgbClr val="000090"/>
                </a:solidFill>
              </a:rPr>
              <a:t>Browse...</a:t>
            </a:r>
            <a:r>
              <a:rPr lang="en-GB" sz="1600" dirty="0" smtClean="0">
                <a:solidFill>
                  <a:srgbClr val="000090"/>
                </a:solidFill>
              </a:rPr>
              <a:t> to locate the document on your computer</a:t>
            </a:r>
          </a:p>
          <a:p>
            <a:pPr algn="l"/>
            <a:r>
              <a:rPr lang="en-GB" sz="1600" dirty="0" smtClean="0">
                <a:solidFill>
                  <a:srgbClr val="000090"/>
                </a:solidFill>
              </a:rPr>
              <a:t>4. click </a:t>
            </a:r>
            <a:r>
              <a:rPr lang="en-GB" sz="1600" b="1" dirty="0" smtClean="0">
                <a:solidFill>
                  <a:srgbClr val="000090"/>
                </a:solidFill>
              </a:rPr>
              <a:t>Upload this file</a:t>
            </a:r>
            <a:endParaRPr lang="en-GB" sz="1600" dirty="0" smtClean="0">
              <a:solidFill>
                <a:srgbClr val="000090"/>
              </a:solidFill>
            </a:endParaRPr>
          </a:p>
          <a:p>
            <a:pPr algn="l"/>
            <a:r>
              <a:rPr lang="en-GB" sz="1600" dirty="0" smtClean="0">
                <a:solidFill>
                  <a:srgbClr val="000090"/>
                </a:solidFill>
              </a:rPr>
              <a:t>5. click </a:t>
            </a:r>
            <a:r>
              <a:rPr lang="en-GB" sz="1600" b="1" dirty="0" smtClean="0">
                <a:solidFill>
                  <a:srgbClr val="000090"/>
                </a:solidFill>
              </a:rPr>
              <a:t>Save changes</a:t>
            </a:r>
            <a:endParaRPr lang="en-GB" sz="1600" dirty="0" smtClean="0">
              <a:solidFill>
                <a:srgbClr val="000090"/>
              </a:solidFill>
            </a:endParaRPr>
          </a:p>
          <a:p>
            <a:pPr algn="l"/>
            <a:r>
              <a:rPr lang="en-GB" sz="1600" dirty="0" smtClean="0">
                <a:solidFill>
                  <a:srgbClr val="000090"/>
                </a:solidFill>
              </a:rPr>
              <a:t>6. click </a:t>
            </a:r>
            <a:r>
              <a:rPr lang="en-GB" sz="1600" b="1" dirty="0" smtClean="0">
                <a:solidFill>
                  <a:srgbClr val="000090"/>
                </a:solidFill>
              </a:rPr>
              <a:t>Send for marking</a:t>
            </a:r>
            <a:endParaRPr lang="en-GB" sz="1600" dirty="0">
              <a:solidFill>
                <a:srgbClr val="000090"/>
              </a:solidFill>
            </a:endParaRPr>
          </a:p>
        </p:txBody>
      </p:sp>
      <p:sp>
        <p:nvSpPr>
          <p:cNvPr id="2" name="Slide Number Placeholder 1"/>
          <p:cNvSpPr>
            <a:spLocks noGrp="1"/>
          </p:cNvSpPr>
          <p:nvPr>
            <p:ph type="sldNum" sz="quarter" idx="12"/>
          </p:nvPr>
        </p:nvSpPr>
        <p:spPr/>
        <p:txBody>
          <a:bodyPr/>
          <a:lstStyle/>
          <a:p>
            <a:fld id="{610C4985-674E-7F40-86CA-649605A768E0}" type="slidenum">
              <a:rPr lang="en-US" smtClean="0"/>
              <a:t>8</a:t>
            </a:fld>
            <a:endParaRPr lang="en-US"/>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951945" y="5334933"/>
            <a:ext cx="1131518" cy="1101741"/>
          </a:xfrm>
          <a:prstGeom prst="rect">
            <a:avLst/>
          </a:prstGeom>
        </p:spPr>
      </p:pic>
    </p:spTree>
    <p:extLst>
      <p:ext uri="{BB962C8B-B14F-4D97-AF65-F5344CB8AC3E}">
        <p14:creationId xmlns:p14="http://schemas.microsoft.com/office/powerpoint/2010/main" val="49412515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611560" y="404664"/>
            <a:ext cx="8280920" cy="1570892"/>
          </a:xfrm>
        </p:spPr>
        <p:txBody>
          <a:bodyPr>
            <a:noAutofit/>
          </a:bodyPr>
          <a:lstStyle/>
          <a:p>
            <a:pPr algn="l"/>
            <a:r>
              <a:rPr lang="en-GB" sz="2400" dirty="0" smtClean="0">
                <a:solidFill>
                  <a:srgbClr val="000090"/>
                </a:solidFill>
              </a:rPr>
              <a:t>Student Assignment Skills</a:t>
            </a:r>
            <a:endParaRPr lang="en-GB" sz="1800" dirty="0"/>
          </a:p>
        </p:txBody>
      </p:sp>
      <p:sp>
        <p:nvSpPr>
          <p:cNvPr id="5" name="Subtitle 4"/>
          <p:cNvSpPr>
            <a:spLocks noGrp="1"/>
          </p:cNvSpPr>
          <p:nvPr>
            <p:ph type="subTitle" idx="1"/>
          </p:nvPr>
        </p:nvSpPr>
        <p:spPr>
          <a:xfrm>
            <a:off x="502717" y="1213556"/>
            <a:ext cx="8280920" cy="4391377"/>
          </a:xfrm>
        </p:spPr>
        <p:txBody>
          <a:bodyPr>
            <a:noAutofit/>
          </a:bodyPr>
          <a:lstStyle/>
          <a:p>
            <a:pPr algn="l"/>
            <a:endParaRPr lang="en-GB" sz="2000" dirty="0" smtClean="0">
              <a:solidFill>
                <a:schemeClr val="tx1"/>
              </a:solidFill>
            </a:endParaRPr>
          </a:p>
          <a:p>
            <a:pPr algn="l"/>
            <a:endParaRPr lang="en-GB" sz="2000" dirty="0">
              <a:solidFill>
                <a:schemeClr val="tx1"/>
              </a:solidFill>
            </a:endParaRPr>
          </a:p>
          <a:p>
            <a:pPr algn="l"/>
            <a:endParaRPr lang="en-GB" sz="2000" dirty="0">
              <a:solidFill>
                <a:schemeClr val="tx1"/>
              </a:solidFill>
            </a:endParaRPr>
          </a:p>
        </p:txBody>
      </p:sp>
      <p:sp>
        <p:nvSpPr>
          <p:cNvPr id="2" name="Slide Number Placeholder 1"/>
          <p:cNvSpPr>
            <a:spLocks noGrp="1"/>
          </p:cNvSpPr>
          <p:nvPr>
            <p:ph type="sldNum" sz="quarter" idx="12"/>
          </p:nvPr>
        </p:nvSpPr>
        <p:spPr/>
        <p:txBody>
          <a:bodyPr/>
          <a:lstStyle/>
          <a:p>
            <a:fld id="{610C4985-674E-7F40-86CA-649605A768E0}" type="slidenum">
              <a:rPr lang="en-US" smtClean="0"/>
              <a:t>9</a:t>
            </a:fld>
            <a:endParaRPr lang="en-US"/>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951945" y="5334933"/>
            <a:ext cx="1131518" cy="1101741"/>
          </a:xfrm>
          <a:prstGeom prst="rect">
            <a:avLst/>
          </a:prstGeom>
        </p:spPr>
      </p:pic>
    </p:spTree>
    <p:extLst>
      <p:ext uri="{BB962C8B-B14F-4D97-AF65-F5344CB8AC3E}">
        <p14:creationId xmlns:p14="http://schemas.microsoft.com/office/powerpoint/2010/main" val="28115465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2951</TotalTime>
  <Words>1711</Words>
  <Application>Microsoft Macintosh PowerPoint</Application>
  <PresentationFormat>On-screen Show (4:3)</PresentationFormat>
  <Paragraphs>244</Paragraphs>
  <Slides>28</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28</vt:i4>
      </vt:variant>
    </vt:vector>
  </HeadingPairs>
  <TitlesOfParts>
    <vt:vector size="31" baseType="lpstr">
      <vt:lpstr>Calibri</vt:lpstr>
      <vt:lpstr>Arial</vt:lpstr>
      <vt:lpstr>Office Theme</vt:lpstr>
      <vt:lpstr>CII Mixed Assessment Techniques </vt:lpstr>
      <vt:lpstr>Presenter  Mark Butterworth BA FCII MBA FIRM</vt:lpstr>
      <vt:lpstr>Introduction</vt:lpstr>
      <vt:lpstr>VIP – Very Important Publication!</vt:lpstr>
      <vt:lpstr>Course objectives </vt:lpstr>
      <vt:lpstr>Getting yourself organised</vt:lpstr>
      <vt:lpstr>Published Information (and resources) on RevisionMate</vt:lpstr>
      <vt:lpstr>Coursework Assignment Centre</vt:lpstr>
      <vt:lpstr>Student Assignment Skills</vt:lpstr>
      <vt:lpstr>Student Assignment Skills (1)</vt:lpstr>
      <vt:lpstr>Student Assignment Skills (2)</vt:lpstr>
      <vt:lpstr>Assignment Content and Structure - Exercise</vt:lpstr>
      <vt:lpstr>Student Assignment Skills (3)</vt:lpstr>
      <vt:lpstr>Pre-Submission Review</vt:lpstr>
      <vt:lpstr>Confidentiality and Plagiarism</vt:lpstr>
      <vt:lpstr>Confidentiality and Plagiarism – the website warning</vt:lpstr>
      <vt:lpstr>Multiple-Choice Examination (“MCE”)</vt:lpstr>
      <vt:lpstr>Multiple-choice examination (“MCE”) – format</vt:lpstr>
      <vt:lpstr>Multiple-choice examination (“MCE”) – study approach </vt:lpstr>
      <vt:lpstr>MCE – the exam (1)</vt:lpstr>
      <vt:lpstr>MCE – the exam (2)</vt:lpstr>
      <vt:lpstr>MCE – marking regime</vt:lpstr>
      <vt:lpstr>Exercise 1: Sample MCQs</vt:lpstr>
      <vt:lpstr>Exercise 1: Sample MCQs cont.</vt:lpstr>
      <vt:lpstr>Exercise 2: Create two MCQs</vt:lpstr>
      <vt:lpstr>Next Steps</vt:lpstr>
      <vt:lpstr>Further Thoughts</vt:lpstr>
      <vt:lpstr>Thank you – and good luck!</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CII Assignment Techniques </dc:title>
  <dc:creator>Mark Butterworth</dc:creator>
  <cp:lastModifiedBy>mark butterworth</cp:lastModifiedBy>
  <cp:revision>80</cp:revision>
  <dcterms:created xsi:type="dcterms:W3CDTF">2014-05-02T18:03:41Z</dcterms:created>
  <dcterms:modified xsi:type="dcterms:W3CDTF">2016-04-07T14:04:53Z</dcterms:modified>
</cp:coreProperties>
</file>