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7" r:id="rId2"/>
    <p:sldId id="276" r:id="rId3"/>
    <p:sldId id="260" r:id="rId4"/>
    <p:sldId id="270" r:id="rId5"/>
    <p:sldId id="261" r:id="rId6"/>
    <p:sldId id="262" r:id="rId7"/>
    <p:sldId id="264" r:id="rId8"/>
    <p:sldId id="263" r:id="rId9"/>
    <p:sldId id="272" r:id="rId10"/>
    <p:sldId id="265" r:id="rId11"/>
    <p:sldId id="266" r:id="rId12"/>
    <p:sldId id="274" r:id="rId13"/>
    <p:sldId id="275" r:id="rId14"/>
    <p:sldId id="267" r:id="rId15"/>
    <p:sldId id="269" r:id="rId16"/>
    <p:sldId id="268" r:id="rId17"/>
    <p:sldId id="273"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snapToObjects="1">
      <p:cViewPr varScale="1">
        <p:scale>
          <a:sx n="102" d="100"/>
          <a:sy n="102" d="100"/>
        </p:scale>
        <p:origin x="18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5B34FB-FA15-D543-A7C2-979BE988D7DD}" type="datetimeFigureOut">
              <a:rPr lang="en-US" smtClean="0"/>
              <a:t>4/7/16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B1CB61-203D-CD4B-AAEC-39090E0CC3B7}" type="slidenum">
              <a:rPr lang="en-US" smtClean="0"/>
              <a:t>‹#›</a:t>
            </a:fld>
            <a:endParaRPr lang="en-US"/>
          </a:p>
        </p:txBody>
      </p:sp>
    </p:spTree>
    <p:extLst>
      <p:ext uri="{BB962C8B-B14F-4D97-AF65-F5344CB8AC3E}">
        <p14:creationId xmlns:p14="http://schemas.microsoft.com/office/powerpoint/2010/main" val="28136849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D65F5-E146-D14A-978E-C69693D5F7C5}" type="slidenum">
              <a:rPr lang="en-US" smtClean="0"/>
              <a:pPr/>
              <a:t>1</a:t>
            </a:fld>
            <a:endParaRPr lang="en-US" dirty="0"/>
          </a:p>
        </p:txBody>
      </p:sp>
    </p:spTree>
    <p:extLst>
      <p:ext uri="{BB962C8B-B14F-4D97-AF65-F5344CB8AC3E}">
        <p14:creationId xmlns:p14="http://schemas.microsoft.com/office/powerpoint/2010/main" val="97210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51A35EE5-8D96-2F4A-BF1B-745D7FB36D1E}" type="datetimeFigureOut">
              <a:rPr lang="en-US" smtClean="0"/>
              <a:t>4/7/16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302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1A35EE5-8D96-2F4A-BF1B-745D7FB36D1E}" type="datetimeFigureOut">
              <a:rPr lang="en-US" smtClean="0"/>
              <a:t>4/7/16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99436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1A35EE5-8D96-2F4A-BF1B-745D7FB36D1E}" type="datetimeFigureOut">
              <a:rPr lang="en-US" smtClean="0"/>
              <a:t>4/7/16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133228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1A35EE5-8D96-2F4A-BF1B-745D7FB36D1E}" type="datetimeFigureOut">
              <a:rPr lang="en-US" smtClean="0"/>
              <a:t>4/7/16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343017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1A35EE5-8D96-2F4A-BF1B-745D7FB36D1E}" type="datetimeFigureOut">
              <a:rPr lang="en-US" smtClean="0"/>
              <a:t>4/7/16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4267347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51A35EE5-8D96-2F4A-BF1B-745D7FB36D1E}" type="datetimeFigureOut">
              <a:rPr lang="en-US" smtClean="0"/>
              <a:t>4/7/16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321623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1A35EE5-8D96-2F4A-BF1B-745D7FB36D1E}" type="datetimeFigureOut">
              <a:rPr lang="en-US" smtClean="0"/>
              <a:t>4/7/16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875065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51A35EE5-8D96-2F4A-BF1B-745D7FB36D1E}" type="datetimeFigureOut">
              <a:rPr lang="en-US" smtClean="0"/>
              <a:t>4/7/16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52859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A35EE5-8D96-2F4A-BF1B-745D7FB36D1E}" type="datetimeFigureOut">
              <a:rPr lang="en-US" smtClean="0"/>
              <a:t>4/7/16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1712198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1A35EE5-8D96-2F4A-BF1B-745D7FB36D1E}" type="datetimeFigureOut">
              <a:rPr lang="en-US" smtClean="0"/>
              <a:t>4/7/16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854885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1A35EE5-8D96-2F4A-BF1B-745D7FB36D1E}" type="datetimeFigureOut">
              <a:rPr lang="en-US" smtClean="0"/>
              <a:t>4/7/16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9746698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35EE5-8D96-2F4A-BF1B-745D7FB36D1E}" type="datetimeFigureOut">
              <a:rPr lang="en-US" smtClean="0"/>
              <a:t>4/7/16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C4985-674E-7F40-86CA-649605A768E0}" type="slidenum">
              <a:rPr lang="en-US" smtClean="0"/>
              <a:t>‹#›</a:t>
            </a:fld>
            <a:endParaRPr lang="en-US"/>
          </a:p>
        </p:txBody>
      </p:sp>
    </p:spTree>
    <p:extLst>
      <p:ext uri="{BB962C8B-B14F-4D97-AF65-F5344CB8AC3E}">
        <p14:creationId xmlns:p14="http://schemas.microsoft.com/office/powerpoint/2010/main" val="2699954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gif"/><Relationship Id="rId3"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cii.co.uk/about/professional-standards/disciplinary-and-appeals-decisions/" TargetMode="External"/><Relationship Id="rId3" Type="http://schemas.openxmlformats.org/officeDocument/2006/relationships/image" Target="../media/image1.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revisionmate.com" TargetMode="External"/><Relationship Id="rId3"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068" y="699177"/>
            <a:ext cx="7936832" cy="3898223"/>
          </a:xfrm>
        </p:spPr>
        <p:txBody>
          <a:bodyPr>
            <a:normAutofit/>
          </a:bodyPr>
          <a:lstStyle/>
          <a:p>
            <a:r>
              <a:rPr lang="en-US" sz="4000" dirty="0" smtClean="0">
                <a:solidFill>
                  <a:srgbClr val="000090"/>
                </a:solidFill>
              </a:rPr>
              <a:t>CII Assignment Techniques</a:t>
            </a:r>
            <a:r>
              <a:rPr lang="en-US" dirty="0"/>
              <a:t/>
            </a:r>
            <a:br>
              <a:rPr lang="en-US" dirty="0"/>
            </a:br>
            <a:endParaRPr lang="en-US" dirty="0"/>
          </a:p>
        </p:txBody>
      </p:sp>
      <p:sp>
        <p:nvSpPr>
          <p:cNvPr id="3" name="Subtitle 2"/>
          <p:cNvSpPr>
            <a:spLocks noGrp="1"/>
          </p:cNvSpPr>
          <p:nvPr>
            <p:ph type="subTitle" idx="1"/>
          </p:nvPr>
        </p:nvSpPr>
        <p:spPr>
          <a:xfrm>
            <a:off x="1371600" y="2896592"/>
            <a:ext cx="6156542" cy="2088768"/>
          </a:xfrm>
        </p:spPr>
        <p:txBody>
          <a:bodyPr>
            <a:normAutofit/>
          </a:bodyPr>
          <a:lstStyle/>
          <a:p>
            <a:r>
              <a:rPr lang="en-US" sz="2800" dirty="0">
                <a:solidFill>
                  <a:schemeClr val="tx1"/>
                </a:solidFill>
              </a:rPr>
              <a:t>A </a:t>
            </a:r>
            <a:r>
              <a:rPr lang="en-US" sz="2800" dirty="0" smtClean="0">
                <a:solidFill>
                  <a:schemeClr val="tx1"/>
                </a:solidFill>
              </a:rPr>
              <a:t>Half-Day Practical Course</a:t>
            </a: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sz="2400" dirty="0" smtClean="0">
                <a:solidFill>
                  <a:schemeClr val="tx1"/>
                </a:solidFill>
              </a:rPr>
              <a:t>Mark Butterworth </a:t>
            </a:r>
          </a:p>
          <a:p>
            <a:r>
              <a:rPr lang="en-US" sz="2400" dirty="0">
                <a:solidFill>
                  <a:schemeClr val="tx1"/>
                </a:solidFill>
              </a:rPr>
              <a:t>Risk West</a:t>
            </a:r>
          </a:p>
        </p:txBody>
      </p:sp>
      <p:sp>
        <p:nvSpPr>
          <p:cNvPr id="7" name="TextBox 6"/>
          <p:cNvSpPr txBox="1"/>
          <p:nvPr/>
        </p:nvSpPr>
        <p:spPr>
          <a:xfrm>
            <a:off x="638826" y="5912285"/>
            <a:ext cx="3933173" cy="369332"/>
          </a:xfrm>
          <a:prstGeom prst="rect">
            <a:avLst/>
          </a:prstGeom>
          <a:noFill/>
        </p:spPr>
        <p:txBody>
          <a:bodyPr wrap="square" rtlCol="0">
            <a:spAutoFit/>
          </a:bodyPr>
          <a:lstStyle/>
          <a:p>
            <a:r>
              <a:rPr lang="en-GB" i="1" dirty="0" smtClean="0">
                <a:solidFill>
                  <a:schemeClr val="tx1">
                    <a:lumMod val="75000"/>
                    <a:lumOff val="25000"/>
                  </a:schemeClr>
                </a:solidFill>
              </a:rPr>
              <a:t>Copyright: </a:t>
            </a:r>
            <a:r>
              <a:rPr lang="en-GB" i="1" dirty="0" err="1" smtClean="0">
                <a:solidFill>
                  <a:schemeClr val="tx1">
                    <a:lumMod val="75000"/>
                    <a:lumOff val="25000"/>
                  </a:schemeClr>
                </a:solidFill>
              </a:rPr>
              <a:t>Condie</a:t>
            </a:r>
            <a:r>
              <a:rPr lang="en-GB" i="1" dirty="0" smtClean="0">
                <a:solidFill>
                  <a:schemeClr val="tx1">
                    <a:lumMod val="75000"/>
                    <a:lumOff val="25000"/>
                  </a:schemeClr>
                </a:solidFill>
              </a:rPr>
              <a:t> Risk Consultancy Ltd</a:t>
            </a:r>
            <a:endParaRPr lang="en-GB" i="1" dirty="0">
              <a:solidFill>
                <a:schemeClr val="tx1">
                  <a:lumMod val="75000"/>
                  <a:lumOff val="25000"/>
                </a:scheme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4868" y="4822214"/>
            <a:ext cx="1530263" cy="1489993"/>
          </a:xfrm>
          <a:prstGeom prst="rect">
            <a:avLst/>
          </a:prstGeom>
        </p:spPr>
      </p:pic>
    </p:spTree>
    <p:extLst>
      <p:ext uri="{BB962C8B-B14F-4D97-AF65-F5344CB8AC3E}">
        <p14:creationId xmlns:p14="http://schemas.microsoft.com/office/powerpoint/2010/main" val="920665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Confidentiality</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marL="342900" indent="-342900" algn="l">
              <a:buFont typeface="Arial"/>
              <a:buChar char="•"/>
            </a:pPr>
            <a:r>
              <a:rPr lang="en-GB" sz="2000" dirty="0" smtClean="0">
                <a:solidFill>
                  <a:schemeClr val="tx1"/>
                </a:solidFill>
              </a:rPr>
              <a:t>Your assignment will come to life if you include relevant references from your own organisations or real-world examples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You could interview senior managers for their views (but note later comments on risks of plagiarism)</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Students often undertake surveys with own staff and market contacts</a:t>
            </a:r>
          </a:p>
          <a:p>
            <a:pPr marL="342900" indent="-342900" algn="l">
              <a:buFont typeface="Arial"/>
              <a:buChar char="•"/>
            </a:pPr>
            <a:endParaRPr lang="en-GB" sz="2000" dirty="0" smtClean="0">
              <a:solidFill>
                <a:schemeClr val="tx1"/>
              </a:solidFill>
            </a:endParaRPr>
          </a:p>
          <a:p>
            <a:pPr marL="342900" indent="-342900" algn="l">
              <a:buFont typeface="Arial"/>
              <a:buChar char="•"/>
            </a:pPr>
            <a:r>
              <a:rPr lang="en-GB" sz="2000" dirty="0" smtClean="0">
                <a:solidFill>
                  <a:schemeClr val="tx1"/>
                </a:solidFill>
              </a:rPr>
              <a:t>Do not use any material from your firm that is confidential, sensitive or based on opinions</a:t>
            </a:r>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169119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Time Management</a:t>
            </a:r>
            <a:endParaRPr lang="en-GB" sz="1800" dirty="0"/>
          </a:p>
        </p:txBody>
      </p:sp>
      <p:sp>
        <p:nvSpPr>
          <p:cNvPr id="5" name="Subtitle 4"/>
          <p:cNvSpPr>
            <a:spLocks noGrp="1"/>
          </p:cNvSpPr>
          <p:nvPr>
            <p:ph type="subTitle" idx="1"/>
          </p:nvPr>
        </p:nvSpPr>
        <p:spPr>
          <a:xfrm>
            <a:off x="611560" y="1453444"/>
            <a:ext cx="8280920" cy="4185356"/>
          </a:xfrm>
        </p:spPr>
        <p:txBody>
          <a:bodyPr>
            <a:noAutofit/>
          </a:bodyPr>
          <a:lstStyle/>
          <a:p>
            <a:pPr marL="342900" indent="-342900" algn="l">
              <a:buFont typeface="Arial"/>
              <a:buChar char="•"/>
            </a:pPr>
            <a:r>
              <a:rPr lang="en-GB" sz="2000" dirty="0" smtClean="0">
                <a:solidFill>
                  <a:schemeClr val="tx1"/>
                </a:solidFill>
              </a:rPr>
              <a:t>How long have you got to complete all three assignments?</a:t>
            </a:r>
          </a:p>
          <a:p>
            <a:pPr marL="800100" lvl="1" indent="-342900" algn="l">
              <a:buFont typeface="Arial"/>
              <a:buChar char="•"/>
            </a:pPr>
            <a:r>
              <a:rPr lang="en-GB" sz="2000" dirty="0">
                <a:solidFill>
                  <a:schemeClr val="tx1"/>
                </a:solidFill>
              </a:rPr>
              <a:t>	</a:t>
            </a:r>
            <a:r>
              <a:rPr lang="en-GB" sz="2000" dirty="0" smtClean="0">
                <a:solidFill>
                  <a:schemeClr val="tx1"/>
                </a:solidFill>
              </a:rPr>
              <a:t>Assignment 1: 6 months</a:t>
            </a:r>
          </a:p>
          <a:p>
            <a:pPr marL="800100" lvl="1" indent="-342900" algn="l">
              <a:buFont typeface="Arial"/>
              <a:buChar char="•"/>
            </a:pPr>
            <a:r>
              <a:rPr lang="en-GB" sz="2000" dirty="0">
                <a:solidFill>
                  <a:schemeClr val="tx1"/>
                </a:solidFill>
              </a:rPr>
              <a:t>	</a:t>
            </a:r>
            <a:r>
              <a:rPr lang="en-GB" sz="2000" dirty="0" smtClean="0">
                <a:solidFill>
                  <a:schemeClr val="tx1"/>
                </a:solidFill>
              </a:rPr>
              <a:t>Assignment 2: 9 months</a:t>
            </a:r>
          </a:p>
          <a:p>
            <a:pPr marL="800100" lvl="1" indent="-342900" algn="l">
              <a:buFont typeface="Arial"/>
              <a:buChar char="•"/>
            </a:pPr>
            <a:r>
              <a:rPr lang="en-GB" sz="2000" dirty="0">
                <a:solidFill>
                  <a:schemeClr val="tx1"/>
                </a:solidFill>
              </a:rPr>
              <a:t>	</a:t>
            </a:r>
            <a:r>
              <a:rPr lang="en-GB" sz="2000" dirty="0" smtClean="0">
                <a:solidFill>
                  <a:schemeClr val="tx1"/>
                </a:solidFill>
              </a:rPr>
              <a:t>Assignment 3: 12 months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Note any re-submissions have to be completed within the overall timeframe</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Project managing the assignments</a:t>
            </a:r>
          </a:p>
          <a:p>
            <a:pPr marL="800100" lvl="1" indent="-342900" algn="l">
              <a:buFont typeface="Arial"/>
              <a:buChar char="•"/>
            </a:pPr>
            <a:r>
              <a:rPr lang="en-GB" sz="2000" dirty="0" smtClean="0">
                <a:solidFill>
                  <a:schemeClr val="tx1"/>
                </a:solidFill>
              </a:rPr>
              <a:t>Reading textbook and further reading and research</a:t>
            </a:r>
          </a:p>
          <a:p>
            <a:pPr marL="800100" lvl="1" indent="-342900" algn="l">
              <a:buFont typeface="Arial"/>
              <a:buChar char="•"/>
            </a:pPr>
            <a:r>
              <a:rPr lang="en-GB" sz="2000" dirty="0" smtClean="0">
                <a:solidFill>
                  <a:schemeClr val="tx1"/>
                </a:solidFill>
              </a:rPr>
              <a:t>Interviews</a:t>
            </a:r>
          </a:p>
          <a:p>
            <a:pPr marL="800100" lvl="1" indent="-342900" algn="l">
              <a:buFont typeface="Arial"/>
              <a:buChar char="•"/>
            </a:pPr>
            <a:r>
              <a:rPr lang="en-GB" sz="2000" dirty="0" smtClean="0">
                <a:solidFill>
                  <a:schemeClr val="tx1"/>
                </a:solidFill>
              </a:rPr>
              <a:t>Writing up</a:t>
            </a:r>
          </a:p>
          <a:p>
            <a:pPr algn="l"/>
            <a:r>
              <a:rPr lang="en-GB" sz="2000" dirty="0">
                <a:solidFill>
                  <a:schemeClr val="tx1"/>
                </a:solidFill>
              </a:rPr>
              <a:t>	</a:t>
            </a:r>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614832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Plagiarism</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marL="342900" indent="-342900" algn="l">
              <a:buFont typeface="Arial"/>
              <a:buChar char="•"/>
            </a:pPr>
            <a:r>
              <a:rPr lang="en-GB" sz="2000" dirty="0" smtClean="0">
                <a:solidFill>
                  <a:schemeClr val="tx1"/>
                </a:solidFill>
              </a:rPr>
              <a:t>The CII make it very clear that all the work must be your own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a:solidFill>
                  <a:schemeClr val="tx1"/>
                </a:solidFill>
              </a:rPr>
              <a:t>D</a:t>
            </a:r>
            <a:r>
              <a:rPr lang="en-GB" sz="2000" dirty="0" smtClean="0">
                <a:solidFill>
                  <a:schemeClr val="tx1"/>
                </a:solidFill>
              </a:rPr>
              <a:t>o not discuss your assignment with any other person, or help any other person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Note the CII uses detection software, including . . . </a:t>
            </a:r>
          </a:p>
          <a:p>
            <a:pPr marL="342900" indent="-342900" algn="l">
              <a:buFont typeface="Arial"/>
              <a:buChar char="•"/>
            </a:pPr>
            <a:endParaRPr lang="en-GB" sz="2000" dirty="0">
              <a:solidFill>
                <a:schemeClr val="tx1"/>
              </a:solidFill>
            </a:endParaRPr>
          </a:p>
          <a:p>
            <a:pPr marL="342900" indent="-342900" algn="l">
              <a:buFont typeface="Arial"/>
              <a:buChar char="•"/>
            </a:pPr>
            <a:endParaRPr lang="en-GB" sz="2000" dirty="0">
              <a:solidFill>
                <a:schemeClr val="tx1"/>
              </a:solidFill>
            </a:endParaRPr>
          </a:p>
        </p:txBody>
      </p:sp>
      <p:pic>
        <p:nvPicPr>
          <p:cNvPr id="2" name="Picture 1" descr="logo-2.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989" y="4126089"/>
            <a:ext cx="2717800" cy="863600"/>
          </a:xfrm>
          <a:prstGeom prst="rect">
            <a:avLst/>
          </a:prstGeom>
        </p:spPr>
      </p:pic>
      <p:sp>
        <p:nvSpPr>
          <p:cNvPr id="3" name="Slide Number Placeholder 2"/>
          <p:cNvSpPr>
            <a:spLocks noGrp="1"/>
          </p:cNvSpPr>
          <p:nvPr>
            <p:ph type="sldNum" sz="quarter" idx="12"/>
          </p:nvPr>
        </p:nvSpPr>
        <p:spPr/>
        <p:txBody>
          <a:bodyPr/>
          <a:lstStyle/>
          <a:p>
            <a:fld id="{610C4985-674E-7F40-86CA-649605A768E0}" type="slidenum">
              <a:rPr lang="en-US" smtClean="0"/>
              <a:t>12</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074805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Confidentiality and Plagiarism – </a:t>
            </a:r>
            <a:r>
              <a:rPr lang="en-GB" sz="2400" b="1" i="1" dirty="0" smtClean="0">
                <a:solidFill>
                  <a:srgbClr val="000090"/>
                </a:solidFill>
              </a:rPr>
              <a:t>the website warning</a:t>
            </a:r>
            <a:endParaRPr lang="en-GB" sz="1800" b="1" i="1" dirty="0"/>
          </a:p>
        </p:txBody>
      </p:sp>
      <p:sp>
        <p:nvSpPr>
          <p:cNvPr id="5" name="Subtitle 4"/>
          <p:cNvSpPr>
            <a:spLocks noGrp="1"/>
          </p:cNvSpPr>
          <p:nvPr>
            <p:ph type="subTitle" idx="1"/>
          </p:nvPr>
        </p:nvSpPr>
        <p:spPr>
          <a:xfrm>
            <a:off x="611560" y="1594556"/>
            <a:ext cx="8280920" cy="4044244"/>
          </a:xfrm>
        </p:spPr>
        <p:txBody>
          <a:bodyPr>
            <a:noAutofit/>
          </a:bodyPr>
          <a:lstStyle/>
          <a:p>
            <a:pPr algn="l"/>
            <a:r>
              <a:rPr lang="en-GB" sz="2000" b="1" dirty="0" smtClean="0">
                <a:solidFill>
                  <a:schemeClr val="tx1"/>
                </a:solidFill>
              </a:rPr>
              <a:t>STUDENT </a:t>
            </a:r>
            <a:r>
              <a:rPr lang="en-GB" sz="2000" b="1" dirty="0">
                <a:solidFill>
                  <a:schemeClr val="tx1"/>
                </a:solidFill>
              </a:rPr>
              <a:t>ALERT</a:t>
            </a:r>
          </a:p>
          <a:p>
            <a:pPr algn="l"/>
            <a:r>
              <a:rPr lang="en-GB" sz="2000" b="1" dirty="0">
                <a:solidFill>
                  <a:schemeClr val="tx1"/>
                </a:solidFill>
              </a:rPr>
              <a:t>Sanctions for plagiarism and failure to submit your own work</a:t>
            </a:r>
            <a:r>
              <a:rPr lang="en-GB" sz="2000" dirty="0">
                <a:solidFill>
                  <a:schemeClr val="tx1"/>
                </a:solidFill>
              </a:rPr>
              <a:t> - Disciplinary action may be taken against any candidate found guilty of dishonourable or unprofessional conduct, or committing a breach of the assessment rules. Instances will be fully investigated and appropriate action taken. Further details can be found at </a:t>
            </a:r>
            <a:r>
              <a:rPr lang="en-GB" sz="2000" dirty="0">
                <a:solidFill>
                  <a:schemeClr val="tx1"/>
                </a:solidFill>
                <a:hlinkClick r:id="rId2"/>
              </a:rPr>
              <a:t>www.cii.co.uk/about/professional-standards/disciplinary-and-appeals-decisions/</a:t>
            </a:r>
          </a:p>
          <a:p>
            <a:pPr algn="l"/>
            <a:r>
              <a:rPr lang="en-GB" sz="2000" dirty="0">
                <a:solidFill>
                  <a:schemeClr val="tx1"/>
                </a:solidFill>
              </a:rPr>
              <a:t> If action is taken against a candidate, their name and employer will be published in the Journal, Financial Solutions and on the CII website.</a:t>
            </a:r>
          </a:p>
        </p:txBody>
      </p:sp>
      <p:sp>
        <p:nvSpPr>
          <p:cNvPr id="2" name="Slide Number Placeholder 1"/>
          <p:cNvSpPr>
            <a:spLocks noGrp="1"/>
          </p:cNvSpPr>
          <p:nvPr>
            <p:ph type="sldNum" sz="quarter" idx="12"/>
          </p:nvPr>
        </p:nvSpPr>
        <p:spPr/>
        <p:txBody>
          <a:bodyPr/>
          <a:lstStyle/>
          <a:p>
            <a:fld id="{610C4985-674E-7F40-86CA-649605A768E0}" type="slidenum">
              <a:rPr lang="en-US" smtClean="0"/>
              <a:t>13</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079729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611336"/>
          </a:xfrm>
        </p:spPr>
        <p:txBody>
          <a:bodyPr>
            <a:noAutofit/>
          </a:bodyPr>
          <a:lstStyle/>
          <a:p>
            <a:pPr algn="l"/>
            <a:r>
              <a:rPr lang="en-GB" sz="2400" dirty="0" smtClean="0">
                <a:solidFill>
                  <a:srgbClr val="000090"/>
                </a:solidFill>
              </a:rPr>
              <a:t>Assignment Structure</a:t>
            </a:r>
            <a:endParaRPr lang="en-GB" sz="1800" dirty="0"/>
          </a:p>
        </p:txBody>
      </p:sp>
      <p:sp>
        <p:nvSpPr>
          <p:cNvPr id="5" name="Subtitle 4"/>
          <p:cNvSpPr>
            <a:spLocks noGrp="1"/>
          </p:cNvSpPr>
          <p:nvPr>
            <p:ph type="subTitle" idx="1"/>
          </p:nvPr>
        </p:nvSpPr>
        <p:spPr>
          <a:xfrm>
            <a:off x="611560" y="1114778"/>
            <a:ext cx="8280920" cy="4524022"/>
          </a:xfrm>
        </p:spPr>
        <p:txBody>
          <a:bodyPr>
            <a:noAutofit/>
          </a:bodyPr>
          <a:lstStyle/>
          <a:p>
            <a:pPr marL="342900" indent="-342900" algn="l">
              <a:buFont typeface="Arial"/>
              <a:buChar char="•"/>
            </a:pPr>
            <a:r>
              <a:rPr lang="en-GB" sz="2000" dirty="0" smtClean="0">
                <a:solidFill>
                  <a:schemeClr val="tx1"/>
                </a:solidFill>
              </a:rPr>
              <a:t>Start by “deconstructing” the question in order to identify the component parts. Note the descriptor verbs – briefly explain; analyse; justify; fully examine; make recommendations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Make sure your assignment, as a business document, would be presentable and acceptable if delivered to one of your senior managers</a:t>
            </a:r>
          </a:p>
          <a:p>
            <a:pPr marL="342900" indent="-342900" algn="l">
              <a:buFont typeface="Arial"/>
              <a:buChar char="•"/>
            </a:pPr>
            <a:endParaRPr lang="en-GB" sz="2000" dirty="0" smtClean="0">
              <a:solidFill>
                <a:srgbClr val="000000"/>
              </a:solidFill>
            </a:endParaRPr>
          </a:p>
          <a:p>
            <a:pPr marL="342900" indent="-342900" algn="l">
              <a:buFont typeface="Arial"/>
              <a:buChar char="•"/>
            </a:pPr>
            <a:r>
              <a:rPr lang="en-GB" sz="2000" dirty="0" smtClean="0">
                <a:solidFill>
                  <a:srgbClr val="000000"/>
                </a:solidFill>
              </a:rPr>
              <a:t>You should use </a:t>
            </a:r>
            <a:r>
              <a:rPr lang="en-GB" sz="2000" dirty="0">
                <a:solidFill>
                  <a:srgbClr val="000000"/>
                </a:solidFill>
              </a:rPr>
              <a:t>headings, bullet points, graphs and diagrams where relevant to enhance readability and the quality of your work </a:t>
            </a:r>
            <a:endParaRPr lang="en-GB" sz="2000" dirty="0" smtClean="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r>
              <a:rPr lang="en-GB" sz="2000" dirty="0" smtClean="0">
                <a:solidFill>
                  <a:srgbClr val="000000"/>
                </a:solidFill>
              </a:rPr>
              <a:t>Source referencing can be as a footer, within the text or at the end of your paper</a:t>
            </a:r>
          </a:p>
          <a:p>
            <a:pPr algn="l"/>
            <a:endParaRPr lang="en-GB" sz="2000" dirty="0">
              <a:solidFill>
                <a:srgbClr val="000000"/>
              </a:solidFill>
            </a:endParaRPr>
          </a:p>
          <a:p>
            <a:pPr algn="l"/>
            <a:endParaRPr lang="en-GB" sz="2000" dirty="0">
              <a:solidFill>
                <a:srgbClr val="000000"/>
              </a:solidFill>
            </a:endParaRPr>
          </a:p>
          <a:p>
            <a:pPr algn="l"/>
            <a:endParaRPr lang="en-GB" sz="2000" dirty="0" smtClean="0">
              <a:solidFill>
                <a:srgbClr val="000000"/>
              </a:solidFill>
            </a:endParaRPr>
          </a:p>
          <a:p>
            <a:pPr algn="l"/>
            <a:endParaRPr lang="en-GB" sz="2000" dirty="0">
              <a:solidFill>
                <a:srgbClr val="000000"/>
              </a:solidFill>
            </a:endParaRPr>
          </a:p>
          <a:p>
            <a:pPr algn="l"/>
            <a:endParaRPr lang="en-GB" sz="2000" dirty="0" smtClean="0">
              <a:solidFill>
                <a:srgbClr val="000000"/>
              </a:solidFill>
            </a:endParaRPr>
          </a:p>
          <a:p>
            <a:pPr algn="l"/>
            <a:endParaRPr lang="en-GB" sz="2000" dirty="0">
              <a:solidFill>
                <a:schemeClr val="tx1"/>
              </a:solidFill>
            </a:endParaRPr>
          </a:p>
          <a:p>
            <a:pPr algn="l"/>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526144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Pre-Submission Review</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algn="l"/>
            <a:endParaRPr lang="en-GB" sz="2000" dirty="0" smtClean="0">
              <a:solidFill>
                <a:schemeClr val="tx1"/>
              </a:solidFill>
            </a:endParaRPr>
          </a:p>
          <a:p>
            <a:pPr marL="342900" indent="-342900" algn="l">
              <a:buFont typeface="Arial"/>
              <a:buChar char="•"/>
            </a:pPr>
            <a:r>
              <a:rPr lang="en-GB" sz="2000" dirty="0" smtClean="0">
                <a:solidFill>
                  <a:schemeClr val="tx1"/>
                </a:solidFill>
              </a:rPr>
              <a:t>Mark your own paper, using the marking grid</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Be honest!  Is the paper good enough, does it answer the question, are your references properly cited?</a:t>
            </a:r>
          </a:p>
          <a:p>
            <a:pPr algn="l"/>
            <a:endParaRPr lang="en-GB" sz="2000" dirty="0">
              <a:solidFill>
                <a:schemeClr val="tx1"/>
              </a:solidFill>
            </a:endParaRPr>
          </a:p>
          <a:p>
            <a:pPr algn="l"/>
            <a:endParaRPr lang="en-GB" sz="2000" dirty="0">
              <a:solidFill>
                <a:schemeClr val="tx1"/>
              </a:solidFill>
            </a:endParaRPr>
          </a:p>
          <a:p>
            <a:pPr algn="l"/>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4154457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Review of Two Assignments</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algn="l"/>
            <a:endParaRPr lang="en-GB" sz="2000" dirty="0" smtClean="0">
              <a:solidFill>
                <a:schemeClr val="tx1"/>
              </a:solidFill>
            </a:endParaRPr>
          </a:p>
          <a:p>
            <a:pPr marL="342900" indent="-342900" algn="l">
              <a:buFont typeface="Arial"/>
              <a:buChar char="•"/>
            </a:pPr>
            <a:r>
              <a:rPr lang="en-GB" sz="2000" dirty="0" smtClean="0">
                <a:solidFill>
                  <a:schemeClr val="tx1"/>
                </a:solidFill>
              </a:rPr>
              <a:t>Using past assignments to get a better appreciation of the requirements for structure, content and presentation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Discussion – what marks would you give these papers?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Don</a:t>
            </a:r>
            <a:r>
              <a:rPr lang="uk-UA" sz="2000" dirty="0" smtClean="0">
                <a:solidFill>
                  <a:schemeClr val="tx1"/>
                </a:solidFill>
              </a:rPr>
              <a:t>’</a:t>
            </a:r>
            <a:r>
              <a:rPr lang="en-GB" sz="2000" dirty="0" smtClean="0">
                <a:solidFill>
                  <a:schemeClr val="tx1"/>
                </a:solidFill>
              </a:rPr>
              <a:t>t forget! Also </a:t>
            </a:r>
            <a:r>
              <a:rPr lang="en-GB" sz="2000" dirty="0" smtClean="0">
                <a:solidFill>
                  <a:schemeClr val="tx1"/>
                </a:solidFill>
              </a:rPr>
              <a:t>review the past assignments in the CII student area for your particular subjects</a:t>
            </a:r>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687542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Next Steps</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algn="l"/>
            <a:endParaRPr lang="en-GB" sz="2000" dirty="0" smtClean="0">
              <a:solidFill>
                <a:schemeClr val="tx1"/>
              </a:solidFill>
            </a:endParaRPr>
          </a:p>
          <a:p>
            <a:pPr marL="342900" indent="-342900" algn="l">
              <a:buFont typeface="Arial"/>
              <a:buChar char="•"/>
            </a:pPr>
            <a:r>
              <a:rPr lang="en-GB" sz="2000" dirty="0" smtClean="0">
                <a:solidFill>
                  <a:schemeClr val="tx1"/>
                </a:solidFill>
              </a:rPr>
              <a:t>How are you getting on with complying with the timeframes?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Make sure you have a coherent, written plan to research, write and review the assignment</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Will you need to invest more personal time?  Will your employer help?</a:t>
            </a:r>
            <a:endParaRPr lang="en-GB" sz="2000" dirty="0">
              <a:solidFill>
                <a:schemeClr val="tx1"/>
              </a:solidFill>
            </a:endParaRPr>
          </a:p>
          <a:p>
            <a:pPr marL="342900" indent="-342900" algn="l">
              <a:buFont typeface="Arial"/>
              <a:buChar char="•"/>
            </a:pPr>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838939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800" b="1" i="1" dirty="0" smtClean="0">
                <a:solidFill>
                  <a:srgbClr val="000090"/>
                </a:solidFill>
              </a:rPr>
              <a:t>Thank you</a:t>
            </a:r>
            <a:endParaRPr lang="en-GB" sz="2800" b="1" i="1" dirty="0"/>
          </a:p>
        </p:txBody>
      </p:sp>
      <p:sp>
        <p:nvSpPr>
          <p:cNvPr id="5" name="Subtitle 4"/>
          <p:cNvSpPr>
            <a:spLocks noGrp="1"/>
          </p:cNvSpPr>
          <p:nvPr>
            <p:ph type="subTitle" idx="1"/>
          </p:nvPr>
        </p:nvSpPr>
        <p:spPr>
          <a:xfrm>
            <a:off x="611560" y="1772816"/>
            <a:ext cx="8280920" cy="3865984"/>
          </a:xfrm>
        </p:spPr>
        <p:txBody>
          <a:bodyPr>
            <a:noAutofit/>
          </a:bodyPr>
          <a:lstStyle/>
          <a:p>
            <a:pPr algn="l"/>
            <a:r>
              <a:rPr lang="en-US" sz="2400" i="1" dirty="0" err="1" smtClean="0">
                <a:solidFill>
                  <a:schemeClr val="tx1"/>
                </a:solidFill>
              </a:rPr>
              <a:t>mark.butterworth@riskwest.co.uk</a:t>
            </a:r>
            <a:endParaRPr lang="en-US" sz="2400" i="1" dirty="0">
              <a:solidFill>
                <a:schemeClr val="tx1"/>
              </a:solidFill>
            </a:endParaRPr>
          </a:p>
          <a:p>
            <a:pPr algn="l"/>
            <a:endParaRPr lang="en-US" sz="2400" i="1" dirty="0" smtClean="0">
              <a:solidFill>
                <a:schemeClr val="tx1"/>
              </a:solidFill>
            </a:endParaRPr>
          </a:p>
          <a:p>
            <a:pPr algn="l"/>
            <a:r>
              <a:rPr lang="en-US" sz="2400" i="1" dirty="0" err="1" smtClean="0">
                <a:solidFill>
                  <a:schemeClr val="tx1"/>
                </a:solidFill>
              </a:rPr>
              <a:t>www.riskwest.co.uk</a:t>
            </a:r>
            <a:endParaRPr lang="en-US" sz="2400" i="1" dirty="0">
              <a:solidFill>
                <a:schemeClr val="tx1"/>
              </a:solidFill>
            </a:endParaRPr>
          </a:p>
          <a:p>
            <a:pPr algn="l"/>
            <a:endParaRPr lang="en-US" sz="2400" i="1" dirty="0" smtClean="0">
              <a:solidFill>
                <a:schemeClr val="tx1"/>
              </a:solidFill>
            </a:endParaRPr>
          </a:p>
          <a:p>
            <a:pPr algn="l"/>
            <a:r>
              <a:rPr lang="en-US" sz="2400" i="1" dirty="0" smtClean="0">
                <a:solidFill>
                  <a:schemeClr val="tx1"/>
                </a:solidFill>
              </a:rPr>
              <a:t>0203 </a:t>
            </a:r>
            <a:r>
              <a:rPr lang="en-US" sz="2400" i="1" dirty="0">
                <a:solidFill>
                  <a:schemeClr val="tx1"/>
                </a:solidFill>
              </a:rPr>
              <a:t>285 6675</a:t>
            </a:r>
          </a:p>
          <a:p>
            <a:pPr algn="l"/>
            <a:r>
              <a:rPr lang="en-US" sz="2400" i="1" dirty="0">
                <a:solidFill>
                  <a:schemeClr val="tx1"/>
                </a:solidFill>
              </a:rPr>
              <a:t>07989 </a:t>
            </a:r>
            <a:r>
              <a:rPr lang="en-US" sz="2400" i="1" dirty="0" smtClean="0">
                <a:solidFill>
                  <a:schemeClr val="tx1"/>
                </a:solidFill>
              </a:rPr>
              <a:t>446903</a:t>
            </a:r>
          </a:p>
          <a:p>
            <a:pPr algn="l"/>
            <a:endParaRPr lang="en-US" sz="2400" i="1" dirty="0">
              <a:solidFill>
                <a:schemeClr val="tx1"/>
              </a:solidFill>
            </a:endParaRPr>
          </a:p>
          <a:p>
            <a:pPr algn="l"/>
            <a:r>
              <a:rPr lang="en-US" sz="2400" i="1" dirty="0" smtClean="0">
                <a:solidFill>
                  <a:schemeClr val="tx1"/>
                </a:solidFill>
              </a:rPr>
              <a:t>See also </a:t>
            </a:r>
            <a:r>
              <a:rPr lang="en-US" sz="2400" i="1" dirty="0" err="1" smtClean="0">
                <a:solidFill>
                  <a:schemeClr val="tx1"/>
                </a:solidFill>
              </a:rPr>
              <a:t>www.condierisk.co.uk</a:t>
            </a:r>
            <a:endParaRPr lang="en-US" sz="2400" i="1" dirty="0">
              <a:solidFill>
                <a:schemeClr val="tx1"/>
              </a:solidFill>
            </a:endParaRPr>
          </a:p>
          <a:p>
            <a:pPr algn="l"/>
            <a:endParaRPr lang="en-GB" sz="2400" dirty="0" smtClean="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109855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is-IS" sz="2400" dirty="0" smtClean="0">
                <a:solidFill>
                  <a:srgbClr val="000090"/>
                </a:solidFill>
              </a:rPr>
              <a:t>Presenter</a:t>
            </a:r>
            <a:br>
              <a:rPr lang="is-IS" sz="2400" dirty="0" smtClean="0">
                <a:solidFill>
                  <a:srgbClr val="000090"/>
                </a:solidFill>
              </a:rPr>
            </a:br>
            <a:r>
              <a:rPr lang="en-GB" sz="1800" dirty="0" smtClean="0"/>
              <a:t/>
            </a:r>
            <a:br>
              <a:rPr lang="en-GB" sz="1800" dirty="0" smtClean="0"/>
            </a:br>
            <a:r>
              <a:rPr lang="en-GB" sz="2400" dirty="0" smtClean="0"/>
              <a:t>Mark Butterworth </a:t>
            </a:r>
            <a:r>
              <a:rPr lang="en-GB" sz="1800" dirty="0" smtClean="0">
                <a:solidFill>
                  <a:srgbClr val="000000"/>
                </a:solidFill>
              </a:rPr>
              <a:t>BA FCII MBA FIRM</a:t>
            </a:r>
            <a:endParaRPr lang="en-GB" sz="1800" dirty="0">
              <a:solidFill>
                <a:srgbClr val="000000"/>
              </a:solidFill>
            </a:endParaRPr>
          </a:p>
        </p:txBody>
      </p:sp>
      <p:sp>
        <p:nvSpPr>
          <p:cNvPr id="5" name="Subtitle 4"/>
          <p:cNvSpPr>
            <a:spLocks noGrp="1"/>
          </p:cNvSpPr>
          <p:nvPr>
            <p:ph type="subTitle" idx="1"/>
          </p:nvPr>
        </p:nvSpPr>
        <p:spPr>
          <a:xfrm>
            <a:off x="611560" y="1988840"/>
            <a:ext cx="8280920" cy="3649960"/>
          </a:xfrm>
        </p:spPr>
        <p:txBody>
          <a:bodyPr>
            <a:noAutofit/>
          </a:bodyPr>
          <a:lstStyle/>
          <a:p>
            <a:pPr marL="342900" lvl="0" indent="-342900" algn="l">
              <a:buFont typeface="Arial" pitchFamily="34" charset="0"/>
              <a:buChar char="•"/>
            </a:pPr>
            <a:r>
              <a:rPr lang="en-GB" sz="2000" dirty="0">
                <a:solidFill>
                  <a:prstClr val="black"/>
                </a:solidFill>
              </a:rPr>
              <a:t>30+ years in I</a:t>
            </a:r>
            <a:r>
              <a:rPr lang="en-GB" sz="2000" dirty="0" smtClean="0">
                <a:solidFill>
                  <a:prstClr val="black"/>
                </a:solidFill>
              </a:rPr>
              <a:t>nsurance and Risk Management</a:t>
            </a:r>
          </a:p>
          <a:p>
            <a:pPr marL="342900" lvl="0" indent="-342900" algn="l">
              <a:buFont typeface="Arial" pitchFamily="34" charset="0"/>
              <a:buChar char="•"/>
            </a:pPr>
            <a:r>
              <a:rPr lang="en-GB" sz="2000" dirty="0" smtClean="0">
                <a:solidFill>
                  <a:prstClr val="black"/>
                </a:solidFill>
              </a:rPr>
              <a:t>Risk Management, Governance </a:t>
            </a:r>
            <a:r>
              <a:rPr lang="en-GB" sz="2000" dirty="0">
                <a:solidFill>
                  <a:prstClr val="black"/>
                </a:solidFill>
              </a:rPr>
              <a:t>and Solvency II </a:t>
            </a:r>
            <a:r>
              <a:rPr lang="en-GB" sz="2000" dirty="0" smtClean="0">
                <a:solidFill>
                  <a:prstClr val="black"/>
                </a:solidFill>
              </a:rPr>
              <a:t>consultant to insurance and non-insurance corporate clients</a:t>
            </a:r>
            <a:endParaRPr lang="en-GB" sz="2000" dirty="0">
              <a:solidFill>
                <a:prstClr val="black"/>
              </a:solidFill>
            </a:endParaRPr>
          </a:p>
          <a:p>
            <a:pPr marL="342900" lvl="0" indent="-342900" algn="l">
              <a:buFont typeface="Arial" pitchFamily="34" charset="0"/>
              <a:buChar char="•"/>
            </a:pPr>
            <a:r>
              <a:rPr lang="en-GB" sz="2000" dirty="0" smtClean="0">
                <a:solidFill>
                  <a:prstClr val="black"/>
                </a:solidFill>
              </a:rPr>
              <a:t>Author of the CII textbook 992; “Risk Management in Insurance”</a:t>
            </a:r>
          </a:p>
          <a:p>
            <a:pPr marL="342900" lvl="0" indent="-342900" algn="l">
              <a:buFont typeface="Arial" pitchFamily="34" charset="0"/>
              <a:buChar char="•"/>
            </a:pPr>
            <a:r>
              <a:rPr lang="en-GB" sz="2000" dirty="0" smtClean="0">
                <a:solidFill>
                  <a:prstClr val="black"/>
                </a:solidFill>
              </a:rPr>
              <a:t>Dissertation Guide for students on the Level 7 – London Market Dissertation programme</a:t>
            </a:r>
            <a:endParaRPr lang="en-GB" sz="2000" dirty="0">
              <a:solidFill>
                <a:prstClr val="black"/>
              </a:solidFill>
            </a:endParaRPr>
          </a:p>
          <a:p>
            <a:pPr marL="342900" lvl="0" indent="-342900" algn="l">
              <a:buFont typeface="Arial" pitchFamily="34" charset="0"/>
              <a:buChar char="•"/>
            </a:pPr>
            <a:r>
              <a:rPr lang="en-GB" sz="2000" dirty="0" smtClean="0">
                <a:solidFill>
                  <a:prstClr val="black"/>
                </a:solidFill>
              </a:rPr>
              <a:t>Author </a:t>
            </a:r>
            <a:r>
              <a:rPr lang="en-GB" sz="2000" dirty="0">
                <a:solidFill>
                  <a:prstClr val="black"/>
                </a:solidFill>
              </a:rPr>
              <a:t>and presenter of Condie Risk </a:t>
            </a:r>
            <a:r>
              <a:rPr lang="en-GB" sz="2000" dirty="0" smtClean="0">
                <a:solidFill>
                  <a:prstClr val="black"/>
                </a:solidFill>
              </a:rPr>
              <a:t>and Risk West training courses, including bespoke in-house programmes</a:t>
            </a:r>
          </a:p>
          <a:p>
            <a:pPr marL="342900" lvl="0" indent="-342900" algn="l">
              <a:buFont typeface="Arial" pitchFamily="34" charset="0"/>
              <a:buChar char="•"/>
            </a:pPr>
            <a:r>
              <a:rPr lang="en-GB" sz="2000" dirty="0" smtClean="0">
                <a:solidFill>
                  <a:prstClr val="black"/>
                </a:solidFill>
              </a:rPr>
              <a:t>Organiser of the Risk West Annual Conference – October 2016 in Plymouth</a:t>
            </a:r>
            <a:endParaRPr lang="en-GB" sz="2000" dirty="0">
              <a:solidFill>
                <a:prstClr val="black"/>
              </a:solidFill>
            </a:endParaRPr>
          </a:p>
          <a:p>
            <a:pPr algn="l"/>
            <a:endParaRPr lang="en-GB" sz="2000" dirty="0"/>
          </a:p>
        </p:txBody>
      </p:sp>
      <p:sp>
        <p:nvSpPr>
          <p:cNvPr id="2" name="Slide Number Placeholder 1"/>
          <p:cNvSpPr>
            <a:spLocks noGrp="1"/>
          </p:cNvSpPr>
          <p:nvPr>
            <p:ph type="sldNum" sz="quarter" idx="12"/>
          </p:nvPr>
        </p:nvSpPr>
        <p:spPr/>
        <p:txBody>
          <a:bodyPr/>
          <a:lstStyle/>
          <a:p>
            <a:fld id="{610C4985-674E-7F40-86CA-649605A768E0}" type="slidenum">
              <a:rPr lang="en-US" smtClean="0"/>
              <a:t>2</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685864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is-IS" sz="2400" dirty="0" smtClean="0">
                <a:solidFill>
                  <a:srgbClr val="000090"/>
                </a:solidFill>
              </a:rPr>
              <a:t>Introductions</a:t>
            </a:r>
            <a:r>
              <a:rPr lang="en-GB" sz="2400" dirty="0" smtClean="0"/>
              <a:t/>
            </a:r>
            <a:br>
              <a:rPr lang="en-GB" sz="2400" dirty="0" smtClean="0"/>
            </a:br>
            <a:r>
              <a:rPr lang="en-GB" sz="1800" dirty="0" smtClean="0"/>
              <a:t/>
            </a:r>
            <a:br>
              <a:rPr lang="en-GB" sz="1800" dirty="0" smtClean="0"/>
            </a:br>
            <a:endParaRPr lang="en-GB" sz="1800" dirty="0"/>
          </a:p>
        </p:txBody>
      </p:sp>
      <p:sp>
        <p:nvSpPr>
          <p:cNvPr id="5" name="Subtitle 4"/>
          <p:cNvSpPr>
            <a:spLocks noGrp="1"/>
          </p:cNvSpPr>
          <p:nvPr>
            <p:ph type="subTitle" idx="1"/>
          </p:nvPr>
        </p:nvSpPr>
        <p:spPr>
          <a:xfrm>
            <a:off x="611560" y="1988840"/>
            <a:ext cx="8280920" cy="3649960"/>
          </a:xfrm>
        </p:spPr>
        <p:txBody>
          <a:bodyPr>
            <a:noAutofit/>
          </a:bodyPr>
          <a:lstStyle/>
          <a:p>
            <a:pPr marL="342900" indent="-342900" algn="l">
              <a:buFont typeface="Arial"/>
              <a:buChar char="•"/>
            </a:pPr>
            <a:r>
              <a:rPr lang="en-GB" sz="2000" dirty="0" smtClean="0">
                <a:solidFill>
                  <a:schemeClr val="tx1"/>
                </a:solidFill>
              </a:rPr>
              <a:t>Current student progress in the exams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Subjects being covered?</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Any experience to share?</a:t>
            </a:r>
          </a:p>
          <a:p>
            <a:pPr marL="342900" indent="-342900" algn="l">
              <a:buFont typeface="Arial"/>
              <a:buChar char="•"/>
            </a:pPr>
            <a:endParaRPr lang="en-GB" sz="2000" dirty="0" smtClean="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629927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is-IS" sz="2400" dirty="0" smtClean="0">
                <a:solidFill>
                  <a:srgbClr val="000090"/>
                </a:solidFill>
              </a:rPr>
              <a:t>Course objectives</a:t>
            </a:r>
            <a:r>
              <a:rPr lang="en-GB" sz="2400" dirty="0" smtClean="0"/>
              <a:t/>
            </a:r>
            <a:br>
              <a:rPr lang="en-GB" sz="2400" dirty="0" smtClean="0"/>
            </a:br>
            <a:r>
              <a:rPr lang="en-GB" sz="1800" dirty="0" smtClean="0"/>
              <a:t/>
            </a:r>
            <a:br>
              <a:rPr lang="en-GB" sz="1800" dirty="0" smtClean="0"/>
            </a:b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marL="342900" indent="-342900" algn="l">
              <a:buFont typeface="Arial"/>
              <a:buChar char="•"/>
            </a:pPr>
            <a:r>
              <a:rPr lang="en-GB" sz="2000" dirty="0" smtClean="0">
                <a:solidFill>
                  <a:schemeClr val="tx1"/>
                </a:solidFill>
              </a:rPr>
              <a:t>To assist students in their understanding of the CII’s </a:t>
            </a:r>
            <a:r>
              <a:rPr lang="en-GB" sz="2000" dirty="0">
                <a:solidFill>
                  <a:schemeClr val="tx1"/>
                </a:solidFill>
              </a:rPr>
              <a:t>assignment </a:t>
            </a:r>
            <a:r>
              <a:rPr lang="en-GB" sz="2000" dirty="0" smtClean="0">
                <a:solidFill>
                  <a:schemeClr val="tx1"/>
                </a:solidFill>
              </a:rPr>
              <a:t>requirements </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To brief students on the guidelines and constraints when writing and submitting assignments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To highlight to students the features of assignments that contribute to good scores – and features that reduce scores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To help students improve their assignment skills and provide a clear pathway to successful conclusion of the assignments</a:t>
            </a:r>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4179186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002890"/>
          </a:xfrm>
        </p:spPr>
        <p:txBody>
          <a:bodyPr>
            <a:noAutofit/>
          </a:bodyPr>
          <a:lstStyle/>
          <a:p>
            <a:pPr algn="l"/>
            <a:r>
              <a:rPr lang="is-IS" sz="2400" dirty="0">
                <a:solidFill>
                  <a:srgbClr val="000090"/>
                </a:solidFill>
              </a:rPr>
              <a:t>W</a:t>
            </a:r>
            <a:r>
              <a:rPr lang="is-IS" sz="2400" dirty="0" smtClean="0">
                <a:solidFill>
                  <a:srgbClr val="000090"/>
                </a:solidFill>
              </a:rPr>
              <a:t>hat are we going to cover today?</a:t>
            </a:r>
            <a:r>
              <a:rPr lang="en-GB" sz="2400" dirty="0" smtClean="0"/>
              <a:t/>
            </a:r>
            <a:br>
              <a:rPr lang="en-GB" sz="2400" dirty="0" smtClean="0"/>
            </a:br>
            <a:r>
              <a:rPr lang="en-GB" sz="1800" dirty="0" smtClean="0"/>
              <a:t/>
            </a:r>
            <a:br>
              <a:rPr lang="en-GB" sz="1800" dirty="0" smtClean="0"/>
            </a:br>
            <a:endParaRPr lang="en-GB" sz="1800" dirty="0"/>
          </a:p>
        </p:txBody>
      </p:sp>
      <p:sp>
        <p:nvSpPr>
          <p:cNvPr id="5" name="Subtitle 4"/>
          <p:cNvSpPr>
            <a:spLocks noGrp="1"/>
          </p:cNvSpPr>
          <p:nvPr>
            <p:ph type="subTitle" idx="1"/>
          </p:nvPr>
        </p:nvSpPr>
        <p:spPr>
          <a:xfrm>
            <a:off x="382514" y="1086264"/>
            <a:ext cx="8509966" cy="4124150"/>
          </a:xfrm>
        </p:spPr>
        <p:txBody>
          <a:bodyPr>
            <a:noAutofit/>
          </a:bodyPr>
          <a:lstStyle/>
          <a:p>
            <a:pPr algn="l"/>
            <a:r>
              <a:rPr lang="en-GB" sz="2000" b="1" i="1" dirty="0" smtClean="0">
                <a:solidFill>
                  <a:schemeClr val="tx1"/>
                </a:solidFill>
              </a:rPr>
              <a:t>Part 1</a:t>
            </a:r>
            <a:endParaRPr lang="en-GB" sz="2000" dirty="0" smtClean="0">
              <a:solidFill>
                <a:schemeClr val="tx1"/>
              </a:solidFill>
            </a:endParaRPr>
          </a:p>
          <a:p>
            <a:pPr marL="342900" indent="-342900" algn="l">
              <a:buFont typeface="Arial"/>
              <a:buChar char="•"/>
            </a:pPr>
            <a:r>
              <a:rPr lang="en-GB" sz="2000" dirty="0" smtClean="0">
                <a:solidFill>
                  <a:schemeClr val="tx1"/>
                </a:solidFill>
              </a:rPr>
              <a:t>Review of the published instructions and guidance for assignments</a:t>
            </a:r>
          </a:p>
          <a:p>
            <a:pPr marL="342900" indent="-342900" algn="l">
              <a:buFont typeface="Arial"/>
              <a:buChar char="•"/>
            </a:pPr>
            <a:r>
              <a:rPr lang="en-GB" sz="2000" dirty="0" smtClean="0">
                <a:solidFill>
                  <a:schemeClr val="tx1"/>
                </a:solidFill>
              </a:rPr>
              <a:t>CII marking grid</a:t>
            </a:r>
          </a:p>
          <a:p>
            <a:pPr marL="342900" indent="-342900" algn="l">
              <a:buFont typeface="Arial"/>
              <a:buChar char="•"/>
            </a:pPr>
            <a:r>
              <a:rPr lang="en-GB" sz="2000" dirty="0" smtClean="0">
                <a:solidFill>
                  <a:schemeClr val="tx1"/>
                </a:solidFill>
              </a:rPr>
              <a:t>Student Assignment Skills</a:t>
            </a:r>
          </a:p>
          <a:p>
            <a:pPr marL="800100" lvl="1" indent="-342900" algn="l">
              <a:buFont typeface="Arial"/>
              <a:buChar char="•"/>
            </a:pPr>
            <a:r>
              <a:rPr lang="en-GB" sz="2000" dirty="0" smtClean="0">
                <a:solidFill>
                  <a:schemeClr val="tx1"/>
                </a:solidFill>
              </a:rPr>
              <a:t>Research methods</a:t>
            </a:r>
          </a:p>
          <a:p>
            <a:pPr marL="800100" lvl="1" indent="-342900" algn="l">
              <a:buFont typeface="Arial"/>
              <a:buChar char="•"/>
            </a:pPr>
            <a:r>
              <a:rPr lang="en-GB" sz="2000" dirty="0" smtClean="0">
                <a:solidFill>
                  <a:schemeClr val="tx1"/>
                </a:solidFill>
              </a:rPr>
              <a:t>Confidentiality</a:t>
            </a:r>
          </a:p>
          <a:p>
            <a:pPr marL="800100" lvl="1" indent="-342900" algn="l">
              <a:buFont typeface="Arial"/>
              <a:buChar char="•"/>
            </a:pPr>
            <a:r>
              <a:rPr lang="en-GB" sz="2000" dirty="0" smtClean="0">
                <a:solidFill>
                  <a:schemeClr val="tx1"/>
                </a:solidFill>
              </a:rPr>
              <a:t>Time management</a:t>
            </a:r>
          </a:p>
          <a:p>
            <a:pPr marL="800100" lvl="1" indent="-342900" algn="l">
              <a:buFont typeface="Arial"/>
              <a:buChar char="•"/>
            </a:pPr>
            <a:r>
              <a:rPr lang="en-GB" sz="2000" dirty="0" smtClean="0">
                <a:solidFill>
                  <a:schemeClr val="tx1"/>
                </a:solidFill>
              </a:rPr>
              <a:t>Assignment structure</a:t>
            </a:r>
          </a:p>
          <a:p>
            <a:pPr algn="l"/>
            <a:r>
              <a:rPr lang="en-GB" sz="2000" b="1" i="1" dirty="0" smtClean="0">
                <a:solidFill>
                  <a:schemeClr val="tx1"/>
                </a:solidFill>
              </a:rPr>
              <a:t>Part 2</a:t>
            </a:r>
            <a:endParaRPr lang="en-GB" sz="2000" b="1" i="1" dirty="0">
              <a:solidFill>
                <a:schemeClr val="tx1"/>
              </a:solidFill>
            </a:endParaRPr>
          </a:p>
          <a:p>
            <a:pPr marL="342900" indent="-342900" algn="l">
              <a:buFont typeface="Arial"/>
              <a:buChar char="•"/>
            </a:pPr>
            <a:r>
              <a:rPr lang="en-GB" sz="2000" dirty="0" smtClean="0">
                <a:solidFill>
                  <a:schemeClr val="tx1"/>
                </a:solidFill>
              </a:rPr>
              <a:t>Review of example assignments</a:t>
            </a:r>
          </a:p>
          <a:p>
            <a:pPr algn="l"/>
            <a:endParaRPr lang="en-GB" sz="2000" dirty="0" smtClean="0">
              <a:solidFill>
                <a:schemeClr val="tx1"/>
              </a:solidFill>
            </a:endParaRPr>
          </a:p>
          <a:p>
            <a:pPr marL="342900" indent="-342900" algn="l">
              <a:buFont typeface="Arial"/>
              <a:buChar char="•"/>
            </a:pPr>
            <a:r>
              <a:rPr lang="en-GB" sz="2000" dirty="0" smtClean="0">
                <a:solidFill>
                  <a:schemeClr val="tx1"/>
                </a:solidFill>
              </a:rPr>
              <a:t>Next steps</a:t>
            </a:r>
            <a:endParaRPr lang="en-GB" sz="2000" dirty="0">
              <a:solidFill>
                <a:schemeClr val="tx1"/>
              </a:solidFill>
            </a:endParaRPr>
          </a:p>
          <a:p>
            <a:pPr algn="l"/>
            <a:endParaRPr lang="en-GB" sz="24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328698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Published Instructions and Guidance on Assignments</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algn="l"/>
            <a:r>
              <a:rPr lang="en-GB" sz="2000" dirty="0" smtClean="0">
                <a:solidFill>
                  <a:schemeClr val="tx1"/>
                </a:solidFill>
              </a:rPr>
              <a:t>Using </a:t>
            </a:r>
            <a:r>
              <a:rPr lang="en-GB" sz="2000" dirty="0" err="1" smtClean="0">
                <a:solidFill>
                  <a:schemeClr val="tx1"/>
                </a:solidFill>
              </a:rPr>
              <a:t>RevisionMate</a:t>
            </a:r>
            <a:r>
              <a:rPr lang="en-GB" sz="2000" dirty="0" smtClean="0">
                <a:solidFill>
                  <a:schemeClr val="tx1"/>
                </a:solidFill>
              </a:rPr>
              <a:t> (</a:t>
            </a:r>
            <a:r>
              <a:rPr lang="en-GB" sz="2000" dirty="0" smtClean="0">
                <a:solidFill>
                  <a:schemeClr val="tx1"/>
                </a:solidFill>
                <a:hlinkClick r:id="rId2"/>
              </a:rPr>
              <a:t>www.revisionmate.com</a:t>
            </a:r>
            <a:r>
              <a:rPr lang="en-GB" sz="2000" dirty="0" smtClean="0">
                <a:solidFill>
                  <a:schemeClr val="tx1"/>
                </a:solidFill>
              </a:rPr>
              <a:t>) students must download, read and understand the following documents:</a:t>
            </a:r>
          </a:p>
          <a:p>
            <a:pPr algn="l"/>
            <a:endParaRPr lang="en-GB" sz="2000" dirty="0">
              <a:solidFill>
                <a:schemeClr val="tx1"/>
              </a:solidFill>
            </a:endParaRPr>
          </a:p>
          <a:p>
            <a:pPr marL="342900" indent="-342900" algn="l">
              <a:buFont typeface="Arial"/>
              <a:buChar char="•"/>
            </a:pPr>
            <a:r>
              <a:rPr lang="en-GB" sz="2000" dirty="0" smtClean="0">
                <a:solidFill>
                  <a:schemeClr val="tx1"/>
                </a:solidFill>
              </a:rPr>
              <a:t>Coursework Assessment Guidelines and Instructions </a:t>
            </a:r>
          </a:p>
          <a:p>
            <a:pPr marL="342900" indent="-342900" algn="l">
              <a:buFont typeface="Arial"/>
              <a:buChar char="•"/>
            </a:pPr>
            <a:endParaRPr lang="en-GB" sz="2000" dirty="0" smtClean="0">
              <a:solidFill>
                <a:schemeClr val="tx1"/>
              </a:solidFill>
            </a:endParaRPr>
          </a:p>
          <a:p>
            <a:pPr marL="342900" indent="-342900" algn="l">
              <a:buFont typeface="Arial"/>
              <a:buChar char="•"/>
            </a:pPr>
            <a:r>
              <a:rPr lang="en-GB" sz="2000" dirty="0" smtClean="0">
                <a:solidFill>
                  <a:schemeClr val="tx1"/>
                </a:solidFill>
              </a:rPr>
              <a:t>How to Approach Coursework Assignments</a:t>
            </a:r>
          </a:p>
          <a:p>
            <a:pPr marL="800100" lvl="1" indent="-342900" algn="l">
              <a:buFont typeface="Arial"/>
              <a:buChar char="•"/>
            </a:pPr>
            <a:r>
              <a:rPr lang="en-GB" sz="2000" dirty="0">
                <a:solidFill>
                  <a:schemeClr val="tx1"/>
                </a:solidFill>
              </a:rPr>
              <a:t>	</a:t>
            </a:r>
            <a:r>
              <a:rPr lang="en-GB" sz="2000" dirty="0" smtClean="0">
                <a:solidFill>
                  <a:schemeClr val="tx1"/>
                </a:solidFill>
              </a:rPr>
              <a:t>planning your assignment</a:t>
            </a:r>
          </a:p>
          <a:p>
            <a:pPr marL="800100" lvl="1" indent="-342900" algn="l">
              <a:buFont typeface="Arial"/>
              <a:buChar char="•"/>
            </a:pPr>
            <a:r>
              <a:rPr lang="en-GB" sz="2000" dirty="0">
                <a:solidFill>
                  <a:schemeClr val="tx1"/>
                </a:solidFill>
              </a:rPr>
              <a:t>	</a:t>
            </a:r>
            <a:r>
              <a:rPr lang="en-GB" sz="2000" dirty="0" smtClean="0">
                <a:solidFill>
                  <a:schemeClr val="tx1"/>
                </a:solidFill>
              </a:rPr>
              <a:t>writing up your assignment</a:t>
            </a:r>
          </a:p>
          <a:p>
            <a:pPr marL="800100" lvl="1" indent="-342900" algn="l">
              <a:buFont typeface="Arial"/>
              <a:buChar char="•"/>
            </a:pPr>
            <a:r>
              <a:rPr lang="en-GB" sz="2000" dirty="0">
                <a:solidFill>
                  <a:schemeClr val="tx1"/>
                </a:solidFill>
              </a:rPr>
              <a:t>	</a:t>
            </a:r>
            <a:r>
              <a:rPr lang="en-GB" sz="2000" dirty="0" smtClean="0">
                <a:solidFill>
                  <a:schemeClr val="tx1"/>
                </a:solidFill>
              </a:rPr>
              <a:t>checking before submission</a:t>
            </a:r>
          </a:p>
          <a:p>
            <a:pPr marL="342900" indent="-342900" algn="l">
              <a:buFont typeface="Arial"/>
              <a:buChar char="•"/>
            </a:pPr>
            <a:endParaRPr lang="en-GB" sz="2000" dirty="0" smtClean="0">
              <a:solidFill>
                <a:schemeClr val="tx1"/>
              </a:solidFill>
            </a:endParaRPr>
          </a:p>
          <a:p>
            <a:pPr marL="342900" indent="-342900" algn="l">
              <a:buFont typeface="Arial"/>
              <a:buChar char="•"/>
            </a:pPr>
            <a:r>
              <a:rPr lang="en-GB" sz="2000" dirty="0" smtClean="0">
                <a:solidFill>
                  <a:schemeClr val="tx1"/>
                </a:solidFill>
              </a:rPr>
              <a:t>Coursework Assessment FAQs</a:t>
            </a:r>
            <a:endParaRPr lang="en-GB" sz="2000" dirty="0">
              <a:solidFill>
                <a:schemeClr val="tx1"/>
              </a:solidFill>
            </a:endParaRPr>
          </a:p>
          <a:p>
            <a:pPr marL="342900" indent="-342900" algn="l">
              <a:buFont typeface="Arial"/>
              <a:buChar char="•"/>
            </a:pPr>
            <a:endParaRPr lang="en-GB" sz="2000" dirty="0">
              <a:solidFill>
                <a:schemeClr val="tx1"/>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665335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583114"/>
          </a:xfrm>
        </p:spPr>
        <p:txBody>
          <a:bodyPr>
            <a:noAutofit/>
          </a:bodyPr>
          <a:lstStyle/>
          <a:p>
            <a:pPr algn="l"/>
            <a:r>
              <a:rPr lang="en-GB" sz="2400" dirty="0" smtClean="0">
                <a:solidFill>
                  <a:srgbClr val="000090"/>
                </a:solidFill>
              </a:rPr>
              <a:t>CII Marking Grid</a:t>
            </a:r>
            <a:endParaRPr lang="en-GB" sz="1800" dirty="0"/>
          </a:p>
        </p:txBody>
      </p:sp>
      <p:sp>
        <p:nvSpPr>
          <p:cNvPr id="5" name="Subtitle 4"/>
          <p:cNvSpPr>
            <a:spLocks noGrp="1"/>
          </p:cNvSpPr>
          <p:nvPr>
            <p:ph type="subTitle" idx="1"/>
          </p:nvPr>
        </p:nvSpPr>
        <p:spPr>
          <a:xfrm>
            <a:off x="611560" y="987778"/>
            <a:ext cx="8280920" cy="4651022"/>
          </a:xfrm>
        </p:spPr>
        <p:txBody>
          <a:bodyPr>
            <a:noAutofit/>
          </a:bodyPr>
          <a:lstStyle/>
          <a:p>
            <a:pPr algn="l"/>
            <a:r>
              <a:rPr lang="en-US" sz="1800" b="1" dirty="0">
                <a:solidFill>
                  <a:srgbClr val="000000"/>
                </a:solidFill>
              </a:rPr>
              <a:t>Knowledge and Understanding</a:t>
            </a:r>
            <a:br>
              <a:rPr lang="en-US" sz="1800" b="1" dirty="0">
                <a:solidFill>
                  <a:srgbClr val="000000"/>
                </a:solidFill>
              </a:rPr>
            </a:br>
            <a:r>
              <a:rPr lang="en-US" sz="1800" dirty="0">
                <a:solidFill>
                  <a:srgbClr val="000000"/>
                </a:solidFill>
              </a:rPr>
              <a:t>These are facts from the learning material derived from the learning outcomes that are relevant to the question. To score a high mark in this section a candidate will have included relevant and sufficient factual information to form a firm foundation for their answer. </a:t>
            </a:r>
          </a:p>
          <a:p>
            <a:pPr algn="l"/>
            <a:r>
              <a:rPr lang="en-US" sz="1800" b="1" dirty="0" smtClean="0">
                <a:solidFill>
                  <a:srgbClr val="000000"/>
                </a:solidFill>
              </a:rPr>
              <a:t>Application </a:t>
            </a:r>
            <a:r>
              <a:rPr lang="en-US" sz="1800" b="1" dirty="0">
                <a:solidFill>
                  <a:srgbClr val="000000"/>
                </a:solidFill>
              </a:rPr>
              <a:t>and Analysis</a:t>
            </a:r>
            <a:br>
              <a:rPr lang="en-US" sz="1800" b="1" dirty="0">
                <a:solidFill>
                  <a:srgbClr val="000000"/>
                </a:solidFill>
              </a:rPr>
            </a:br>
            <a:r>
              <a:rPr lang="en-US" sz="1800" dirty="0">
                <a:solidFill>
                  <a:srgbClr val="000000"/>
                </a:solidFill>
              </a:rPr>
              <a:t>This is the value that the candidate has added by applying the facts above to the context of the question and any implications, recommendations, solutions and actions that may need further exploration. </a:t>
            </a:r>
            <a:endParaRPr lang="en-US" sz="1800" dirty="0" smtClean="0">
              <a:solidFill>
                <a:srgbClr val="000000"/>
              </a:solidFill>
            </a:endParaRPr>
          </a:p>
          <a:p>
            <a:pPr algn="l"/>
            <a:r>
              <a:rPr lang="en-US" sz="1800" b="1" dirty="0" smtClean="0">
                <a:solidFill>
                  <a:srgbClr val="000000"/>
                </a:solidFill>
              </a:rPr>
              <a:t>Coherent </a:t>
            </a:r>
            <a:r>
              <a:rPr lang="en-US" sz="1800" b="1" dirty="0">
                <a:solidFill>
                  <a:srgbClr val="000000"/>
                </a:solidFill>
              </a:rPr>
              <a:t>Structure</a:t>
            </a:r>
            <a:br>
              <a:rPr lang="en-US" sz="1800" b="1" dirty="0">
                <a:solidFill>
                  <a:srgbClr val="000000"/>
                </a:solidFill>
              </a:rPr>
            </a:br>
            <a:r>
              <a:rPr lang="en-US" sz="1800" dirty="0">
                <a:solidFill>
                  <a:srgbClr val="000000"/>
                </a:solidFill>
              </a:rPr>
              <a:t>This is the logic of the candidate’s argument within the context of the required format. This is about providing a sensible introduction and conclusion; and good and logical grouping of information. A good structure must allow a reader to follow the writer’s thought process. </a:t>
            </a:r>
          </a:p>
          <a:p>
            <a:pPr algn="l"/>
            <a:r>
              <a:rPr lang="en-US" sz="1800" b="1" dirty="0" smtClean="0">
                <a:solidFill>
                  <a:srgbClr val="000000"/>
                </a:solidFill>
              </a:rPr>
              <a:t>Relevant </a:t>
            </a:r>
            <a:r>
              <a:rPr lang="en-US" sz="1800" b="1" dirty="0">
                <a:solidFill>
                  <a:srgbClr val="000000"/>
                </a:solidFill>
              </a:rPr>
              <a:t>Examples and/or Further Reading</a:t>
            </a:r>
            <a:br>
              <a:rPr lang="en-US" sz="1800" b="1" dirty="0">
                <a:solidFill>
                  <a:srgbClr val="000000"/>
                </a:solidFill>
              </a:rPr>
            </a:br>
            <a:r>
              <a:rPr lang="en-US" sz="1800" dirty="0">
                <a:solidFill>
                  <a:srgbClr val="000000"/>
                </a:solidFill>
              </a:rPr>
              <a:t>Candidates work must be fully referenced. This is shown in the “Guidelines to Candidates”. </a:t>
            </a:r>
          </a:p>
          <a:p>
            <a:pPr algn="l"/>
            <a:endParaRPr lang="en-GB" sz="1800" dirty="0">
              <a:solidFill>
                <a:srgbClr val="000000"/>
              </a:solidFill>
            </a:endParaRPr>
          </a:p>
        </p:txBody>
      </p:sp>
    </p:spTree>
    <p:extLst>
      <p:ext uri="{BB962C8B-B14F-4D97-AF65-F5344CB8AC3E}">
        <p14:creationId xmlns:p14="http://schemas.microsoft.com/office/powerpoint/2010/main" val="249064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808892"/>
          </a:xfrm>
        </p:spPr>
        <p:txBody>
          <a:bodyPr>
            <a:noAutofit/>
          </a:bodyPr>
          <a:lstStyle/>
          <a:p>
            <a:pPr algn="l"/>
            <a:r>
              <a:rPr lang="en-GB" sz="2400" dirty="0" smtClean="0">
                <a:solidFill>
                  <a:srgbClr val="000090"/>
                </a:solidFill>
              </a:rPr>
              <a:t>Student Assignment Skills</a:t>
            </a:r>
            <a:endParaRPr lang="en-GB" sz="1800" dirty="0"/>
          </a:p>
        </p:txBody>
      </p:sp>
      <p:sp>
        <p:nvSpPr>
          <p:cNvPr id="5" name="Subtitle 4"/>
          <p:cNvSpPr>
            <a:spLocks noGrp="1"/>
          </p:cNvSpPr>
          <p:nvPr>
            <p:ph type="subTitle" idx="1"/>
          </p:nvPr>
        </p:nvSpPr>
        <p:spPr>
          <a:xfrm>
            <a:off x="502717" y="1213556"/>
            <a:ext cx="8280920" cy="4391377"/>
          </a:xfrm>
        </p:spPr>
        <p:txBody>
          <a:bodyPr>
            <a:noAutofit/>
          </a:bodyPr>
          <a:lstStyle/>
          <a:p>
            <a:pPr algn="l"/>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81154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808892"/>
          </a:xfrm>
        </p:spPr>
        <p:txBody>
          <a:bodyPr>
            <a:noAutofit/>
          </a:bodyPr>
          <a:lstStyle/>
          <a:p>
            <a:pPr algn="l"/>
            <a:r>
              <a:rPr lang="en-GB" sz="2400" dirty="0" smtClean="0">
                <a:solidFill>
                  <a:srgbClr val="000090"/>
                </a:solidFill>
              </a:rPr>
              <a:t>Research methods</a:t>
            </a:r>
            <a:endParaRPr lang="en-GB" sz="1800" dirty="0"/>
          </a:p>
        </p:txBody>
      </p:sp>
      <p:sp>
        <p:nvSpPr>
          <p:cNvPr id="5" name="Subtitle 4"/>
          <p:cNvSpPr>
            <a:spLocks noGrp="1"/>
          </p:cNvSpPr>
          <p:nvPr>
            <p:ph type="subTitle" idx="1"/>
          </p:nvPr>
        </p:nvSpPr>
        <p:spPr>
          <a:xfrm>
            <a:off x="502717" y="1213556"/>
            <a:ext cx="8280920" cy="4391377"/>
          </a:xfrm>
        </p:spPr>
        <p:txBody>
          <a:bodyPr>
            <a:noAutofit/>
          </a:bodyPr>
          <a:lstStyle/>
          <a:p>
            <a:pPr marL="342900" indent="-342900" algn="l">
              <a:buFont typeface="Arial"/>
              <a:buChar char="•"/>
            </a:pPr>
            <a:r>
              <a:rPr lang="en-GB" sz="2000" dirty="0" smtClean="0">
                <a:solidFill>
                  <a:schemeClr val="tx1"/>
                </a:solidFill>
              </a:rPr>
              <a:t>Your research starts with knowing the textbook thoroughly</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Further reading should be undertaken, including journals, newslines, insurance and risk regulatory handbooks, staff newsletters, annual reports, websites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a:t>
            </a:r>
            <a:r>
              <a:rPr lang="en-GB" sz="2000" i="1" dirty="0" smtClean="0">
                <a:solidFill>
                  <a:schemeClr val="tx1"/>
                </a:solidFill>
              </a:rPr>
              <a:t>The </a:t>
            </a:r>
            <a:r>
              <a:rPr lang="en-GB" sz="2000" i="1" dirty="0">
                <a:solidFill>
                  <a:schemeClr val="tx1"/>
                </a:solidFill>
              </a:rPr>
              <a:t>assignments have been designed to allow you to interpret and apply information within the context of your workplace or a workplace with which you are </a:t>
            </a:r>
            <a:r>
              <a:rPr lang="en-GB" sz="2000" i="1" dirty="0" smtClean="0">
                <a:solidFill>
                  <a:schemeClr val="tx1"/>
                </a:solidFill>
              </a:rPr>
              <a:t>familiar – or the scenario provided. </a:t>
            </a:r>
            <a:r>
              <a:rPr lang="en-GB" sz="2000" i="1" dirty="0">
                <a:solidFill>
                  <a:schemeClr val="tx1"/>
                </a:solidFill>
              </a:rPr>
              <a:t>It is very important that you read the study text and undertake additional reading </a:t>
            </a:r>
            <a:r>
              <a:rPr lang="en-GB" sz="2000" b="1" i="1" dirty="0">
                <a:solidFill>
                  <a:schemeClr val="tx1"/>
                </a:solidFill>
              </a:rPr>
              <a:t>and that you include relevant examples in your answers</a:t>
            </a:r>
            <a:r>
              <a:rPr lang="en-GB" sz="2000" b="1" i="1" dirty="0" smtClean="0">
                <a:solidFill>
                  <a:schemeClr val="tx1"/>
                </a:solidFill>
              </a:rPr>
              <a:t>.” </a:t>
            </a:r>
          </a:p>
          <a:p>
            <a:pPr marL="342900" indent="-342900" algn="l">
              <a:buFont typeface="Arial"/>
              <a:buChar char="•"/>
            </a:pPr>
            <a:endParaRPr lang="en-GB" sz="2000" b="1" dirty="0">
              <a:solidFill>
                <a:schemeClr val="tx1"/>
              </a:solidFill>
            </a:endParaRPr>
          </a:p>
          <a:p>
            <a:pPr marL="342900" indent="-342900" algn="l">
              <a:buFont typeface="Arial"/>
              <a:buChar char="•"/>
            </a:pPr>
            <a:r>
              <a:rPr lang="en-GB" sz="2000" dirty="0" smtClean="0">
                <a:solidFill>
                  <a:schemeClr val="tx1"/>
                </a:solidFill>
              </a:rPr>
              <a:t>See also the CII publication: “Finding and evaluating sources of information”</a:t>
            </a:r>
            <a:endParaRPr lang="en-GB" sz="2000" dirty="0">
              <a:solidFill>
                <a:schemeClr val="tx1"/>
              </a:solidFill>
            </a:endParaRPr>
          </a:p>
          <a:p>
            <a:pPr algn="l"/>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0460" y="5312084"/>
            <a:ext cx="1131518" cy="1101741"/>
          </a:xfrm>
          <a:prstGeom prst="rect">
            <a:avLst/>
          </a:prstGeom>
        </p:spPr>
      </p:pic>
    </p:spTree>
    <p:extLst>
      <p:ext uri="{BB962C8B-B14F-4D97-AF65-F5344CB8AC3E}">
        <p14:creationId xmlns:p14="http://schemas.microsoft.com/office/powerpoint/2010/main" val="834670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1258</TotalTime>
  <Words>776</Words>
  <Application>Microsoft Macintosh PowerPoint</Application>
  <PresentationFormat>On-screen Show (4:3)</PresentationFormat>
  <Paragraphs>142</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Arial</vt:lpstr>
      <vt:lpstr>Office Theme</vt:lpstr>
      <vt:lpstr>CII Assignment Techniques </vt:lpstr>
      <vt:lpstr>Presenter  Mark Butterworth BA FCII MBA FIRM</vt:lpstr>
      <vt:lpstr>Introductions  </vt:lpstr>
      <vt:lpstr>Course objectives  </vt:lpstr>
      <vt:lpstr>What are we going to cover today?  </vt:lpstr>
      <vt:lpstr>Published Instructions and Guidance on Assignments</vt:lpstr>
      <vt:lpstr>CII Marking Grid</vt:lpstr>
      <vt:lpstr>Student Assignment Skills</vt:lpstr>
      <vt:lpstr>Research methods</vt:lpstr>
      <vt:lpstr>Confidentiality</vt:lpstr>
      <vt:lpstr>Time Management</vt:lpstr>
      <vt:lpstr>Plagiarism</vt:lpstr>
      <vt:lpstr>Confidentiality and Plagiarism – the website warning</vt:lpstr>
      <vt:lpstr>Assignment Structure</vt:lpstr>
      <vt:lpstr>Pre-Submission Review</vt:lpstr>
      <vt:lpstr>Review of Two Assignments</vt:lpstr>
      <vt:lpstr>Next Steps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CII Assignment Techniques </dc:title>
  <dc:creator>Mark Butterworth</dc:creator>
  <cp:lastModifiedBy>mark butterworth</cp:lastModifiedBy>
  <cp:revision>27</cp:revision>
  <dcterms:created xsi:type="dcterms:W3CDTF">2014-05-02T18:03:41Z</dcterms:created>
  <dcterms:modified xsi:type="dcterms:W3CDTF">2016-04-07T17:13:55Z</dcterms:modified>
</cp:coreProperties>
</file>