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6" r:id="rId29"/>
    <p:sldId id="284" r:id="rId30"/>
    <p:sldId id="285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DD72-A961-4A6E-AE5B-9B7A30E33396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2236-E5A6-4C7D-9526-726B167E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8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8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3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4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1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8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3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6EAF-069B-4574-BF47-822792E12841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A769-F57F-4F57-A245-24BC74873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0ahUKEwjg5u7cz8zLAhUmb5oKHRsQBKsQjRwIBw&amp;url=http://www.telegraph.co.uk/sport/football/teams/carlisle-united/12036156/Carlisle-United-players-offer-help-to-victims-of-Storm-Desmond.html&amp;psig=AFQjCNGiu2N_fhY5jnNfL_oVyOMuq3q-Sw&amp;ust=145847245172005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ved=0ahUKEwiTwvrR08zLAhUGJ5oKHaTlDagQjRwIBw&amp;url=http://www.bbc.co.uk/news/uk-35023558&amp;psig=AFQjCNGiu2N_fhY5jnNfL_oVyOMuq3q-Sw&amp;ust=145847245172005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ljYSM1czLAhXEK5oKHXirD64QjRwIBw&amp;url=http://23on.com/bbc-sport-storm-desmond-carlisle-united-players-to-help-flooded-community/&amp;psig=AFQjCNGiu2N_fhY5jnNfL_oVyOMuq3q-Sw&amp;ust=1458472451720057" TargetMode="External"/><Relationship Id="rId2" Type="http://schemas.openxmlformats.org/officeDocument/2006/relationships/hyperlink" Target="http://www.google.co.uk/url?sa=i&amp;rct=j&amp;q=&amp;esrc=s&amp;source=images&amp;cd=&amp;cad=rja&amp;uact=8&amp;ved=0ahUKEwjv_6DS1MzLAhXMApoKHeClCqAQjRwIBw&amp;url=http://www.theguardian.com/football/2015/dec/09/carlisle-united-community-rallies-round-flood-hit-football-club&amp;psig=AFQjCNGiu2N_fhY5jnNfL_oVyOMuq3q-Sw&amp;ust=145847245172005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iIpdKf1MzLAhWkPZoKHd0GD6EQjRwIBw&amp;url=http://www.mirror.co.uk/news/uk-news/dramatic-photos-show-cumbria-floods-6989815&amp;psig=AFQjCNGiu2N_fhY5jnNfL_oVyOMuq3q-Sw&amp;ust=145847245172005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j4xemS1szLAhVlSZoKHTQODKAQjRwIBw&amp;url=http://www.foxnews.com/sports/2015/12/09/absolute-mess-stadium-carlisle-soccer-club-submerged-after-severe-floods-in.html&amp;psig=AFQjCNGiu2N_fhY5jnNfL_oVyOMuq3q-Sw&amp;ust=145847245172005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908720"/>
            <a:ext cx="5166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/>
              <a:t>BUSINESS INTERRUPTION</a:t>
            </a:r>
            <a:endParaRPr lang="en-GB" sz="6000" dirty="0"/>
          </a:p>
          <a:p>
            <a:pPr algn="ctr"/>
            <a:r>
              <a:rPr lang="en-GB" sz="6000" b="1" dirty="0"/>
              <a:t> </a:t>
            </a:r>
            <a:endParaRPr lang="en-GB" sz="6000" dirty="0"/>
          </a:p>
          <a:p>
            <a:pPr algn="ctr"/>
            <a:r>
              <a:rPr lang="en-GB" sz="6000" b="1" dirty="0"/>
              <a:t>A  PROBLEM? …………</a:t>
            </a:r>
            <a:endParaRPr lang="en-GB" sz="6000" dirty="0"/>
          </a:p>
          <a:p>
            <a:pPr algn="ctr"/>
            <a:r>
              <a:rPr lang="en-GB" b="1" dirty="0"/>
              <a:t> </a:t>
            </a:r>
            <a:endParaRPr lang="en-GB" dirty="0"/>
          </a:p>
          <a:p>
            <a:pPr algn="ctr"/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7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/>
              <a:t>What does the Policyholder do?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 smtClean="0"/>
              <a:t>Describe </a:t>
            </a:r>
            <a:r>
              <a:rPr lang="en-GB" sz="3600" b="1" dirty="0"/>
              <a:t>the Business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Obtain as much information as possible about the different products</a:t>
            </a:r>
            <a:endParaRPr lang="en-GB" sz="3600" dirty="0"/>
          </a:p>
          <a:p>
            <a:r>
              <a:rPr lang="en-GB" sz="3600" b="1" dirty="0"/>
              <a:t>they sell.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Other income streams – Rent?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46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Manufacturing Process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Again what does the Insured actually do?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What do they make?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What is the process from start to finish?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dirty="0"/>
              <a:t>This will give you an indication of any problems which may occur in the manufacturing process that leads to a loss.</a:t>
            </a:r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How does the Policyholder generate their business?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Do they sell to the distributors, wholesalers?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Do they sell direct to the public via the internet, or catalogues?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70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764705"/>
            <a:ext cx="588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Other Branches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Associated Companies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Interdependency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Capacity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dirty="0"/>
              <a:t>Look at dependency, other </a:t>
            </a:r>
            <a:r>
              <a:rPr lang="en-GB" sz="3600" dirty="0" smtClean="0"/>
              <a:t>non-associated </a:t>
            </a:r>
            <a:r>
              <a:rPr lang="en-GB" sz="3600" dirty="0"/>
              <a:t>companies</a:t>
            </a:r>
          </a:p>
        </p:txBody>
      </p:sp>
    </p:spTree>
    <p:extLst>
      <p:ext uri="{BB962C8B-B14F-4D97-AF65-F5344CB8AC3E}">
        <p14:creationId xmlns:p14="http://schemas.microsoft.com/office/powerpoint/2010/main" val="636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2089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If </a:t>
            </a:r>
            <a:r>
              <a:rPr lang="en-GB" sz="2800" b="1" dirty="0"/>
              <a:t>a Loss occurs.  How long will it take the</a:t>
            </a:r>
            <a:endParaRPr lang="en-GB" sz="2800" dirty="0"/>
          </a:p>
          <a:p>
            <a:r>
              <a:rPr lang="en-GB" sz="2800" b="1" dirty="0"/>
              <a:t>Insured to recover?</a:t>
            </a:r>
            <a:endParaRPr lang="en-GB" sz="2800" dirty="0"/>
          </a:p>
          <a:p>
            <a:r>
              <a:rPr lang="en-GB" sz="2800" b="1" dirty="0"/>
              <a:t> </a:t>
            </a:r>
            <a:endParaRPr lang="en-GB" sz="2800" dirty="0"/>
          </a:p>
          <a:p>
            <a:r>
              <a:rPr lang="en-GB" sz="2800" dirty="0"/>
              <a:t>Maximum indemnity period.</a:t>
            </a:r>
          </a:p>
          <a:p>
            <a:r>
              <a:rPr lang="en-GB" sz="2800" dirty="0"/>
              <a:t> </a:t>
            </a:r>
          </a:p>
          <a:p>
            <a:r>
              <a:rPr lang="en-GB" sz="2800" b="1" dirty="0"/>
              <a:t>Points to Consider</a:t>
            </a:r>
            <a:endParaRPr lang="en-GB" sz="2800" dirty="0"/>
          </a:p>
          <a:p>
            <a:r>
              <a:rPr lang="en-GB" sz="2800" b="1" dirty="0"/>
              <a:t> </a:t>
            </a:r>
            <a:endParaRPr lang="en-GB" sz="2800" dirty="0"/>
          </a:p>
          <a:p>
            <a:r>
              <a:rPr lang="en-GB" sz="2800" dirty="0"/>
              <a:t>Lead time for replacement buildings</a:t>
            </a:r>
          </a:p>
          <a:p>
            <a:r>
              <a:rPr lang="en-GB" sz="2800" dirty="0"/>
              <a:t>Machinery and Plant</a:t>
            </a:r>
          </a:p>
          <a:p>
            <a:r>
              <a:rPr lang="en-GB" sz="2800" dirty="0"/>
              <a:t>Stock</a:t>
            </a:r>
          </a:p>
          <a:p>
            <a:r>
              <a:rPr lang="en-GB" sz="2800" dirty="0"/>
              <a:t>Identifying Trends</a:t>
            </a:r>
          </a:p>
          <a:p>
            <a:r>
              <a:rPr lang="en-GB" sz="2800" dirty="0"/>
              <a:t>The direction the Business is going, which may include the production</a:t>
            </a:r>
          </a:p>
          <a:p>
            <a:r>
              <a:rPr lang="en-GB" sz="2800" dirty="0"/>
              <a:t>of new products.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0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644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b="1" dirty="0" smtClean="0"/>
              <a:t>Customers</a:t>
            </a:r>
          </a:p>
          <a:p>
            <a:pPr>
              <a:spcAft>
                <a:spcPts val="2400"/>
              </a:spcAft>
            </a:pPr>
            <a:r>
              <a:rPr lang="en-GB" sz="2800" b="1" dirty="0" smtClean="0"/>
              <a:t>Numbers </a:t>
            </a:r>
            <a:r>
              <a:rPr lang="en-GB" sz="2800" b="1" dirty="0"/>
              <a:t> </a:t>
            </a:r>
            <a:endParaRPr lang="en-GB" sz="2800" dirty="0"/>
          </a:p>
          <a:p>
            <a:r>
              <a:rPr lang="en-GB" sz="2800" dirty="0"/>
              <a:t>Percentage of the business per customer.</a:t>
            </a:r>
          </a:p>
          <a:p>
            <a:r>
              <a:rPr lang="en-GB" sz="2800" b="1" dirty="0"/>
              <a:t> </a:t>
            </a:r>
            <a:endParaRPr lang="en-GB" sz="2800" dirty="0"/>
          </a:p>
          <a:p>
            <a:r>
              <a:rPr lang="en-GB" sz="2800" b="1" dirty="0"/>
              <a:t>Customers</a:t>
            </a:r>
            <a:endParaRPr lang="en-GB" sz="2800" dirty="0"/>
          </a:p>
          <a:p>
            <a:r>
              <a:rPr lang="en-GB" sz="2800" b="1" dirty="0"/>
              <a:t> </a:t>
            </a:r>
            <a:endParaRPr lang="en-GB" sz="2800" dirty="0"/>
          </a:p>
          <a:p>
            <a:r>
              <a:rPr lang="en-GB" sz="2800" dirty="0"/>
              <a:t>Extensions to the Business Interruption policy.</a:t>
            </a:r>
          </a:p>
          <a:p>
            <a:r>
              <a:rPr lang="en-GB" sz="2800" dirty="0"/>
              <a:t> </a:t>
            </a:r>
          </a:p>
          <a:p>
            <a:r>
              <a:rPr lang="en-GB" sz="2800" b="1" dirty="0"/>
              <a:t>Contracts </a:t>
            </a:r>
            <a:endParaRPr lang="en-GB" sz="2800" dirty="0"/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Suppliers, numbers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Suppliers extension contracts</a:t>
            </a:r>
          </a:p>
          <a:p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Penalties</a:t>
            </a:r>
            <a:endParaRPr lang="en-GB" sz="4000" dirty="0"/>
          </a:p>
          <a:p>
            <a:r>
              <a:rPr lang="en-GB" sz="4000" b="1" dirty="0"/>
              <a:t> </a:t>
            </a:r>
            <a:endParaRPr lang="en-GB" sz="4000" dirty="0"/>
          </a:p>
          <a:p>
            <a:r>
              <a:rPr lang="en-GB" sz="4000" dirty="0"/>
              <a:t>How are these incurred.  Is it purely on a lead time for supplying the product?</a:t>
            </a:r>
          </a:p>
          <a:p>
            <a:r>
              <a:rPr lang="en-GB" sz="4000" b="1" dirty="0"/>
              <a:t> 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784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3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Competitors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Examine the competitive nature of the Insured’s business.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Who are their competitors?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Local?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Ensure the Sum Insured is correct on Material Damage as well as the BI.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The effect of underinsurance on Material Damage can cause problems, but can be devastating to the Business Interruption loss.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With the Utilities Extension, be careful of the policy limit.</a:t>
            </a:r>
            <a:endParaRPr lang="en-GB" sz="24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400" b="1" dirty="0"/>
              <a:t>£50,000 – Enough?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153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3519/brunton_park_flood_3519445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" y="0"/>
            <a:ext cx="9144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chef.bbci.co.uk/news/624/cpsprodpb/1041C/production/_87088566_8708856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221"/>
            <a:ext cx="9144000" cy="69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.guim.co.uk/img/media/99cacaba8c86b710213be167016a7598d052a65c/0_0_1790_1074/master/1790.jpg?w=620&amp;q=55&amp;auto=format&amp;usm=12&amp;fit=max&amp;s=e989a5a06e995d76a4cdae35beaebf2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698625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i.guim.co.uk/img/media/99cacaba8c86b710213be167016a7598d052a65c/0_0_1790_1074/master/1790.jpg?w=620&amp;q=55&amp;auto=format&amp;usm=12&amp;fit=max&amp;s=e989a5a06e995d76a4cdae35beaebf2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546225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i.guim.co.uk/img/media/99cacaba8c86b710213be167016a7598d052a65c/0_0_1790_1074/master/1790.jpg?w=620&amp;q=55&amp;auto=format&amp;usm=12&amp;fit=max&amp;s=e989a5a06e995d76a4cdae35beaebf2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-1393825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i.guim.co.uk/img/media/99cacaba8c86b710213be167016a7598d052a65c/0_0_1790_1074/master/1790.jpg?w=620&amp;q=55&amp;auto=format&amp;usm=12&amp;fit=max&amp;s=e989a5a06e995d76a4cdae35beaebf2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2775" y="-1241425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c.files.bbci.co.uk/0D3A/production/_87068330_8670872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3.irishmirror.ie/incoming/article6983524.ece/ALTERNATES/s615b/PAY-Flood-damage-inside-Carlisle-Uniteds-stadium-caused-by-Storm-Desm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57.foxnews.com/images.foxnews.com/content/fox-news/sports/2015/12/09/absolute-mess-stadium-carlisle-soccer-club-submerged-after-severe-floods-in/_jcr_content/par/featured-media/media-2.img.jpg/876/493/1449670709061.jpg?ve=1&amp;tl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15212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47664" y="764704"/>
            <a:ext cx="5904656" cy="5361459"/>
          </a:xfrm>
        </p:spPr>
        <p:txBody>
          <a:bodyPr>
            <a:normAutofit/>
          </a:bodyPr>
          <a:lstStyle/>
          <a:p>
            <a:r>
              <a:rPr lang="en-GB" b="1" dirty="0"/>
              <a:t>FOOTBALL STADIUM</a:t>
            </a:r>
          </a:p>
          <a:p>
            <a:r>
              <a:rPr lang="en-GB" b="1" dirty="0"/>
              <a:t>RUGBY CLUB</a:t>
            </a:r>
          </a:p>
          <a:p>
            <a:r>
              <a:rPr lang="en-GB" b="1" dirty="0"/>
              <a:t>RESTAURANTS</a:t>
            </a:r>
          </a:p>
          <a:p>
            <a:r>
              <a:rPr lang="en-GB" b="1" dirty="0"/>
              <a:t>HOTELS</a:t>
            </a:r>
          </a:p>
          <a:p>
            <a:r>
              <a:rPr lang="en-GB" b="1" dirty="0"/>
              <a:t>NIGHT CLUBS</a:t>
            </a:r>
          </a:p>
          <a:p>
            <a:r>
              <a:rPr lang="en-GB" b="1" dirty="0"/>
              <a:t>PUBS</a:t>
            </a:r>
          </a:p>
          <a:p>
            <a:r>
              <a:rPr lang="en-GB" b="1" dirty="0"/>
              <a:t>QUAKER MEETING HOUSE</a:t>
            </a:r>
          </a:p>
          <a:p>
            <a:r>
              <a:rPr lang="en-GB" b="1" dirty="0"/>
              <a:t>SHOPPING CENTRE</a:t>
            </a:r>
          </a:p>
          <a:p>
            <a:r>
              <a:rPr lang="en-GB" b="1" dirty="0"/>
              <a:t>DELICATESSEN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2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6552728" cy="5256584"/>
          </a:xfrm>
        </p:spPr>
        <p:txBody>
          <a:bodyPr>
            <a:normAutofit/>
          </a:bodyPr>
          <a:lstStyle/>
          <a:p>
            <a:r>
              <a:rPr lang="en-GB" b="1" dirty="0"/>
              <a:t>LAWNMOWER SALES AND REPAIRS</a:t>
            </a:r>
          </a:p>
          <a:p>
            <a:r>
              <a:rPr lang="en-GB" b="1" dirty="0"/>
              <a:t>WHOLESALE PLUMBING SUPPLIERS</a:t>
            </a:r>
          </a:p>
          <a:p>
            <a:r>
              <a:rPr lang="en-GB" b="1" dirty="0"/>
              <a:t>HAULAGE COMPANY</a:t>
            </a:r>
          </a:p>
          <a:p>
            <a:r>
              <a:rPr lang="en-GB" b="1" dirty="0"/>
              <a:t>BUILDERS  MERCHANT</a:t>
            </a:r>
          </a:p>
          <a:p>
            <a:r>
              <a:rPr lang="en-GB" b="1" dirty="0"/>
              <a:t>COLD MEAT PRODUCERS</a:t>
            </a:r>
          </a:p>
          <a:p>
            <a:r>
              <a:rPr lang="en-GB" b="1" dirty="0"/>
              <a:t>INDUSTRIAL ESTATE OWNERS</a:t>
            </a:r>
          </a:p>
          <a:p>
            <a:r>
              <a:rPr lang="en-GB" b="1" dirty="0"/>
              <a:t>MOTOR PARTS MANUFACTURER</a:t>
            </a:r>
          </a:p>
          <a:p>
            <a:r>
              <a:rPr lang="en-GB" b="1" dirty="0"/>
              <a:t>HOUSING ASSOCIATIONS</a:t>
            </a:r>
          </a:p>
        </p:txBody>
      </p:sp>
    </p:spTree>
    <p:extLst>
      <p:ext uri="{BB962C8B-B14F-4D97-AF65-F5344CB8AC3E}">
        <p14:creationId xmlns:p14="http://schemas.microsoft.com/office/powerpoint/2010/main" val="3582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836712"/>
            <a:ext cx="6336704" cy="5544616"/>
          </a:xfrm>
        </p:spPr>
        <p:txBody>
          <a:bodyPr>
            <a:normAutofit/>
          </a:bodyPr>
          <a:lstStyle/>
          <a:p>
            <a:r>
              <a:rPr lang="en-GB" b="1" dirty="0"/>
              <a:t>HAIR SALON</a:t>
            </a:r>
          </a:p>
          <a:p>
            <a:r>
              <a:rPr lang="en-GB" b="1" dirty="0"/>
              <a:t>BAKERY</a:t>
            </a:r>
          </a:p>
          <a:p>
            <a:r>
              <a:rPr lang="en-GB" b="1" dirty="0"/>
              <a:t>WHOLESALE BUTCHERS</a:t>
            </a:r>
          </a:p>
          <a:p>
            <a:r>
              <a:rPr lang="en-GB" b="1" dirty="0"/>
              <a:t>KITCHEN INSTALLATION COMPANY</a:t>
            </a:r>
          </a:p>
          <a:p>
            <a:r>
              <a:rPr lang="en-GB" b="1" dirty="0"/>
              <a:t>FLOOR COVERING RETAILER</a:t>
            </a:r>
          </a:p>
          <a:p>
            <a:r>
              <a:rPr lang="en-GB" b="1" dirty="0"/>
              <a:t>PACKAGING MANUFACTURER</a:t>
            </a:r>
          </a:p>
          <a:p>
            <a:r>
              <a:rPr lang="en-GB" b="1" dirty="0"/>
              <a:t>DAIRY</a:t>
            </a:r>
          </a:p>
          <a:p>
            <a:r>
              <a:rPr lang="en-GB" b="1" dirty="0"/>
              <a:t>BUILDERS  MERCHANT</a:t>
            </a:r>
          </a:p>
          <a:p>
            <a:r>
              <a:rPr lang="en-GB" b="1" dirty="0"/>
              <a:t>COLD MEAT PRODUCERS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THE MAXIMUM AMOUNT YOUR INSURANCE COMPANY WILL PAY IN THE EVENT THAT YOUR PROPERTY IS TOTALLY </a:t>
            </a:r>
            <a:r>
              <a:rPr lang="en-GB" b="1" dirty="0" smtClean="0"/>
              <a:t>DESTROYED</a:t>
            </a:r>
          </a:p>
          <a:p>
            <a:endParaRPr lang="en-GB" b="1" dirty="0" smtClean="0"/>
          </a:p>
          <a:p>
            <a:r>
              <a:rPr lang="en-GB" b="1" dirty="0"/>
              <a:t>THE MAXIMUM AMOUNT THAT AN INSURANCE COMPANY WILL PAY TO SOMEONE WHO MAKES A </a:t>
            </a:r>
            <a:r>
              <a:rPr lang="en-GB" b="1" dirty="0" smtClean="0"/>
              <a:t>CLAIM</a:t>
            </a:r>
          </a:p>
          <a:p>
            <a:endParaRPr lang="en-GB" b="1" dirty="0" smtClean="0"/>
          </a:p>
          <a:p>
            <a:r>
              <a:rPr lang="en-GB" b="1" dirty="0"/>
              <a:t>THE MAXIMUM AMOUNT THAT AN INSURANCE COMPANY WILL HAVE TO PAY ACCORDING TO AN INSURANCE CONTRACT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9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/>
              <a:t>SUM INSURED £500000</a:t>
            </a:r>
            <a:r>
              <a:rPr lang="en-GB" dirty="0" smtClean="0"/>
              <a:t>   </a:t>
            </a:r>
            <a:r>
              <a:rPr lang="en-GB" b="1" dirty="0" smtClean="0"/>
              <a:t>x   LOSS £750000 </a:t>
            </a:r>
          </a:p>
          <a:p>
            <a:pPr marL="0" indent="0">
              <a:buNone/>
            </a:pPr>
            <a:r>
              <a:rPr lang="en-GB" b="1" dirty="0" smtClean="0"/>
              <a:t>VALUE </a:t>
            </a:r>
            <a:r>
              <a:rPr lang="en-GB" b="1" dirty="0"/>
              <a:t>AT RISK £750000      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/>
              <a:t>=  £500000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678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AGREED LOSS OF GP  £750000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LESS SAVINGS		</a:t>
            </a:r>
            <a:r>
              <a:rPr lang="en-GB" b="1" u="sng" dirty="0" smtClean="0"/>
              <a:t>£100000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b="1" dirty="0" smtClean="0"/>
              <a:t>LOSS			£650000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/>
              <a:t>SUM INSURED £500000</a:t>
            </a:r>
            <a:r>
              <a:rPr lang="en-GB" dirty="0" smtClean="0"/>
              <a:t>   </a:t>
            </a:r>
            <a:r>
              <a:rPr lang="en-GB" b="1" dirty="0"/>
              <a:t>x   LOSS </a:t>
            </a:r>
            <a:r>
              <a:rPr lang="en-GB" b="1" dirty="0" smtClean="0"/>
              <a:t>£650000 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VALUE AT RISK </a:t>
            </a:r>
            <a:r>
              <a:rPr lang="en-GB" b="1" dirty="0" smtClean="0"/>
              <a:t>£</a:t>
            </a:r>
            <a:r>
              <a:rPr lang="en-GB" b="1" dirty="0"/>
              <a:t>750000      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=  </a:t>
            </a:r>
            <a:r>
              <a:rPr lang="en-GB" b="1" dirty="0" smtClean="0"/>
              <a:t>£433333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>GROSS PROFIT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THE AMOUNT BY WHICH THE TURNOVER, CLOSING STOCK AND WORK IN PROGRESS EXCEEDS THE TOTAL OF THE OPENING STOCK, WORK IN PROGRESS, PURCHASES AND OTHER UNINSURED WORKING EXPENSES.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2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b="1" dirty="0" smtClean="0"/>
              <a:t>FYE 31</a:t>
            </a:r>
            <a:r>
              <a:rPr lang="en-GB" b="1" baseline="30000" dirty="0" smtClean="0"/>
              <a:t>ST</a:t>
            </a:r>
            <a:r>
              <a:rPr lang="en-GB" b="1" dirty="0" smtClean="0"/>
              <a:t> DECEMBER</a:t>
            </a:r>
          </a:p>
          <a:p>
            <a:r>
              <a:rPr lang="en-GB" b="1" dirty="0" smtClean="0"/>
              <a:t>RENEWAL DATE  1</a:t>
            </a:r>
            <a:r>
              <a:rPr lang="en-GB" b="1" baseline="30000" dirty="0" smtClean="0"/>
              <a:t>ST</a:t>
            </a:r>
            <a:r>
              <a:rPr lang="en-GB" b="1" dirty="0" smtClean="0"/>
              <a:t> JANUARY</a:t>
            </a:r>
          </a:p>
          <a:p>
            <a:r>
              <a:rPr lang="en-GB" b="1" dirty="0" smtClean="0"/>
              <a:t>2014 GROSS PROFIT	£500000</a:t>
            </a:r>
          </a:p>
          <a:p>
            <a:r>
              <a:rPr lang="en-GB" b="1" dirty="0" smtClean="0"/>
              <a:t>2105 GROSS PROFIT	£550000 (+10%)</a:t>
            </a:r>
          </a:p>
          <a:p>
            <a:r>
              <a:rPr lang="en-GB" b="1" dirty="0" smtClean="0"/>
              <a:t>ADVISE INSURED TO INSURE FOR £605000 </a:t>
            </a:r>
          </a:p>
          <a:p>
            <a:r>
              <a:rPr lang="en-GB" b="1" dirty="0" smtClean="0"/>
              <a:t>LOSS 30 DECEMBER 2016 – PROJECTED GROSS PROFIT WILL BE £665500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76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3999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r>
              <a:rPr lang="en-GB" b="1" dirty="0"/>
              <a:t>FYE </a:t>
            </a:r>
            <a:r>
              <a:rPr lang="en-GB" b="1" dirty="0" smtClean="0"/>
              <a:t>30</a:t>
            </a:r>
            <a:r>
              <a:rPr lang="en-GB" b="1" baseline="30000" dirty="0" smtClean="0"/>
              <a:t>TH</a:t>
            </a:r>
            <a:r>
              <a:rPr lang="en-GB" b="1" dirty="0" smtClean="0"/>
              <a:t> JUNE</a:t>
            </a:r>
            <a:endParaRPr lang="en-GB" b="1" dirty="0"/>
          </a:p>
          <a:p>
            <a:r>
              <a:rPr lang="en-GB" b="1" dirty="0"/>
              <a:t>RENEWAL DATE  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JULY</a:t>
            </a:r>
            <a:endParaRPr lang="en-GB" b="1" dirty="0"/>
          </a:p>
          <a:p>
            <a:r>
              <a:rPr lang="en-GB" b="1" dirty="0"/>
              <a:t>2014 </a:t>
            </a:r>
            <a:r>
              <a:rPr lang="en-GB" b="1" dirty="0" smtClean="0"/>
              <a:t>GROSS PROFIT</a:t>
            </a:r>
            <a:r>
              <a:rPr lang="en-GB" b="1" dirty="0"/>
              <a:t>	</a:t>
            </a:r>
            <a:r>
              <a:rPr lang="en-GB" b="1" dirty="0" smtClean="0"/>
              <a:t>£300000</a:t>
            </a:r>
            <a:endParaRPr lang="en-GB" b="1" dirty="0"/>
          </a:p>
          <a:p>
            <a:r>
              <a:rPr lang="en-GB" b="1" dirty="0"/>
              <a:t>2105 </a:t>
            </a:r>
            <a:r>
              <a:rPr lang="en-GB" b="1" dirty="0" smtClean="0"/>
              <a:t>GROSS PROFIT</a:t>
            </a:r>
            <a:r>
              <a:rPr lang="en-GB" b="1" dirty="0"/>
              <a:t>	</a:t>
            </a:r>
            <a:r>
              <a:rPr lang="en-GB" b="1" dirty="0" smtClean="0"/>
              <a:t>£305000</a:t>
            </a:r>
            <a:endParaRPr lang="en-GB" b="1" dirty="0"/>
          </a:p>
          <a:p>
            <a:r>
              <a:rPr lang="en-GB" b="1" dirty="0"/>
              <a:t>ADVISE INSURED TO INSURE FOR </a:t>
            </a:r>
            <a:r>
              <a:rPr lang="en-GB" b="1" dirty="0" smtClean="0"/>
              <a:t>£320000 </a:t>
            </a:r>
            <a:endParaRPr lang="en-GB" b="1" dirty="0"/>
          </a:p>
          <a:p>
            <a:r>
              <a:rPr lang="en-GB" b="1" dirty="0" smtClean="0"/>
              <a:t>NEW EXTRA SALESMAN FROM 31</a:t>
            </a:r>
            <a:r>
              <a:rPr lang="en-GB" b="1" baseline="30000" dirty="0" smtClean="0"/>
              <a:t>ST</a:t>
            </a:r>
            <a:r>
              <a:rPr lang="en-GB" b="1" dirty="0" smtClean="0"/>
              <a:t> JULY</a:t>
            </a:r>
          </a:p>
          <a:p>
            <a:r>
              <a:rPr lang="en-GB" b="1" dirty="0" smtClean="0"/>
              <a:t>GROSS PROFIT SEPT TO NOV £120000</a:t>
            </a:r>
          </a:p>
          <a:p>
            <a:r>
              <a:rPr lang="en-GB" b="1" dirty="0" smtClean="0"/>
              <a:t>ANTICIPATED GROSS PROFIT £500000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908720"/>
            <a:ext cx="5166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/>
              <a:t>BUSINESS INTERRUPTION</a:t>
            </a:r>
            <a:endParaRPr lang="en-GB" sz="6000" dirty="0"/>
          </a:p>
          <a:p>
            <a:pPr algn="ctr"/>
            <a:r>
              <a:rPr lang="en-GB" sz="6000" b="1" dirty="0"/>
              <a:t> </a:t>
            </a:r>
            <a:endParaRPr lang="en-GB" sz="6000" dirty="0"/>
          </a:p>
          <a:p>
            <a:pPr algn="ctr"/>
            <a:r>
              <a:rPr lang="en-GB" sz="6000" b="1" dirty="0"/>
              <a:t>A  PROBLEM? …………</a:t>
            </a:r>
            <a:endParaRPr lang="en-GB" sz="6000" dirty="0"/>
          </a:p>
          <a:p>
            <a:pPr algn="ctr"/>
            <a:r>
              <a:rPr lang="en-GB" b="1" dirty="0"/>
              <a:t> </a:t>
            </a:r>
            <a:endParaRPr lang="en-GB" dirty="0"/>
          </a:p>
          <a:p>
            <a:pPr algn="ctr"/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8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8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768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dirty="0" smtClean="0"/>
              <a:t>1.Know </a:t>
            </a:r>
            <a:r>
              <a:rPr lang="en-GB" sz="4800" b="1" dirty="0"/>
              <a:t>the Policyholder’s </a:t>
            </a:r>
            <a:endParaRPr lang="en-GB" sz="4800" b="1" dirty="0" smtClean="0"/>
          </a:p>
          <a:p>
            <a:pPr lvl="0" algn="ctr"/>
            <a:r>
              <a:rPr lang="en-GB" sz="4800" b="1" dirty="0" smtClean="0"/>
              <a:t>Business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6121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69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dirty="0"/>
              <a:t>2</a:t>
            </a:r>
            <a:r>
              <a:rPr lang="en-GB" sz="4800" b="1" dirty="0" smtClean="0"/>
              <a:t>.Know the Policyholder’s </a:t>
            </a:r>
          </a:p>
          <a:p>
            <a:pPr lvl="0" algn="ctr"/>
            <a:r>
              <a:rPr lang="en-GB" sz="4800" b="1" dirty="0" smtClean="0"/>
              <a:t>Business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170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488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dirty="0" smtClean="0"/>
              <a:t>3. Know </a:t>
            </a:r>
            <a:r>
              <a:rPr lang="en-GB" sz="4800" b="1" dirty="0"/>
              <a:t>the Policyholder’s </a:t>
            </a:r>
            <a:endParaRPr lang="en-GB" sz="4800" b="1" dirty="0" smtClean="0"/>
          </a:p>
          <a:p>
            <a:pPr lvl="0" algn="ctr"/>
            <a:r>
              <a:rPr lang="en-GB" sz="4800" b="1" dirty="0" smtClean="0"/>
              <a:t>Business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159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227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GROSS PROFIT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gdub</dc:creator>
  <cp:lastModifiedBy>Joanne Kirkby</cp:lastModifiedBy>
  <cp:revision>20</cp:revision>
  <cp:lastPrinted>2016-03-20T12:37:03Z</cp:lastPrinted>
  <dcterms:created xsi:type="dcterms:W3CDTF">2016-03-16T14:51:32Z</dcterms:created>
  <dcterms:modified xsi:type="dcterms:W3CDTF">2016-04-11T13:04:11Z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1707143265</vt:i4>
  </property>
  <property fmtid="{D5CDD505-2E9C-101B-9397-08002B2CF9AE}" pid="3" name="_NewReviewCycle">
    <vt:lpwstr/>
  </property>
  <property fmtid="{D5CDD505-2E9C-101B-9397-08002B2CF9AE}" pid="4" name="_EmailSubject">
    <vt:lpwstr>Slides from BI Session</vt:lpwstr>
  </property>
  <property fmtid="{D5CDD505-2E9C-101B-9397-08002B2CF9AE}" pid="5" name="_AuthorEmail">
    <vt:lpwstr>Heidi.Atkins@axa-insurance.co.uk</vt:lpwstr>
  </property>
  <property fmtid="{D5CDD505-2E9C-101B-9397-08002B2CF9AE}" pid="6" name="_AuthorEmailDisplayName">
    <vt:lpwstr>ATKINS Heidi (AXA-I)</vt:lpwstr>
  </property>
</Properties>
</file>