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46" r:id="rId3"/>
    <p:sldId id="533" r:id="rId4"/>
    <p:sldId id="485" r:id="rId5"/>
    <p:sldId id="486" r:id="rId6"/>
    <p:sldId id="487" r:id="rId7"/>
    <p:sldId id="488" r:id="rId8"/>
    <p:sldId id="531" r:id="rId9"/>
    <p:sldId id="489" r:id="rId10"/>
    <p:sldId id="490" r:id="rId11"/>
    <p:sldId id="491" r:id="rId12"/>
    <p:sldId id="532" r:id="rId13"/>
    <p:sldId id="515"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4" r:id="rId2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D57"/>
    <a:srgbClr val="E82682"/>
    <a:srgbClr val="22A410"/>
    <a:srgbClr val="176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20118"/>
    </p:cViewPr>
  </p:sorterViewPr>
  <p:notesViewPr>
    <p:cSldViewPr>
      <p:cViewPr varScale="1">
        <p:scale>
          <a:sx n="71" d="100"/>
          <a:sy n="71" d="100"/>
        </p:scale>
        <p:origin x="-1764"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C2DED-A711-45D8-BB2E-9AA97814DF2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36876DEC-2016-4B55-9B2C-28DE55C20551}">
      <dgm:prSet/>
      <dgm:spPr/>
      <dgm:t>
        <a:bodyPr/>
        <a:lstStyle/>
        <a:p>
          <a:pPr rtl="0">
            <a:lnSpc>
              <a:spcPct val="100000"/>
            </a:lnSpc>
          </a:pPr>
          <a:r>
            <a:rPr lang="en-GB" dirty="0" smtClean="0"/>
            <a:t>The Insurer has the right to repudiate a claim for a breach of warranty unless:</a:t>
          </a:r>
          <a:endParaRPr lang="en-GB" dirty="0"/>
        </a:p>
      </dgm:t>
    </dgm:pt>
    <dgm:pt modelId="{C4EE0730-9D93-49E2-8B79-FE7FEE0B5D36}" type="parTrans" cxnId="{09EF9E61-1C71-437F-9C65-7D0CF308045E}">
      <dgm:prSet/>
      <dgm:spPr/>
      <dgm:t>
        <a:bodyPr/>
        <a:lstStyle/>
        <a:p>
          <a:endParaRPr lang="en-GB"/>
        </a:p>
      </dgm:t>
    </dgm:pt>
    <dgm:pt modelId="{8D47ADDF-0DC2-4E39-91C3-0B4279C66B94}" type="sibTrans" cxnId="{09EF9E61-1C71-437F-9C65-7D0CF308045E}">
      <dgm:prSet/>
      <dgm:spPr/>
      <dgm:t>
        <a:bodyPr/>
        <a:lstStyle/>
        <a:p>
          <a:endParaRPr lang="en-GB"/>
        </a:p>
      </dgm:t>
    </dgm:pt>
    <dgm:pt modelId="{79BB57C3-52B4-4D4D-BA82-7F43FF7AA753}">
      <dgm:prSet/>
      <dgm:spPr/>
      <dgm:t>
        <a:bodyPr/>
        <a:lstStyle/>
        <a:p>
          <a:pPr rtl="0"/>
          <a:r>
            <a:rPr lang="en-GB" smtClean="0"/>
            <a:t>The warranty is irrelevant due to change in circumstances</a:t>
          </a:r>
          <a:endParaRPr lang="en-GB"/>
        </a:p>
      </dgm:t>
    </dgm:pt>
    <dgm:pt modelId="{D17B2899-79F6-452F-BF91-852A5B15F690}" type="parTrans" cxnId="{7231A823-9F4A-4919-B23B-B3A9EA579D4A}">
      <dgm:prSet/>
      <dgm:spPr/>
      <dgm:t>
        <a:bodyPr/>
        <a:lstStyle/>
        <a:p>
          <a:endParaRPr lang="en-GB"/>
        </a:p>
      </dgm:t>
    </dgm:pt>
    <dgm:pt modelId="{BBF2147F-B6E1-4B08-88AE-BFEAC743A9AE}" type="sibTrans" cxnId="{7231A823-9F4A-4919-B23B-B3A9EA579D4A}">
      <dgm:prSet/>
      <dgm:spPr/>
      <dgm:t>
        <a:bodyPr/>
        <a:lstStyle/>
        <a:p>
          <a:endParaRPr lang="en-GB"/>
        </a:p>
      </dgm:t>
    </dgm:pt>
    <dgm:pt modelId="{3966290E-123C-478E-ABCD-3EC986779331}">
      <dgm:prSet/>
      <dgm:spPr/>
      <dgm:t>
        <a:bodyPr/>
        <a:lstStyle/>
        <a:p>
          <a:pPr rtl="0"/>
          <a:r>
            <a:rPr lang="en-GB" smtClean="0"/>
            <a:t>The warranty is deemed unlawful for a specific reason</a:t>
          </a:r>
          <a:endParaRPr lang="en-GB"/>
        </a:p>
      </dgm:t>
    </dgm:pt>
    <dgm:pt modelId="{582A570B-0FE3-4805-B297-05651AE1DBA3}" type="parTrans" cxnId="{89963E45-1748-4480-9E18-5EA29BF40A94}">
      <dgm:prSet/>
      <dgm:spPr/>
      <dgm:t>
        <a:bodyPr/>
        <a:lstStyle/>
        <a:p>
          <a:endParaRPr lang="en-GB"/>
        </a:p>
      </dgm:t>
    </dgm:pt>
    <dgm:pt modelId="{00EB6F79-69C8-4556-A398-CB6ED5747185}" type="sibTrans" cxnId="{89963E45-1748-4480-9E18-5EA29BF40A94}">
      <dgm:prSet/>
      <dgm:spPr/>
      <dgm:t>
        <a:bodyPr/>
        <a:lstStyle/>
        <a:p>
          <a:endParaRPr lang="en-GB"/>
        </a:p>
      </dgm:t>
    </dgm:pt>
    <dgm:pt modelId="{569217AE-F411-4749-8139-2183C65D2889}">
      <dgm:prSet/>
      <dgm:spPr/>
      <dgm:t>
        <a:bodyPr/>
        <a:lstStyle/>
        <a:p>
          <a:pPr rtl="0"/>
          <a:r>
            <a:rPr lang="en-GB" smtClean="0"/>
            <a:t>The Insurer waives its right</a:t>
          </a:r>
          <a:endParaRPr lang="en-GB"/>
        </a:p>
      </dgm:t>
    </dgm:pt>
    <dgm:pt modelId="{C4457CF8-CEFE-4379-8CAA-49E6EAEFF14E}" type="parTrans" cxnId="{A734D1BD-BEE4-45F8-96F8-813C910A87A7}">
      <dgm:prSet/>
      <dgm:spPr/>
      <dgm:t>
        <a:bodyPr/>
        <a:lstStyle/>
        <a:p>
          <a:endParaRPr lang="en-GB"/>
        </a:p>
      </dgm:t>
    </dgm:pt>
    <dgm:pt modelId="{A17D9A09-B7B6-47EE-84C0-7C041150E766}" type="sibTrans" cxnId="{A734D1BD-BEE4-45F8-96F8-813C910A87A7}">
      <dgm:prSet/>
      <dgm:spPr/>
      <dgm:t>
        <a:bodyPr/>
        <a:lstStyle/>
        <a:p>
          <a:endParaRPr lang="en-GB"/>
        </a:p>
      </dgm:t>
    </dgm:pt>
    <dgm:pt modelId="{3BC5ACA2-FDAD-4C17-9423-B8A28352AC9A}">
      <dgm:prSet/>
      <dgm:spPr/>
      <dgm:t>
        <a:bodyPr/>
        <a:lstStyle/>
        <a:p>
          <a:pPr rtl="0"/>
          <a:r>
            <a:rPr lang="en-GB" smtClean="0"/>
            <a:t>The breach occurs after the claim (claims before the breach must be paid)</a:t>
          </a:r>
          <a:endParaRPr lang="en-GB"/>
        </a:p>
      </dgm:t>
    </dgm:pt>
    <dgm:pt modelId="{5BEE8C7A-54A0-4276-91BB-D738953C6870}" type="parTrans" cxnId="{51B9BF5C-BDE2-411A-B6B5-4EB99A8C9405}">
      <dgm:prSet/>
      <dgm:spPr/>
      <dgm:t>
        <a:bodyPr/>
        <a:lstStyle/>
        <a:p>
          <a:endParaRPr lang="en-GB"/>
        </a:p>
      </dgm:t>
    </dgm:pt>
    <dgm:pt modelId="{C75755AD-0961-4DBD-AABF-A76051A0962F}" type="sibTrans" cxnId="{51B9BF5C-BDE2-411A-B6B5-4EB99A8C9405}">
      <dgm:prSet/>
      <dgm:spPr/>
      <dgm:t>
        <a:bodyPr/>
        <a:lstStyle/>
        <a:p>
          <a:endParaRPr lang="en-GB"/>
        </a:p>
      </dgm:t>
    </dgm:pt>
    <dgm:pt modelId="{55A50E83-7C92-47F3-B30C-6E447DF5D3C8}">
      <dgm:prSet/>
      <dgm:spPr/>
      <dgm:t>
        <a:bodyPr/>
        <a:lstStyle/>
        <a:p>
          <a:pPr rtl="0"/>
          <a:r>
            <a:rPr lang="en-GB" smtClean="0"/>
            <a:t>The breach is remedied (i.e. leaving the front door unlocked does not automatically void any subsequent theft claim, if it is locked in future)</a:t>
          </a:r>
          <a:endParaRPr lang="en-GB"/>
        </a:p>
      </dgm:t>
    </dgm:pt>
    <dgm:pt modelId="{16339776-85E3-4FAE-9396-B1A7D2DC327A}" type="parTrans" cxnId="{218D082A-635B-4E38-B092-25090B888541}">
      <dgm:prSet/>
      <dgm:spPr/>
      <dgm:t>
        <a:bodyPr/>
        <a:lstStyle/>
        <a:p>
          <a:endParaRPr lang="en-GB"/>
        </a:p>
      </dgm:t>
    </dgm:pt>
    <dgm:pt modelId="{42CBF31B-42F6-452E-BDA8-159FF1A5C7B1}" type="sibTrans" cxnId="{218D082A-635B-4E38-B092-25090B888541}">
      <dgm:prSet/>
      <dgm:spPr/>
      <dgm:t>
        <a:bodyPr/>
        <a:lstStyle/>
        <a:p>
          <a:endParaRPr lang="en-GB"/>
        </a:p>
      </dgm:t>
    </dgm:pt>
    <dgm:pt modelId="{102BD082-E914-4B2F-8590-46F93FF1686D}">
      <dgm:prSet/>
      <dgm:spPr/>
      <dgm:t>
        <a:bodyPr/>
        <a:lstStyle/>
        <a:p>
          <a:pPr rtl="0"/>
          <a:r>
            <a:rPr lang="en-GB" smtClean="0"/>
            <a:t>The breach is unrelated to the loss (a fire claim unrelated to the front door being unlocked)</a:t>
          </a:r>
          <a:endParaRPr lang="en-GB"/>
        </a:p>
      </dgm:t>
    </dgm:pt>
    <dgm:pt modelId="{086F9CCD-F8B0-45E9-AE11-3706D2FD083C}" type="parTrans" cxnId="{630B391F-E3D8-42A6-A80E-E750652583C1}">
      <dgm:prSet/>
      <dgm:spPr/>
      <dgm:t>
        <a:bodyPr/>
        <a:lstStyle/>
        <a:p>
          <a:endParaRPr lang="en-GB"/>
        </a:p>
      </dgm:t>
    </dgm:pt>
    <dgm:pt modelId="{2E29058D-C707-48DB-B334-22B0BC7D9539}" type="sibTrans" cxnId="{630B391F-E3D8-42A6-A80E-E750652583C1}">
      <dgm:prSet/>
      <dgm:spPr/>
      <dgm:t>
        <a:bodyPr/>
        <a:lstStyle/>
        <a:p>
          <a:endParaRPr lang="en-GB"/>
        </a:p>
      </dgm:t>
    </dgm:pt>
    <dgm:pt modelId="{D833E0FB-7580-4614-A1D1-BE614744352D}" type="pres">
      <dgm:prSet presAssocID="{B06C2DED-A711-45D8-BB2E-9AA97814DF24}" presName="vert0" presStyleCnt="0">
        <dgm:presLayoutVars>
          <dgm:dir/>
          <dgm:animOne val="branch"/>
          <dgm:animLvl val="lvl"/>
        </dgm:presLayoutVars>
      </dgm:prSet>
      <dgm:spPr/>
      <dgm:t>
        <a:bodyPr/>
        <a:lstStyle/>
        <a:p>
          <a:endParaRPr lang="en-GB"/>
        </a:p>
      </dgm:t>
    </dgm:pt>
    <dgm:pt modelId="{96AE5850-1D66-483E-80F8-11CE1B1F8DE1}" type="pres">
      <dgm:prSet presAssocID="{36876DEC-2016-4B55-9B2C-28DE55C20551}" presName="thickLine" presStyleLbl="alignNode1" presStyleIdx="0" presStyleCnt="1"/>
      <dgm:spPr/>
    </dgm:pt>
    <dgm:pt modelId="{E8034E96-EE66-4936-9004-9C47B099C9EA}" type="pres">
      <dgm:prSet presAssocID="{36876DEC-2016-4B55-9B2C-28DE55C20551}" presName="horz1" presStyleCnt="0"/>
      <dgm:spPr/>
    </dgm:pt>
    <dgm:pt modelId="{D8D34E15-F3BA-494C-8BAE-1F397D1FFBBF}" type="pres">
      <dgm:prSet presAssocID="{36876DEC-2016-4B55-9B2C-28DE55C20551}" presName="tx1" presStyleLbl="revTx" presStyleIdx="0" presStyleCnt="7"/>
      <dgm:spPr/>
      <dgm:t>
        <a:bodyPr/>
        <a:lstStyle/>
        <a:p>
          <a:endParaRPr lang="en-GB"/>
        </a:p>
      </dgm:t>
    </dgm:pt>
    <dgm:pt modelId="{0F7FB31D-14F0-4BCF-A7E3-B2E6C7A0DD84}" type="pres">
      <dgm:prSet presAssocID="{36876DEC-2016-4B55-9B2C-28DE55C20551}" presName="vert1" presStyleCnt="0"/>
      <dgm:spPr/>
    </dgm:pt>
    <dgm:pt modelId="{63895301-8255-4E60-A2E6-97C6C7EF4A67}" type="pres">
      <dgm:prSet presAssocID="{79BB57C3-52B4-4D4D-BA82-7F43FF7AA753}" presName="vertSpace2a" presStyleCnt="0"/>
      <dgm:spPr/>
    </dgm:pt>
    <dgm:pt modelId="{6B11E47A-A466-4478-9B7F-EA3CEE92DC7F}" type="pres">
      <dgm:prSet presAssocID="{79BB57C3-52B4-4D4D-BA82-7F43FF7AA753}" presName="horz2" presStyleCnt="0"/>
      <dgm:spPr/>
    </dgm:pt>
    <dgm:pt modelId="{D910CAF7-3600-42B0-839D-75094A80859E}" type="pres">
      <dgm:prSet presAssocID="{79BB57C3-52B4-4D4D-BA82-7F43FF7AA753}" presName="horzSpace2" presStyleCnt="0"/>
      <dgm:spPr/>
    </dgm:pt>
    <dgm:pt modelId="{BBABD287-56B3-4744-936D-7D0DB52D570D}" type="pres">
      <dgm:prSet presAssocID="{79BB57C3-52B4-4D4D-BA82-7F43FF7AA753}" presName="tx2" presStyleLbl="revTx" presStyleIdx="1" presStyleCnt="7"/>
      <dgm:spPr/>
      <dgm:t>
        <a:bodyPr/>
        <a:lstStyle/>
        <a:p>
          <a:endParaRPr lang="en-GB"/>
        </a:p>
      </dgm:t>
    </dgm:pt>
    <dgm:pt modelId="{84DF56DF-5C5E-43F8-83A1-FD39A2BB4743}" type="pres">
      <dgm:prSet presAssocID="{79BB57C3-52B4-4D4D-BA82-7F43FF7AA753}" presName="vert2" presStyleCnt="0"/>
      <dgm:spPr/>
    </dgm:pt>
    <dgm:pt modelId="{9A5B795C-7FC4-4CF4-838E-5D8EE1261CDB}" type="pres">
      <dgm:prSet presAssocID="{79BB57C3-52B4-4D4D-BA82-7F43FF7AA753}" presName="thinLine2b" presStyleLbl="callout" presStyleIdx="0" presStyleCnt="6"/>
      <dgm:spPr/>
    </dgm:pt>
    <dgm:pt modelId="{97810397-A677-4D01-9832-D8E7251E8D36}" type="pres">
      <dgm:prSet presAssocID="{79BB57C3-52B4-4D4D-BA82-7F43FF7AA753}" presName="vertSpace2b" presStyleCnt="0"/>
      <dgm:spPr/>
    </dgm:pt>
    <dgm:pt modelId="{D8DA9354-027A-4064-BEC9-F8C285E344A0}" type="pres">
      <dgm:prSet presAssocID="{3966290E-123C-478E-ABCD-3EC986779331}" presName="horz2" presStyleCnt="0"/>
      <dgm:spPr/>
    </dgm:pt>
    <dgm:pt modelId="{F8770666-C4C8-4E45-9381-7FCFF195EF52}" type="pres">
      <dgm:prSet presAssocID="{3966290E-123C-478E-ABCD-3EC986779331}" presName="horzSpace2" presStyleCnt="0"/>
      <dgm:spPr/>
    </dgm:pt>
    <dgm:pt modelId="{609E8A02-519C-431E-8F21-52CA373B4B16}" type="pres">
      <dgm:prSet presAssocID="{3966290E-123C-478E-ABCD-3EC986779331}" presName="tx2" presStyleLbl="revTx" presStyleIdx="2" presStyleCnt="7"/>
      <dgm:spPr/>
      <dgm:t>
        <a:bodyPr/>
        <a:lstStyle/>
        <a:p>
          <a:endParaRPr lang="en-GB"/>
        </a:p>
      </dgm:t>
    </dgm:pt>
    <dgm:pt modelId="{B8B1DBFA-B52F-4F6C-9280-EAB2967E65C6}" type="pres">
      <dgm:prSet presAssocID="{3966290E-123C-478E-ABCD-3EC986779331}" presName="vert2" presStyleCnt="0"/>
      <dgm:spPr/>
    </dgm:pt>
    <dgm:pt modelId="{96C24867-10D9-44A4-B414-E6534D66FC2E}" type="pres">
      <dgm:prSet presAssocID="{3966290E-123C-478E-ABCD-3EC986779331}" presName="thinLine2b" presStyleLbl="callout" presStyleIdx="1" presStyleCnt="6"/>
      <dgm:spPr/>
    </dgm:pt>
    <dgm:pt modelId="{ABC17AFD-DAF8-4FD6-A133-1D5889C8CBF0}" type="pres">
      <dgm:prSet presAssocID="{3966290E-123C-478E-ABCD-3EC986779331}" presName="vertSpace2b" presStyleCnt="0"/>
      <dgm:spPr/>
    </dgm:pt>
    <dgm:pt modelId="{5FAE565F-E2CD-4EDA-AF21-6185EC3C5019}" type="pres">
      <dgm:prSet presAssocID="{569217AE-F411-4749-8139-2183C65D2889}" presName="horz2" presStyleCnt="0"/>
      <dgm:spPr/>
    </dgm:pt>
    <dgm:pt modelId="{58AB2DF4-2B2B-4076-829F-564579C8544C}" type="pres">
      <dgm:prSet presAssocID="{569217AE-F411-4749-8139-2183C65D2889}" presName="horzSpace2" presStyleCnt="0"/>
      <dgm:spPr/>
    </dgm:pt>
    <dgm:pt modelId="{DE2A846F-C369-423D-914D-6A62A85774D5}" type="pres">
      <dgm:prSet presAssocID="{569217AE-F411-4749-8139-2183C65D2889}" presName="tx2" presStyleLbl="revTx" presStyleIdx="3" presStyleCnt="7"/>
      <dgm:spPr/>
      <dgm:t>
        <a:bodyPr/>
        <a:lstStyle/>
        <a:p>
          <a:endParaRPr lang="en-GB"/>
        </a:p>
      </dgm:t>
    </dgm:pt>
    <dgm:pt modelId="{F6AE19E3-B854-4527-8B8D-8210BA00EADA}" type="pres">
      <dgm:prSet presAssocID="{569217AE-F411-4749-8139-2183C65D2889}" presName="vert2" presStyleCnt="0"/>
      <dgm:spPr/>
    </dgm:pt>
    <dgm:pt modelId="{E11DE799-D819-49D2-A77C-4A77098CF8A6}" type="pres">
      <dgm:prSet presAssocID="{569217AE-F411-4749-8139-2183C65D2889}" presName="thinLine2b" presStyleLbl="callout" presStyleIdx="2" presStyleCnt="6"/>
      <dgm:spPr/>
    </dgm:pt>
    <dgm:pt modelId="{03E5C379-B517-42B5-B2A5-A6A529DA3CA7}" type="pres">
      <dgm:prSet presAssocID="{569217AE-F411-4749-8139-2183C65D2889}" presName="vertSpace2b" presStyleCnt="0"/>
      <dgm:spPr/>
    </dgm:pt>
    <dgm:pt modelId="{4373686C-3245-4D17-9E92-AEB78BE83D30}" type="pres">
      <dgm:prSet presAssocID="{3BC5ACA2-FDAD-4C17-9423-B8A28352AC9A}" presName="horz2" presStyleCnt="0"/>
      <dgm:spPr/>
    </dgm:pt>
    <dgm:pt modelId="{57DE3AC5-0CFC-42FD-81BF-0FA3A5074072}" type="pres">
      <dgm:prSet presAssocID="{3BC5ACA2-FDAD-4C17-9423-B8A28352AC9A}" presName="horzSpace2" presStyleCnt="0"/>
      <dgm:spPr/>
    </dgm:pt>
    <dgm:pt modelId="{CE7E5180-91C4-4FDD-8DB5-E6BA1D8578E4}" type="pres">
      <dgm:prSet presAssocID="{3BC5ACA2-FDAD-4C17-9423-B8A28352AC9A}" presName="tx2" presStyleLbl="revTx" presStyleIdx="4" presStyleCnt="7"/>
      <dgm:spPr/>
      <dgm:t>
        <a:bodyPr/>
        <a:lstStyle/>
        <a:p>
          <a:endParaRPr lang="en-GB"/>
        </a:p>
      </dgm:t>
    </dgm:pt>
    <dgm:pt modelId="{F5660762-06A8-4BA9-916E-112550129FD4}" type="pres">
      <dgm:prSet presAssocID="{3BC5ACA2-FDAD-4C17-9423-B8A28352AC9A}" presName="vert2" presStyleCnt="0"/>
      <dgm:spPr/>
    </dgm:pt>
    <dgm:pt modelId="{96CC4ACE-BBBF-42A2-917E-232F15B7360D}" type="pres">
      <dgm:prSet presAssocID="{3BC5ACA2-FDAD-4C17-9423-B8A28352AC9A}" presName="thinLine2b" presStyleLbl="callout" presStyleIdx="3" presStyleCnt="6"/>
      <dgm:spPr/>
    </dgm:pt>
    <dgm:pt modelId="{FCD502CD-D8BE-46C9-B176-2C6AB493D887}" type="pres">
      <dgm:prSet presAssocID="{3BC5ACA2-FDAD-4C17-9423-B8A28352AC9A}" presName="vertSpace2b" presStyleCnt="0"/>
      <dgm:spPr/>
    </dgm:pt>
    <dgm:pt modelId="{6C766D20-23CD-43B1-AC91-DFCD8DD0AEFD}" type="pres">
      <dgm:prSet presAssocID="{55A50E83-7C92-47F3-B30C-6E447DF5D3C8}" presName="horz2" presStyleCnt="0"/>
      <dgm:spPr/>
    </dgm:pt>
    <dgm:pt modelId="{97F6B17F-D8FB-4183-843E-AFA7773EBE1D}" type="pres">
      <dgm:prSet presAssocID="{55A50E83-7C92-47F3-B30C-6E447DF5D3C8}" presName="horzSpace2" presStyleCnt="0"/>
      <dgm:spPr/>
    </dgm:pt>
    <dgm:pt modelId="{3B8BD119-EB8D-4FF4-B56B-33E8E3A2CF82}" type="pres">
      <dgm:prSet presAssocID="{55A50E83-7C92-47F3-B30C-6E447DF5D3C8}" presName="tx2" presStyleLbl="revTx" presStyleIdx="5" presStyleCnt="7"/>
      <dgm:spPr/>
      <dgm:t>
        <a:bodyPr/>
        <a:lstStyle/>
        <a:p>
          <a:endParaRPr lang="en-GB"/>
        </a:p>
      </dgm:t>
    </dgm:pt>
    <dgm:pt modelId="{3362295B-6B5B-4EE7-ABED-EF3EEA13ED5B}" type="pres">
      <dgm:prSet presAssocID="{55A50E83-7C92-47F3-B30C-6E447DF5D3C8}" presName="vert2" presStyleCnt="0"/>
      <dgm:spPr/>
    </dgm:pt>
    <dgm:pt modelId="{49D303B5-39CE-4587-9DED-A2659DC03EB4}" type="pres">
      <dgm:prSet presAssocID="{55A50E83-7C92-47F3-B30C-6E447DF5D3C8}" presName="thinLine2b" presStyleLbl="callout" presStyleIdx="4" presStyleCnt="6"/>
      <dgm:spPr/>
    </dgm:pt>
    <dgm:pt modelId="{2590F3CD-7BD1-4651-AED3-AFD83887333B}" type="pres">
      <dgm:prSet presAssocID="{55A50E83-7C92-47F3-B30C-6E447DF5D3C8}" presName="vertSpace2b" presStyleCnt="0"/>
      <dgm:spPr/>
    </dgm:pt>
    <dgm:pt modelId="{DAFC0FF9-3ECD-4FEC-912B-3E0C43337B4B}" type="pres">
      <dgm:prSet presAssocID="{102BD082-E914-4B2F-8590-46F93FF1686D}" presName="horz2" presStyleCnt="0"/>
      <dgm:spPr/>
    </dgm:pt>
    <dgm:pt modelId="{DA618718-6A4E-4AF0-8210-F3A2F634F586}" type="pres">
      <dgm:prSet presAssocID="{102BD082-E914-4B2F-8590-46F93FF1686D}" presName="horzSpace2" presStyleCnt="0"/>
      <dgm:spPr/>
    </dgm:pt>
    <dgm:pt modelId="{3993DC9E-E79E-4C30-926A-2733DF56FCE7}" type="pres">
      <dgm:prSet presAssocID="{102BD082-E914-4B2F-8590-46F93FF1686D}" presName="tx2" presStyleLbl="revTx" presStyleIdx="6" presStyleCnt="7"/>
      <dgm:spPr/>
      <dgm:t>
        <a:bodyPr/>
        <a:lstStyle/>
        <a:p>
          <a:endParaRPr lang="en-GB"/>
        </a:p>
      </dgm:t>
    </dgm:pt>
    <dgm:pt modelId="{287D8304-3A82-4669-B0A8-B2FE3DB91D59}" type="pres">
      <dgm:prSet presAssocID="{102BD082-E914-4B2F-8590-46F93FF1686D}" presName="vert2" presStyleCnt="0"/>
      <dgm:spPr/>
    </dgm:pt>
    <dgm:pt modelId="{71482C1E-C314-4548-B2F5-1D1E0E0726B9}" type="pres">
      <dgm:prSet presAssocID="{102BD082-E914-4B2F-8590-46F93FF1686D}" presName="thinLine2b" presStyleLbl="callout" presStyleIdx="5" presStyleCnt="6"/>
      <dgm:spPr/>
    </dgm:pt>
    <dgm:pt modelId="{DB48A3AB-737C-41A5-850A-16F3AEECB3E4}" type="pres">
      <dgm:prSet presAssocID="{102BD082-E914-4B2F-8590-46F93FF1686D}" presName="vertSpace2b" presStyleCnt="0"/>
      <dgm:spPr/>
    </dgm:pt>
  </dgm:ptLst>
  <dgm:cxnLst>
    <dgm:cxn modelId="{EB01027E-007B-4BCC-AF6E-BE3D009E1A85}" type="presOf" srcId="{3966290E-123C-478E-ABCD-3EC986779331}" destId="{609E8A02-519C-431E-8F21-52CA373B4B16}" srcOrd="0" destOrd="0" presId="urn:microsoft.com/office/officeart/2008/layout/LinedList"/>
    <dgm:cxn modelId="{F9521F24-37E0-4809-802C-86B539581409}" type="presOf" srcId="{102BD082-E914-4B2F-8590-46F93FF1686D}" destId="{3993DC9E-E79E-4C30-926A-2733DF56FCE7}" srcOrd="0" destOrd="0" presId="urn:microsoft.com/office/officeart/2008/layout/LinedList"/>
    <dgm:cxn modelId="{A270F0C5-BEE5-4A6C-9239-C91A5DFF67F4}" type="presOf" srcId="{B06C2DED-A711-45D8-BB2E-9AA97814DF24}" destId="{D833E0FB-7580-4614-A1D1-BE614744352D}" srcOrd="0" destOrd="0" presId="urn:microsoft.com/office/officeart/2008/layout/LinedList"/>
    <dgm:cxn modelId="{630B391F-E3D8-42A6-A80E-E750652583C1}" srcId="{36876DEC-2016-4B55-9B2C-28DE55C20551}" destId="{102BD082-E914-4B2F-8590-46F93FF1686D}" srcOrd="5" destOrd="0" parTransId="{086F9CCD-F8B0-45E9-AE11-3706D2FD083C}" sibTransId="{2E29058D-C707-48DB-B334-22B0BC7D9539}"/>
    <dgm:cxn modelId="{A87D2ED2-B3A6-4B16-913D-4FB429A35313}" type="presOf" srcId="{36876DEC-2016-4B55-9B2C-28DE55C20551}" destId="{D8D34E15-F3BA-494C-8BAE-1F397D1FFBBF}" srcOrd="0" destOrd="0" presId="urn:microsoft.com/office/officeart/2008/layout/LinedList"/>
    <dgm:cxn modelId="{218D082A-635B-4E38-B092-25090B888541}" srcId="{36876DEC-2016-4B55-9B2C-28DE55C20551}" destId="{55A50E83-7C92-47F3-B30C-6E447DF5D3C8}" srcOrd="4" destOrd="0" parTransId="{16339776-85E3-4FAE-9396-B1A7D2DC327A}" sibTransId="{42CBF31B-42F6-452E-BDA8-159FF1A5C7B1}"/>
    <dgm:cxn modelId="{7231A823-9F4A-4919-B23B-B3A9EA579D4A}" srcId="{36876DEC-2016-4B55-9B2C-28DE55C20551}" destId="{79BB57C3-52B4-4D4D-BA82-7F43FF7AA753}" srcOrd="0" destOrd="0" parTransId="{D17B2899-79F6-452F-BF91-852A5B15F690}" sibTransId="{BBF2147F-B6E1-4B08-88AE-BFEAC743A9AE}"/>
    <dgm:cxn modelId="{09EF9E61-1C71-437F-9C65-7D0CF308045E}" srcId="{B06C2DED-A711-45D8-BB2E-9AA97814DF24}" destId="{36876DEC-2016-4B55-9B2C-28DE55C20551}" srcOrd="0" destOrd="0" parTransId="{C4EE0730-9D93-49E2-8B79-FE7FEE0B5D36}" sibTransId="{8D47ADDF-0DC2-4E39-91C3-0B4279C66B94}"/>
    <dgm:cxn modelId="{1A8C9289-7276-42CD-8D61-0825A4EEFB93}" type="presOf" srcId="{55A50E83-7C92-47F3-B30C-6E447DF5D3C8}" destId="{3B8BD119-EB8D-4FF4-B56B-33E8E3A2CF82}" srcOrd="0" destOrd="0" presId="urn:microsoft.com/office/officeart/2008/layout/LinedList"/>
    <dgm:cxn modelId="{89963E45-1748-4480-9E18-5EA29BF40A94}" srcId="{36876DEC-2016-4B55-9B2C-28DE55C20551}" destId="{3966290E-123C-478E-ABCD-3EC986779331}" srcOrd="1" destOrd="0" parTransId="{582A570B-0FE3-4805-B297-05651AE1DBA3}" sibTransId="{00EB6F79-69C8-4556-A398-CB6ED5747185}"/>
    <dgm:cxn modelId="{0C0E546E-1064-4E07-96D1-79A809185107}" type="presOf" srcId="{79BB57C3-52B4-4D4D-BA82-7F43FF7AA753}" destId="{BBABD287-56B3-4744-936D-7D0DB52D570D}" srcOrd="0" destOrd="0" presId="urn:microsoft.com/office/officeart/2008/layout/LinedList"/>
    <dgm:cxn modelId="{15A96828-32F5-4575-A051-8D4A1F0490E1}" type="presOf" srcId="{3BC5ACA2-FDAD-4C17-9423-B8A28352AC9A}" destId="{CE7E5180-91C4-4FDD-8DB5-E6BA1D8578E4}" srcOrd="0" destOrd="0" presId="urn:microsoft.com/office/officeart/2008/layout/LinedList"/>
    <dgm:cxn modelId="{CE17EE68-A237-45A0-96BB-2C40A08CDCB8}" type="presOf" srcId="{569217AE-F411-4749-8139-2183C65D2889}" destId="{DE2A846F-C369-423D-914D-6A62A85774D5}" srcOrd="0" destOrd="0" presId="urn:microsoft.com/office/officeart/2008/layout/LinedList"/>
    <dgm:cxn modelId="{A734D1BD-BEE4-45F8-96F8-813C910A87A7}" srcId="{36876DEC-2016-4B55-9B2C-28DE55C20551}" destId="{569217AE-F411-4749-8139-2183C65D2889}" srcOrd="2" destOrd="0" parTransId="{C4457CF8-CEFE-4379-8CAA-49E6EAEFF14E}" sibTransId="{A17D9A09-B7B6-47EE-84C0-7C041150E766}"/>
    <dgm:cxn modelId="{51B9BF5C-BDE2-411A-B6B5-4EB99A8C9405}" srcId="{36876DEC-2016-4B55-9B2C-28DE55C20551}" destId="{3BC5ACA2-FDAD-4C17-9423-B8A28352AC9A}" srcOrd="3" destOrd="0" parTransId="{5BEE8C7A-54A0-4276-91BB-D738953C6870}" sibTransId="{C75755AD-0961-4DBD-AABF-A76051A0962F}"/>
    <dgm:cxn modelId="{DB1C95F1-5E76-48AF-988D-5080FE82A93A}" type="presParOf" srcId="{D833E0FB-7580-4614-A1D1-BE614744352D}" destId="{96AE5850-1D66-483E-80F8-11CE1B1F8DE1}" srcOrd="0" destOrd="0" presId="urn:microsoft.com/office/officeart/2008/layout/LinedList"/>
    <dgm:cxn modelId="{56F3DBE6-E09E-449D-A7DA-B798AC50D03B}" type="presParOf" srcId="{D833E0FB-7580-4614-A1D1-BE614744352D}" destId="{E8034E96-EE66-4936-9004-9C47B099C9EA}" srcOrd="1" destOrd="0" presId="urn:microsoft.com/office/officeart/2008/layout/LinedList"/>
    <dgm:cxn modelId="{F6544693-C3A1-4680-8242-15076BE6F87C}" type="presParOf" srcId="{E8034E96-EE66-4936-9004-9C47B099C9EA}" destId="{D8D34E15-F3BA-494C-8BAE-1F397D1FFBBF}" srcOrd="0" destOrd="0" presId="urn:microsoft.com/office/officeart/2008/layout/LinedList"/>
    <dgm:cxn modelId="{CB2F862F-3737-4101-9173-E248EE95711E}" type="presParOf" srcId="{E8034E96-EE66-4936-9004-9C47B099C9EA}" destId="{0F7FB31D-14F0-4BCF-A7E3-B2E6C7A0DD84}" srcOrd="1" destOrd="0" presId="urn:microsoft.com/office/officeart/2008/layout/LinedList"/>
    <dgm:cxn modelId="{A493880D-B0DF-4679-90B8-0F3E4B144647}" type="presParOf" srcId="{0F7FB31D-14F0-4BCF-A7E3-B2E6C7A0DD84}" destId="{63895301-8255-4E60-A2E6-97C6C7EF4A67}" srcOrd="0" destOrd="0" presId="urn:microsoft.com/office/officeart/2008/layout/LinedList"/>
    <dgm:cxn modelId="{509D9E6A-F614-474D-BBDB-F038C329CF22}" type="presParOf" srcId="{0F7FB31D-14F0-4BCF-A7E3-B2E6C7A0DD84}" destId="{6B11E47A-A466-4478-9B7F-EA3CEE92DC7F}" srcOrd="1" destOrd="0" presId="urn:microsoft.com/office/officeart/2008/layout/LinedList"/>
    <dgm:cxn modelId="{2938F42D-E0D2-432F-BCC9-27C6AD298351}" type="presParOf" srcId="{6B11E47A-A466-4478-9B7F-EA3CEE92DC7F}" destId="{D910CAF7-3600-42B0-839D-75094A80859E}" srcOrd="0" destOrd="0" presId="urn:microsoft.com/office/officeart/2008/layout/LinedList"/>
    <dgm:cxn modelId="{B3897C59-D0C4-483E-8D23-7E3686F7E55A}" type="presParOf" srcId="{6B11E47A-A466-4478-9B7F-EA3CEE92DC7F}" destId="{BBABD287-56B3-4744-936D-7D0DB52D570D}" srcOrd="1" destOrd="0" presId="urn:microsoft.com/office/officeart/2008/layout/LinedList"/>
    <dgm:cxn modelId="{4117744C-D112-4198-AB13-1B47FCF364B0}" type="presParOf" srcId="{6B11E47A-A466-4478-9B7F-EA3CEE92DC7F}" destId="{84DF56DF-5C5E-43F8-83A1-FD39A2BB4743}" srcOrd="2" destOrd="0" presId="urn:microsoft.com/office/officeart/2008/layout/LinedList"/>
    <dgm:cxn modelId="{C6A6A9CE-AF26-4018-AAFA-7507ECD0282B}" type="presParOf" srcId="{0F7FB31D-14F0-4BCF-A7E3-B2E6C7A0DD84}" destId="{9A5B795C-7FC4-4CF4-838E-5D8EE1261CDB}" srcOrd="2" destOrd="0" presId="urn:microsoft.com/office/officeart/2008/layout/LinedList"/>
    <dgm:cxn modelId="{06A49CA9-016A-458A-B79E-ACBE1A016093}" type="presParOf" srcId="{0F7FB31D-14F0-4BCF-A7E3-B2E6C7A0DD84}" destId="{97810397-A677-4D01-9832-D8E7251E8D36}" srcOrd="3" destOrd="0" presId="urn:microsoft.com/office/officeart/2008/layout/LinedList"/>
    <dgm:cxn modelId="{1D031581-BA16-4B60-BF4E-29A2571F93E8}" type="presParOf" srcId="{0F7FB31D-14F0-4BCF-A7E3-B2E6C7A0DD84}" destId="{D8DA9354-027A-4064-BEC9-F8C285E344A0}" srcOrd="4" destOrd="0" presId="urn:microsoft.com/office/officeart/2008/layout/LinedList"/>
    <dgm:cxn modelId="{E6915B2B-CB97-414F-9B6A-74B091C9CAE7}" type="presParOf" srcId="{D8DA9354-027A-4064-BEC9-F8C285E344A0}" destId="{F8770666-C4C8-4E45-9381-7FCFF195EF52}" srcOrd="0" destOrd="0" presId="urn:microsoft.com/office/officeart/2008/layout/LinedList"/>
    <dgm:cxn modelId="{28AECF18-1FC9-4FE2-A27E-113FDFDAD4F4}" type="presParOf" srcId="{D8DA9354-027A-4064-BEC9-F8C285E344A0}" destId="{609E8A02-519C-431E-8F21-52CA373B4B16}" srcOrd="1" destOrd="0" presId="urn:microsoft.com/office/officeart/2008/layout/LinedList"/>
    <dgm:cxn modelId="{1BDF77B6-2EBB-4DFB-A9AF-3AB27B6292A2}" type="presParOf" srcId="{D8DA9354-027A-4064-BEC9-F8C285E344A0}" destId="{B8B1DBFA-B52F-4F6C-9280-EAB2967E65C6}" srcOrd="2" destOrd="0" presId="urn:microsoft.com/office/officeart/2008/layout/LinedList"/>
    <dgm:cxn modelId="{49F195BC-CDD0-47F5-9648-4C9303ED5053}" type="presParOf" srcId="{0F7FB31D-14F0-4BCF-A7E3-B2E6C7A0DD84}" destId="{96C24867-10D9-44A4-B414-E6534D66FC2E}" srcOrd="5" destOrd="0" presId="urn:microsoft.com/office/officeart/2008/layout/LinedList"/>
    <dgm:cxn modelId="{DC39D7FF-FE88-4466-A791-552FB6581BB8}" type="presParOf" srcId="{0F7FB31D-14F0-4BCF-A7E3-B2E6C7A0DD84}" destId="{ABC17AFD-DAF8-4FD6-A133-1D5889C8CBF0}" srcOrd="6" destOrd="0" presId="urn:microsoft.com/office/officeart/2008/layout/LinedList"/>
    <dgm:cxn modelId="{2F7A34C6-39AC-4FA3-B94B-A08417B8F7DD}" type="presParOf" srcId="{0F7FB31D-14F0-4BCF-A7E3-B2E6C7A0DD84}" destId="{5FAE565F-E2CD-4EDA-AF21-6185EC3C5019}" srcOrd="7" destOrd="0" presId="urn:microsoft.com/office/officeart/2008/layout/LinedList"/>
    <dgm:cxn modelId="{8666F464-2408-44E0-8572-E854080580BD}" type="presParOf" srcId="{5FAE565F-E2CD-4EDA-AF21-6185EC3C5019}" destId="{58AB2DF4-2B2B-4076-829F-564579C8544C}" srcOrd="0" destOrd="0" presId="urn:microsoft.com/office/officeart/2008/layout/LinedList"/>
    <dgm:cxn modelId="{CFD30D4E-DC62-44D8-A6D8-92B5766CC656}" type="presParOf" srcId="{5FAE565F-E2CD-4EDA-AF21-6185EC3C5019}" destId="{DE2A846F-C369-423D-914D-6A62A85774D5}" srcOrd="1" destOrd="0" presId="urn:microsoft.com/office/officeart/2008/layout/LinedList"/>
    <dgm:cxn modelId="{BF2F6CC3-6E64-4AEB-86C8-49C893F366D3}" type="presParOf" srcId="{5FAE565F-E2CD-4EDA-AF21-6185EC3C5019}" destId="{F6AE19E3-B854-4527-8B8D-8210BA00EADA}" srcOrd="2" destOrd="0" presId="urn:microsoft.com/office/officeart/2008/layout/LinedList"/>
    <dgm:cxn modelId="{EB026ED0-C87F-4ECE-8EF5-6F49E5184B5E}" type="presParOf" srcId="{0F7FB31D-14F0-4BCF-A7E3-B2E6C7A0DD84}" destId="{E11DE799-D819-49D2-A77C-4A77098CF8A6}" srcOrd="8" destOrd="0" presId="urn:microsoft.com/office/officeart/2008/layout/LinedList"/>
    <dgm:cxn modelId="{E6FE5407-4488-47D2-BFA2-99D233A58D35}" type="presParOf" srcId="{0F7FB31D-14F0-4BCF-A7E3-B2E6C7A0DD84}" destId="{03E5C379-B517-42B5-B2A5-A6A529DA3CA7}" srcOrd="9" destOrd="0" presId="urn:microsoft.com/office/officeart/2008/layout/LinedList"/>
    <dgm:cxn modelId="{4E3880CB-23C0-4A0F-B6DF-689DE57B806F}" type="presParOf" srcId="{0F7FB31D-14F0-4BCF-A7E3-B2E6C7A0DD84}" destId="{4373686C-3245-4D17-9E92-AEB78BE83D30}" srcOrd="10" destOrd="0" presId="urn:microsoft.com/office/officeart/2008/layout/LinedList"/>
    <dgm:cxn modelId="{F07A40E2-59C5-441F-8106-E684C0DE4CF0}" type="presParOf" srcId="{4373686C-3245-4D17-9E92-AEB78BE83D30}" destId="{57DE3AC5-0CFC-42FD-81BF-0FA3A5074072}" srcOrd="0" destOrd="0" presId="urn:microsoft.com/office/officeart/2008/layout/LinedList"/>
    <dgm:cxn modelId="{B4966AC9-FFFD-4C0F-AF90-0C5D689A16D4}" type="presParOf" srcId="{4373686C-3245-4D17-9E92-AEB78BE83D30}" destId="{CE7E5180-91C4-4FDD-8DB5-E6BA1D8578E4}" srcOrd="1" destOrd="0" presId="urn:microsoft.com/office/officeart/2008/layout/LinedList"/>
    <dgm:cxn modelId="{B8CD68A6-1156-401A-89D0-F59D2FD1E815}" type="presParOf" srcId="{4373686C-3245-4D17-9E92-AEB78BE83D30}" destId="{F5660762-06A8-4BA9-916E-112550129FD4}" srcOrd="2" destOrd="0" presId="urn:microsoft.com/office/officeart/2008/layout/LinedList"/>
    <dgm:cxn modelId="{ADF4FE84-DA2C-4BA4-B54B-7DF32118DFD2}" type="presParOf" srcId="{0F7FB31D-14F0-4BCF-A7E3-B2E6C7A0DD84}" destId="{96CC4ACE-BBBF-42A2-917E-232F15B7360D}" srcOrd="11" destOrd="0" presId="urn:microsoft.com/office/officeart/2008/layout/LinedList"/>
    <dgm:cxn modelId="{BDA56333-B50C-4F21-A3B5-63C981A32F3B}" type="presParOf" srcId="{0F7FB31D-14F0-4BCF-A7E3-B2E6C7A0DD84}" destId="{FCD502CD-D8BE-46C9-B176-2C6AB493D887}" srcOrd="12" destOrd="0" presId="urn:microsoft.com/office/officeart/2008/layout/LinedList"/>
    <dgm:cxn modelId="{0695635C-C135-47C7-9741-29FBB92ACC1B}" type="presParOf" srcId="{0F7FB31D-14F0-4BCF-A7E3-B2E6C7A0DD84}" destId="{6C766D20-23CD-43B1-AC91-DFCD8DD0AEFD}" srcOrd="13" destOrd="0" presId="urn:microsoft.com/office/officeart/2008/layout/LinedList"/>
    <dgm:cxn modelId="{154FE0AA-7680-4599-981A-FB2B17CF8D5F}" type="presParOf" srcId="{6C766D20-23CD-43B1-AC91-DFCD8DD0AEFD}" destId="{97F6B17F-D8FB-4183-843E-AFA7773EBE1D}" srcOrd="0" destOrd="0" presId="urn:microsoft.com/office/officeart/2008/layout/LinedList"/>
    <dgm:cxn modelId="{0AE46BC4-0B8F-4CCC-9EE4-AF825AAB73D0}" type="presParOf" srcId="{6C766D20-23CD-43B1-AC91-DFCD8DD0AEFD}" destId="{3B8BD119-EB8D-4FF4-B56B-33E8E3A2CF82}" srcOrd="1" destOrd="0" presId="urn:microsoft.com/office/officeart/2008/layout/LinedList"/>
    <dgm:cxn modelId="{4D74E8D7-087F-4A5F-BC9E-096C861F0FFB}" type="presParOf" srcId="{6C766D20-23CD-43B1-AC91-DFCD8DD0AEFD}" destId="{3362295B-6B5B-4EE7-ABED-EF3EEA13ED5B}" srcOrd="2" destOrd="0" presId="urn:microsoft.com/office/officeart/2008/layout/LinedList"/>
    <dgm:cxn modelId="{954EACC1-E481-421D-A4FC-1BB34A52B5F5}" type="presParOf" srcId="{0F7FB31D-14F0-4BCF-A7E3-B2E6C7A0DD84}" destId="{49D303B5-39CE-4587-9DED-A2659DC03EB4}" srcOrd="14" destOrd="0" presId="urn:microsoft.com/office/officeart/2008/layout/LinedList"/>
    <dgm:cxn modelId="{A347A314-E656-4727-8C1F-C407D323B85F}" type="presParOf" srcId="{0F7FB31D-14F0-4BCF-A7E3-B2E6C7A0DD84}" destId="{2590F3CD-7BD1-4651-AED3-AFD83887333B}" srcOrd="15" destOrd="0" presId="urn:microsoft.com/office/officeart/2008/layout/LinedList"/>
    <dgm:cxn modelId="{D452F278-6AB5-42B2-9DE3-55210F78AC32}" type="presParOf" srcId="{0F7FB31D-14F0-4BCF-A7E3-B2E6C7A0DD84}" destId="{DAFC0FF9-3ECD-4FEC-912B-3E0C43337B4B}" srcOrd="16" destOrd="0" presId="urn:microsoft.com/office/officeart/2008/layout/LinedList"/>
    <dgm:cxn modelId="{A2CDA7D9-1296-41EB-B1E2-901FAC15518B}" type="presParOf" srcId="{DAFC0FF9-3ECD-4FEC-912B-3E0C43337B4B}" destId="{DA618718-6A4E-4AF0-8210-F3A2F634F586}" srcOrd="0" destOrd="0" presId="urn:microsoft.com/office/officeart/2008/layout/LinedList"/>
    <dgm:cxn modelId="{3E4C983B-A055-4817-A924-9BE405AAE417}" type="presParOf" srcId="{DAFC0FF9-3ECD-4FEC-912B-3E0C43337B4B}" destId="{3993DC9E-E79E-4C30-926A-2733DF56FCE7}" srcOrd="1" destOrd="0" presId="urn:microsoft.com/office/officeart/2008/layout/LinedList"/>
    <dgm:cxn modelId="{91A2ED2D-D41E-4922-9046-59E6F570CD59}" type="presParOf" srcId="{DAFC0FF9-3ECD-4FEC-912B-3E0C43337B4B}" destId="{287D8304-3A82-4669-B0A8-B2FE3DB91D59}" srcOrd="2" destOrd="0" presId="urn:microsoft.com/office/officeart/2008/layout/LinedList"/>
    <dgm:cxn modelId="{A027CF1A-10C7-4F2E-A82D-808B50F45C9A}" type="presParOf" srcId="{0F7FB31D-14F0-4BCF-A7E3-B2E6C7A0DD84}" destId="{71482C1E-C314-4548-B2F5-1D1E0E0726B9}" srcOrd="17" destOrd="0" presId="urn:microsoft.com/office/officeart/2008/layout/LinedList"/>
    <dgm:cxn modelId="{42E26B63-0774-42E4-9F1D-92E69DED0C56}" type="presParOf" srcId="{0F7FB31D-14F0-4BCF-A7E3-B2E6C7A0DD84}" destId="{DB48A3AB-737C-41A5-850A-16F3AEECB3E4}"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E5850-1D66-483E-80F8-11CE1B1F8DE1}">
      <dsp:nvSpPr>
        <dsp:cNvPr id="0" name=""/>
        <dsp:cNvSpPr/>
      </dsp:nvSpPr>
      <dsp:spPr>
        <a:xfrm>
          <a:off x="0" y="0"/>
          <a:ext cx="914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D34E15-F3BA-494C-8BAE-1F397D1FFBBF}">
      <dsp:nvSpPr>
        <dsp:cNvPr id="0" name=""/>
        <dsp:cNvSpPr/>
      </dsp:nvSpPr>
      <dsp:spPr>
        <a:xfrm>
          <a:off x="0" y="0"/>
          <a:ext cx="1828800" cy="558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100000"/>
            </a:lnSpc>
            <a:spcBef>
              <a:spcPct val="0"/>
            </a:spcBef>
            <a:spcAft>
              <a:spcPct val="35000"/>
            </a:spcAft>
          </a:pPr>
          <a:r>
            <a:rPr lang="en-GB" sz="3100" kern="1200" dirty="0" smtClean="0"/>
            <a:t>The Insurer has the right to repudiate a claim for a breach of warranty unless:</a:t>
          </a:r>
          <a:endParaRPr lang="en-GB" sz="3100" kern="1200" dirty="0"/>
        </a:p>
      </dsp:txBody>
      <dsp:txXfrm>
        <a:off x="0" y="0"/>
        <a:ext cx="1828800" cy="5589240"/>
      </dsp:txXfrm>
    </dsp:sp>
    <dsp:sp modelId="{BBABD287-56B3-4744-936D-7D0DB52D570D}">
      <dsp:nvSpPr>
        <dsp:cNvPr id="0" name=""/>
        <dsp:cNvSpPr/>
      </dsp:nvSpPr>
      <dsp:spPr>
        <a:xfrm>
          <a:off x="1965960" y="44007"/>
          <a:ext cx="7178040" cy="880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smtClean="0"/>
            <a:t>The warranty is irrelevant due to change in circumstances</a:t>
          </a:r>
          <a:endParaRPr lang="en-GB" sz="1900" kern="1200"/>
        </a:p>
      </dsp:txBody>
      <dsp:txXfrm>
        <a:off x="1965960" y="44007"/>
        <a:ext cx="7178040" cy="880141"/>
      </dsp:txXfrm>
    </dsp:sp>
    <dsp:sp modelId="{9A5B795C-7FC4-4CF4-838E-5D8EE1261CDB}">
      <dsp:nvSpPr>
        <dsp:cNvPr id="0" name=""/>
        <dsp:cNvSpPr/>
      </dsp:nvSpPr>
      <dsp:spPr>
        <a:xfrm>
          <a:off x="1828800" y="924148"/>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9E8A02-519C-431E-8F21-52CA373B4B16}">
      <dsp:nvSpPr>
        <dsp:cNvPr id="0" name=""/>
        <dsp:cNvSpPr/>
      </dsp:nvSpPr>
      <dsp:spPr>
        <a:xfrm>
          <a:off x="1965960" y="968155"/>
          <a:ext cx="7178040" cy="880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smtClean="0"/>
            <a:t>The warranty is deemed unlawful for a specific reason</a:t>
          </a:r>
          <a:endParaRPr lang="en-GB" sz="1900" kern="1200"/>
        </a:p>
      </dsp:txBody>
      <dsp:txXfrm>
        <a:off x="1965960" y="968155"/>
        <a:ext cx="7178040" cy="880141"/>
      </dsp:txXfrm>
    </dsp:sp>
    <dsp:sp modelId="{96C24867-10D9-44A4-B414-E6534D66FC2E}">
      <dsp:nvSpPr>
        <dsp:cNvPr id="0" name=""/>
        <dsp:cNvSpPr/>
      </dsp:nvSpPr>
      <dsp:spPr>
        <a:xfrm>
          <a:off x="1828800" y="1848297"/>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A846F-C369-423D-914D-6A62A85774D5}">
      <dsp:nvSpPr>
        <dsp:cNvPr id="0" name=""/>
        <dsp:cNvSpPr/>
      </dsp:nvSpPr>
      <dsp:spPr>
        <a:xfrm>
          <a:off x="1965960" y="1892304"/>
          <a:ext cx="7178040" cy="880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smtClean="0"/>
            <a:t>The Insurer waives its right</a:t>
          </a:r>
          <a:endParaRPr lang="en-GB" sz="1900" kern="1200"/>
        </a:p>
      </dsp:txBody>
      <dsp:txXfrm>
        <a:off x="1965960" y="1892304"/>
        <a:ext cx="7178040" cy="880141"/>
      </dsp:txXfrm>
    </dsp:sp>
    <dsp:sp modelId="{E11DE799-D819-49D2-A77C-4A77098CF8A6}">
      <dsp:nvSpPr>
        <dsp:cNvPr id="0" name=""/>
        <dsp:cNvSpPr/>
      </dsp:nvSpPr>
      <dsp:spPr>
        <a:xfrm>
          <a:off x="1828800" y="2772445"/>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E5180-91C4-4FDD-8DB5-E6BA1D8578E4}">
      <dsp:nvSpPr>
        <dsp:cNvPr id="0" name=""/>
        <dsp:cNvSpPr/>
      </dsp:nvSpPr>
      <dsp:spPr>
        <a:xfrm>
          <a:off x="1965960" y="2816452"/>
          <a:ext cx="7178040" cy="880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smtClean="0"/>
            <a:t>The breach occurs after the claim (claims before the breach must be paid)</a:t>
          </a:r>
          <a:endParaRPr lang="en-GB" sz="1900" kern="1200"/>
        </a:p>
      </dsp:txBody>
      <dsp:txXfrm>
        <a:off x="1965960" y="2816452"/>
        <a:ext cx="7178040" cy="880141"/>
      </dsp:txXfrm>
    </dsp:sp>
    <dsp:sp modelId="{96CC4ACE-BBBF-42A2-917E-232F15B7360D}">
      <dsp:nvSpPr>
        <dsp:cNvPr id="0" name=""/>
        <dsp:cNvSpPr/>
      </dsp:nvSpPr>
      <dsp:spPr>
        <a:xfrm>
          <a:off x="1828800" y="3696594"/>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BD119-EB8D-4FF4-B56B-33E8E3A2CF82}">
      <dsp:nvSpPr>
        <dsp:cNvPr id="0" name=""/>
        <dsp:cNvSpPr/>
      </dsp:nvSpPr>
      <dsp:spPr>
        <a:xfrm>
          <a:off x="1965960" y="3740601"/>
          <a:ext cx="7178040" cy="880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smtClean="0"/>
            <a:t>The breach is remedied (i.e. leaving the front door unlocked does not automatically void any subsequent theft claim, if it is locked in future)</a:t>
          </a:r>
          <a:endParaRPr lang="en-GB" sz="1900" kern="1200"/>
        </a:p>
      </dsp:txBody>
      <dsp:txXfrm>
        <a:off x="1965960" y="3740601"/>
        <a:ext cx="7178040" cy="880141"/>
      </dsp:txXfrm>
    </dsp:sp>
    <dsp:sp modelId="{49D303B5-39CE-4587-9DED-A2659DC03EB4}">
      <dsp:nvSpPr>
        <dsp:cNvPr id="0" name=""/>
        <dsp:cNvSpPr/>
      </dsp:nvSpPr>
      <dsp:spPr>
        <a:xfrm>
          <a:off x="1828800" y="4620743"/>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3DC9E-E79E-4C30-926A-2733DF56FCE7}">
      <dsp:nvSpPr>
        <dsp:cNvPr id="0" name=""/>
        <dsp:cNvSpPr/>
      </dsp:nvSpPr>
      <dsp:spPr>
        <a:xfrm>
          <a:off x="1965960" y="4664750"/>
          <a:ext cx="7178040" cy="880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smtClean="0"/>
            <a:t>The breach is unrelated to the loss (a fire claim unrelated to the front door being unlocked)</a:t>
          </a:r>
          <a:endParaRPr lang="en-GB" sz="1900" kern="1200"/>
        </a:p>
      </dsp:txBody>
      <dsp:txXfrm>
        <a:off x="1965960" y="4664750"/>
        <a:ext cx="7178040" cy="880141"/>
      </dsp:txXfrm>
    </dsp:sp>
    <dsp:sp modelId="{71482C1E-C314-4548-B2F5-1D1E0E0726B9}">
      <dsp:nvSpPr>
        <dsp:cNvPr id="0" name=""/>
        <dsp:cNvSpPr/>
      </dsp:nvSpPr>
      <dsp:spPr>
        <a:xfrm>
          <a:off x="1828800" y="5544891"/>
          <a:ext cx="7315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3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96333"/>
          </a:xfrm>
          <a:prstGeom prst="rect">
            <a:avLst/>
          </a:prstGeom>
        </p:spPr>
        <p:txBody>
          <a:bodyPr vert="horz" lIns="91440" tIns="45720" rIns="91440" bIns="45720" rtlCol="0"/>
          <a:lstStyle>
            <a:lvl1pPr algn="r">
              <a:defRPr sz="1200"/>
            </a:lvl1pPr>
          </a:lstStyle>
          <a:p>
            <a:fld id="{29F5A510-3FD2-43FA-892D-5FA4D64943F6}" type="datetimeFigureOut">
              <a:rPr lang="en-GB" smtClean="0"/>
              <a:t>22/02/2016</a:t>
            </a:fld>
            <a:endParaRPr lang="en-GB"/>
          </a:p>
        </p:txBody>
      </p:sp>
      <p:sp>
        <p:nvSpPr>
          <p:cNvPr id="4" name="Footer Placeholder 3"/>
          <p:cNvSpPr>
            <a:spLocks noGrp="1"/>
          </p:cNvSpPr>
          <p:nvPr>
            <p:ph type="ftr" sz="quarter" idx="2"/>
          </p:nvPr>
        </p:nvSpPr>
        <p:spPr>
          <a:xfrm>
            <a:off x="0" y="9428710"/>
            <a:ext cx="2890665" cy="4963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710"/>
            <a:ext cx="2890665" cy="496333"/>
          </a:xfrm>
          <a:prstGeom prst="rect">
            <a:avLst/>
          </a:prstGeom>
        </p:spPr>
        <p:txBody>
          <a:bodyPr vert="horz" lIns="91440" tIns="45720" rIns="91440" bIns="45720" rtlCol="0" anchor="b"/>
          <a:lstStyle>
            <a:lvl1pPr algn="r">
              <a:defRPr sz="1200"/>
            </a:lvl1pPr>
          </a:lstStyle>
          <a:p>
            <a:fld id="{44FA2B71-D69C-424C-9BA2-3BEC6EDB7CD3}" type="slidenum">
              <a:rPr lang="en-GB" smtClean="0"/>
              <a:t>‹#›</a:t>
            </a:fld>
            <a:endParaRPr lang="en-GB"/>
          </a:p>
        </p:txBody>
      </p:sp>
    </p:spTree>
    <p:extLst>
      <p:ext uri="{BB962C8B-B14F-4D97-AF65-F5344CB8AC3E}">
        <p14:creationId xmlns:p14="http://schemas.microsoft.com/office/powerpoint/2010/main" val="1005587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889581" cy="4961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363" y="3"/>
            <a:ext cx="2890653" cy="496100"/>
          </a:xfrm>
          <a:prstGeom prst="rect">
            <a:avLst/>
          </a:prstGeom>
        </p:spPr>
        <p:txBody>
          <a:bodyPr vert="horz" lIns="91440" tIns="45720" rIns="91440" bIns="45720" rtlCol="0"/>
          <a:lstStyle>
            <a:lvl1pPr algn="r">
              <a:defRPr sz="1200"/>
            </a:lvl1pPr>
          </a:lstStyle>
          <a:p>
            <a:fld id="{88C33F7A-656C-4DE3-8BE8-95994FCC113A}" type="datetimeFigureOut">
              <a:rPr lang="en-GB" smtClean="0"/>
              <a:t>22/02/2016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271"/>
            <a:ext cx="5335270" cy="4467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223"/>
            <a:ext cx="2889581" cy="4961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363" y="9428223"/>
            <a:ext cx="2890653" cy="496100"/>
          </a:xfrm>
          <a:prstGeom prst="rect">
            <a:avLst/>
          </a:prstGeom>
        </p:spPr>
        <p:txBody>
          <a:bodyPr vert="horz" lIns="91440" tIns="45720" rIns="91440" bIns="45720" rtlCol="0" anchor="b"/>
          <a:lstStyle>
            <a:lvl1pPr algn="r">
              <a:defRPr sz="1200"/>
            </a:lvl1pPr>
          </a:lstStyle>
          <a:p>
            <a:fld id="{0D3A46AE-7BB7-4BA7-8122-CF999E33FC5E}" type="slidenum">
              <a:rPr lang="en-GB" smtClean="0"/>
              <a:t>‹#›</a:t>
            </a:fld>
            <a:endParaRPr lang="en-GB"/>
          </a:p>
        </p:txBody>
      </p:sp>
    </p:spTree>
    <p:extLst>
      <p:ext uri="{BB962C8B-B14F-4D97-AF65-F5344CB8AC3E}">
        <p14:creationId xmlns:p14="http://schemas.microsoft.com/office/powerpoint/2010/main" val="325291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3A46AE-7BB7-4BA7-8122-CF999E33FC5E}" type="slidenum">
              <a:rPr lang="en-GB" smtClean="0"/>
              <a:t>8</a:t>
            </a:fld>
            <a:endParaRPr lang="en-GB"/>
          </a:p>
        </p:txBody>
      </p:sp>
    </p:spTree>
    <p:extLst>
      <p:ext uri="{BB962C8B-B14F-4D97-AF65-F5344CB8AC3E}">
        <p14:creationId xmlns:p14="http://schemas.microsoft.com/office/powerpoint/2010/main" val="110956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25</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26</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27</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3A46AE-7BB7-4BA7-8122-CF999E33FC5E}" type="slidenum">
              <a:rPr lang="en-GB" smtClean="0"/>
              <a:t>12</a:t>
            </a:fld>
            <a:endParaRPr lang="en-GB"/>
          </a:p>
        </p:txBody>
      </p:sp>
    </p:spTree>
    <p:extLst>
      <p:ext uri="{BB962C8B-B14F-4D97-AF65-F5344CB8AC3E}">
        <p14:creationId xmlns:p14="http://schemas.microsoft.com/office/powerpoint/2010/main" val="110956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18</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19</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20</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21</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22</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23</a:t>
            </a:fld>
            <a:endParaRPr lang="en-GB" dirty="0"/>
          </a:p>
        </p:txBody>
      </p:sp>
    </p:spTree>
    <p:extLst>
      <p:ext uri="{BB962C8B-B14F-4D97-AF65-F5344CB8AC3E}">
        <p14:creationId xmlns:p14="http://schemas.microsoft.com/office/powerpoint/2010/main" val="221745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24</a:t>
            </a:fld>
            <a:endParaRPr lang="en-GB" dirty="0"/>
          </a:p>
        </p:txBody>
      </p:sp>
    </p:spTree>
    <p:extLst>
      <p:ext uri="{BB962C8B-B14F-4D97-AF65-F5344CB8AC3E}">
        <p14:creationId xmlns:p14="http://schemas.microsoft.com/office/powerpoint/2010/main" val="221745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AD9AE1-82E4-4B0D-9CC3-F213F71DEDDB}"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192509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D9AE1-82E4-4B0D-9CC3-F213F71DEDDB}"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419342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D9AE1-82E4-4B0D-9CC3-F213F71DEDDB}"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15338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D9AE1-82E4-4B0D-9CC3-F213F71DEDDB}"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370359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D9AE1-82E4-4B0D-9CC3-F213F71DEDDB}"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422686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AD9AE1-82E4-4B0D-9CC3-F213F71DEDDB}" type="datetimeFigureOut">
              <a:rPr lang="en-GB" smtClean="0"/>
              <a:t>22/02/2016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236720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AD9AE1-82E4-4B0D-9CC3-F213F71DEDDB}" type="datetimeFigureOut">
              <a:rPr lang="en-GB" smtClean="0"/>
              <a:t>22/02/2016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52184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AD9AE1-82E4-4B0D-9CC3-F213F71DEDDB}" type="datetimeFigureOut">
              <a:rPr lang="en-GB" smtClean="0"/>
              <a:t>22/02/2016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11571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D9AE1-82E4-4B0D-9CC3-F213F71DEDDB}" type="datetimeFigureOut">
              <a:rPr lang="en-GB" smtClean="0"/>
              <a:t>22/02/2016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288750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D9AE1-82E4-4B0D-9CC3-F213F71DEDDB}" type="datetimeFigureOut">
              <a:rPr lang="en-GB" smtClean="0"/>
              <a:t>22/02/2016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386260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D9AE1-82E4-4B0D-9CC3-F213F71DEDDB}" type="datetimeFigureOut">
              <a:rPr lang="en-GB" smtClean="0"/>
              <a:t>22/02/2016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546B8C-E6B8-44A1-BA83-091D6D5828B4}" type="slidenum">
              <a:rPr lang="en-GB" smtClean="0"/>
              <a:t>‹#›</a:t>
            </a:fld>
            <a:endParaRPr lang="en-GB"/>
          </a:p>
        </p:txBody>
      </p:sp>
    </p:spTree>
    <p:extLst>
      <p:ext uri="{BB962C8B-B14F-4D97-AF65-F5344CB8AC3E}">
        <p14:creationId xmlns:p14="http://schemas.microsoft.com/office/powerpoint/2010/main" val="60101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D9AE1-82E4-4B0D-9CC3-F213F71DEDDB}" type="datetimeFigureOut">
              <a:rPr lang="en-GB" smtClean="0"/>
              <a:t>22/02/2016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46B8C-E6B8-44A1-BA83-091D6D5828B4}" type="slidenum">
              <a:rPr lang="en-GB" smtClean="0"/>
              <a:t>‹#›</a:t>
            </a:fld>
            <a:endParaRPr lang="en-GB"/>
          </a:p>
        </p:txBody>
      </p:sp>
    </p:spTree>
    <p:extLst>
      <p:ext uri="{BB962C8B-B14F-4D97-AF65-F5344CB8AC3E}">
        <p14:creationId xmlns:p14="http://schemas.microsoft.com/office/powerpoint/2010/main" val="48044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568952" cy="1470025"/>
          </a:xfrm>
        </p:spPr>
        <p:txBody>
          <a:bodyPr>
            <a:normAutofit/>
          </a:bodyPr>
          <a:lstStyle/>
          <a:p>
            <a:r>
              <a:rPr lang="en-GB" sz="5400" b="1" dirty="0" smtClean="0">
                <a:solidFill>
                  <a:srgbClr val="3E2D57"/>
                </a:solidFill>
              </a:rPr>
              <a:t>The Insurance Act 2015 </a:t>
            </a:r>
            <a:endParaRPr lang="en-GB" sz="5400" b="1" dirty="0">
              <a:solidFill>
                <a:srgbClr val="3E2D57"/>
              </a:solidFill>
            </a:endParaRPr>
          </a:p>
        </p:txBody>
      </p:sp>
      <p:sp>
        <p:nvSpPr>
          <p:cNvPr id="3" name="Subtitle 2"/>
          <p:cNvSpPr>
            <a:spLocks noGrp="1"/>
          </p:cNvSpPr>
          <p:nvPr>
            <p:ph type="subTitle" idx="1"/>
          </p:nvPr>
        </p:nvSpPr>
        <p:spPr/>
        <p:txBody>
          <a:bodyPr>
            <a:normAutofit/>
          </a:bodyPr>
          <a:lstStyle/>
          <a:p>
            <a:r>
              <a:rPr lang="en-GB" b="1" dirty="0" smtClean="0">
                <a:solidFill>
                  <a:schemeClr val="tx1"/>
                </a:solidFill>
              </a:rPr>
              <a:t>Prepared for the New Class Group</a:t>
            </a:r>
          </a:p>
          <a:p>
            <a:r>
              <a:rPr lang="en-GB" b="1" dirty="0" smtClean="0">
                <a:solidFill>
                  <a:schemeClr val="tx1"/>
                </a:solidFill>
              </a:rPr>
              <a:t>of the Insurance Institute of Manchester  </a:t>
            </a:r>
            <a:endParaRPr lang="en-GB" b="1" dirty="0">
              <a:solidFill>
                <a:schemeClr val="tx1"/>
              </a:solidFill>
            </a:endParaRPr>
          </a:p>
        </p:txBody>
      </p:sp>
      <p:sp>
        <p:nvSpPr>
          <p:cNvPr id="5" name="Footer Placeholder 4"/>
          <p:cNvSpPr>
            <a:spLocks noGrp="1"/>
          </p:cNvSpPr>
          <p:nvPr>
            <p:ph type="ftr" sz="quarter" idx="11"/>
          </p:nvPr>
        </p:nvSpPr>
        <p:spPr>
          <a:xfrm>
            <a:off x="3124200" y="6356350"/>
            <a:ext cx="2895600" cy="365125"/>
          </a:xfrm>
        </p:spPr>
        <p:txBody>
          <a:bodyPr/>
          <a:lstStyle/>
          <a:p>
            <a:r>
              <a:rPr lang="en-GB" dirty="0" smtClean="0"/>
              <a:t>February 2016</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57" y="34103"/>
            <a:ext cx="1876547" cy="2242852"/>
          </a:xfrm>
          <a:prstGeom prst="rect">
            <a:avLst/>
          </a:prstGeom>
        </p:spPr>
      </p:pic>
      <p:pic>
        <p:nvPicPr>
          <p:cNvPr id="1026" name="Picture 2" descr="C:\Users\Matt\Desktop\Straight to the 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9225"/>
            <a:ext cx="32861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9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a:solidFill>
                  <a:srgbClr val="3E2D57"/>
                </a:solidFill>
              </a:rPr>
              <a:t>Changes to the Law</a:t>
            </a:r>
          </a:p>
        </p:txBody>
      </p:sp>
      <p:sp>
        <p:nvSpPr>
          <p:cNvPr id="3" name="Content Placeholder 2"/>
          <p:cNvSpPr>
            <a:spLocks noGrp="1"/>
          </p:cNvSpPr>
          <p:nvPr>
            <p:ph idx="1"/>
          </p:nvPr>
        </p:nvSpPr>
        <p:spPr>
          <a:xfrm>
            <a:off x="395536" y="1700808"/>
            <a:ext cx="8568952" cy="4320480"/>
          </a:xfrm>
        </p:spPr>
        <p:txBody>
          <a:bodyPr anchor="ctr">
            <a:normAutofit/>
          </a:bodyPr>
          <a:lstStyle/>
          <a:p>
            <a:pPr lvl="0"/>
            <a:r>
              <a:rPr lang="en-GB" dirty="0" smtClean="0"/>
              <a:t>In April 2013 the </a:t>
            </a:r>
            <a:r>
              <a:rPr lang="en-GB" dirty="0" smtClean="0">
                <a:solidFill>
                  <a:srgbClr val="E82682"/>
                </a:solidFill>
              </a:rPr>
              <a:t>Consumer Insurance (Disclosure &amp; Representations) Act 2012 </a:t>
            </a:r>
            <a:r>
              <a:rPr lang="en-GB" dirty="0" smtClean="0"/>
              <a:t>(also known as </a:t>
            </a:r>
            <a:r>
              <a:rPr lang="en-GB" dirty="0" smtClean="0">
                <a:solidFill>
                  <a:srgbClr val="E82682"/>
                </a:solidFill>
              </a:rPr>
              <a:t>CIDRA</a:t>
            </a:r>
            <a:r>
              <a:rPr lang="en-GB" dirty="0" smtClean="0"/>
              <a:t>) meant that Consumers were exempt from the duty of disclosure </a:t>
            </a:r>
          </a:p>
          <a:p>
            <a:pPr lvl="0"/>
            <a:r>
              <a:rPr lang="en-GB" dirty="0" smtClean="0"/>
              <a:t>Commercial Customers were not exempt, and the principle of Utmost Good Faith continued to apply for these contracts</a:t>
            </a:r>
          </a:p>
        </p:txBody>
      </p:sp>
      <p:pic>
        <p:nvPicPr>
          <p:cNvPr id="1026" name="Picture 2" descr="C:\Users\New Nicola\AppData\Local\Microsoft\Windows\Temporary Internet Files\Content.IE5\ZCJCNIUD\MC9004460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04664"/>
            <a:ext cx="1656184" cy="177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64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a:solidFill>
                  <a:srgbClr val="3E2D57"/>
                </a:solidFill>
              </a:rPr>
              <a:t>Changes to the Law</a:t>
            </a:r>
          </a:p>
        </p:txBody>
      </p:sp>
      <p:sp>
        <p:nvSpPr>
          <p:cNvPr id="3" name="Content Placeholder 2"/>
          <p:cNvSpPr>
            <a:spLocks noGrp="1"/>
          </p:cNvSpPr>
          <p:nvPr>
            <p:ph idx="1"/>
          </p:nvPr>
        </p:nvSpPr>
        <p:spPr>
          <a:xfrm>
            <a:off x="539552" y="1700808"/>
            <a:ext cx="8424936" cy="4320480"/>
          </a:xfrm>
        </p:spPr>
        <p:txBody>
          <a:bodyPr anchor="ctr">
            <a:noAutofit/>
          </a:bodyPr>
          <a:lstStyle/>
          <a:p>
            <a:pPr lvl="0"/>
            <a:r>
              <a:rPr lang="en-GB" sz="2400" dirty="0" smtClean="0"/>
              <a:t>From August 2016 the </a:t>
            </a:r>
            <a:r>
              <a:rPr lang="en-GB" sz="2400" dirty="0" smtClean="0">
                <a:solidFill>
                  <a:srgbClr val="E82682"/>
                </a:solidFill>
              </a:rPr>
              <a:t>Insurance Act 2015 </a:t>
            </a:r>
            <a:r>
              <a:rPr lang="en-GB" sz="2400" dirty="0" smtClean="0"/>
              <a:t>affects disclosure for Commercial Customers</a:t>
            </a:r>
          </a:p>
          <a:p>
            <a:pPr lvl="0"/>
            <a:endParaRPr lang="en-GB" sz="2400" dirty="0" smtClean="0"/>
          </a:p>
          <a:p>
            <a:pPr lvl="0"/>
            <a:r>
              <a:rPr lang="en-GB" sz="2400" dirty="0" smtClean="0"/>
              <a:t>It brings in a new duty which is “</a:t>
            </a:r>
            <a:r>
              <a:rPr lang="en-GB" sz="2400" dirty="0" smtClean="0">
                <a:solidFill>
                  <a:srgbClr val="E82682"/>
                </a:solidFill>
              </a:rPr>
              <a:t>the duty of fair presentation</a:t>
            </a:r>
            <a:r>
              <a:rPr lang="en-GB" sz="2400" dirty="0" smtClean="0"/>
              <a:t>”</a:t>
            </a:r>
          </a:p>
          <a:p>
            <a:pPr lvl="0"/>
            <a:endParaRPr lang="en-GB" sz="2400" dirty="0" smtClean="0"/>
          </a:p>
          <a:p>
            <a:pPr lvl="0"/>
            <a:r>
              <a:rPr lang="en-GB" sz="2400" dirty="0" smtClean="0"/>
              <a:t>But the duty of disclosure still applies to Commercial Insurance</a:t>
            </a:r>
          </a:p>
          <a:p>
            <a:pPr lvl="0"/>
            <a:endParaRPr lang="en-GB" sz="2400" dirty="0" smtClean="0"/>
          </a:p>
          <a:p>
            <a:pPr lvl="0"/>
            <a:r>
              <a:rPr lang="en-GB" sz="2400" dirty="0" smtClean="0"/>
              <a:t>The implications of the </a:t>
            </a:r>
            <a:r>
              <a:rPr lang="en-GB" sz="2400" dirty="0" smtClean="0">
                <a:solidFill>
                  <a:srgbClr val="E82682"/>
                </a:solidFill>
              </a:rPr>
              <a:t>Insurance Act</a:t>
            </a:r>
            <a:r>
              <a:rPr lang="en-GB" sz="2400" dirty="0" smtClean="0"/>
              <a:t> will be dealt with later</a:t>
            </a:r>
          </a:p>
          <a:p>
            <a:pPr lvl="0"/>
            <a:endParaRPr lang="en-GB" sz="2400" dirty="0" smtClean="0"/>
          </a:p>
          <a:p>
            <a:pPr lvl="0"/>
            <a:r>
              <a:rPr lang="en-GB" sz="2400" dirty="0" smtClean="0"/>
              <a:t>It also affects other areas of Insurance such as Warranties &amp; Fraud</a:t>
            </a:r>
          </a:p>
        </p:txBody>
      </p:sp>
    </p:spTree>
    <p:extLst>
      <p:ext uri="{BB962C8B-B14F-4D97-AF65-F5344CB8AC3E}">
        <p14:creationId xmlns:p14="http://schemas.microsoft.com/office/powerpoint/2010/main" val="47234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rmAutofit fontScale="90000"/>
          </a:bodyPr>
          <a:lstStyle/>
          <a:p>
            <a:r>
              <a:rPr lang="en-GB" sz="5400" b="1" dirty="0" smtClean="0">
                <a:solidFill>
                  <a:srgbClr val="3E2D57"/>
                </a:solidFill>
              </a:rPr>
              <a:t/>
            </a:r>
            <a:br>
              <a:rPr lang="en-GB" sz="5400" b="1" dirty="0" smtClean="0">
                <a:solidFill>
                  <a:srgbClr val="3E2D57"/>
                </a:solidFill>
              </a:rPr>
            </a:br>
            <a:r>
              <a:rPr lang="en-GB" sz="4900" b="1" dirty="0" smtClean="0">
                <a:solidFill>
                  <a:srgbClr val="3E2D57"/>
                </a:solidFill>
              </a:rPr>
              <a:t>The Insurance Act 2015</a:t>
            </a:r>
            <a:r>
              <a:rPr lang="en-GB" sz="5400" b="1" dirty="0" smtClean="0">
                <a:solidFill>
                  <a:schemeClr val="accent4"/>
                </a:solidFill>
              </a:rPr>
              <a:t/>
            </a:r>
            <a:br>
              <a:rPr lang="en-GB" sz="5400" b="1" dirty="0" smtClean="0">
                <a:solidFill>
                  <a:schemeClr val="accent4"/>
                </a:solidFill>
              </a:rPr>
            </a:br>
            <a:r>
              <a:rPr lang="en-GB" sz="5400" b="1" dirty="0" smtClean="0">
                <a:solidFill>
                  <a:schemeClr val="accent4"/>
                </a:solidFill>
              </a:rPr>
              <a:t/>
            </a:r>
            <a:br>
              <a:rPr lang="en-GB" sz="5400" b="1" dirty="0" smtClean="0">
                <a:solidFill>
                  <a:schemeClr val="accent4"/>
                </a:solidFill>
              </a:rPr>
            </a:br>
            <a:r>
              <a:rPr lang="en-GB" sz="2800" b="1" dirty="0" smtClean="0">
                <a:solidFill>
                  <a:srgbClr val="E82682"/>
                </a:solidFill>
              </a:rPr>
              <a:t>The Duty of Fair Presentation</a:t>
            </a:r>
            <a:br>
              <a:rPr lang="en-GB" sz="2800" b="1" dirty="0" smtClean="0">
                <a:solidFill>
                  <a:srgbClr val="E82682"/>
                </a:solidFill>
              </a:rPr>
            </a:br>
            <a:r>
              <a:rPr lang="en-GB" sz="2800" b="1" dirty="0" smtClean="0">
                <a:solidFill>
                  <a:srgbClr val="E82682"/>
                </a:solidFill>
              </a:rPr>
              <a:t>Breaches of the Duty</a:t>
            </a:r>
            <a:br>
              <a:rPr lang="en-GB" sz="2800" b="1" dirty="0" smtClean="0">
                <a:solidFill>
                  <a:srgbClr val="E82682"/>
                </a:solidFill>
              </a:rPr>
            </a:br>
            <a:r>
              <a:rPr lang="en-GB" sz="2800" b="1" dirty="0" smtClean="0">
                <a:solidFill>
                  <a:srgbClr val="E82682"/>
                </a:solidFill>
              </a:rPr>
              <a:t>Warranties</a:t>
            </a:r>
            <a:br>
              <a:rPr lang="en-GB" sz="2800" b="1" dirty="0" smtClean="0">
                <a:solidFill>
                  <a:srgbClr val="E82682"/>
                </a:solidFill>
              </a:rPr>
            </a:br>
            <a:r>
              <a:rPr lang="en-GB" sz="2800" b="1" dirty="0" smtClean="0">
                <a:solidFill>
                  <a:srgbClr val="E82682"/>
                </a:solidFill>
              </a:rPr>
              <a:t>Fraud</a:t>
            </a:r>
            <a:endParaRPr lang="en-GB" sz="2800" b="1" dirty="0">
              <a:solidFill>
                <a:srgbClr val="E82682"/>
              </a:solidFill>
            </a:endParaRPr>
          </a:p>
        </p:txBody>
      </p:sp>
    </p:spTree>
    <p:extLst>
      <p:ext uri="{BB962C8B-B14F-4D97-AF65-F5344CB8AC3E}">
        <p14:creationId xmlns:p14="http://schemas.microsoft.com/office/powerpoint/2010/main" val="867169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560" y="221045"/>
            <a:ext cx="8229600" cy="1143000"/>
          </a:xfrm>
        </p:spPr>
        <p:txBody>
          <a:bodyPr>
            <a:normAutofit/>
          </a:bodyPr>
          <a:lstStyle/>
          <a:p>
            <a:r>
              <a:rPr lang="en-GB" sz="3600" b="1" dirty="0" smtClean="0">
                <a:solidFill>
                  <a:srgbClr val="3E2D57"/>
                </a:solidFill>
              </a:rPr>
              <a:t>The Duty of Fair Presentation</a:t>
            </a:r>
            <a:endParaRPr lang="en-GB" sz="3600" b="1" dirty="0">
              <a:solidFill>
                <a:srgbClr val="3E2D57"/>
              </a:solidFill>
            </a:endParaRPr>
          </a:p>
        </p:txBody>
      </p:sp>
      <p:sp>
        <p:nvSpPr>
          <p:cNvPr id="3" name="Content Placeholder 2"/>
          <p:cNvSpPr>
            <a:spLocks noGrp="1"/>
          </p:cNvSpPr>
          <p:nvPr>
            <p:ph idx="1"/>
          </p:nvPr>
        </p:nvSpPr>
        <p:spPr>
          <a:xfrm>
            <a:off x="539552" y="1772816"/>
            <a:ext cx="8424936" cy="4320480"/>
          </a:xfrm>
        </p:spPr>
        <p:txBody>
          <a:bodyPr anchor="ctr">
            <a:normAutofit/>
          </a:bodyPr>
          <a:lstStyle/>
          <a:p>
            <a:pPr lvl="0"/>
            <a:r>
              <a:rPr lang="en-GB" dirty="0" smtClean="0"/>
              <a:t>Coming into force on </a:t>
            </a:r>
            <a:r>
              <a:rPr lang="en-GB" dirty="0" smtClean="0">
                <a:solidFill>
                  <a:srgbClr val="E82682"/>
                </a:solidFill>
              </a:rPr>
              <a:t>12</a:t>
            </a:r>
            <a:r>
              <a:rPr lang="en-GB" baseline="30000" dirty="0" smtClean="0">
                <a:solidFill>
                  <a:srgbClr val="E82682"/>
                </a:solidFill>
              </a:rPr>
              <a:t>th</a:t>
            </a:r>
            <a:r>
              <a:rPr lang="en-GB" dirty="0" smtClean="0">
                <a:solidFill>
                  <a:srgbClr val="E82682"/>
                </a:solidFill>
              </a:rPr>
              <a:t> August 2016</a:t>
            </a:r>
            <a:r>
              <a:rPr lang="en-GB" dirty="0" smtClean="0"/>
              <a:t>, the Insurance Act introduces a new duty for Commercial Customers that extends the Duty of Disclosure</a:t>
            </a:r>
          </a:p>
          <a:p>
            <a:pPr lvl="0"/>
            <a:r>
              <a:rPr lang="en-GB" dirty="0" smtClean="0"/>
              <a:t>This new duty is known as the </a:t>
            </a:r>
            <a:r>
              <a:rPr lang="en-GB" dirty="0" smtClean="0">
                <a:solidFill>
                  <a:srgbClr val="E82682"/>
                </a:solidFill>
              </a:rPr>
              <a:t>Duty of Fair Presentation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486" y="32923"/>
            <a:ext cx="1716588" cy="140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292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504" y="117973"/>
            <a:ext cx="8229600" cy="1143000"/>
          </a:xfrm>
        </p:spPr>
        <p:txBody>
          <a:bodyPr>
            <a:normAutofit/>
          </a:bodyPr>
          <a:lstStyle/>
          <a:p>
            <a:r>
              <a:rPr lang="en-GB" sz="3600" b="1" dirty="0" smtClean="0">
                <a:solidFill>
                  <a:srgbClr val="3E2D57"/>
                </a:solidFill>
              </a:rPr>
              <a:t>The Duty of Fair Presentation</a:t>
            </a:r>
            <a:endParaRPr lang="en-GB" sz="3600" b="1" dirty="0">
              <a:solidFill>
                <a:srgbClr val="3E2D57"/>
              </a:solidFill>
            </a:endParaRPr>
          </a:p>
        </p:txBody>
      </p:sp>
      <p:sp>
        <p:nvSpPr>
          <p:cNvPr id="3" name="Content Placeholder 2"/>
          <p:cNvSpPr>
            <a:spLocks noGrp="1"/>
          </p:cNvSpPr>
          <p:nvPr>
            <p:ph idx="1"/>
          </p:nvPr>
        </p:nvSpPr>
        <p:spPr>
          <a:xfrm>
            <a:off x="827584" y="1772816"/>
            <a:ext cx="8136904" cy="4320480"/>
          </a:xfrm>
        </p:spPr>
        <p:txBody>
          <a:bodyPr anchor="ctr">
            <a:normAutofit/>
          </a:bodyPr>
          <a:lstStyle/>
          <a:p>
            <a:pPr marL="0" lvl="0" indent="0">
              <a:buNone/>
            </a:pPr>
            <a:r>
              <a:rPr lang="en-GB" dirty="0" smtClean="0"/>
              <a:t>A fair presentation is one:</a:t>
            </a:r>
          </a:p>
          <a:p>
            <a:r>
              <a:rPr lang="en-GB" dirty="0" smtClean="0"/>
              <a:t>Which makes that disclosure in a manner which would be </a:t>
            </a:r>
            <a:r>
              <a:rPr lang="en-GB" dirty="0" smtClean="0">
                <a:solidFill>
                  <a:srgbClr val="E82682"/>
                </a:solidFill>
              </a:rPr>
              <a:t>reasonably clear and accessible </a:t>
            </a:r>
            <a:r>
              <a:rPr lang="en-GB" dirty="0" smtClean="0"/>
              <a:t>to a prudent insurer, and</a:t>
            </a:r>
          </a:p>
          <a:p>
            <a:r>
              <a:rPr lang="en-GB" dirty="0" smtClean="0"/>
              <a:t>In which every material representation as to a matter of fact is substantially correct, and every material representation as to a matter of expectation or belief is made </a:t>
            </a:r>
            <a:r>
              <a:rPr lang="en-GB" dirty="0" smtClean="0">
                <a:solidFill>
                  <a:srgbClr val="E82682"/>
                </a:solidFill>
              </a:rPr>
              <a:t>in good faith</a:t>
            </a:r>
          </a:p>
          <a:p>
            <a:endParaRPr lang="en-GB"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88640"/>
            <a:ext cx="1653550" cy="109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228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The Duty of Fair Presentation</a:t>
            </a:r>
            <a:endParaRPr lang="en-GB" sz="3600" b="1" dirty="0">
              <a:solidFill>
                <a:srgbClr val="3E2D57"/>
              </a:solidFill>
            </a:endParaRPr>
          </a:p>
        </p:txBody>
      </p:sp>
      <p:sp>
        <p:nvSpPr>
          <p:cNvPr id="3" name="Content Placeholder 2"/>
          <p:cNvSpPr>
            <a:spLocks noGrp="1"/>
          </p:cNvSpPr>
          <p:nvPr>
            <p:ph idx="1"/>
          </p:nvPr>
        </p:nvSpPr>
        <p:spPr>
          <a:xfrm>
            <a:off x="611560" y="1628800"/>
            <a:ext cx="8424936" cy="4320480"/>
          </a:xfrm>
        </p:spPr>
        <p:txBody>
          <a:bodyPr anchor="ctr">
            <a:normAutofit/>
          </a:bodyPr>
          <a:lstStyle/>
          <a:p>
            <a:r>
              <a:rPr lang="en-GB" dirty="0" smtClean="0"/>
              <a:t>What this means is that when providing information to the Insurer, the obligation is to present it is a clear way, neither failing to disclose nor hiding within the information anything that should brought to their attention</a:t>
            </a:r>
          </a:p>
          <a:p>
            <a:r>
              <a:rPr lang="en-GB" dirty="0" smtClean="0"/>
              <a:t>It is a new obligation and it does not just apply to the Customer </a:t>
            </a:r>
          </a:p>
          <a:p>
            <a:endParaRPr lang="en-GB"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157192"/>
            <a:ext cx="1925390" cy="128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58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The Duty of Fair Presentation</a:t>
            </a:r>
            <a:endParaRPr lang="en-GB" sz="3600" b="1" dirty="0">
              <a:solidFill>
                <a:srgbClr val="3E2D57"/>
              </a:solidFill>
            </a:endParaRPr>
          </a:p>
        </p:txBody>
      </p:sp>
      <p:sp>
        <p:nvSpPr>
          <p:cNvPr id="3" name="Content Placeholder 2"/>
          <p:cNvSpPr>
            <a:spLocks noGrp="1"/>
          </p:cNvSpPr>
          <p:nvPr>
            <p:ph idx="1"/>
          </p:nvPr>
        </p:nvSpPr>
        <p:spPr>
          <a:xfrm>
            <a:off x="611560" y="1772816"/>
            <a:ext cx="8352928" cy="4320480"/>
          </a:xfrm>
        </p:spPr>
        <p:txBody>
          <a:bodyPr anchor="ctr">
            <a:normAutofit lnSpcReduction="10000"/>
          </a:bodyPr>
          <a:lstStyle/>
          <a:p>
            <a:r>
              <a:rPr lang="en-GB" dirty="0" smtClean="0"/>
              <a:t>The duty extends to an Intermediary also, as they will be making the presentation to the Insurer – and should take greater care to ensure its fairness</a:t>
            </a:r>
          </a:p>
          <a:p>
            <a:r>
              <a:rPr lang="en-GB" dirty="0" smtClean="0"/>
              <a:t>What makes up the </a:t>
            </a:r>
            <a:r>
              <a:rPr lang="en-GB" dirty="0" smtClean="0">
                <a:solidFill>
                  <a:srgbClr val="E82682"/>
                </a:solidFill>
              </a:rPr>
              <a:t>Knowledge of the Insured </a:t>
            </a:r>
            <a:r>
              <a:rPr lang="en-GB" dirty="0" smtClean="0"/>
              <a:t>is all material facts which should be known to the Senior Management of the Customer firm, and it also includes information in the public domain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080120" cy="137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16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 y="1860061"/>
            <a:ext cx="409054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Breaches of the Duty</a:t>
            </a:r>
            <a:endParaRPr lang="en-GB" sz="3600" b="1" dirty="0">
              <a:solidFill>
                <a:srgbClr val="3E2D57"/>
              </a:solidFill>
            </a:endParaRPr>
          </a:p>
        </p:txBody>
      </p:sp>
      <p:sp>
        <p:nvSpPr>
          <p:cNvPr id="3" name="Content Placeholder 2"/>
          <p:cNvSpPr>
            <a:spLocks noGrp="1"/>
          </p:cNvSpPr>
          <p:nvPr>
            <p:ph idx="1"/>
          </p:nvPr>
        </p:nvSpPr>
        <p:spPr>
          <a:xfrm>
            <a:off x="3995936" y="1772816"/>
            <a:ext cx="4968552" cy="4320480"/>
          </a:xfrm>
        </p:spPr>
        <p:txBody>
          <a:bodyPr anchor="ctr">
            <a:normAutofit fontScale="92500" lnSpcReduction="10000"/>
          </a:bodyPr>
          <a:lstStyle/>
          <a:p>
            <a:r>
              <a:rPr lang="en-GB" dirty="0" smtClean="0"/>
              <a:t>The Insurance Act also affects how an Insurer can treat the contract of Insurance in the event  that the duty of a fair is presentation is breached – such as a non-disclosure</a:t>
            </a:r>
          </a:p>
          <a:p>
            <a:r>
              <a:rPr lang="en-GB" dirty="0" smtClean="0"/>
              <a:t>There are four remedies that an Insurer can use, which are as follows:</a:t>
            </a:r>
          </a:p>
        </p:txBody>
      </p:sp>
    </p:spTree>
    <p:extLst>
      <p:ext uri="{BB962C8B-B14F-4D97-AF65-F5344CB8AC3E}">
        <p14:creationId xmlns:p14="http://schemas.microsoft.com/office/powerpoint/2010/main" val="3063186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Breaches of the Duty</a:t>
            </a:r>
            <a:endParaRPr lang="en-GB" sz="3600" b="1" dirty="0">
              <a:solidFill>
                <a:srgbClr val="3E2D57"/>
              </a:solidFill>
            </a:endParaRPr>
          </a:p>
        </p:txBody>
      </p:sp>
      <p:sp>
        <p:nvSpPr>
          <p:cNvPr id="3" name="Content Placeholder 2"/>
          <p:cNvSpPr>
            <a:spLocks noGrp="1"/>
          </p:cNvSpPr>
          <p:nvPr>
            <p:ph idx="1"/>
          </p:nvPr>
        </p:nvSpPr>
        <p:spPr>
          <a:xfrm>
            <a:off x="3995936" y="1772816"/>
            <a:ext cx="4968552" cy="4320480"/>
          </a:xfrm>
        </p:spPr>
        <p:txBody>
          <a:bodyPr anchor="ctr">
            <a:normAutofit/>
          </a:bodyPr>
          <a:lstStyle/>
          <a:p>
            <a:pPr marL="0" indent="0">
              <a:buNone/>
            </a:pPr>
            <a:r>
              <a:rPr lang="en-GB" dirty="0" smtClean="0"/>
              <a:t>If a Customer makes a “</a:t>
            </a:r>
            <a:r>
              <a:rPr lang="en-GB" dirty="0" smtClean="0">
                <a:solidFill>
                  <a:srgbClr val="E82682"/>
                </a:solidFill>
              </a:rPr>
              <a:t>deliberate or reckless</a:t>
            </a:r>
            <a:r>
              <a:rPr lang="en-GB" dirty="0" smtClean="0"/>
              <a:t>” breach, the Insurer can:</a:t>
            </a:r>
          </a:p>
          <a:p>
            <a:r>
              <a:rPr lang="en-GB" dirty="0" smtClean="0"/>
              <a:t>void the policy,</a:t>
            </a:r>
          </a:p>
          <a:p>
            <a:r>
              <a:rPr lang="en-GB" dirty="0" smtClean="0"/>
              <a:t>not pay a claim,</a:t>
            </a:r>
          </a:p>
          <a:p>
            <a:r>
              <a:rPr lang="en-GB" dirty="0" smtClean="0"/>
              <a:t>but can keep the premium</a:t>
            </a:r>
          </a:p>
          <a:p>
            <a:endParaRPr lang="en-GB"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07" y="2619130"/>
            <a:ext cx="3677213" cy="256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449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Breaches of the Duty</a:t>
            </a:r>
            <a:endParaRPr lang="en-GB" sz="3600" b="1" dirty="0">
              <a:solidFill>
                <a:srgbClr val="3E2D57"/>
              </a:solidFill>
            </a:endParaRPr>
          </a:p>
        </p:txBody>
      </p:sp>
      <p:sp>
        <p:nvSpPr>
          <p:cNvPr id="3" name="Content Placeholder 2"/>
          <p:cNvSpPr>
            <a:spLocks noGrp="1"/>
          </p:cNvSpPr>
          <p:nvPr>
            <p:ph idx="1"/>
          </p:nvPr>
        </p:nvSpPr>
        <p:spPr>
          <a:xfrm>
            <a:off x="3995936" y="1772816"/>
            <a:ext cx="4968552" cy="4320480"/>
          </a:xfrm>
        </p:spPr>
        <p:txBody>
          <a:bodyPr anchor="ctr">
            <a:normAutofit fontScale="85000" lnSpcReduction="10000"/>
          </a:bodyPr>
          <a:lstStyle/>
          <a:p>
            <a:pPr marL="0" indent="0">
              <a:buNone/>
            </a:pPr>
            <a:r>
              <a:rPr lang="en-GB" dirty="0" smtClean="0"/>
              <a:t>If a Customer breaches the duty in a way that is not deliberate or reckless (such as by </a:t>
            </a:r>
            <a:r>
              <a:rPr lang="en-GB" dirty="0" smtClean="0">
                <a:solidFill>
                  <a:srgbClr val="E82682"/>
                </a:solidFill>
              </a:rPr>
              <a:t>mistake</a:t>
            </a:r>
            <a:r>
              <a:rPr lang="en-GB" dirty="0" smtClean="0"/>
              <a:t>), and the Insurer </a:t>
            </a:r>
            <a:r>
              <a:rPr lang="en-GB" dirty="0" smtClean="0">
                <a:solidFill>
                  <a:srgbClr val="E82682"/>
                </a:solidFill>
              </a:rPr>
              <a:t>can prove it would not have taken on the business</a:t>
            </a:r>
            <a:r>
              <a:rPr lang="en-GB" dirty="0" smtClean="0"/>
              <a:t>, the Insurer can:</a:t>
            </a:r>
          </a:p>
          <a:p>
            <a:r>
              <a:rPr lang="en-GB" dirty="0"/>
              <a:t>v</a:t>
            </a:r>
            <a:r>
              <a:rPr lang="en-GB" dirty="0" smtClean="0"/>
              <a:t>oid the policy</a:t>
            </a:r>
          </a:p>
          <a:p>
            <a:r>
              <a:rPr lang="en-GB" dirty="0"/>
              <a:t>n</a:t>
            </a:r>
            <a:r>
              <a:rPr lang="en-GB" dirty="0" smtClean="0"/>
              <a:t>ot pay a claim</a:t>
            </a:r>
          </a:p>
          <a:p>
            <a:r>
              <a:rPr lang="en-GB" dirty="0"/>
              <a:t>b</a:t>
            </a:r>
            <a:r>
              <a:rPr lang="en-GB" dirty="0" smtClean="0"/>
              <a:t>ut must refund the premium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9" y="2420888"/>
            <a:ext cx="4019220" cy="303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86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b="1" dirty="0" smtClean="0">
                <a:solidFill>
                  <a:srgbClr val="3E2D57"/>
                </a:solidFill>
              </a:rPr>
              <a:t>Contents</a:t>
            </a:r>
            <a:endParaRPr lang="en-GB" b="1" dirty="0">
              <a:solidFill>
                <a:srgbClr val="3E2D57"/>
              </a:solidFill>
            </a:endParaRPr>
          </a:p>
        </p:txBody>
      </p:sp>
      <p:sp>
        <p:nvSpPr>
          <p:cNvPr id="3" name="Content Placeholder 2"/>
          <p:cNvSpPr>
            <a:spLocks noGrp="1"/>
          </p:cNvSpPr>
          <p:nvPr>
            <p:ph idx="1"/>
          </p:nvPr>
        </p:nvSpPr>
        <p:spPr>
          <a:xfrm>
            <a:off x="323528" y="1556792"/>
            <a:ext cx="8568952" cy="5030019"/>
          </a:xfrm>
        </p:spPr>
        <p:txBody>
          <a:bodyPr>
            <a:normAutofit/>
          </a:bodyPr>
          <a:lstStyle/>
          <a:p>
            <a:pPr marL="0" indent="0">
              <a:buNone/>
            </a:pPr>
            <a:r>
              <a:rPr lang="en-GB" b="1" dirty="0" smtClean="0"/>
              <a:t>Some History and background to the duty of disclosure </a:t>
            </a:r>
          </a:p>
          <a:p>
            <a:pPr marL="0" indent="0">
              <a:buNone/>
            </a:pPr>
            <a:endParaRPr lang="en-GB" b="1" dirty="0" smtClean="0"/>
          </a:p>
          <a:p>
            <a:pPr marL="0" indent="0">
              <a:buNone/>
            </a:pPr>
            <a:r>
              <a:rPr lang="en-GB" b="1" dirty="0" smtClean="0"/>
              <a:t>The Insurance Act 2015 </a:t>
            </a:r>
          </a:p>
          <a:p>
            <a:pPr marL="0" indent="0">
              <a:buNone/>
            </a:pPr>
            <a:endParaRPr lang="en-GB" b="1" dirty="0" smtClean="0"/>
          </a:p>
          <a:p>
            <a:pPr marL="0" indent="0">
              <a:buNone/>
            </a:pPr>
            <a:r>
              <a:rPr lang="en-GB" b="1" dirty="0" smtClean="0"/>
              <a:t>What, When , How and the effects on the market </a:t>
            </a:r>
            <a:endParaRPr lang="en-GB" dirty="0" smtClean="0"/>
          </a:p>
          <a:p>
            <a:endParaRPr lang="en-GB" dirty="0" smtClean="0"/>
          </a:p>
          <a:p>
            <a:endParaRPr lang="en-GB" dirty="0"/>
          </a:p>
        </p:txBody>
      </p:sp>
    </p:spTree>
    <p:extLst>
      <p:ext uri="{BB962C8B-B14F-4D97-AF65-F5344CB8AC3E}">
        <p14:creationId xmlns:p14="http://schemas.microsoft.com/office/powerpoint/2010/main" val="333965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Breaches of the Duty</a:t>
            </a:r>
            <a:endParaRPr lang="en-GB" sz="3600" b="1" dirty="0">
              <a:solidFill>
                <a:srgbClr val="3E2D57"/>
              </a:solidFill>
            </a:endParaRPr>
          </a:p>
        </p:txBody>
      </p:sp>
      <p:sp>
        <p:nvSpPr>
          <p:cNvPr id="3" name="Content Placeholder 2"/>
          <p:cNvSpPr>
            <a:spLocks noGrp="1"/>
          </p:cNvSpPr>
          <p:nvPr>
            <p:ph idx="1"/>
          </p:nvPr>
        </p:nvSpPr>
        <p:spPr>
          <a:xfrm>
            <a:off x="3995936" y="1772816"/>
            <a:ext cx="4968552" cy="4320480"/>
          </a:xfrm>
        </p:spPr>
        <p:txBody>
          <a:bodyPr anchor="ctr">
            <a:normAutofit/>
          </a:bodyPr>
          <a:lstStyle/>
          <a:p>
            <a:pPr marL="0" indent="0">
              <a:buNone/>
            </a:pPr>
            <a:r>
              <a:rPr lang="en-GB" dirty="0" smtClean="0"/>
              <a:t>If a Customer breaches the duty in a way that is not deliberate or reckless, but the Insurer would have incepted on </a:t>
            </a:r>
            <a:r>
              <a:rPr lang="en-GB" dirty="0" smtClean="0">
                <a:solidFill>
                  <a:srgbClr val="E82682"/>
                </a:solidFill>
              </a:rPr>
              <a:t>different terms</a:t>
            </a:r>
            <a:r>
              <a:rPr lang="en-GB" dirty="0" smtClean="0"/>
              <a:t>, then:</a:t>
            </a:r>
          </a:p>
          <a:p>
            <a:r>
              <a:rPr lang="en-GB" dirty="0" smtClean="0"/>
              <a:t>those terms should apply to any claim</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03381"/>
            <a:ext cx="34004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000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Breaches of the Duty</a:t>
            </a:r>
            <a:endParaRPr lang="en-GB" sz="3600" b="1" dirty="0">
              <a:solidFill>
                <a:srgbClr val="3E2D57"/>
              </a:solidFill>
            </a:endParaRPr>
          </a:p>
        </p:txBody>
      </p:sp>
      <p:sp>
        <p:nvSpPr>
          <p:cNvPr id="3" name="Content Placeholder 2"/>
          <p:cNvSpPr>
            <a:spLocks noGrp="1"/>
          </p:cNvSpPr>
          <p:nvPr>
            <p:ph idx="1"/>
          </p:nvPr>
        </p:nvSpPr>
        <p:spPr>
          <a:xfrm>
            <a:off x="3995936" y="1772816"/>
            <a:ext cx="4968552" cy="4320480"/>
          </a:xfrm>
        </p:spPr>
        <p:txBody>
          <a:bodyPr anchor="ctr">
            <a:normAutofit lnSpcReduction="10000"/>
          </a:bodyPr>
          <a:lstStyle/>
          <a:p>
            <a:pPr marL="0" indent="0">
              <a:buNone/>
            </a:pPr>
            <a:r>
              <a:rPr lang="en-GB" dirty="0" smtClean="0"/>
              <a:t>If a Customer breaches the duty in a way that is not deliberate or reckless, but the Insurer would have incepted at a </a:t>
            </a:r>
            <a:r>
              <a:rPr lang="en-GB" dirty="0" smtClean="0">
                <a:solidFill>
                  <a:srgbClr val="E82682"/>
                </a:solidFill>
              </a:rPr>
              <a:t>higher premium</a:t>
            </a:r>
            <a:r>
              <a:rPr lang="en-GB" dirty="0" smtClean="0"/>
              <a:t>, then:</a:t>
            </a:r>
          </a:p>
          <a:p>
            <a:r>
              <a:rPr lang="en-GB" dirty="0" smtClean="0"/>
              <a:t>the Insurer can use average to reduce the claim payment</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353564">
            <a:off x="389417" y="3204786"/>
            <a:ext cx="3158624" cy="128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171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Warranties</a:t>
            </a:r>
            <a:endParaRPr lang="en-GB" sz="3600" b="1" dirty="0">
              <a:solidFill>
                <a:srgbClr val="3E2D57"/>
              </a:solidFill>
            </a:endParaRPr>
          </a:p>
        </p:txBody>
      </p:sp>
      <p:sp>
        <p:nvSpPr>
          <p:cNvPr id="3" name="Content Placeholder 2"/>
          <p:cNvSpPr>
            <a:spLocks noGrp="1"/>
          </p:cNvSpPr>
          <p:nvPr>
            <p:ph idx="1"/>
          </p:nvPr>
        </p:nvSpPr>
        <p:spPr>
          <a:xfrm>
            <a:off x="251520" y="1772816"/>
            <a:ext cx="4968552" cy="4320480"/>
          </a:xfrm>
        </p:spPr>
        <p:txBody>
          <a:bodyPr anchor="ctr">
            <a:normAutofit/>
          </a:bodyPr>
          <a:lstStyle/>
          <a:p>
            <a:r>
              <a:rPr lang="en-GB" dirty="0" smtClean="0"/>
              <a:t>The Insurance Act also contains new legislation concerning </a:t>
            </a:r>
            <a:r>
              <a:rPr lang="en-GB" dirty="0" smtClean="0">
                <a:solidFill>
                  <a:srgbClr val="E82682"/>
                </a:solidFill>
              </a:rPr>
              <a:t>Insurance Warranties</a:t>
            </a:r>
          </a:p>
          <a:p>
            <a:r>
              <a:rPr lang="en-GB" dirty="0"/>
              <a:t>It applies to both Consumer (Retail) and Commercial contracts of </a:t>
            </a:r>
            <a:r>
              <a:rPr lang="en-GB" dirty="0" smtClean="0"/>
              <a:t>Insurance</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75158"/>
            <a:ext cx="3746349" cy="202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684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Warranties</a:t>
            </a:r>
            <a:endParaRPr lang="en-GB" sz="3600" b="1" dirty="0">
              <a:solidFill>
                <a:srgbClr val="3E2D57"/>
              </a:solidFill>
            </a:endParaRPr>
          </a:p>
        </p:txBody>
      </p:sp>
      <p:sp>
        <p:nvSpPr>
          <p:cNvPr id="3" name="Content Placeholder 2"/>
          <p:cNvSpPr>
            <a:spLocks noGrp="1"/>
          </p:cNvSpPr>
          <p:nvPr>
            <p:ph idx="1"/>
          </p:nvPr>
        </p:nvSpPr>
        <p:spPr>
          <a:xfrm>
            <a:off x="251520" y="1772816"/>
            <a:ext cx="4968552" cy="4320480"/>
          </a:xfrm>
        </p:spPr>
        <p:txBody>
          <a:bodyPr anchor="ctr">
            <a:normAutofit fontScale="85000" lnSpcReduction="20000"/>
          </a:bodyPr>
          <a:lstStyle/>
          <a:p>
            <a:r>
              <a:rPr lang="en-GB" dirty="0" smtClean="0"/>
              <a:t>An example of an </a:t>
            </a:r>
            <a:r>
              <a:rPr lang="en-GB" dirty="0" smtClean="0">
                <a:solidFill>
                  <a:srgbClr val="E82682"/>
                </a:solidFill>
              </a:rPr>
              <a:t>Insurance Warranty </a:t>
            </a:r>
            <a:r>
              <a:rPr lang="en-GB" dirty="0" smtClean="0"/>
              <a:t>is the requirement that in order for cover to be in force under a shop policy, the Insured must make sure it abides by the </a:t>
            </a:r>
            <a:r>
              <a:rPr lang="en-GB" dirty="0" smtClean="0">
                <a:solidFill>
                  <a:srgbClr val="E82682"/>
                </a:solidFill>
              </a:rPr>
              <a:t>minimum security required</a:t>
            </a:r>
            <a:r>
              <a:rPr lang="en-GB" dirty="0" smtClean="0"/>
              <a:t>, and that is it is in force when the property is unoccupied</a:t>
            </a:r>
          </a:p>
          <a:p>
            <a:r>
              <a:rPr lang="en-GB" dirty="0" smtClean="0"/>
              <a:t>A breach of this warranty would be leaving the front door open when the shop is left empty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420888"/>
            <a:ext cx="37623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446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Warranties</a:t>
            </a:r>
            <a:endParaRPr lang="en-GB" sz="3600" b="1" dirty="0">
              <a:solidFill>
                <a:srgbClr val="3E2D57"/>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35350679"/>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776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Fraud</a:t>
            </a:r>
            <a:endParaRPr lang="en-GB" sz="3600" b="1" dirty="0">
              <a:solidFill>
                <a:srgbClr val="3E2D57"/>
              </a:solidFill>
            </a:endParaRPr>
          </a:p>
        </p:txBody>
      </p:sp>
      <p:sp>
        <p:nvSpPr>
          <p:cNvPr id="3" name="Content Placeholder 2"/>
          <p:cNvSpPr>
            <a:spLocks noGrp="1"/>
          </p:cNvSpPr>
          <p:nvPr>
            <p:ph idx="1"/>
          </p:nvPr>
        </p:nvSpPr>
        <p:spPr>
          <a:xfrm>
            <a:off x="467544" y="1772816"/>
            <a:ext cx="8496944" cy="4320480"/>
          </a:xfrm>
        </p:spPr>
        <p:txBody>
          <a:bodyPr anchor="ctr">
            <a:normAutofit/>
          </a:bodyPr>
          <a:lstStyle/>
          <a:p>
            <a:r>
              <a:rPr lang="en-GB" dirty="0" smtClean="0"/>
              <a:t>There has been some confusion in the market place over how to deal with fraudulent claims, disparity in how firms deal with such claims, and this section of the legislation entitled </a:t>
            </a:r>
            <a:r>
              <a:rPr lang="en-GB" dirty="0" smtClean="0">
                <a:solidFill>
                  <a:srgbClr val="E82682"/>
                </a:solidFill>
              </a:rPr>
              <a:t>Remedies for fraudulent claims </a:t>
            </a:r>
            <a:r>
              <a:rPr lang="en-GB" dirty="0" smtClean="0"/>
              <a:t>codifies best practice</a:t>
            </a:r>
          </a:p>
          <a:p>
            <a:r>
              <a:rPr lang="en-GB" dirty="0" smtClean="0"/>
              <a:t>It applies to both Consumer (Retail) and Commercial contracts of Insurance</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667960" cy="133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206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5301208"/>
            <a:ext cx="1535570" cy="132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323528" y="0"/>
            <a:ext cx="8229600" cy="1143000"/>
          </a:xfrm>
        </p:spPr>
        <p:txBody>
          <a:bodyPr>
            <a:normAutofit/>
          </a:bodyPr>
          <a:lstStyle/>
          <a:p>
            <a:r>
              <a:rPr lang="en-GB" sz="3600" b="1" dirty="0" smtClean="0">
                <a:solidFill>
                  <a:srgbClr val="3E2D57"/>
                </a:solidFill>
              </a:rPr>
              <a:t>Fraud</a:t>
            </a:r>
            <a:endParaRPr lang="en-GB" sz="3600" b="1" dirty="0">
              <a:solidFill>
                <a:srgbClr val="3E2D57"/>
              </a:solidFill>
            </a:endParaRPr>
          </a:p>
        </p:txBody>
      </p:sp>
      <p:sp>
        <p:nvSpPr>
          <p:cNvPr id="3" name="Content Placeholder 2"/>
          <p:cNvSpPr>
            <a:spLocks noGrp="1"/>
          </p:cNvSpPr>
          <p:nvPr>
            <p:ph idx="1"/>
          </p:nvPr>
        </p:nvSpPr>
        <p:spPr>
          <a:xfrm>
            <a:off x="683568" y="1196752"/>
            <a:ext cx="7632848" cy="4896544"/>
          </a:xfrm>
        </p:spPr>
        <p:txBody>
          <a:bodyPr anchor="ctr">
            <a:normAutofit fontScale="92500" lnSpcReduction="10000"/>
          </a:bodyPr>
          <a:lstStyle/>
          <a:p>
            <a:pPr marL="0" indent="0">
              <a:buNone/>
            </a:pPr>
            <a:r>
              <a:rPr lang="en-GB" dirty="0" smtClean="0"/>
              <a:t>It clearly states that for fraudulent claims:</a:t>
            </a:r>
          </a:p>
          <a:p>
            <a:r>
              <a:rPr lang="en-GB" dirty="0" smtClean="0"/>
              <a:t>The Insurer is not liable to pay the claim</a:t>
            </a:r>
          </a:p>
          <a:p>
            <a:r>
              <a:rPr lang="en-GB" dirty="0" smtClean="0"/>
              <a:t>The Insurer may recover from the Insured any sums paid by the Insurer to the Insured in respect of the Claim</a:t>
            </a:r>
          </a:p>
          <a:p>
            <a:r>
              <a:rPr lang="en-GB" dirty="0" smtClean="0"/>
              <a:t>The Insurer may void the policy from the time of the fraudulent act (but not inception), which would mean any subsequent claims were not to be covered, and would not have to refund the premium</a:t>
            </a:r>
          </a:p>
        </p:txBody>
      </p:sp>
    </p:spTree>
    <p:extLst>
      <p:ext uri="{BB962C8B-B14F-4D97-AF65-F5344CB8AC3E}">
        <p14:creationId xmlns:p14="http://schemas.microsoft.com/office/powerpoint/2010/main" val="774873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Fraud</a:t>
            </a:r>
            <a:endParaRPr lang="en-GB" sz="3600" b="1" dirty="0">
              <a:solidFill>
                <a:srgbClr val="3E2D57"/>
              </a:solidFill>
            </a:endParaRPr>
          </a:p>
        </p:txBody>
      </p:sp>
      <p:sp>
        <p:nvSpPr>
          <p:cNvPr id="3" name="Content Placeholder 2"/>
          <p:cNvSpPr>
            <a:spLocks noGrp="1"/>
          </p:cNvSpPr>
          <p:nvPr>
            <p:ph idx="1"/>
          </p:nvPr>
        </p:nvSpPr>
        <p:spPr>
          <a:xfrm>
            <a:off x="611560" y="1772816"/>
            <a:ext cx="8352928" cy="4320480"/>
          </a:xfrm>
        </p:spPr>
        <p:txBody>
          <a:bodyPr anchor="ctr">
            <a:normAutofit/>
          </a:bodyPr>
          <a:lstStyle/>
          <a:p>
            <a:r>
              <a:rPr lang="en-GB" dirty="0" smtClean="0"/>
              <a:t>This last point has implications as the Insurer would still need to indemnify the Insured in respect of a valid claim prior to the fraud (if still outstanding for example) and not simply class it as repudiated also</a:t>
            </a:r>
          </a:p>
          <a:p>
            <a:r>
              <a:rPr lang="en-GB" dirty="0" smtClean="0"/>
              <a:t>These rules apply whether the fraudulent claim is made by the Insured or another party who alleges to have suffered a loss</a:t>
            </a:r>
          </a:p>
        </p:txBody>
      </p:sp>
    </p:spTree>
    <p:extLst>
      <p:ext uri="{BB962C8B-B14F-4D97-AF65-F5344CB8AC3E}">
        <p14:creationId xmlns:p14="http://schemas.microsoft.com/office/powerpoint/2010/main" val="1801095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568952" cy="1470025"/>
          </a:xfrm>
        </p:spPr>
        <p:txBody>
          <a:bodyPr>
            <a:normAutofit/>
          </a:bodyPr>
          <a:lstStyle/>
          <a:p>
            <a:r>
              <a:rPr lang="en-GB" sz="5400" b="1" dirty="0" smtClean="0">
                <a:solidFill>
                  <a:srgbClr val="3E2D57"/>
                </a:solidFill>
              </a:rPr>
              <a:t>The Insurance Act 2015 </a:t>
            </a:r>
            <a:endParaRPr lang="en-GB" sz="5400" b="1" dirty="0">
              <a:solidFill>
                <a:srgbClr val="3E2D57"/>
              </a:solidFill>
            </a:endParaRPr>
          </a:p>
        </p:txBody>
      </p:sp>
      <p:sp>
        <p:nvSpPr>
          <p:cNvPr id="3" name="Subtitle 2"/>
          <p:cNvSpPr>
            <a:spLocks noGrp="1"/>
          </p:cNvSpPr>
          <p:nvPr>
            <p:ph type="subTitle" idx="1"/>
          </p:nvPr>
        </p:nvSpPr>
        <p:spPr/>
        <p:txBody>
          <a:bodyPr>
            <a:normAutofit/>
          </a:bodyPr>
          <a:lstStyle/>
          <a:p>
            <a:r>
              <a:rPr lang="en-GB" b="1" dirty="0" smtClean="0">
                <a:solidFill>
                  <a:schemeClr val="tx1"/>
                </a:solidFill>
              </a:rPr>
              <a:t>Prepared for the New Class Group</a:t>
            </a:r>
          </a:p>
          <a:p>
            <a:r>
              <a:rPr lang="en-GB" b="1" dirty="0" smtClean="0">
                <a:solidFill>
                  <a:schemeClr val="tx1"/>
                </a:solidFill>
              </a:rPr>
              <a:t>of the Insurance Institute of Manchester  </a:t>
            </a:r>
            <a:endParaRPr lang="en-GB" b="1" dirty="0">
              <a:solidFill>
                <a:schemeClr val="tx1"/>
              </a:solidFill>
            </a:endParaRPr>
          </a:p>
        </p:txBody>
      </p:sp>
      <p:sp>
        <p:nvSpPr>
          <p:cNvPr id="5" name="Footer Placeholder 4"/>
          <p:cNvSpPr>
            <a:spLocks noGrp="1"/>
          </p:cNvSpPr>
          <p:nvPr>
            <p:ph type="ftr" sz="quarter" idx="11"/>
          </p:nvPr>
        </p:nvSpPr>
        <p:spPr>
          <a:xfrm>
            <a:off x="3124200" y="6356350"/>
            <a:ext cx="2895600" cy="365125"/>
          </a:xfrm>
        </p:spPr>
        <p:txBody>
          <a:bodyPr/>
          <a:lstStyle/>
          <a:p>
            <a:r>
              <a:rPr lang="en-GB" dirty="0" smtClean="0"/>
              <a:t>February 2016</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57" y="34103"/>
            <a:ext cx="1876547" cy="2242852"/>
          </a:xfrm>
          <a:prstGeom prst="rect">
            <a:avLst/>
          </a:prstGeom>
        </p:spPr>
      </p:pic>
      <p:pic>
        <p:nvPicPr>
          <p:cNvPr id="1026" name="Picture 2" descr="C:\Users\Matt\Desktop\Straight to the 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9225"/>
            <a:ext cx="32861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653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b="1" dirty="0" smtClean="0">
                <a:solidFill>
                  <a:srgbClr val="3E2D57"/>
                </a:solidFill>
              </a:rPr>
              <a:t>Background </a:t>
            </a:r>
            <a:endParaRPr lang="en-GB" b="1" dirty="0">
              <a:solidFill>
                <a:srgbClr val="3E2D57"/>
              </a:solidFill>
            </a:endParaRPr>
          </a:p>
        </p:txBody>
      </p:sp>
      <p:sp>
        <p:nvSpPr>
          <p:cNvPr id="3" name="Content Placeholder 2"/>
          <p:cNvSpPr>
            <a:spLocks noGrp="1"/>
          </p:cNvSpPr>
          <p:nvPr>
            <p:ph idx="1"/>
          </p:nvPr>
        </p:nvSpPr>
        <p:spPr>
          <a:xfrm>
            <a:off x="179512" y="2708920"/>
            <a:ext cx="8568952" cy="5030019"/>
          </a:xfrm>
        </p:spPr>
        <p:txBody>
          <a:bodyPr>
            <a:normAutofit/>
          </a:bodyPr>
          <a:lstStyle/>
          <a:p>
            <a:pPr marL="0" indent="0" algn="ctr">
              <a:buNone/>
            </a:pPr>
            <a:r>
              <a:rPr lang="en-GB" sz="4800" b="1" dirty="0" smtClean="0"/>
              <a:t>Utmost Good Faith </a:t>
            </a:r>
          </a:p>
          <a:p>
            <a:pPr marL="0" indent="0">
              <a:buNone/>
            </a:pPr>
            <a:endParaRPr lang="en-GB" b="1" dirty="0" smtClean="0"/>
          </a:p>
          <a:p>
            <a:endParaRPr lang="en-GB" dirty="0"/>
          </a:p>
        </p:txBody>
      </p:sp>
    </p:spTree>
    <p:extLst>
      <p:ext uri="{BB962C8B-B14F-4D97-AF65-F5344CB8AC3E}">
        <p14:creationId xmlns:p14="http://schemas.microsoft.com/office/powerpoint/2010/main" val="307585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370608"/>
            <a:ext cx="2527772" cy="248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Utmost Good Faith</a:t>
            </a:r>
            <a:endParaRPr lang="en-GB" sz="3600" b="1" dirty="0">
              <a:solidFill>
                <a:srgbClr val="3E2D57"/>
              </a:solidFill>
            </a:endParaRPr>
          </a:p>
        </p:txBody>
      </p:sp>
      <p:sp>
        <p:nvSpPr>
          <p:cNvPr id="3" name="Content Placeholder 2"/>
          <p:cNvSpPr>
            <a:spLocks noGrp="1"/>
          </p:cNvSpPr>
          <p:nvPr>
            <p:ph idx="1"/>
          </p:nvPr>
        </p:nvSpPr>
        <p:spPr>
          <a:xfrm>
            <a:off x="395536" y="1196752"/>
            <a:ext cx="8568952" cy="4320480"/>
          </a:xfrm>
        </p:spPr>
        <p:txBody>
          <a:bodyPr anchor="ctr">
            <a:normAutofit/>
          </a:bodyPr>
          <a:lstStyle/>
          <a:p>
            <a:pPr lvl="0"/>
            <a:r>
              <a:rPr lang="en-GB" dirty="0" smtClean="0">
                <a:solidFill>
                  <a:srgbClr val="E82682"/>
                </a:solidFill>
              </a:rPr>
              <a:t>Utmost Good Faith </a:t>
            </a:r>
            <a:r>
              <a:rPr lang="en-GB" dirty="0" smtClean="0"/>
              <a:t>is the Insurance Principle that applies to </a:t>
            </a:r>
            <a:r>
              <a:rPr lang="en-GB" dirty="0" smtClean="0">
                <a:solidFill>
                  <a:srgbClr val="E82682"/>
                </a:solidFill>
              </a:rPr>
              <a:t>Disclosure</a:t>
            </a:r>
            <a:r>
              <a:rPr lang="en-GB" dirty="0" smtClean="0"/>
              <a:t> (how the Customer shares their details with the Insurer)</a:t>
            </a:r>
          </a:p>
          <a:p>
            <a:pPr lvl="0"/>
            <a:r>
              <a:rPr lang="en-GB" dirty="0"/>
              <a:t>H</a:t>
            </a:r>
            <a:r>
              <a:rPr lang="en-GB" dirty="0" smtClean="0"/>
              <a:t>owever as the modern industry and legislation have evolved it now no longer applies to all contracts of Insurance</a:t>
            </a:r>
          </a:p>
        </p:txBody>
      </p:sp>
    </p:spTree>
    <p:extLst>
      <p:ext uri="{BB962C8B-B14F-4D97-AF65-F5344CB8AC3E}">
        <p14:creationId xmlns:p14="http://schemas.microsoft.com/office/powerpoint/2010/main" val="3578990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Utmost Good Faith</a:t>
            </a:r>
            <a:endParaRPr lang="en-GB" sz="3600" b="1" dirty="0">
              <a:solidFill>
                <a:srgbClr val="3E2D57"/>
              </a:solidFill>
            </a:endParaRPr>
          </a:p>
        </p:txBody>
      </p:sp>
      <p:sp>
        <p:nvSpPr>
          <p:cNvPr id="3" name="Content Placeholder 2"/>
          <p:cNvSpPr>
            <a:spLocks noGrp="1"/>
          </p:cNvSpPr>
          <p:nvPr>
            <p:ph idx="1"/>
          </p:nvPr>
        </p:nvSpPr>
        <p:spPr>
          <a:xfrm>
            <a:off x="251520" y="1268760"/>
            <a:ext cx="4968552" cy="4320480"/>
          </a:xfrm>
        </p:spPr>
        <p:txBody>
          <a:bodyPr anchor="ctr">
            <a:normAutofit fontScale="85000" lnSpcReduction="10000"/>
          </a:bodyPr>
          <a:lstStyle/>
          <a:p>
            <a:pPr lvl="0"/>
            <a:r>
              <a:rPr lang="en-GB" dirty="0" smtClean="0"/>
              <a:t>Normal contracts require good faith</a:t>
            </a:r>
          </a:p>
          <a:p>
            <a:pPr lvl="0"/>
            <a:r>
              <a:rPr lang="en-GB" dirty="0" smtClean="0"/>
              <a:t>This means both parties must not deceive each other</a:t>
            </a:r>
          </a:p>
          <a:p>
            <a:pPr lvl="0"/>
            <a:r>
              <a:rPr lang="en-GB" dirty="0" smtClean="0"/>
              <a:t>But they need only answer questions honestly and do not have to volunteer information</a:t>
            </a:r>
          </a:p>
          <a:p>
            <a:pPr lvl="0"/>
            <a:r>
              <a:rPr lang="en-GB" dirty="0" smtClean="0"/>
              <a:t>This principle is “</a:t>
            </a:r>
            <a:r>
              <a:rPr lang="en-GB" dirty="0" smtClean="0">
                <a:solidFill>
                  <a:srgbClr val="E82682"/>
                </a:solidFill>
              </a:rPr>
              <a:t>let the buyer beware</a:t>
            </a:r>
            <a:r>
              <a:rPr lang="en-GB" dirty="0" smtClean="0"/>
              <a:t>” (caveat emptor)</a:t>
            </a:r>
            <a:endParaRPr lang="en-GB" dirty="0"/>
          </a:p>
        </p:txBody>
      </p:sp>
      <p:pic>
        <p:nvPicPr>
          <p:cNvPr id="2050" name="Picture 2" descr="C:\Users\New Nicola\AppData\Local\Microsoft\Windows\Temporary Internet Files\Content.IE5\WY8CCR4R\MC9002371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68760"/>
            <a:ext cx="2952328" cy="420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46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Utmost Good Faith</a:t>
            </a:r>
            <a:endParaRPr lang="en-GB" sz="3600" b="1" dirty="0">
              <a:solidFill>
                <a:srgbClr val="3E2D57"/>
              </a:solidFill>
            </a:endParaRPr>
          </a:p>
        </p:txBody>
      </p:sp>
      <p:sp>
        <p:nvSpPr>
          <p:cNvPr id="3" name="Content Placeholder 2"/>
          <p:cNvSpPr>
            <a:spLocks noGrp="1"/>
          </p:cNvSpPr>
          <p:nvPr>
            <p:ph idx="1"/>
          </p:nvPr>
        </p:nvSpPr>
        <p:spPr>
          <a:xfrm>
            <a:off x="3995936" y="1340768"/>
            <a:ext cx="4968552" cy="5256584"/>
          </a:xfrm>
        </p:spPr>
        <p:txBody>
          <a:bodyPr anchor="ctr">
            <a:noAutofit/>
          </a:bodyPr>
          <a:lstStyle/>
          <a:p>
            <a:pPr lvl="0"/>
            <a:r>
              <a:rPr lang="en-GB" sz="2400" dirty="0" smtClean="0"/>
              <a:t>‘</a:t>
            </a:r>
            <a:r>
              <a:rPr lang="en-GB" sz="2400" dirty="0" smtClean="0">
                <a:solidFill>
                  <a:srgbClr val="E82682"/>
                </a:solidFill>
              </a:rPr>
              <a:t>Let the buyer beware</a:t>
            </a:r>
            <a:r>
              <a:rPr lang="en-GB" sz="2400" dirty="0" smtClean="0"/>
              <a:t>’ means each party must check very carefully</a:t>
            </a:r>
          </a:p>
          <a:p>
            <a:pPr lvl="0"/>
            <a:r>
              <a:rPr lang="en-GB" sz="2400" dirty="0" smtClean="0"/>
              <a:t>For example, if you buy something from a shop, take care to make sure it is what you want</a:t>
            </a:r>
          </a:p>
          <a:p>
            <a:pPr lvl="0"/>
            <a:r>
              <a:rPr lang="en-GB" sz="2400" dirty="0" smtClean="0"/>
              <a:t>If you ask the shopkeeper about the item, he must tell you the truth, but if you don’t ask he is not bound to tell you</a:t>
            </a:r>
          </a:p>
          <a:p>
            <a:r>
              <a:rPr lang="en-GB" sz="2400" dirty="0" smtClean="0"/>
              <a:t>Don’t confuse this with Guarantees, Contractual Right and Returns policies operated by retail organisations</a:t>
            </a:r>
            <a:endParaRPr lang="en-GB" sz="2400" dirty="0"/>
          </a:p>
        </p:txBody>
      </p:sp>
      <p:pic>
        <p:nvPicPr>
          <p:cNvPr id="3074" name="Picture 2" descr="C:\Users\New Nicola\AppData\Local\Microsoft\Windows\Temporary Internet Files\Content.IE5\ZKQYNZGY\MC9002954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67813"/>
            <a:ext cx="3168352" cy="36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1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Utmost Good Faith</a:t>
            </a:r>
            <a:endParaRPr lang="en-GB" sz="3600" b="1" dirty="0">
              <a:solidFill>
                <a:srgbClr val="3E2D57"/>
              </a:solidFill>
            </a:endParaRPr>
          </a:p>
        </p:txBody>
      </p:sp>
      <p:sp>
        <p:nvSpPr>
          <p:cNvPr id="3" name="Content Placeholder 2"/>
          <p:cNvSpPr>
            <a:spLocks noGrp="1"/>
          </p:cNvSpPr>
          <p:nvPr>
            <p:ph idx="1"/>
          </p:nvPr>
        </p:nvSpPr>
        <p:spPr>
          <a:xfrm>
            <a:off x="3995936" y="1340768"/>
            <a:ext cx="4968552" cy="5256584"/>
          </a:xfrm>
        </p:spPr>
        <p:txBody>
          <a:bodyPr anchor="ctr">
            <a:noAutofit/>
          </a:bodyPr>
          <a:lstStyle/>
          <a:p>
            <a:pPr lvl="0"/>
            <a:r>
              <a:rPr lang="en-GB" sz="2400" dirty="0" smtClean="0"/>
              <a:t>The Principle of </a:t>
            </a:r>
            <a:r>
              <a:rPr lang="en-GB" sz="2400" dirty="0" smtClean="0">
                <a:solidFill>
                  <a:srgbClr val="E82682"/>
                </a:solidFill>
              </a:rPr>
              <a:t>Utmost Good Faith</a:t>
            </a:r>
            <a:r>
              <a:rPr lang="en-GB" sz="2400" dirty="0" smtClean="0"/>
              <a:t> was described in the </a:t>
            </a:r>
            <a:r>
              <a:rPr lang="en-GB" sz="2400" dirty="0" smtClean="0">
                <a:solidFill>
                  <a:srgbClr val="E82682"/>
                </a:solidFill>
              </a:rPr>
              <a:t>Marine Insurance Act 1906 </a:t>
            </a:r>
            <a:r>
              <a:rPr lang="en-GB" sz="2400" dirty="0" smtClean="0"/>
              <a:t>and has dominated how Insurance has operated worldwide for the 20</a:t>
            </a:r>
            <a:r>
              <a:rPr lang="en-GB" sz="2400" baseline="30000" dirty="0" smtClean="0"/>
              <a:t>th</a:t>
            </a:r>
            <a:r>
              <a:rPr lang="en-GB" sz="2400" dirty="0" smtClean="0"/>
              <a:t> century</a:t>
            </a:r>
          </a:p>
          <a:p>
            <a:pPr lvl="0"/>
            <a:r>
              <a:rPr lang="en-GB" sz="2400" dirty="0" smtClean="0"/>
              <a:t>The Principle brings about a </a:t>
            </a:r>
            <a:r>
              <a:rPr lang="en-GB" sz="2400" dirty="0" smtClean="0">
                <a:solidFill>
                  <a:srgbClr val="E82682"/>
                </a:solidFill>
              </a:rPr>
              <a:t>duty</a:t>
            </a:r>
            <a:r>
              <a:rPr lang="en-GB" sz="2400" dirty="0" smtClean="0"/>
              <a:t> on the Customer to disclose all </a:t>
            </a:r>
            <a:r>
              <a:rPr lang="en-GB" sz="2400" dirty="0" smtClean="0">
                <a:solidFill>
                  <a:srgbClr val="E82682"/>
                </a:solidFill>
              </a:rPr>
              <a:t>Material Facts</a:t>
            </a:r>
            <a:r>
              <a:rPr lang="en-GB" sz="2400" dirty="0" smtClean="0"/>
              <a:t>, and the Insurer must do likewise in the context of Cover and rating of the Risk</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16" y="2708920"/>
            <a:ext cx="3732846" cy="246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52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rmAutofit fontScale="90000"/>
          </a:bodyPr>
          <a:lstStyle/>
          <a:p>
            <a:r>
              <a:rPr lang="en-GB" sz="5400" b="1" dirty="0" smtClean="0">
                <a:solidFill>
                  <a:srgbClr val="3E2D57"/>
                </a:solidFill>
              </a:rPr>
              <a:t/>
            </a:r>
            <a:br>
              <a:rPr lang="en-GB" sz="5400" b="1" dirty="0" smtClean="0">
                <a:solidFill>
                  <a:srgbClr val="3E2D57"/>
                </a:solidFill>
              </a:rPr>
            </a:br>
            <a:r>
              <a:rPr lang="en-GB" sz="5400" b="1" dirty="0" smtClean="0">
                <a:solidFill>
                  <a:srgbClr val="3E2D57"/>
                </a:solidFill>
              </a:rPr>
              <a:t>A quick look at </a:t>
            </a:r>
            <a:br>
              <a:rPr lang="en-GB" sz="5400" b="1" dirty="0" smtClean="0">
                <a:solidFill>
                  <a:srgbClr val="3E2D57"/>
                </a:solidFill>
              </a:rPr>
            </a:br>
            <a:r>
              <a:rPr lang="en-GB" sz="4900" b="1" dirty="0" smtClean="0">
                <a:solidFill>
                  <a:srgbClr val="3E2D57"/>
                </a:solidFill>
              </a:rPr>
              <a:t>The Duty of Disclosure</a:t>
            </a:r>
            <a:br>
              <a:rPr lang="en-GB" sz="4900" b="1" dirty="0" smtClean="0">
                <a:solidFill>
                  <a:srgbClr val="3E2D57"/>
                </a:solidFill>
              </a:rPr>
            </a:br>
            <a:r>
              <a:rPr lang="en-GB" sz="4900" b="1" dirty="0" smtClean="0">
                <a:solidFill>
                  <a:srgbClr val="3E2D57"/>
                </a:solidFill>
              </a:rPr>
              <a:t>&amp; Material Facts</a:t>
            </a:r>
            <a:br>
              <a:rPr lang="en-GB" sz="4900" b="1" dirty="0" smtClean="0">
                <a:solidFill>
                  <a:srgbClr val="3E2D57"/>
                </a:solidFill>
              </a:rPr>
            </a:br>
            <a:r>
              <a:rPr lang="en-GB" sz="4900" b="1" dirty="0" smtClean="0">
                <a:solidFill>
                  <a:srgbClr val="3E2D57"/>
                </a:solidFill>
              </a:rPr>
              <a:t/>
            </a:r>
            <a:br>
              <a:rPr lang="en-GB" sz="4900" b="1" dirty="0" smtClean="0">
                <a:solidFill>
                  <a:srgbClr val="3E2D57"/>
                </a:solidFill>
              </a:rPr>
            </a:br>
            <a:r>
              <a:rPr lang="en-GB" sz="4900" b="1" dirty="0" smtClean="0">
                <a:solidFill>
                  <a:srgbClr val="3E2D57"/>
                </a:solidFill>
              </a:rPr>
              <a:t>What do they mean?</a:t>
            </a:r>
            <a:r>
              <a:rPr lang="en-GB" sz="5400" b="1" dirty="0" smtClean="0">
                <a:solidFill>
                  <a:schemeClr val="accent4"/>
                </a:solidFill>
              </a:rPr>
              <a:t/>
            </a:r>
            <a:br>
              <a:rPr lang="en-GB" sz="5400" b="1" dirty="0" smtClean="0">
                <a:solidFill>
                  <a:schemeClr val="accent4"/>
                </a:solidFill>
              </a:rPr>
            </a:br>
            <a:r>
              <a:rPr lang="en-GB" sz="5400" b="1" dirty="0" smtClean="0">
                <a:solidFill>
                  <a:schemeClr val="accent4"/>
                </a:solidFill>
              </a:rPr>
              <a:t/>
            </a:r>
            <a:br>
              <a:rPr lang="en-GB" sz="5400" b="1" dirty="0" smtClean="0">
                <a:solidFill>
                  <a:schemeClr val="accent4"/>
                </a:solidFill>
              </a:rPr>
            </a:br>
            <a:endParaRPr lang="en-GB" sz="2800" b="1" dirty="0">
              <a:solidFill>
                <a:srgbClr val="E82682"/>
              </a:solidFill>
            </a:endParaRPr>
          </a:p>
        </p:txBody>
      </p:sp>
    </p:spTree>
    <p:extLst>
      <p:ext uri="{BB962C8B-B14F-4D97-AF65-F5344CB8AC3E}">
        <p14:creationId xmlns:p14="http://schemas.microsoft.com/office/powerpoint/2010/main" val="3983531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704" y="2060848"/>
            <a:ext cx="44958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274638"/>
            <a:ext cx="8229600" cy="1143000"/>
          </a:xfrm>
        </p:spPr>
        <p:txBody>
          <a:bodyPr>
            <a:normAutofit/>
          </a:bodyPr>
          <a:lstStyle/>
          <a:p>
            <a:r>
              <a:rPr lang="en-GB" sz="3600" b="1" dirty="0" smtClean="0">
                <a:solidFill>
                  <a:srgbClr val="3E2D57"/>
                </a:solidFill>
              </a:rPr>
              <a:t>BUT - Changes to the Law</a:t>
            </a:r>
            <a:endParaRPr lang="en-GB" sz="3600" b="1" dirty="0">
              <a:solidFill>
                <a:srgbClr val="3E2D57"/>
              </a:solidFill>
            </a:endParaRPr>
          </a:p>
        </p:txBody>
      </p:sp>
      <p:sp>
        <p:nvSpPr>
          <p:cNvPr id="3" name="Content Placeholder 2"/>
          <p:cNvSpPr>
            <a:spLocks noGrp="1"/>
          </p:cNvSpPr>
          <p:nvPr>
            <p:ph idx="1"/>
          </p:nvPr>
        </p:nvSpPr>
        <p:spPr>
          <a:xfrm>
            <a:off x="395536" y="1340768"/>
            <a:ext cx="4824536" cy="5256584"/>
          </a:xfrm>
        </p:spPr>
        <p:txBody>
          <a:bodyPr anchor="ctr">
            <a:noAutofit/>
          </a:bodyPr>
          <a:lstStyle/>
          <a:p>
            <a:pPr marL="0" lvl="0" indent="0">
              <a:buNone/>
            </a:pPr>
            <a:r>
              <a:rPr lang="en-GB" sz="2800" dirty="0" smtClean="0"/>
              <a:t>However, recent Acts of Parliament have led to there being significant changes in the way Disclosure is dealt with – these Acts being:</a:t>
            </a:r>
          </a:p>
          <a:p>
            <a:r>
              <a:rPr lang="en-GB" sz="2800" i="1" dirty="0" smtClean="0">
                <a:solidFill>
                  <a:srgbClr val="E82682"/>
                </a:solidFill>
              </a:rPr>
              <a:t>Consumer Insurance (Disclosure &amp; Representations) Act 2012</a:t>
            </a:r>
          </a:p>
          <a:p>
            <a:r>
              <a:rPr lang="en-GB" sz="2800" i="1" dirty="0" smtClean="0">
                <a:solidFill>
                  <a:srgbClr val="E82682"/>
                </a:solidFill>
              </a:rPr>
              <a:t>The Insurance Act 2015</a:t>
            </a:r>
          </a:p>
        </p:txBody>
      </p:sp>
    </p:spTree>
    <p:extLst>
      <p:ext uri="{BB962C8B-B14F-4D97-AF65-F5344CB8AC3E}">
        <p14:creationId xmlns:p14="http://schemas.microsoft.com/office/powerpoint/2010/main" val="3464818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7769</TotalTime>
  <Words>1302</Words>
  <Application>Microsoft Office PowerPoint</Application>
  <PresentationFormat>On-screen Show (4:3)</PresentationFormat>
  <Paragraphs>120</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Insurance Act 2015 </vt:lpstr>
      <vt:lpstr>Contents</vt:lpstr>
      <vt:lpstr>Background </vt:lpstr>
      <vt:lpstr>Utmost Good Faith</vt:lpstr>
      <vt:lpstr>Utmost Good Faith</vt:lpstr>
      <vt:lpstr>Utmost Good Faith</vt:lpstr>
      <vt:lpstr>Utmost Good Faith</vt:lpstr>
      <vt:lpstr> A quick look at  The Duty of Disclosure &amp; Material Facts  What do they mean?  </vt:lpstr>
      <vt:lpstr>BUT - Changes to the Law</vt:lpstr>
      <vt:lpstr>Changes to the Law</vt:lpstr>
      <vt:lpstr>Changes to the Law</vt:lpstr>
      <vt:lpstr> The Insurance Act 2015  The Duty of Fair Presentation Breaches of the Duty Warranties Fraud</vt:lpstr>
      <vt:lpstr>The Duty of Fair Presentation</vt:lpstr>
      <vt:lpstr>The Duty of Fair Presentation</vt:lpstr>
      <vt:lpstr>The Duty of Fair Presentation</vt:lpstr>
      <vt:lpstr>The Duty of Fair Presentation</vt:lpstr>
      <vt:lpstr>Breaches of the Duty</vt:lpstr>
      <vt:lpstr>Breaches of the Duty</vt:lpstr>
      <vt:lpstr>Breaches of the Duty</vt:lpstr>
      <vt:lpstr>Breaches of the Duty</vt:lpstr>
      <vt:lpstr>Breaches of the Duty</vt:lpstr>
      <vt:lpstr>Warranties</vt:lpstr>
      <vt:lpstr>Warranties</vt:lpstr>
      <vt:lpstr>Warranties</vt:lpstr>
      <vt:lpstr>Fraud</vt:lpstr>
      <vt:lpstr>Fraud</vt:lpstr>
      <vt:lpstr>Fraud</vt:lpstr>
      <vt:lpstr>The Insurance Act 2015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Training Module</dc:title>
  <dc:creator>New Nicola</dc:creator>
  <cp:lastModifiedBy>User</cp:lastModifiedBy>
  <cp:revision>332</cp:revision>
  <cp:lastPrinted>2016-02-19T14:37:43Z</cp:lastPrinted>
  <dcterms:created xsi:type="dcterms:W3CDTF">2013-07-24T06:09:17Z</dcterms:created>
  <dcterms:modified xsi:type="dcterms:W3CDTF">2016-02-22T17:13:58Z</dcterms:modified>
</cp:coreProperties>
</file>