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7"/>
  </p:notesMasterIdLst>
  <p:sldIdLst>
    <p:sldId id="256" r:id="rId3"/>
    <p:sldId id="259" r:id="rId4"/>
    <p:sldId id="303" r:id="rId5"/>
    <p:sldId id="291" r:id="rId6"/>
    <p:sldId id="289" r:id="rId7"/>
    <p:sldId id="288" r:id="rId8"/>
    <p:sldId id="292" r:id="rId9"/>
    <p:sldId id="301" r:id="rId10"/>
    <p:sldId id="299" r:id="rId11"/>
    <p:sldId id="305" r:id="rId12"/>
    <p:sldId id="261" r:id="rId13"/>
    <p:sldId id="262" r:id="rId14"/>
    <p:sldId id="298" r:id="rId15"/>
    <p:sldId id="293" r:id="rId16"/>
    <p:sldId id="294" r:id="rId17"/>
    <p:sldId id="266" r:id="rId18"/>
    <p:sldId id="267" r:id="rId19"/>
    <p:sldId id="268" r:id="rId20"/>
    <p:sldId id="269" r:id="rId21"/>
    <p:sldId id="270" r:id="rId22"/>
    <p:sldId id="297" r:id="rId23"/>
    <p:sldId id="285" r:id="rId24"/>
    <p:sldId id="277" r:id="rId25"/>
    <p:sldId id="284" r:id="rId26"/>
  </p:sldIdLst>
  <p:sldSz cx="13004800" cy="9753600"/>
  <p:notesSz cx="6858000" cy="9144000"/>
  <p:defaultTextStyle>
    <a:lvl1pPr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1pPr>
    <a:lvl2pPr indent="2286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2pPr>
    <a:lvl3pPr indent="4572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3pPr>
    <a:lvl4pPr indent="6858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4pPr>
    <a:lvl5pPr indent="9144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5pPr>
    <a:lvl6pPr indent="11430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6pPr>
    <a:lvl7pPr indent="13716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7pPr>
    <a:lvl8pPr indent="16002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8pPr>
    <a:lvl9pPr indent="18288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38" y="-10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3249553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50900" y="1270000"/>
            <a:ext cx="11303000" cy="3505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50900" y="4864100"/>
            <a:ext cx="11303000" cy="1574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D7D7-BAEF-4996-AFC3-97C63516A04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55923-DA03-416B-BE1C-AD760BF928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302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D7D7-BAEF-4996-AFC3-97C63516A04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55923-DA03-416B-BE1C-AD760BF928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4564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D7D7-BAEF-4996-AFC3-97C63516A04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55923-DA03-416B-BE1C-AD760BF928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2650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D7D7-BAEF-4996-AFC3-97C63516A04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55923-DA03-416B-BE1C-AD760BF928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2711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290"/>
            <a:ext cx="11216640" cy="18852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D7D7-BAEF-4996-AFC3-97C63516A04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55923-DA03-416B-BE1C-AD760BF928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7316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D7D7-BAEF-4996-AFC3-97C63516A04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55923-DA03-416B-BE1C-AD760BF928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195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D7D7-BAEF-4996-AFC3-97C63516A04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55923-DA03-416B-BE1C-AD760BF928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3033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D7D7-BAEF-4996-AFC3-97C63516A04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55923-DA03-416B-BE1C-AD760BF928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0195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D7D7-BAEF-4996-AFC3-97C63516A04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55923-DA03-416B-BE1C-AD760BF928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8896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D7D7-BAEF-4996-AFC3-97C63516A04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55923-DA03-416B-BE1C-AD760BF928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9149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D7D7-BAEF-4996-AFC3-97C63516A04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55923-DA03-416B-BE1C-AD760BF928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07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87400" y="1384300"/>
            <a:ext cx="5638800" cy="3505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87400" y="4876800"/>
            <a:ext cx="5638800" cy="375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54229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87400" y="240862"/>
            <a:ext cx="11430000" cy="2464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87400" y="2705537"/>
            <a:ext cx="11430000" cy="5841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3"/>
              </a:buBlip>
            </a:lvl1pPr>
            <a:lvl2pPr>
              <a:buBlip>
                <a:blip r:embed="rId13"/>
              </a:buBlip>
            </a:lvl2pPr>
            <a:lvl3pPr>
              <a:buBlip>
                <a:blip r:embed="rId13"/>
              </a:buBlip>
            </a:lvl3pPr>
            <a:lvl4pPr>
              <a:buBlip>
                <a:blip r:embed="rId13"/>
              </a:buBlip>
            </a:lvl4pPr>
            <a:lvl5pPr>
              <a:buBlip>
                <a:blip r:embed="rId13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8" r:id="rId7"/>
    <p:sldLayoutId id="2147483659" r:id="rId8"/>
    <p:sldLayoutId id="2147483660" r:id="rId9"/>
    <p:sldLayoutId id="2147483661" r:id="rId10"/>
  </p:sldLayoutIdLst>
  <p:transition spd="med"/>
  <p:txStyles>
    <p:titleStyle>
      <a:lvl1pPr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titleStyle>
    <p:bodyStyle>
      <a:lvl1pPr marL="444500" indent="-444500" defTabSz="584200">
        <a:spcBef>
          <a:spcPts val="3600"/>
        </a:spcBef>
        <a:buSzPct val="30000"/>
        <a:buBlip>
          <a:blip r:embed="rId13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marL="889000" indent="-444500" defTabSz="584200">
        <a:spcBef>
          <a:spcPts val="3600"/>
        </a:spcBef>
        <a:buSzPct val="30000"/>
        <a:buBlip>
          <a:blip r:embed="rId13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marL="1333500" indent="-444500" defTabSz="584200">
        <a:spcBef>
          <a:spcPts val="3600"/>
        </a:spcBef>
        <a:buSzPct val="30000"/>
        <a:buBlip>
          <a:blip r:embed="rId13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marL="1778000" indent="-444500" defTabSz="584200">
        <a:spcBef>
          <a:spcPts val="3600"/>
        </a:spcBef>
        <a:buSzPct val="30000"/>
        <a:buBlip>
          <a:blip r:embed="rId13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marL="2222500" indent="-444500" defTabSz="584200">
        <a:spcBef>
          <a:spcPts val="3600"/>
        </a:spcBef>
        <a:buSzPct val="30000"/>
        <a:buBlip>
          <a:blip r:embed="rId13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marL="2667000" indent="-444500" defTabSz="584200">
        <a:spcBef>
          <a:spcPts val="3600"/>
        </a:spcBef>
        <a:buSzPct val="30000"/>
        <a:buBlip>
          <a:blip r:embed="rId13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marL="3111500" indent="-444500" defTabSz="584200">
        <a:spcBef>
          <a:spcPts val="3600"/>
        </a:spcBef>
        <a:buSzPct val="30000"/>
        <a:buBlip>
          <a:blip r:embed="rId13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marL="3556000" indent="-444500" defTabSz="584200">
        <a:spcBef>
          <a:spcPts val="3600"/>
        </a:spcBef>
        <a:buSzPct val="30000"/>
        <a:buBlip>
          <a:blip r:embed="rId13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marL="4000500" indent="-444500" defTabSz="584200">
        <a:spcBef>
          <a:spcPts val="3600"/>
        </a:spcBef>
        <a:buSzPct val="30000"/>
        <a:buBlip>
          <a:blip r:embed="rId13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>
        <a:defRPr sz="1200">
          <a:solidFill>
            <a:schemeClr val="tx1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algn="r" defTabSz="584200">
        <a:defRPr sz="1200">
          <a:solidFill>
            <a:schemeClr val="tx1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algn="r" defTabSz="584200">
        <a:defRPr sz="1200">
          <a:solidFill>
            <a:schemeClr val="tx1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algn="r" defTabSz="584200">
        <a:defRPr sz="1200">
          <a:solidFill>
            <a:schemeClr val="tx1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algn="r" defTabSz="584200">
        <a:defRPr sz="1200">
          <a:solidFill>
            <a:schemeClr val="tx1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algn="r" defTabSz="584200">
        <a:defRPr sz="1200">
          <a:solidFill>
            <a:schemeClr val="tx1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algn="r" defTabSz="584200">
        <a:defRPr sz="1200">
          <a:solidFill>
            <a:schemeClr val="tx1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algn="r" defTabSz="584200">
        <a:defRPr sz="1200">
          <a:solidFill>
            <a:schemeClr val="tx1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algn="r" defTabSz="584200">
        <a:defRPr sz="1200">
          <a:solidFill>
            <a:schemeClr val="tx1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75390" rtl="0"/>
            <a:fld id="{B3A8D7D7-BAEF-4996-AFC3-97C63516A040}" type="datetimeFigureOut">
              <a:rPr lang="en-GB" kern="1200" smtClean="0">
                <a:solidFill>
                  <a:prstClr val="black">
                    <a:tint val="75000"/>
                  </a:prstClr>
                </a:solidFill>
                <a:effectLst/>
              </a:rPr>
              <a:pPr defTabSz="975390" rtl="0"/>
              <a:t>15/02/2016</a:t>
            </a:fld>
            <a:endParaRPr lang="en-GB" kern="1200">
              <a:solidFill>
                <a:prstClr val="black">
                  <a:tint val="75000"/>
                </a:prstClr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75390" rtl="0"/>
            <a:endParaRPr lang="en-GB" kern="1200">
              <a:solidFill>
                <a:prstClr val="black">
                  <a:tint val="75000"/>
                </a:prst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75390" rtl="0"/>
            <a:fld id="{C9F55923-DA03-416B-BE1C-AD760BF9286A}" type="slidenum">
              <a:rPr lang="en-GB" kern="1200" smtClean="0">
                <a:solidFill>
                  <a:prstClr val="black">
                    <a:tint val="75000"/>
                  </a:prstClr>
                </a:solidFill>
                <a:effectLst/>
              </a:rPr>
              <a:pPr defTabSz="975390" rtl="0"/>
              <a:t>‹#›</a:t>
            </a:fld>
            <a:endParaRPr lang="en-GB" kern="1200">
              <a:solidFill>
                <a:prstClr val="black">
                  <a:tint val="75000"/>
                </a:prst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975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Talk%20Talk%20Dido%20Harding.wmv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hyperlink" Target="http://www.google.co.uk/url?sa=i&amp;rct=j&amp;q=&amp;esrc=s&amp;frm=1&amp;source=images&amp;cd=&amp;cad=rja&amp;uact=8&amp;ved=0ahUKEwj8_KbdrOXJAhWHaxQKHUHqC2wQjRwIBw&amp;url=http://www.egress.com/certifications/&amp;bvm=bv.110151844,d.d24&amp;psig=AFQjCNGu2C_3Nf43tm3wnasXUCM4KGhltg&amp;ust=1450526033388876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gif"/><Relationship Id="rId3" Type="http://schemas.openxmlformats.org/officeDocument/2006/relationships/hyperlink" Target="Talk%20Talk%20Dido%20Harding.wmv" TargetMode="External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gif"/><Relationship Id="rId14" Type="http://schemas.openxmlformats.org/officeDocument/2006/relationships/hyperlink" Target="http://www.google.co.uk/url?sa=i&amp;rct=j&amp;q=&amp;esrc=s&amp;frm=1&amp;source=images&amp;cd=&amp;cad=rja&amp;uact=8&amp;ved=0ahUKEwityZvjueXJAhWGWRQKHV7sCgwQjRwIBw&amp;url=http://www.bankinfosecurity.com/chase-a-6356/op-1&amp;psig=AFQjCNGwARLnPwCvzPftUZbb-wfn7uMMgw&amp;ust=1450529542023543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hyperlink" Target="https://www.google.co.uk/url?sa=i&amp;rct=j&amp;q=&amp;esrc=s&amp;frm=1&amp;source=images&amp;cd=&amp;cad=rja&amp;uact=8&amp;ved=0ahUKEwi-gpLVpuXJAhVMvBQKHRy5C_cQjRwIBw&amp;url=https://nullsecurity.wordpress.com/2014/10/02/using-wifi-client-and-ap-mode-with-your-wifi-pineapple-mark-v/&amp;psig=AFQjCNFLR0Jd7Z5pTBHnwxv197_XcQz5FA&amp;ust=145052437867383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hyperlink" Target="Social%20Media%20Mapping.wmv" TargetMode="Externa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gle.com/" TargetMode="External"/><Relationship Id="rId2" Type="http://schemas.openxmlformats.org/officeDocument/2006/relationships/hyperlink" Target="http://www.echosec.com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Regional Cyber Crime </a:t>
            </a:r>
            <a:r>
              <a:rPr sz="72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Unit</a:t>
            </a:r>
            <a:r>
              <a:rPr lang="en-GB" sz="72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/>
            </a:r>
            <a:br>
              <a:rPr lang="en-GB" sz="72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</a:br>
            <a:endParaRPr sz="7200" dirty="0"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FBDF7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GB" sz="4200" dirty="0" smtClean="0">
                <a:solidFill>
                  <a:srgbClr val="7FBDF7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DCI Steve Thomas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endParaRPr sz="4200" dirty="0">
              <a:solidFill>
                <a:srgbClr val="7FBDF7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</p:txBody>
      </p:sp>
      <p:pic>
        <p:nvPicPr>
          <p:cNvPr id="38" name="image001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491092" y="7520933"/>
            <a:ext cx="3492501" cy="1143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273" y="1614024"/>
            <a:ext cx="18225477" cy="98816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7495" y="2471615"/>
            <a:ext cx="3556000" cy="291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1111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The </a:t>
            </a:r>
            <a:r>
              <a:rPr sz="72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Attraction</a:t>
            </a:r>
            <a:endParaRPr sz="7200" dirty="0"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lvl="0" indent="0">
              <a:buSzPct val="75000"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lang="en-GB"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          </a:t>
            </a:r>
            <a:r>
              <a:rPr lang="en-GB" sz="3600" dirty="0" smtClean="0">
                <a:solidFill>
                  <a:srgbClr val="00B0F0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Traditional</a:t>
            </a:r>
          </a:p>
          <a:p>
            <a:pPr lvl="0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Physical </a:t>
            </a: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presence at the crime scene</a:t>
            </a:r>
          </a:p>
          <a:p>
            <a:pPr lvl="0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One offence at a time</a:t>
            </a:r>
          </a:p>
          <a:p>
            <a:pPr lvl="0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High risk/low reward</a:t>
            </a:r>
          </a:p>
          <a:p>
            <a:pPr lvl="0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Local enquiries</a:t>
            </a:r>
          </a:p>
          <a:p>
            <a:pPr lvl="0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Victim reports to police</a:t>
            </a:r>
          </a:p>
        </p:txBody>
      </p:sp>
      <p:sp>
        <p:nvSpPr>
          <p:cNvPr id="58" name="Shape 58"/>
          <p:cNvSpPr/>
          <p:nvPr/>
        </p:nvSpPr>
        <p:spPr>
          <a:xfrm>
            <a:off x="7004050" y="2768600"/>
            <a:ext cx="54229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 fontScale="92500" lnSpcReduction="20000"/>
          </a:bodyPr>
          <a:lstStyle/>
          <a:p>
            <a:pPr lvl="0" algn="l" defTabSz="578358">
              <a:spcBef>
                <a:spcPts val="3500"/>
              </a:spcBef>
              <a:buSzPct val="75000"/>
              <a:defRPr sz="1800">
                <a:solidFill>
                  <a:srgbClr val="000000"/>
                </a:solidFill>
                <a:effectLst/>
              </a:defRPr>
            </a:pPr>
            <a:r>
              <a:rPr lang="en-GB" sz="3564" dirty="0" smtClean="0">
                <a:solidFill>
                  <a:srgbClr val="FFFFFF"/>
                </a:solidFill>
                <a:effectLst>
                  <a:outerShdw blurRad="50292" dist="37719" dir="5400000" rotWithShape="0">
                    <a:srgbClr val="000000"/>
                  </a:outerShdw>
                </a:effectLst>
              </a:rPr>
              <a:t>                 </a:t>
            </a:r>
            <a:r>
              <a:rPr lang="en-GB" sz="3564" dirty="0" smtClean="0">
                <a:solidFill>
                  <a:srgbClr val="FF0000"/>
                </a:solidFill>
                <a:effectLst>
                  <a:outerShdw blurRad="50292" dist="37719" dir="5400000" rotWithShape="0">
                    <a:srgbClr val="000000"/>
                  </a:outerShdw>
                </a:effectLst>
              </a:rPr>
              <a:t>Cyber</a:t>
            </a:r>
          </a:p>
          <a:p>
            <a:pPr marL="440055" lvl="0" indent="-440055" algn="l" defTabSz="578358">
              <a:spcBef>
                <a:spcPts val="35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3564" dirty="0" smtClean="0">
                <a:solidFill>
                  <a:srgbClr val="FFFFFF"/>
                </a:solidFill>
                <a:effectLst>
                  <a:outerShdw blurRad="50292" dist="37719" dir="5400000" rotWithShape="0">
                    <a:srgbClr val="000000"/>
                  </a:outerShdw>
                </a:effectLst>
              </a:rPr>
              <a:t>Remote </a:t>
            </a:r>
            <a:r>
              <a:rPr sz="3564" dirty="0">
                <a:solidFill>
                  <a:srgbClr val="FFFFFF"/>
                </a:solidFill>
                <a:effectLst>
                  <a:outerShdw blurRad="50292" dist="37719" dir="5400000" rotWithShape="0">
                    <a:srgbClr val="000000"/>
                  </a:outerShdw>
                </a:effectLst>
              </a:rPr>
              <a:t>from the crime scene</a:t>
            </a:r>
          </a:p>
          <a:p>
            <a:pPr marL="440055" lvl="0" indent="-440055" algn="l" defTabSz="578358">
              <a:spcBef>
                <a:spcPts val="35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3564" dirty="0">
                <a:solidFill>
                  <a:srgbClr val="FFFFFF"/>
                </a:solidFill>
                <a:effectLst>
                  <a:outerShdw blurRad="50292" dist="37719" dir="5400000" rotWithShape="0">
                    <a:srgbClr val="000000"/>
                  </a:outerShdw>
                </a:effectLst>
              </a:rPr>
              <a:t>Multiple offences at once</a:t>
            </a:r>
          </a:p>
          <a:p>
            <a:pPr marL="440055" lvl="0" indent="-440055" algn="l" defTabSz="578358">
              <a:spcBef>
                <a:spcPts val="35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3564" dirty="0">
                <a:solidFill>
                  <a:srgbClr val="FFFFFF"/>
                </a:solidFill>
                <a:effectLst>
                  <a:outerShdw blurRad="50292" dist="37719" dir="5400000" rotWithShape="0">
                    <a:srgbClr val="000000"/>
                  </a:outerShdw>
                </a:effectLst>
              </a:rPr>
              <a:t>Low risk/high reward</a:t>
            </a:r>
          </a:p>
          <a:p>
            <a:pPr marL="440055" lvl="0" indent="-440055" algn="l" defTabSz="578358">
              <a:spcBef>
                <a:spcPts val="35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3564" dirty="0">
                <a:solidFill>
                  <a:srgbClr val="FFFFFF"/>
                </a:solidFill>
                <a:effectLst>
                  <a:outerShdw blurRad="50292" dist="37719" dir="5400000" rotWithShape="0">
                    <a:srgbClr val="000000"/>
                  </a:outerShdw>
                </a:effectLst>
              </a:rPr>
              <a:t>International enquiries</a:t>
            </a:r>
          </a:p>
          <a:p>
            <a:pPr marL="440055" lvl="0" indent="-440055" algn="l" defTabSz="578358">
              <a:spcBef>
                <a:spcPts val="35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3564" dirty="0">
                <a:solidFill>
                  <a:srgbClr val="FFFFFF"/>
                </a:solidFill>
                <a:effectLst>
                  <a:outerShdw blurRad="50292" dist="37719" dir="5400000" rotWithShape="0">
                    <a:srgbClr val="000000"/>
                  </a:outerShdw>
                </a:effectLst>
              </a:rPr>
              <a:t>Victim reputation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1" animBg="1" advAuto="0"/>
      <p:bldP spid="58" grpId="2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106919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GB" sz="72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10 Steps to Protection</a:t>
            </a:r>
            <a:endParaRPr sz="7200" dirty="0"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787400" y="1409252"/>
            <a:ext cx="11430000" cy="7074348"/>
          </a:xfrm>
          <a:prstGeom prst="rect">
            <a:avLst/>
          </a:prstGeom>
        </p:spPr>
        <p:txBody>
          <a:bodyPr/>
          <a:lstStyle/>
          <a:p>
            <a:pPr marL="742950" lvl="0" indent="-742950" algn="l">
              <a:buSzTx/>
              <a:buFont typeface="+mj-lt"/>
              <a:buAutoNum type="arabicPeriod"/>
              <a:defRPr sz="1800">
                <a:solidFill>
                  <a:srgbClr val="000000"/>
                </a:solidFill>
                <a:effectLst/>
              </a:defRPr>
            </a:pPr>
            <a:endParaRPr lang="en-GB" sz="3600" dirty="0" smtClean="0"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  <a:p>
            <a:pPr marL="0" lvl="0" indent="0" algn="l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endParaRPr lang="en-GB" sz="3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0" indent="-742950" algn="l">
              <a:buSzTx/>
              <a:buFont typeface="+mj-lt"/>
              <a:buAutoNum type="arabicPeriod"/>
              <a:defRPr sz="1800">
                <a:solidFill>
                  <a:srgbClr val="000000"/>
                </a:solidFill>
                <a:effectLst/>
              </a:defRPr>
            </a:pPr>
            <a:endParaRPr lang="en-GB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0" indent="-742950" algn="l">
              <a:buSzTx/>
              <a:buFont typeface="+mj-lt"/>
              <a:buAutoNum type="arabicPeriod"/>
              <a:defRPr sz="1800">
                <a:solidFill>
                  <a:srgbClr val="000000"/>
                </a:solidFill>
                <a:effectLst/>
              </a:defRPr>
            </a:pPr>
            <a:endParaRPr lang="en-GB" sz="3600" dirty="0" smtClean="0"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  <a:p>
            <a:pPr marL="742950" lvl="0" indent="-742950" algn="l">
              <a:buSzTx/>
              <a:buFont typeface="+mj-lt"/>
              <a:buAutoNum type="arabicPeriod"/>
              <a:defRPr sz="1800">
                <a:solidFill>
                  <a:srgbClr val="000000"/>
                </a:solidFill>
                <a:effectLst/>
              </a:defRPr>
            </a:pPr>
            <a:endParaRPr sz="3600" dirty="0"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7400" y="-3579274"/>
            <a:ext cx="11430000" cy="1185965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kumimoji="0" lang="en-GB" sz="2800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GB" sz="2800" dirty="0"/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kumimoji="0" lang="en-GB" sz="2800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GB" sz="2800" dirty="0"/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kumimoji="0" lang="en-GB" sz="2800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GB" sz="2800" dirty="0"/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kumimoji="0" lang="en-GB" sz="2800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GB" sz="2800" dirty="0"/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kumimoji="0" lang="en-GB" sz="2800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GB" sz="2800" dirty="0"/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kumimoji="0" lang="en-GB" sz="2800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GB" sz="2800" dirty="0"/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kumimoji="0" lang="en-GB" sz="2800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4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sym typeface="Helvetica Neue Light"/>
              </a:rPr>
              <a:t>Training/User Awareness (PICNIC)</a:t>
            </a: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GB" sz="4000" dirty="0" smtClean="0"/>
              <a:t>Network Security</a:t>
            </a: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4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sym typeface="Helvetica Neue Light"/>
              </a:rPr>
              <a:t>Malware</a:t>
            </a:r>
            <a:r>
              <a:rPr kumimoji="0" lang="en-GB" sz="40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sym typeface="Helvetica Neue Light"/>
              </a:rPr>
              <a:t> Protection – Scanning</a:t>
            </a: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GB" sz="4000" baseline="0" dirty="0" smtClean="0"/>
              <a:t>Monitoring – Log analysis</a:t>
            </a: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40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sym typeface="Helvetica Neue Light"/>
              </a:rPr>
              <a:t>Incident Management </a:t>
            </a: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GB" sz="4000" baseline="0" dirty="0" smtClean="0"/>
              <a:t>Manage User Privileges (admin)</a:t>
            </a: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40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sym typeface="Helvetica Neue Light"/>
              </a:rPr>
              <a:t>Removable Media – BYOD</a:t>
            </a: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GB" sz="4000" baseline="0" dirty="0" smtClean="0"/>
              <a:t>Secure Configuration </a:t>
            </a:r>
            <a:r>
              <a:rPr lang="en-GB" sz="4000" baseline="0" smtClean="0"/>
              <a:t>– Patching/Passwords</a:t>
            </a:r>
            <a:endParaRPr lang="en-GB" sz="4000" baseline="0" dirty="0" smtClean="0"/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40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sym typeface="Helvetica Neue Light"/>
              </a:rPr>
              <a:t>Home/Mobile Working – VPN’s </a:t>
            </a:r>
            <a:r>
              <a:rPr lang="en-GB" sz="4000" dirty="0" smtClean="0"/>
              <a:t>(encrypt)</a:t>
            </a: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sym typeface="Helvetica Neue Light"/>
              </a:rPr>
              <a:t> </a:t>
            </a:r>
            <a:r>
              <a:rPr kumimoji="0" lang="en-GB" sz="4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sym typeface="Helvetica Neue Light"/>
              </a:rPr>
              <a:t>Test it all works !!</a:t>
            </a:r>
            <a:endParaRPr kumimoji="0" lang="en-GB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sym typeface="Helvetica Neue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Responsibility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Q, Where should responsibility sit?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A, Data owner/pays the fines !!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hlinkClick r:id="rId2" action="ppaction://hlinkfile"/>
              </a:rPr>
              <a:t>CEO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242769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3907" y="803500"/>
            <a:ext cx="1989327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smtClean="0"/>
              <a:t>Support</a:t>
            </a:r>
            <a:endParaRPr kumimoji="0" lang="en-GB" sz="4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570" y="2285780"/>
            <a:ext cx="2876362" cy="11771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27464" y="2653960"/>
            <a:ext cx="6271708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GB" sz="2800" i="1" dirty="0">
                <a:effectLst/>
              </a:rPr>
              <a:t>https://www.</a:t>
            </a:r>
            <a:r>
              <a:rPr lang="en-GB" sz="2800" b="1" i="1" dirty="0">
                <a:effectLst/>
              </a:rPr>
              <a:t>cert</a:t>
            </a:r>
            <a:r>
              <a:rPr lang="en-GB" sz="2800" i="1" dirty="0">
                <a:effectLst/>
              </a:rPr>
              <a:t>.gov.</a:t>
            </a:r>
            <a:r>
              <a:rPr lang="en-GB" sz="2800" b="1" i="1" dirty="0">
                <a:effectLst/>
              </a:rPr>
              <a:t>uk</a:t>
            </a:r>
            <a:r>
              <a:rPr lang="en-GB" sz="2800" i="1" dirty="0">
                <a:effectLst/>
              </a:rPr>
              <a:t>/</a:t>
            </a:r>
            <a:r>
              <a:rPr lang="en-GB" sz="2800" b="1" i="1" dirty="0">
                <a:effectLst/>
              </a:rPr>
              <a:t>cisp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sym typeface="Helvetica Neue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7463" y="5020643"/>
            <a:ext cx="6379285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GB" sz="2800" i="1" dirty="0">
                <a:effectLst/>
              </a:rPr>
              <a:t>https://www.getsafeonline.org/business</a:t>
            </a:r>
            <a:r>
              <a:rPr lang="en-GB" sz="2800" dirty="0"/>
              <a:t>/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094" y="4196287"/>
            <a:ext cx="1597772" cy="1269219"/>
          </a:xfrm>
          <a:prstGeom prst="rect">
            <a:avLst/>
          </a:prstGeom>
        </p:spPr>
      </p:pic>
      <p:sp>
        <p:nvSpPr>
          <p:cNvPr id="11" name="AutoShape 6" descr="data:image/jpeg;base64,/9j/4AAQSkZJRgABAQAAAQABAAD/2wCEAAkGBxQSEhUTExITFhQVGBwXFxYWGBUYGhoXGR0XHRgaGB0YHSggHBwlGx4YITEhJikrLi4zGh84ODMsNygtLisBCgoKDg0OGxAQGjAmICUvLzQvLywsLCwsLC00LSw0LCw3LCwsLCwuLCwsLCwsLCwsLCwsLCwsLCwsLCwsLCwsLP/AABEIAGQBDAMBEQACEQEDEQH/xAAcAAEAAgIDAQAAAAAAAAAAAAAABQcEBgIDCAH/xAA+EAACAQIDBQUDCgUEAwAAAAABAgMAEQQSIQUGEzFhByJBUXEygbEUIzNCcnORobLBNDVSYtEkguHwFUPC/8QAGgEBAAMBAQEAAAAAAAAAAAAAAAEDBAIFBv/EACwRAAICAQQBAgUEAwEAAAAAAAABAhEDBBIhMUFRYSIycYGRBROxwRRCoeH/2gAMAwEAAhEDEQA/AMntK3/laZ8LhXMccZKu6GzOw0YAjkoOmnPWtGPGqtgrVmJNyST5nU1aDjUgUAoBQCgFAKAUAoDM2btSbDuHhleNh4qSL+o5EdDUNJ9gvrs43u/8hAeIAJ4iA4HJgfZcDwv4jzFZZw2sG3VwBQCgFAKA1vf3egbPw3EADSuckankW8SegGvXQeNdwjuYKA2ttzEYpy88zuT4EnKOiryFaVFLoGBmPmakDMfM0AzHzNAMx8zQDMfM0AzHzNAMx8zQDMfM0AzHzNAA58z+NAbnuT2gT4ORVmkeXDk2YOSxQf1ITrp/TXE8afQL9RwQCDcEXBHiDWUHKgFAeTXYkknmTc+praCZwGAgTDjEYnisJHMcaRlQe77TEn4V2kqtlE5zc9kK49RgdlRT8aOFnMq96HNYcRB7SkeDDne9Ek+hLJKFOXXn2M7CbBgbEthwZJOFEWcoy3aVbXVLiwHh61Kirorlmmob+rf/AA+Y7d6NXwvdni48vDaKUoXC3AzArp41LiuBHPJqXTpdo6NvbMhhYRiHEo7OArSMhVkzWJUAX9KiSS4OsWScldp/QkcfuzCDOqx4qPgoziaTKYmyi9r2HPlUuC5K4aib2ttO/C7NNFVm0UAoBQCgLG7D3PyyUeBh19zLb4mqc3QLurOBQCgFAKAp7t4c8TCjwyyH33Sr8PkFc7HwBxE0cQNs5sT5AAkn8Aa0JW6OMk9kXIyscuDFuF8o7r5WDZe8niykDunpUvb4OI/u/wC1GZjtgRwpJMzloSB8mykXkLi4vpyUXvUuNcnEc0pNRS58+xIYXdWJ1h7mK+diV2mUx8JCVub3F7dOtdKCK5amSb5XD65tmDsvYcTYbjMmJlPEZTwClgqi+Y5hyrlRVWdzzSU9qaXHk4bL2XBJFNNw8U6rKERI8pfKwvdtDe3iRRRT5JnknGSjaXHnow94tmLA6BC9pI1kySWDpf6r28aiSo7w5HNO/D8dMia5LhQCgFADQHprcty2AwpOp4KfkoFY5/MwTVcgUB5LrcCY2fteIQ8DEQmRFfiIVfIysfaHVTXSfFMonjlu3QdM6sBtVYsUuIEQVVYsI1OgFiLAmidOzqeNyx7L+592HtVYJHd0ZlkR0IVsp7/iD50i6ZGXG5xST6Mt9vxrwFiicRwzCY8STO7MLaAkaC1Tu9Dn9mT3OT5arhUdW0tpYaQl0hmEhcPdpcy+1dgBbS9Q2mTDHOPDar6Hfjd5uKcSHVzHPYopa/DceyR4WvzFS5XZzHT7dtdr/pr164NIoBQCgFAWJ2Ifxsn3J/UtU5ugXhWcCgFAKAUBTvbx9LhfsSfFKvw9MFb7LxzQSpKoBKG9jyI1BB9QTWhOnZxkgpxcWZW1MZhnW0EDIzNmZnfMR/agH1b+dS2vCOMccifxM68ZtESYeCEAgw57m+hzm4t6VDfCR1GFTlL1JmDeWEcBzHiDJBGqACULGxUWuyjmK73ooeCb3K1TfpyYuF23CYeFNHMfnXlvC4Qd/wAD5jpUKSqmdyxS3botdVydUe2xFFLHhxLHnlV0bMLqqjVWI53NRupUiXi3SUp0+DF27tFcRLxQpVmVc4JuC4FiV8gfKok7dneKDhHaR9QWCgFAKAUB6Y3I/l+F+5T4Vjn8zBOVyBQHkutwNrwEqxYGN82HVy8n0secvl5KvkfWvKyxc9TKNSapdOq9zh9nVsHGRlHLcGOaSW4eWItEyn/1gjRNb/jXepxz3KrcUuk/iXv7ho5bOyQPiElWKGXOAruhkhQakp0vpqfCoy7ssYSg3KNcpOpP3D5MnZ2G4cmMMi4eMqqMCVLxKGPMDnYiq8s98MWxydt+abIfgx9i4lJZ53mSJ0SFr8NAqlVPtKPA2J1513qIShihHG2m5Lt3z6EtccH3amD+SYeNlCP/AKhmjdlDB4ygy5vMc9PMUw5f8jLJO18KtdU75Cds+bcxl2w0fDhCypDI2WMA5i5vY+A05U02LjJLc7Tklz7BI7cLs4HH4lxFnSAswjUDvNyRQOXP4VzPM1pccXKnKufReWL4Qi2Yse0ShQZGjeRVYcgyE2t0a491JZ3PRqSfKaT/AD/Yv4SC3aljWZWlXMoU/VLhWto7KOait2sjN42oOnfrV+1nUjJ3kiPzcnzDI6kCWAFVcqdcy37rDlVekkvihymvEua+/oRE2rsQ/jZPuT+pauzdHReFZwKAUAoBQFO9vH0uF+xJ8Uq/D0waHupEr4uJWAZTmuGFxorHWq9dJxwSafPH8o5l0ZOOxiGaNHGGeJWDMcMhUkagqdbm3lVePHNY5SjuUq43P/org79uRqypKq4d4RKFLwAo4U8o3UnnbxrjTOUW4NyUq6lyvqmQj7vAiPEzwLhmiRhrGrJLEDoFkUnW58ajSuUMijkck2vPMZe6YXudm9syxFo0GEsQFyCM8VLqDmJvbny9RXOhjLJUpbvrfwvnoRM+HZEUjYQoq50SJpUsLPG49u3iQ3P1qiWpyQjkUnw3JJ+jXj8dEW+SM2LiRmxMZhgYRJNIpaO7XVxYE39mx5Vp1EHtxyUmrcU+eOv5JZhSMJMHNMURXM6DuLYAFDcL5DpVyThqI403W19/UnyS2N2EBgsvCYSxoszSZdGzXzx38SosbdKy49Xepvd8LbVeldP7kKXJDbWiVcPhGAALK+YjmbNpfzrZglJ5sqfhr+CV2yU2WsckCRxJh2lKtnjmVleRtbNE9/AeArLmc4ZHOblttU10vqiH2aoRXqnZ6Y3I/l+F+5T4Vjn8zBOVyBQHkutwJPBbemiQRoUyAkgMiNqefMVmyaTFklvld+zaIcUzlht4J0zWKEO2cqyKVDeagiyn0qJ6PFKrvhV27r+yNqOOG29Ohds4biHM4dVYFvA2PjUz0mKSSqq6p0TtR9h2/OrySBwWksHzKrAgchYiwAqJaTFKKjXC6pjajhNtuZizEoC0ZibKiqCh1IsBz611HS44pJXw77fY2o6JcfI0Sws140JZRpoT1526V3HDCM3kS5fYrmz5Pjndo2Yi8aqqaDQIbr660jijFNLzd/cUd0u15mEgL24r8R7AAlhoNRyHSuY6bHFxddKl9BSOUO25lMbBhmiVlQkAnK3MG/P31EtLikpJriXL+wpHa28eIzK4ZAVvbKiKCDzDADUdDXC0WGnGnz7sjajF2jtOSfLxCtlFlVVCqL87AedW4sEMV7fPryyUqN47EP42T7k/qWmbokvCs4FAKAUAoCne3j6XC/Yk+KVfh6YK1wGMaGRZEtmW9ri41BBuPQ13lxRywcJdMhqzMn29KxU2iRkbMrRxqpuL8z4jXlVMdJjja5dquXZG1DGbemkAHzaAMH+bQJdxyZvM0x6THB3y+K5d8ehO1DH7emmQo3DAYguUQKXI5ZyOeutMWkx45KSvjq3dfQKKR2YreSaQMHWA5hYnhLmta3PztXMNFjg04t8e/BG1HRFtqZZI5VYB4kEa6aZFFgGHjVktLjlCUGuG7f1JpHRh8e6NIy2vKrK1xfRzdreWtdzwxkop+Ka+woQ491j4Yy5C6yEEX7y8vd0pLFGU977pr7MUZI29PxWl4l2a91NylmFiMt7WtVf+Ji2KFcL8/kbUc8LvDNGixhYWVPZzxhiLm51Ncz0eOcnJt2/R0RtR9w+8c6KFHD7twjFAWQHwQ+ApPRYpNt3z2r4f1G1EQa1nR6Y3I/l+F+5T4Vjn8zBOVyBQHkutwFAKAUAoBQCgFAKAUAoBQFh9iJ/1sn3J/UtU5ugXNLtOJdC4v0u345b1Usc30iuWWEe2jIilDC6kEHxFctNcM7TTVo51BIoBQFO9vH0uF+xJ8Uq/D0wV9u7sz5ViYcPmy8Vsua17aE8vdVsnSsE1j914DDiZMJjeO+EBaaNonjIUEhipbQ2sfwqFJ2rXYIzefYvySSNM+fiQpNe1rZ76e61TF2gNr7F4EeDkz5vlUQkta2S5At150Ttv2BMruQPlmJw7TkRYWJZZJAhZyGVSAiLck6n8Otc7+E/UEBt3AwxOvyfEriI2XNcKVZD/AEyKfZbpXSb8oEbXQFAKAUAoBQHpfcpgNn4W5A+ZTn6VkkrkyG0uyXjxSMbK6k+QINQ4SXLRyskZOkzurk7PJdbgKAUAoBQCgFAKAUAoBQErsDYMuLeyCyD2pDyHQeZ6V1GLkU5c0ca57LO2Du/DhAeGCXIszsbkjy8gOgq5QijzMmonPt8ErXZQSOx8cY3sT3G0PTyNZ9Ri3R3LtGvS5tktr6ZtdeceqKAUBTvbx9LhfsSfFKvw9MGkbk4tIcfhpJGCIkl2ZtABlbU1bNXFgy9498sROs0A4KQuzA8GNUMiAnLmbUkHQ+F6iMEuQTe8+DwuMaGVdp4WMpho4yjZi2ZAb8vW1cxbXFAxwuFxuGwQbHQ4d8InCkSUNdlDAho/6rgcutTym+Owcm21DiNp4nER418GWVVw82XuNlVVPFBGitluAR661FNRSqwYXaBjoZfk+WWGbEqhGInhXIjm4y8tCQL6j/ipgmrBqNWAUAoBQCgN03c3HMgEmJuqnURg2Yj+4/V9OfpVscfqYc2rS4h+SwolyoqLoiAKq3JAA5AXqxRS6MEpyk7kzmjEG4NiORFS1fDOU2uUbVs7aaugLMAw0Phr5152XC4y46PWw6iMo3J8nlyrzSKAUAoBQCgFAKAUAoCV3d2K+LlCDRBq7f0r06nwrqMdzKs2VY42y3MDg0hRY41CovID8yfMnzrQlR40puTtmSiEmwBJPlRtJWyIxcnSJfBbBY6yHKPIan/ArJPVeIm7Hon3NkxhtnRpyQX8zqfz5e6ssskpds2wxQh8qMuuCwUAoCne3j6XC/Yk+KVfh6YKtq8CgFAKAUAoBQCgFAKAsDcbdjKBiZl7x1jQ+A8HI8/Lyq7HDyzztVqL+CP3N4q0wmRhMC8h7q+86Cq55Iw7LMeKeT5UTmE2Ag1c5j5ch/msk9VJ/Lwb8ejivm5JJMKgFgigegrO5yfk0rHBdI8o1sOxQCgFAKAUAoCT2Jsk4nOiMBKq5lDaBh9YX8DyrNqNQsFSkuPPsQ3Rwn2HiENmgkv0UkfiKmOqwyVqaG5GThd2MS4zGPhqObPp+AGpJ5AWrh63DuUYu2+kiHNIsvdvY64WARj2j3pG82P7DkK9SMaR42bK8krOrePeKPCLr3pCO7GPi3ktJSUTrDgllfsYfZRtiXE7QkaVr2hOVRoq95eQ/fnWLPJtcnq48UcaqJcNZSwUAoBQCgKd7ePpcL9iT4pV+Hpgq2rwKAUAoBQCgFAS+P3emjAdVMkTAMroL3Ui4uBqDasmLWY5va3Ul2mcqSMCLAysbLFIT0Vv8VfLLCKtyX5JtGz7s7ou0ynEKAijOUJuSfqhgNADqbdOtTpssMzbhyl58GbU59kaXbLIJrceUaNvNvva8eFOo0MvMf7B4+pqmWTwjfh0n+0/wW5uW5bA4YkkkxKSTqSSNSa86fzM3pJKkTVckigPJdbgKAUAoBQCgFAZuxseYJo5R9Vu8PNTow/C9U6jEsuNwfn+fBDVouKOQMAQbgi4PQ8q+QaadMoOplzSovgnzh9eSfnc/wC0V7f6Lg3TeV+OvqZ9TPbCvUw96dvrhI76GVvYX/6P9o/OvopS2ozYMLyS9ipsViWkdndizsbkn/vKs7dnsRioqkb/ANiH8bJ9yf1LVObokvCs4FAKAUAoCne3j6XC/Yk+KVfh6YKtq8CgFAKAUAoBQFjdn+0uJAYie9Fy+weX4G4/Cvnf1TBsy711L+Sqa5NoZrAk8hqfQV5lWcHzZsZCZmHefvt0vyHuWw91fcaXAsOKMF4/nyebmnum2aHvrvSZSYIWIjBs7D65HgP7fj6VM53wjbptPt+OXZp1Vm09Mbkfy/C/cp8Kxz+ZgnK5AoDyXW4CgFAKAUAoBQCgLC7P9sZ4zh3Pej1Tqnl7j+RFeB+qabbP92PT7+v/AKVTXk2ObGpAk87+ypt1OVRZR1LE/jXq/pEVDS7vVt/1/Rgzxc8igiptrbRfEStK/NuQ8FUclHQVrbt2ejjxqEdqMOoOyxOxD+Nk+5P6lqnN0C8KzgUAoBQCgKd7ePpcL9iT4pV+Hpgq2rwKAUAoBQCgFASOwNpnDTrLrl5OB4oef7H3Vn1WBZ8Th+PqQ1aLVncPGMpBV8oBHirEftXz2ixOWpjB+v8ABmm9sWyA3+3g4S/J4zZ3HfI+qh8PU/Cvr8kq4M2kw7nvl0VxVJ6YoD0xuR/L8L9ynwrHP5mCcrkCgPLu8WyWwmJlgcaoxsfND7LD1Fq2RdqwRtdAUAoBQCgFAKA7sJiWidZENmU3B/Y9DyrjJCM4uMumCV2/vC2JCrlyIGLkXvdj+wHKucGP9rFHHfRVHEoyciEq0tFAWt2G7KbNNiiO5bhKfM3u1vTSqMz8At6qAKAUAoBQFU9uuz2K4ecDuoWjboWsRf1tar8L7QKhq8CgFAKAUAoBQCgNl3f3pMEfDdSwVg0dvCx1U9PGsv8AjJaiOde9/jsqy496aRr+KxDSO0jm7OSxPU/tWpuyyMVFUjqoSckQsQqglibADmSdAB1JoD1Fu/gTBhoYTzjjVT6gC/51ibt2CQqAKA1zfLdXD42O8ykOgOWRCA46XsQR0INdRm49A86YyII7KL2BtrWtO0DpqQKAUAoBQCgFAKAUBt/Zzu3DjZ8sxfKutlIF+h0vb0tVWSbj0C/sFhEhRY41CIgsqgWAFZm7B30AoBQCgFAY+0MFHPG0Uqh43FmU8iP+61KdA83b57JTCYuWGMsUU6ZiCddbXAFaoO1YISuwKAUAoBQCgFAKAUAoC3OxvduBk+WOpaVWKrcjKvVRb2upvVGWT6BbFUAUAoD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17475" y="-571500"/>
            <a:ext cx="32004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180" y="6852738"/>
            <a:ext cx="2133600" cy="9429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99124" y="6852738"/>
            <a:ext cx="8307624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GB" sz="2800" i="1" dirty="0">
                <a:effectLst/>
              </a:rPr>
              <a:t>https://www.gov.uk/government/.../</a:t>
            </a:r>
            <a:r>
              <a:rPr lang="en-GB" sz="2800" b="1" i="1" dirty="0">
                <a:effectLst/>
              </a:rPr>
              <a:t>cyber</a:t>
            </a:r>
            <a:r>
              <a:rPr lang="en-GB" sz="2800" i="1" dirty="0">
                <a:effectLst/>
              </a:rPr>
              <a:t>-</a:t>
            </a:r>
            <a:r>
              <a:rPr lang="en-GB" sz="2800" b="1" i="1" dirty="0">
                <a:effectLst/>
              </a:rPr>
              <a:t>essentials</a:t>
            </a:r>
            <a:r>
              <a:rPr lang="en-GB" sz="2800" i="1" dirty="0">
                <a:effectLst/>
              </a:rPr>
              <a:t>-scheme-overview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276600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4062" y="655615"/>
            <a:ext cx="4825389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Funding for SME’s</a:t>
            </a:r>
            <a:endParaRPr kumimoji="0" lang="en-GB" sz="4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6678" y="4428104"/>
            <a:ext cx="10193496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GB" sz="6000"/>
              <a:t>https://interact.innovateuk.org</a:t>
            </a:r>
            <a:endParaRPr kumimoji="0" lang="en-GB" sz="6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167320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GB" sz="72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LE</a:t>
            </a:r>
            <a:r>
              <a:rPr sz="72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sz="72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Structure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National Crime Agency</a:t>
            </a:r>
          </a:p>
          <a:p>
            <a:pPr marL="0" lvl="0" indent="0" algn="ctr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Regional Cyber Crime Unit</a:t>
            </a:r>
          </a:p>
          <a:p>
            <a:pPr marL="0" lvl="0" indent="0" algn="ctr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Force Cyber Crime Units</a:t>
            </a:r>
          </a:p>
          <a:p>
            <a:pPr marL="0" lvl="0" indent="0" algn="ctr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District Policing</a:t>
            </a:r>
          </a:p>
        </p:txBody>
      </p:sp>
      <p:sp>
        <p:nvSpPr>
          <p:cNvPr id="71" name="Shape 71"/>
          <p:cNvSpPr/>
          <p:nvPr/>
        </p:nvSpPr>
        <p:spPr>
          <a:xfrm>
            <a:off x="6400799" y="4376057"/>
            <a:ext cx="1" cy="535578"/>
          </a:xfrm>
          <a:prstGeom prst="line">
            <a:avLst/>
          </a:prstGeom>
          <a:ln w="38100">
            <a:solidFill>
              <a:srgbClr val="0073CF"/>
            </a:solidFill>
            <a:headEnd type="triangle"/>
            <a:tailEnd type="triangle"/>
          </a:ln>
        </p:spPr>
        <p:txBody>
          <a:bodyPr lIns="45718" tIns="45718" rIns="45718" bIns="45718"/>
          <a:lstStyle/>
          <a:p>
            <a:pPr lvl="0" algn="l" defTabSz="457200">
              <a:defRPr sz="1200">
                <a:solidFill>
                  <a:srgbClr val="000000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6396445" y="5390605"/>
            <a:ext cx="1" cy="535578"/>
          </a:xfrm>
          <a:prstGeom prst="line">
            <a:avLst/>
          </a:prstGeom>
          <a:ln w="38100">
            <a:solidFill>
              <a:srgbClr val="0073CF"/>
            </a:solidFill>
            <a:headEnd type="triangle"/>
            <a:tailEnd type="triangle"/>
          </a:ln>
        </p:spPr>
        <p:txBody>
          <a:bodyPr lIns="45718" tIns="45718" rIns="45718" bIns="45718"/>
          <a:lstStyle/>
          <a:p>
            <a:pPr lvl="0" algn="l" defTabSz="457200">
              <a:defRPr sz="1200">
                <a:solidFill>
                  <a:srgbClr val="000000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6396445" y="6409507"/>
            <a:ext cx="1" cy="535578"/>
          </a:xfrm>
          <a:prstGeom prst="line">
            <a:avLst/>
          </a:prstGeom>
          <a:ln w="38100">
            <a:solidFill>
              <a:srgbClr val="0073CF"/>
            </a:solidFill>
            <a:headEnd type="triangle"/>
            <a:tailEnd type="triangle"/>
          </a:ln>
        </p:spPr>
        <p:txBody>
          <a:bodyPr lIns="45718" tIns="45718" rIns="45718" bIns="45718"/>
          <a:lstStyle/>
          <a:p>
            <a:pPr lvl="0" algn="l" defTabSz="457200">
              <a:defRPr sz="1200">
                <a:solidFill>
                  <a:srgbClr val="000000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 idx="4294967295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Our Capabilities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 dirty="0">
                <a:solidFill>
                  <a:srgbClr val="C82506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P</a:t>
            </a:r>
            <a:r>
              <a:rPr sz="72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ursue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 defTabSz="572516">
              <a:spcBef>
                <a:spcPts val="35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528">
                <a:solidFill>
                  <a:srgbClr val="FFFFFF"/>
                </a:solidFill>
                <a:effectLst>
                  <a:outerShdw blurRad="49784" dist="37338" dir="5400000" rotWithShape="0">
                    <a:srgbClr val="000000"/>
                  </a:outerShdw>
                </a:effectLst>
              </a:rPr>
              <a:t>Reactive investigation</a:t>
            </a:r>
          </a:p>
          <a:p>
            <a:pPr marL="0" lvl="0" indent="0" defTabSz="572516">
              <a:spcBef>
                <a:spcPts val="35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528">
                <a:solidFill>
                  <a:srgbClr val="FFFFFF"/>
                </a:solidFill>
                <a:effectLst>
                  <a:outerShdw blurRad="49784" dist="37338" dir="5400000" rotWithShape="0">
                    <a:srgbClr val="000000"/>
                  </a:outerShdw>
                </a:effectLst>
              </a:rPr>
              <a:t>Cyber advice and strategy for SIOs</a:t>
            </a:r>
          </a:p>
          <a:p>
            <a:pPr marL="0" lvl="0" indent="0" defTabSz="572516">
              <a:spcBef>
                <a:spcPts val="35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528">
                <a:solidFill>
                  <a:srgbClr val="FFFFFF"/>
                </a:solidFill>
                <a:effectLst>
                  <a:outerShdw blurRad="49784" dist="37338" dir="5400000" rotWithShape="0">
                    <a:srgbClr val="000000"/>
                  </a:outerShdw>
                </a:effectLst>
              </a:rPr>
              <a:t>Cyber CSI</a:t>
            </a:r>
          </a:p>
          <a:p>
            <a:pPr marL="0" lvl="0" indent="0" defTabSz="572516">
              <a:spcBef>
                <a:spcPts val="35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528">
                <a:solidFill>
                  <a:srgbClr val="FFFFFF"/>
                </a:solidFill>
                <a:effectLst>
                  <a:outerShdw blurRad="49784" dist="37338" dir="5400000" rotWithShape="0">
                    <a:srgbClr val="000000"/>
                  </a:outerShdw>
                </a:effectLst>
              </a:rPr>
              <a:t>Digital forensics</a:t>
            </a:r>
          </a:p>
          <a:p>
            <a:pPr marL="0" lvl="0" indent="0" defTabSz="572516">
              <a:spcBef>
                <a:spcPts val="35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528">
                <a:solidFill>
                  <a:srgbClr val="FFFFFF"/>
                </a:solidFill>
                <a:effectLst>
                  <a:outerShdw blurRad="49784" dist="37338" dir="5400000" rotWithShape="0">
                    <a:srgbClr val="000000"/>
                  </a:outerShdw>
                </a:effectLst>
              </a:rPr>
              <a:t>UK and International partners</a:t>
            </a:r>
          </a:p>
        </p:txBody>
      </p:sp>
      <p:sp>
        <p:nvSpPr>
          <p:cNvPr id="80" name="Shape 80"/>
          <p:cNvSpPr/>
          <p:nvPr/>
        </p:nvSpPr>
        <p:spPr>
          <a:xfrm>
            <a:off x="7004050" y="2768600"/>
            <a:ext cx="54229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rmAutofit/>
          </a:bodyPr>
          <a:lstStyle/>
          <a:p>
            <a:pPr lvl="0" algn="l" defTabSz="572516">
              <a:spcBef>
                <a:spcPts val="3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528" dirty="0">
                <a:solidFill>
                  <a:srgbClr val="FFFFFF"/>
                </a:solidFill>
                <a:effectLst>
                  <a:outerShdw blurRad="49784" dist="37338" dir="5400000" rotWithShape="0">
                    <a:srgbClr val="000000"/>
                  </a:outerShdw>
                </a:effectLst>
              </a:rPr>
              <a:t>Proactive investigation</a:t>
            </a:r>
          </a:p>
          <a:p>
            <a:pPr lvl="0" algn="l" defTabSz="572516">
              <a:spcBef>
                <a:spcPts val="3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528" dirty="0">
                <a:solidFill>
                  <a:srgbClr val="FFFFFF"/>
                </a:solidFill>
                <a:effectLst>
                  <a:outerShdw blurRad="49784" dist="37338" dir="5400000" rotWithShape="0">
                    <a:srgbClr val="000000"/>
                  </a:outerShdw>
                </a:effectLst>
              </a:rPr>
              <a:t>Intelligence gathering and analysis</a:t>
            </a:r>
          </a:p>
          <a:p>
            <a:pPr lvl="0" algn="l" defTabSz="572516">
              <a:spcBef>
                <a:spcPts val="3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528" dirty="0" smtClean="0">
                <a:solidFill>
                  <a:srgbClr val="FFFFFF"/>
                </a:solidFill>
                <a:effectLst>
                  <a:outerShdw blurRad="49784" dist="37338" dir="5400000" rotWithShape="0">
                    <a:srgbClr val="000000"/>
                  </a:outerShdw>
                </a:effectLst>
              </a:rPr>
              <a:t>Covert </a:t>
            </a:r>
            <a:r>
              <a:rPr sz="3528" dirty="0">
                <a:solidFill>
                  <a:srgbClr val="FFFFFF"/>
                </a:solidFill>
                <a:effectLst>
                  <a:outerShdw blurRad="49784" dist="37338" dir="5400000" rotWithShape="0">
                    <a:srgbClr val="000000"/>
                  </a:outerShdw>
                </a:effectLst>
              </a:rPr>
              <a:t>Digital </a:t>
            </a:r>
            <a:r>
              <a:rPr sz="3528" dirty="0" smtClean="0">
                <a:solidFill>
                  <a:srgbClr val="FFFFFF"/>
                </a:solidFill>
                <a:effectLst>
                  <a:outerShdw blurRad="49784" dist="37338" dir="5400000" rotWithShape="0">
                    <a:srgbClr val="000000"/>
                  </a:outerShdw>
                </a:effectLst>
              </a:rPr>
              <a:t>Operations</a:t>
            </a:r>
            <a:endParaRPr lang="en-GB" sz="3528" dirty="0" smtClean="0">
              <a:solidFill>
                <a:srgbClr val="FFFFFF"/>
              </a:solidFill>
              <a:effectLst>
                <a:outerShdw blurRad="49784" dist="37338" dir="5400000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1" animBg="1" advAuto="0"/>
      <p:bldP spid="80" grpId="2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787400" y="254000"/>
            <a:ext cx="54356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C82506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P</a:t>
            </a: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revent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793750" y="2768600"/>
            <a:ext cx="5422900" cy="5715000"/>
          </a:xfrm>
          <a:prstGeom prst="rect">
            <a:avLst/>
          </a:prstGeom>
        </p:spPr>
        <p:txBody>
          <a:bodyPr/>
          <a:lstStyle/>
          <a:p>
            <a:pPr marL="0" lvl="0" indent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Profiling of potential Cyber criminals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University liaison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Industrial liaison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Intelligence requirement to Forces and partners</a:t>
            </a:r>
          </a:p>
        </p:txBody>
      </p:sp>
      <p:sp>
        <p:nvSpPr>
          <p:cNvPr id="84" name="Shape 84"/>
          <p:cNvSpPr/>
          <p:nvPr/>
        </p:nvSpPr>
        <p:spPr>
          <a:xfrm>
            <a:off x="7004050" y="2768600"/>
            <a:ext cx="54229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 lnSpcReduction="10000"/>
          </a:bodyPr>
          <a:lstStyle/>
          <a:p>
            <a:pPr lvl="0" algn="l">
              <a:spcBef>
                <a:spcPts val="3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Identification of targets</a:t>
            </a:r>
          </a:p>
          <a:p>
            <a:pPr lvl="0" algn="l">
              <a:spcBef>
                <a:spcPts val="3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Infrastructure </a:t>
            </a:r>
            <a:r>
              <a:rPr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protection</a:t>
            </a:r>
            <a:endParaRPr sz="3600" dirty="0"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  <a:p>
            <a:pPr lvl="0" algn="l">
              <a:spcBef>
                <a:spcPts val="3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Cyber Threat Reduction Group</a:t>
            </a:r>
          </a:p>
          <a:p>
            <a:pPr lvl="0" algn="l">
              <a:spcBef>
                <a:spcPts val="3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Cyber Information Sharing Partnership</a:t>
            </a:r>
          </a:p>
        </p:txBody>
      </p:sp>
      <p:sp>
        <p:nvSpPr>
          <p:cNvPr id="85" name="Shape 85"/>
          <p:cNvSpPr/>
          <p:nvPr/>
        </p:nvSpPr>
        <p:spPr>
          <a:xfrm>
            <a:off x="6997700" y="254000"/>
            <a:ext cx="5435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C82506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P</a:t>
            </a: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rotect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1" animBg="1" advAuto="0"/>
      <p:bldP spid="84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The Situation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787399" y="2768600"/>
            <a:ext cx="11737109" cy="5715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7820" lvl="0" indent="-337820" defTabSz="443991">
              <a:spcBef>
                <a:spcPts val="27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736" dirty="0">
                <a:solidFill>
                  <a:srgbClr val="FFFFFF"/>
                </a:solidFill>
                <a:effectLst>
                  <a:outerShdw blurRad="38608" dist="28956" dir="5400000" rotWithShape="0">
                    <a:srgbClr val="000000"/>
                  </a:outerShdw>
                </a:effectLst>
              </a:rPr>
              <a:t>Tier 1 threat to UK </a:t>
            </a:r>
            <a:r>
              <a:rPr sz="2736" dirty="0" smtClean="0">
                <a:solidFill>
                  <a:srgbClr val="FFFFFF"/>
                </a:solidFill>
                <a:effectLst>
                  <a:outerShdw blurRad="38608" dist="28956" dir="5400000" rotWithShape="0">
                    <a:srgbClr val="000000"/>
                  </a:outerShdw>
                </a:effectLst>
              </a:rPr>
              <a:t>infrastructure</a:t>
            </a:r>
            <a:endParaRPr sz="2736" dirty="0">
              <a:solidFill>
                <a:srgbClr val="FFFFFF"/>
              </a:solidFill>
              <a:effectLst>
                <a:outerShdw blurRad="38608" dist="28956" dir="5400000" rotWithShape="0">
                  <a:srgbClr val="000000"/>
                </a:outerShdw>
              </a:effectLst>
            </a:endParaRPr>
          </a:p>
          <a:p>
            <a:pPr marL="337820" lvl="0" indent="-337820" defTabSz="443991">
              <a:spcBef>
                <a:spcPts val="27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736" dirty="0" smtClean="0">
                <a:solidFill>
                  <a:srgbClr val="FFFFFF"/>
                </a:solidFill>
                <a:effectLst>
                  <a:outerShdw blurRad="38608" dist="28956" dir="5400000" rotWithShape="0">
                    <a:srgbClr val="000000"/>
                  </a:outerShdw>
                </a:effectLst>
              </a:rPr>
              <a:t>Cost to UK economy over £</a:t>
            </a:r>
            <a:r>
              <a:rPr lang="en-GB" sz="2736" dirty="0" smtClean="0">
                <a:solidFill>
                  <a:srgbClr val="FFFFFF"/>
                </a:solidFill>
                <a:effectLst>
                  <a:outerShdw blurRad="38608" dist="28956" dir="5400000" rotWithShape="0">
                    <a:srgbClr val="000000"/>
                  </a:outerShdw>
                </a:effectLst>
              </a:rPr>
              <a:t>400</a:t>
            </a:r>
            <a:r>
              <a:rPr sz="2736" dirty="0" err="1" smtClean="0">
                <a:solidFill>
                  <a:srgbClr val="FFFFFF"/>
                </a:solidFill>
                <a:effectLst>
                  <a:outerShdw blurRad="38608" dist="28956" dir="5400000" rotWithShape="0">
                    <a:srgbClr val="000000"/>
                  </a:outerShdw>
                </a:effectLst>
              </a:rPr>
              <a:t>bn</a:t>
            </a:r>
            <a:r>
              <a:rPr sz="2736" dirty="0" smtClean="0">
                <a:solidFill>
                  <a:srgbClr val="FFFFFF"/>
                </a:solidFill>
                <a:effectLst>
                  <a:outerShdw blurRad="38608" dist="28956" dir="5400000" rotWithShape="0">
                    <a:srgbClr val="000000"/>
                  </a:outerShdw>
                </a:effectLst>
              </a:rPr>
              <a:t> per annum</a:t>
            </a:r>
            <a:r>
              <a:rPr lang="en-GB" sz="2736" dirty="0" smtClean="0">
                <a:solidFill>
                  <a:srgbClr val="FFFFFF"/>
                </a:solidFill>
                <a:effectLst>
                  <a:outerShdw blurRad="38608" dist="28956" dir="5400000" rotWithShape="0">
                    <a:srgbClr val="000000"/>
                  </a:outerShdw>
                </a:effectLst>
              </a:rPr>
              <a:t> (Lloyds Ins)</a:t>
            </a:r>
            <a:endParaRPr sz="2736" dirty="0">
              <a:solidFill>
                <a:srgbClr val="FFFFFF"/>
              </a:solidFill>
              <a:effectLst>
                <a:outerShdw blurRad="38608" dist="28956" dir="5400000" rotWithShape="0">
                  <a:srgbClr val="000000"/>
                </a:outerShdw>
              </a:effectLst>
            </a:endParaRPr>
          </a:p>
          <a:p>
            <a:pPr marL="337820" lvl="0" indent="-337820" defTabSz="443991">
              <a:spcBef>
                <a:spcPts val="27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736" dirty="0">
                <a:solidFill>
                  <a:srgbClr val="FFFFFF"/>
                </a:solidFill>
                <a:effectLst>
                  <a:outerShdw blurRad="38608" dist="28956" dir="5400000" rotWithShape="0">
                    <a:srgbClr val="000000"/>
                  </a:outerShdw>
                </a:effectLst>
              </a:rPr>
              <a:t>150,000 jobs lost across Europe</a:t>
            </a:r>
          </a:p>
          <a:p>
            <a:pPr marL="337820" lvl="0" indent="-337820" defTabSz="443991">
              <a:spcBef>
                <a:spcPts val="27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736" dirty="0">
                <a:solidFill>
                  <a:srgbClr val="FFFFFF"/>
                </a:solidFill>
                <a:effectLst>
                  <a:outerShdw blurRad="38608" dist="28956" dir="5400000" rotWithShape="0">
                    <a:srgbClr val="000000"/>
                  </a:outerShdw>
                </a:effectLst>
              </a:rPr>
              <a:t>Greater global cost than heroin, cocaine and cannabis</a:t>
            </a:r>
          </a:p>
          <a:p>
            <a:pPr marL="337820" lvl="0" indent="-337820" defTabSz="443991">
              <a:spcBef>
                <a:spcPts val="27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736" dirty="0">
                <a:solidFill>
                  <a:srgbClr val="FFFFFF"/>
                </a:solidFill>
                <a:effectLst>
                  <a:outerShdw blurRad="38608" dist="28956" dir="5400000" rotWithShape="0">
                    <a:srgbClr val="000000"/>
                  </a:outerShdw>
                </a:effectLst>
              </a:rPr>
              <a:t>83% of UK population have internet access</a:t>
            </a:r>
          </a:p>
          <a:p>
            <a:pPr marL="337820" lvl="0" indent="-337820" defTabSz="443991">
              <a:spcBef>
                <a:spcPts val="27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736" dirty="0" smtClean="0">
                <a:solidFill>
                  <a:srgbClr val="FFFFFF"/>
                </a:solidFill>
                <a:effectLst>
                  <a:outerShdw blurRad="38608" dist="28956" dir="5400000" rotWithShape="0">
                    <a:srgbClr val="000000"/>
                  </a:outerShdw>
                </a:effectLst>
              </a:rPr>
              <a:t>No deaths?</a:t>
            </a:r>
            <a:endParaRPr sz="2736" dirty="0">
              <a:solidFill>
                <a:srgbClr val="FFFFFF"/>
              </a:solidFill>
              <a:effectLst>
                <a:outerShdw blurRad="38608" dist="28956" dir="5400000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C82506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P</a:t>
            </a: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repare</a:t>
            </a:r>
          </a:p>
        </p:txBody>
      </p:sp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Penetration testing and security advice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Cyber Attack Response Plans - Exercising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Virtual Task Force - Cyber Specials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Student placements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1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How prepared are you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8309028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672046"/>
            <a:ext cx="11433629" cy="572733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6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All your servers are going under </a:t>
            </a:r>
            <a:r>
              <a:rPr lang="en-GB" sz="6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DDoS</a:t>
            </a:r>
            <a:r>
              <a:rPr lang="en-GB" sz="6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attack unless you pay 25 </a:t>
            </a:r>
            <a:r>
              <a:rPr lang="en-GB" sz="6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Bitcoin</a:t>
            </a:r>
            <a:r>
              <a:rPr lang="en-GB" sz="6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You have 24hrs.</a:t>
            </a:r>
            <a:endParaRPr lang="en-GB" sz="6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414001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4uJeI.jpg"/>
          <p:cNvPicPr/>
          <p:nvPr/>
        </p:nvPicPr>
        <p:blipFill>
          <a:blip r:embed="rId2" cstate="print">
            <a:extLst/>
          </a:blip>
          <a:srcRect l="8333" r="833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787400" y="2494805"/>
            <a:ext cx="11430000" cy="360119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defTabSz="368045">
              <a:defRPr sz="1800">
                <a:solidFill>
                  <a:srgbClr val="000000"/>
                </a:solidFill>
                <a:effectLst/>
              </a:defRPr>
            </a:pPr>
            <a:r>
              <a:rPr sz="4536">
                <a:solidFill>
                  <a:srgbClr val="C3971A"/>
                </a:solidFill>
                <a:effectLst>
                  <a:outerShdw blurRad="32004" dist="24003" dir="5400000" rotWithShape="0">
                    <a:srgbClr val="000000"/>
                  </a:outerShdw>
                </a:effectLst>
              </a:rPr>
              <a:t>regional.cyber@westyorkshire.pnn.police.uk</a:t>
            </a:r>
          </a:p>
          <a:p>
            <a:pPr lvl="0" defTabSz="368045">
              <a:defRPr sz="1800">
                <a:solidFill>
                  <a:srgbClr val="000000"/>
                </a:solidFill>
                <a:effectLst/>
              </a:defRPr>
            </a:pPr>
            <a:endParaRPr sz="4536">
              <a:solidFill>
                <a:srgbClr val="C3971A"/>
              </a:solidFill>
              <a:effectLst>
                <a:outerShdw blurRad="32004" dist="24003" dir="5400000" rotWithShape="0">
                  <a:srgbClr val="000000"/>
                </a:outerShdw>
              </a:effectLst>
            </a:endParaRPr>
          </a:p>
          <a:p>
            <a:pPr lvl="0" defTabSz="368045">
              <a:defRPr sz="1800">
                <a:solidFill>
                  <a:srgbClr val="000000"/>
                </a:solidFill>
                <a:effectLst/>
              </a:defRPr>
            </a:pPr>
            <a:r>
              <a:rPr sz="4536">
                <a:solidFill>
                  <a:srgbClr val="FFFFFF"/>
                </a:solidFill>
                <a:effectLst>
                  <a:outerShdw blurRad="32004" dist="24003" dir="5400000" rotWithShape="0">
                    <a:srgbClr val="000000"/>
                  </a:outerShdw>
                </a:effectLst>
              </a:rPr>
              <a:t>0113 397 0702</a:t>
            </a:r>
          </a:p>
          <a:p>
            <a:pPr lvl="0" defTabSz="368045">
              <a:defRPr sz="1800">
                <a:solidFill>
                  <a:srgbClr val="000000"/>
                </a:solidFill>
                <a:effectLst/>
              </a:defRPr>
            </a:pPr>
            <a:endParaRPr sz="4536">
              <a:solidFill>
                <a:srgbClr val="FFFFFF"/>
              </a:solidFill>
              <a:effectLst>
                <a:outerShdw blurRad="32004" dist="24003" dir="5400000" rotWithShape="0">
                  <a:srgbClr val="000000"/>
                </a:outerShdw>
              </a:effectLst>
            </a:endParaRPr>
          </a:p>
          <a:p>
            <a:pPr lvl="0" defTabSz="368045">
              <a:defRPr sz="1800">
                <a:solidFill>
                  <a:srgbClr val="000000"/>
                </a:solidFill>
                <a:effectLst/>
              </a:defRPr>
            </a:pPr>
            <a:r>
              <a:rPr sz="4536">
                <a:solidFill>
                  <a:srgbClr val="FFFFFF"/>
                </a:solidFill>
                <a:effectLst>
                  <a:outerShdw blurRad="32004" dist="24003" dir="5400000" rotWithShape="0">
                    <a:srgbClr val="000000"/>
                  </a:outerShdw>
                </a:effectLst>
              </a:rPr>
              <a:t>07595 009 790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5880" y="2087945"/>
            <a:ext cx="5500322" cy="39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57500" y="7569390"/>
            <a:ext cx="7212330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Daniel Perry</a:t>
            </a:r>
            <a:r>
              <a:rPr kumimoji="0" lang="en-GB" sz="42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 17yrs</a:t>
            </a:r>
            <a:endParaRPr kumimoji="0" lang="en-GB" sz="4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29625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82401" y="574766"/>
            <a:ext cx="2692627" cy="11915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1631" y="941494"/>
            <a:ext cx="3160289" cy="20415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2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It won’t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2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happen to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2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  <a:hlinkClick r:id="rId3" action="ppaction://hlinkfile"/>
              </a:rPr>
              <a:t>us</a:t>
            </a:r>
            <a:r>
              <a:rPr kumimoji="0" lang="en-GB" sz="42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 !!</a:t>
            </a:r>
            <a:endParaRPr kumimoji="0" lang="en-GB" sz="42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5498" y="705393"/>
            <a:ext cx="2519680" cy="1867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98902" y="2446020"/>
            <a:ext cx="1969008" cy="1386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9849" y="2980574"/>
            <a:ext cx="2906305" cy="21797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5363" y="4807130"/>
            <a:ext cx="3459975" cy="27421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1418" y="7874290"/>
            <a:ext cx="6827520" cy="12679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82401" y="5819912"/>
            <a:ext cx="1733550" cy="91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5649" y="6925970"/>
            <a:ext cx="3109714" cy="22162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875" y="2928937"/>
            <a:ext cx="6096000" cy="3756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9502" y="5298152"/>
            <a:ext cx="2528735" cy="25287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61839" y="4310337"/>
            <a:ext cx="3333750" cy="1419225"/>
          </a:xfrm>
          <a:prstGeom prst="rect">
            <a:avLst/>
          </a:prstGeom>
        </p:spPr>
      </p:pic>
      <p:sp>
        <p:nvSpPr>
          <p:cNvPr id="18" name="AutoShape 10" descr="data:image/jpeg;base64,/9j/4AAQSkZJRgABAQAAAQABAAD/2wCEAAkGBxISDxAODRAREA0QDRUPGRQUDw8UFg8PIBIXGBcdFRQYHDQgGBoxGx0VIjctJik3MDQuGB8zOTMsNzQtLisBCgoKDg0OGxAQGzQkICY4LjQvNy00NDcvMDQsLCwtLCwsLzc0LCwsLC8sLCwsLCwsLDQsLCwsLCwsLCwsLCwsLP/AABEIAIwAjAMBEQACEQEDEQH/xAAbAAEAAgMBAQAAAAAAAAAAAAAAAgMBBQYHBP/EADUQAAEDAwMCBQIEBAcAAAAAAAEAAgMEERIFBiETMRQiQVFhMnEHgZGhFWKx4RYkM0JSg8H/xAAZAQEAAwEBAAAAAAAAAAAAAAAAAgMEAQX/xAAnEQEAAgICAQMEAwEBAAAAAAAAAQIDERIhMQQTQSJRgaEUYXGRI//aAAwDAQACEQMRAD8A9iQAEEg1BnFBnFAxQMUDFAxQMUDFAxQMUDBBjFBEtQYQEAILWtQTDUGcUDFAxQMUDFAxQMUDFAxQMUDFAxQQLUFbggigk0ILmhBMBBKyBZAsgWQLIFkCyBZAsgWQLIMEIIuCCpwQVoJMQXNQWBBlBlAQEBAQEBAQEBBgoIFBW9BUgyxBc1BYEEkBAQEBAQEBAQEBBgoIlBU5BSUEmILmoJhBIIMoCAgICAgICAgIMFBEoKnIKSgkxBxOt77HiXUlEWu6dPNI+XggPbE4taz0PI5PxZaqen+jlZRbNHLjDhGfibqAIPiIjzexjZY/BWyfSY/syfyLvW9nbsh1CHOIhs7LCSLIExu9x7tPNivOy4pxzqW7Hki8OiVSwQEBAQEBAQEBBgoIlBU5BSUA/Sfsf6LseSfDwv8ACsj+J0o/keLf9ZXq+q37UvO9PP8A6Padznp0NVJHZkjKZ7g4AAtcGmxC8zH3eIluv1WdOA/CXWaiesmZUTvla2lyAcQbHNvsFs9ZjrWsahl9Ne1p7esLA2iAgICAgICAgIMFBEoKnIKSgkxB5pvjR9Rgk61BU1ctNI7/AE2Pe58Dvaw5cz+i3envitGrRESyZq5IndZabRRqkj5YqgVz430czcZGy4ufh5R5ha91bk9qIiY15V09yZmJegbA2aKCMySkPrJWgPI+mNt74t+Pc+qyeozzlnUeGjDhikbny1mmajMdyVFO6aQ07YnERlxwBwYeG/mVO1K/x4trtGtp96Y305bamodfxP8AENXqaUxvGFqlrcwc8uHA3tZvb3WjLTjrjSJ2px23vlbT7tE3FWSaZqxdO+WOnaBFU2xc45OBsR/KGn4yUb4qRlr158wlTJecdu/D6Pw81qoZVxR1s8ksVbR9WMyPJDHNc69r9uA6/wCSj6jHWaTNY1MS7gvaJiLT5hz+qbjrJZhWx1M0dLUag6KNge4N6TDHzb7OH7q6uKkRxmO4jtVOS8zyiepl6NqW7JnVr9O02mbPPE3KR8kpjjj7ccAknkfqsVcMRTnedQ12yzy41hDTd6PL6umrKYQV1LTvnwEubJmtbfyutcenp6pbBERFqzuJcjLO5rMdwo0PedTUxNq/BRxULA4yyuqCS0NBLumwNu7tbn1KlkwVpPHfblM03jlrpRDvisfTSV8emtNC0OIJqrSFo/3Y4Wtfv/6k+nxxbhy7/wA6IzWmvKI6bem3JUTafBW09NCZJXEObJU9NkTfNz1C3nkDi3qoTirXJNZnx9kq5JtSLR8vn0LeEktb4CqhiZK6IyNfBUCaNw9ibCxXcmCIpzif+lMszbjMNXpu+62pp5Kil02N0cJdm41VhYC5DRhcm3Knb0+OsxFrfpCme1q7iHT7Y11tbSR1TGlmdwWF2WLgbHm3I/L1VGXHOO3FdjvF68mxKrTSYguagmEGs3B4zps/h3RMufmE2VjHY9ret7KdOG/rQvy19Ln9p7UqI62bUtQljdUytxDIwcW3tckn4AACuy5qzSMdI6hXjxTFptbzKjY2xjTGp8eynn6r2uZ5Q/EDPL6m8d2/ou5/UctcetOYsPHe3R7k0gzUE9JThjDJHg0Wxa03HoBwqcd+N4tKzJTlWaw5LVNhTyafQwRvjbW0mbcsnBro3XyAcBf/AI/utFfU1i9pmOpU2wTNIjfcM6zsCV9LplPTuiBoy50hcXAPc4sc7Gw9w79kp6mItaZ+S2CZisR8NhW7bq4NQl1HTHQv8QzGSGYvaL8ctcPsP7qEZa2xxS/wnOO0Xm9flVQbRqXzVldWyRGrqKR9OxkeWEQLceXHk+np7pbNXUVr4hyMU7m1vMthtvbTodKOn1bmnJkrXOYSQGuJNxcd1HLl5ZOcJ48fGnCXByVslPpktKzUtPlo+m7FzS4zSNPOLWX8t/ntf1WvjF8nLjMSzTulOO402UGzqiooNKkaIneHY57qafMMkDnBwJt2Nvj1Vc5q1vePv9k4xWmlf6bjRdpVEepRV8jKOGNsLmGKnDmhpINu48x+VXfNWcfCN/lOuOYvyfVsvbE1JQVFJM6MySvkcC0uIs6MNF7j3Cjmyxe8Wh3DimlOMvo2LoUlFRNppyx0jZHuuwkixN/UKOfJF78oSxU4V4t6VStSYguagsCDkfxC3Y+hZDFTMD6qpcWsvyGAFovb1N3NAHytHp8EZJmZ8QozZeGojzKFNt/VC1rptXLJDYljKSJzG+4BJufv+yWyYviv7Ix5PM2fBW7oqYdZlpWsmqoRTgthjazIyFo5Ljaw78k+qnXDW2KLeO0Zy2jJx8t7trdzKt1REYJYKmmF3xPxLrc/SR35FvzCqyYZpqd7iVlMvLca7h8NbviSnaJqzTKqCmJAMhdA7C/bJjXXClX08W6raJlG2aa+a9Pq1feTIqiOjpoJKqpkiEwax8bGhhFx5nnkkcqNMM2rNpnUO3y8bcYjcrK3dggpRU1lNNBI+bosgJY+SWT0DMTY3SMPK3Gs7/t22TjXdoQ07d2VTHSVlJNRzzNLo+oY3Nlt3Ac08O+F22HVeVZ2Rl+rjMadOqFrXs0GlDs20sAfe9xDHcH9FLnbxtHhX7NhZRSCEECgrcgpKCTEFzUFgQclv7abq9kT4XiKqp3FzCezgbEgkduWtIPwtGDN7c6nuJUZsXPx5VR6xrDW4P0yGSUC3UFYGMcffHEkfqnDDvcW/TsWyfNUqPRKga5LXOYBTPpBHlkPrs3i3f0KWyVnDw+dkUn3eT4HbcrPHavPCRF4qmDIZMxfPy+3Lex5U/dpwpE/HlD278rT9/DnKrZ1XJR9Aac1tUAMqh9aXulN+cWnjn5KurnpW++XX20rnFeaa13/AK6LcuhOmbDHLpTavp0sbBKyrbE9rw3zNPl5APZUYsnHc8tfhbkpy647az/Atc/TYY5pGvqqerMzI3yOI6Ja0Fhk7jkX+L2Vn8jHGTcR1MaV+zeaame2025t7/MxSTaV4bpXeJTXvmxktxiy3Y/dV5Mn06i2/wALKU73Nf29BCytAgIMFBEoKnIKSgkxBc1BYEEkBAQEBAQEBAQEBBgoIlBU5BSUEmILmoLAgkgICAgICAgICAgIMFBEoKnIKSgkxBc1BYEGboF0C6BdAugXQLoF0C6BdAugwSgiSgqeUFaDDSgtaUFgKDN0GboF0C6BdAugXQLoF0C6BdBglBBxQVuKCtAQSDkEw5BLJAyQMkDJAyQMkDJAyQMkDJAyQYLkES5BAlBhAQEGUGUGLoF0C6BdAugXQLoF0C6BdBlBEoCAg//Z">
            <a:hlinkClick r:id="rId14"/>
          </p:cNvPr>
          <p:cNvSpPr>
            <a:spLocks noChangeAspect="1" noChangeArrowheads="1"/>
          </p:cNvSpPr>
          <p:nvPr/>
        </p:nvSpPr>
        <p:spPr bwMode="auto">
          <a:xfrm>
            <a:off x="117475" y="-800100"/>
            <a:ext cx="1666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12" descr="data:image/jpeg;base64,/9j/4AAQSkZJRgABAQAAAQABAAD/2wCEAAkGBxISDxAODRAREA0QDRUPGRQUDw8UFg8PIBIXGBcdFRQYHDQgGBoxGx0VIjctJik3MDQuGB8zOTMsNzQtLisBCgoKDg0OGxAQGzQkICY4LjQvNy00NDcvMDQsLCwtLCwsLzc0LCwsLC8sLCwsLCwsLDQsLCwsLCwsLCwsLCwsLP/AABEIAIwAjAMBEQACEQEDEQH/xAAbAAEAAgMBAQAAAAAAAAAAAAAAAgMBBQYHBP/EADUQAAEDAwMCBQIEBAcAAAAAAAEAAgMEERIFBiETMRQiQVFhMnEHgZGhFWKx4RYkM0JSg8H/xAAZAQEAAwEBAAAAAAAAAAAAAAAAAgMEAQX/xAAnEQEAAgICAQMEAwEBAAAAAAAAAQIDERIhMQQTQSJRgaEUYXGRI//aAAwDAQACEQMRAD8A9iQAEEg1BnFBnFAxQMUDFAxQMUDFAxQMUDBBjFBEtQYQEAILWtQTDUGcUDFAxQMUDFAxQMUDFAxQMUDFAxQQLUFbggigk0ILmhBMBBKyBZAsgWQLIFkCyBZAsgWQLIMEIIuCCpwQVoJMQXNQWBBlBlAQEBAQEBAQEBBgoIFBW9BUgyxBc1BYEEkBAQEBAQEBAQEBBgoIlBU5BSUEmILmoJhBIIMoCAgICAgICAgIMFBEoKnIKSgkxBxOt77HiXUlEWu6dPNI+XggPbE4taz0PI5PxZaqen+jlZRbNHLjDhGfibqAIPiIjzexjZY/BWyfSY/syfyLvW9nbsh1CHOIhs7LCSLIExu9x7tPNivOy4pxzqW7Hki8OiVSwQEBAQEBAQEBBgoIlBU5BSUA/Sfsf6LseSfDwv8ACsj+J0o/keLf9ZXq+q37UvO9PP8A6Padznp0NVJHZkjKZ7g4AAtcGmxC8zH3eIluv1WdOA/CXWaiesmZUTvla2lyAcQbHNvsFs9ZjrWsahl9Ne1p7esLA2iAgICAgICAgIMFBEoKnIKSgkxB5pvjR9Rgk61BU1ctNI7/AE2Pe58Dvaw5cz+i3envitGrRESyZq5IndZabRRqkj5YqgVz430czcZGy4ufh5R5ha91bk9qIiY15V09yZmJegbA2aKCMySkPrJWgPI+mNt74t+Pc+qyeozzlnUeGjDhikbny1mmajMdyVFO6aQ07YnERlxwBwYeG/mVO1K/x4trtGtp96Y305bamodfxP8AENXqaUxvGFqlrcwc8uHA3tZvb3WjLTjrjSJ2px23vlbT7tE3FWSaZqxdO+WOnaBFU2xc45OBsR/KGn4yUb4qRlr158wlTJecdu/D6Pw81qoZVxR1s8ksVbR9WMyPJDHNc69r9uA6/wCSj6jHWaTNY1MS7gvaJiLT5hz+qbjrJZhWx1M0dLUag6KNge4N6TDHzb7OH7q6uKkRxmO4jtVOS8zyiepl6NqW7JnVr9O02mbPPE3KR8kpjjj7ccAknkfqsVcMRTnedQ12yzy41hDTd6PL6umrKYQV1LTvnwEubJmtbfyutcenp6pbBERFqzuJcjLO5rMdwo0PedTUxNq/BRxULA4yyuqCS0NBLumwNu7tbn1KlkwVpPHfblM03jlrpRDvisfTSV8emtNC0OIJqrSFo/3Y4Wtfv/6k+nxxbhy7/wA6IzWmvKI6bem3JUTafBW09NCZJXEObJU9NkTfNz1C3nkDi3qoTirXJNZnx9kq5JtSLR8vn0LeEktb4CqhiZK6IyNfBUCaNw9ibCxXcmCIpzif+lMszbjMNXpu+62pp5Kil02N0cJdm41VhYC5DRhcm3Knb0+OsxFrfpCme1q7iHT7Y11tbSR1TGlmdwWF2WLgbHm3I/L1VGXHOO3FdjvF68mxKrTSYguagmEGs3B4zps/h3RMufmE2VjHY9ret7KdOG/rQvy19Ln9p7UqI62bUtQljdUytxDIwcW3tckn4AACuy5qzSMdI6hXjxTFptbzKjY2xjTGp8eynn6r2uZ5Q/EDPL6m8d2/ou5/UctcetOYsPHe3R7k0gzUE9JThjDJHg0Wxa03HoBwqcd+N4tKzJTlWaw5LVNhTyafQwRvjbW0mbcsnBro3XyAcBf/AI/utFfU1i9pmOpU2wTNIjfcM6zsCV9LplPTuiBoy50hcXAPc4sc7Gw9w79kp6mItaZ+S2CZisR8NhW7bq4NQl1HTHQv8QzGSGYvaL8ctcPsP7qEZa2xxS/wnOO0Xm9flVQbRqXzVldWyRGrqKR9OxkeWEQLceXHk+np7pbNXUVr4hyMU7m1vMthtvbTodKOn1bmnJkrXOYSQGuJNxcd1HLl5ZOcJ48fGnCXByVslPpktKzUtPlo+m7FzS4zSNPOLWX8t/ntf1WvjF8nLjMSzTulOO402UGzqiooNKkaIneHY57qafMMkDnBwJt2Nvj1Vc5q1vePv9k4xWmlf6bjRdpVEepRV8jKOGNsLmGKnDmhpINu48x+VXfNWcfCN/lOuOYvyfVsvbE1JQVFJM6MySvkcC0uIs6MNF7j3Cjmyxe8Wh3DimlOMvo2LoUlFRNppyx0jZHuuwkixN/UKOfJF78oSxU4V4t6VStSYguagsCDkfxC3Y+hZDFTMD6qpcWsvyGAFovb1N3NAHytHp8EZJmZ8QozZeGojzKFNt/VC1rptXLJDYljKSJzG+4BJufv+yWyYviv7Ix5PM2fBW7oqYdZlpWsmqoRTgthjazIyFo5Ljaw78k+qnXDW2KLeO0Zy2jJx8t7trdzKt1REYJYKmmF3xPxLrc/SR35FvzCqyYZpqd7iVlMvLca7h8NbviSnaJqzTKqCmJAMhdA7C/bJjXXClX08W6raJlG2aa+a9Pq1feTIqiOjpoJKqpkiEwax8bGhhFx5nnkkcqNMM2rNpnUO3y8bcYjcrK3dggpRU1lNNBI+bosgJY+SWT0DMTY3SMPK3Gs7/t22TjXdoQ07d2VTHSVlJNRzzNLo+oY3Nlt3Ac08O+F22HVeVZ2Rl+rjMadOqFrXs0GlDs20sAfe9xDHcH9FLnbxtHhX7NhZRSCEECgrcgpKCTEFzUFgQclv7abq9kT4XiKqp3FzCezgbEgkduWtIPwtGDN7c6nuJUZsXPx5VR6xrDW4P0yGSUC3UFYGMcffHEkfqnDDvcW/TsWyfNUqPRKga5LXOYBTPpBHlkPrs3i3f0KWyVnDw+dkUn3eT4HbcrPHavPCRF4qmDIZMxfPy+3Lex5U/dpwpE/HlD278rT9/DnKrZ1XJR9Aac1tUAMqh9aXulN+cWnjn5KurnpW++XX20rnFeaa13/AK6LcuhOmbDHLpTavp0sbBKyrbE9rw3zNPl5APZUYsnHc8tfhbkpy647az/Atc/TYY5pGvqqerMzI3yOI6Ja0Fhk7jkX+L2Vn8jHGTcR1MaV+zeaame2025t7/MxSTaV4bpXeJTXvmxktxiy3Y/dV5Mn06i2/wALKU73Nf29BCytAgIMFBEoKnIKSgkxBc1BYEEkBAQEBAQEBAQEBBgoIlBU5BSUEmILmoLAgkgICAgICAgICAgIMFBEoKnIKSgkxBc1BYEGboF0C6BdAugXQLoF0C6BdAugwSgiSgqeUFaDDSgtaUFgKDN0GboF0C6BdAugXQLoF0C6BdBglBBxQVuKCtAQSDkEw5BLJAyQMkDJAyQMkDJAyQMkDJAyQYLkES5BAlBhAQEGUGUGLoF0C6BdAugXQLoF0C6BdBlBEoCAg//Z">
            <a:hlinkClick r:id="rId14"/>
          </p:cNvPr>
          <p:cNvSpPr>
            <a:spLocks noChangeAspect="1" noChangeArrowheads="1"/>
          </p:cNvSpPr>
          <p:nvPr/>
        </p:nvSpPr>
        <p:spPr bwMode="auto">
          <a:xfrm>
            <a:off x="269875" y="-647700"/>
            <a:ext cx="1666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14" descr="data:image/jpeg;base64,/9j/4AAQSkZJRgABAQAAAQABAAD/2wCEAAkGBxISDxAODRAREA0QDRUPGRQUDw8UFg8PIBIXGBcdFRQYHDQgGBoxGx0VIjctJik3MDQuGB8zOTMsNzQtLisBCgoKDg0OGxAQGzQkICY4LjQvNy00NDcvMDQsLCwtLCwsLzc0LCwsLC8sLCwsLCwsLDQsLCwsLCwsLCwsLCwsLP/AABEIAIwAjAMBEQACEQEDEQH/xAAbAAEAAgMBAQAAAAAAAAAAAAAAAgMBBQYHBP/EADUQAAEDAwMCBQIEBAcAAAAAAAEAAgMEERIFBiETMRQiQVFhMnEHgZGhFWKx4RYkM0JSg8H/xAAZAQEAAwEBAAAAAAAAAAAAAAAAAgMEAQX/xAAnEQEAAgICAQMEAwEBAAAAAAAAAQIDERIhMQQTQSJRgaEUYXGRI//aAAwDAQACEQMRAD8A9iQAEEg1BnFBnFAxQMUDFAxQMUDFAxQMUDBBjFBEtQYQEAILWtQTDUGcUDFAxQMUDFAxQMUDFAxQMUDFAxQQLUFbggigk0ILmhBMBBKyBZAsgWQLIFkCyBZAsgWQLIMEIIuCCpwQVoJMQXNQWBBlBlAQEBAQEBAQEBBgoIFBW9BUgyxBc1BYEEkBAQEBAQEBAQEBBgoIlBU5BSUEmILmoJhBIIMoCAgICAgICAgIMFBEoKnIKSgkxBxOt77HiXUlEWu6dPNI+XggPbE4taz0PI5PxZaqen+jlZRbNHLjDhGfibqAIPiIjzexjZY/BWyfSY/syfyLvW9nbsh1CHOIhs7LCSLIExu9x7tPNivOy4pxzqW7Hki8OiVSwQEBAQEBAQEBBgoIlBU5BSUA/Sfsf6LseSfDwv8ACsj+J0o/keLf9ZXq+q37UvO9PP8A6Padznp0NVJHZkjKZ7g4AAtcGmxC8zH3eIluv1WdOA/CXWaiesmZUTvla2lyAcQbHNvsFs9ZjrWsahl9Ne1p7esLA2iAgICAgICAgIMFBEoKnIKSgkxB5pvjR9Rgk61BU1ctNI7/AE2Pe58Dvaw5cz+i3envitGrRESyZq5IndZabRRqkj5YqgVz430czcZGy4ufh5R5ha91bk9qIiY15V09yZmJegbA2aKCMySkPrJWgPI+mNt74t+Pc+qyeozzlnUeGjDhikbny1mmajMdyVFO6aQ07YnERlxwBwYeG/mVO1K/x4trtGtp96Y305bamodfxP8AENXqaUxvGFqlrcwc8uHA3tZvb3WjLTjrjSJ2px23vlbT7tE3FWSaZqxdO+WOnaBFU2xc45OBsR/KGn4yUb4qRlr158wlTJecdu/D6Pw81qoZVxR1s8ksVbR9WMyPJDHNc69r9uA6/wCSj6jHWaTNY1MS7gvaJiLT5hz+qbjrJZhWx1M0dLUag6KNge4N6TDHzb7OH7q6uKkRxmO4jtVOS8zyiepl6NqW7JnVr9O02mbPPE3KR8kpjjj7ccAknkfqsVcMRTnedQ12yzy41hDTd6PL6umrKYQV1LTvnwEubJmtbfyutcenp6pbBERFqzuJcjLO5rMdwo0PedTUxNq/BRxULA4yyuqCS0NBLumwNu7tbn1KlkwVpPHfblM03jlrpRDvisfTSV8emtNC0OIJqrSFo/3Y4Wtfv/6k+nxxbhy7/wA6IzWmvKI6bem3JUTafBW09NCZJXEObJU9NkTfNz1C3nkDi3qoTirXJNZnx9kq5JtSLR8vn0LeEktb4CqhiZK6IyNfBUCaNw9ibCxXcmCIpzif+lMszbjMNXpu+62pp5Kil02N0cJdm41VhYC5DRhcm3Knb0+OsxFrfpCme1q7iHT7Y11tbSR1TGlmdwWF2WLgbHm3I/L1VGXHOO3FdjvF68mxKrTSYguagmEGs3B4zps/h3RMufmE2VjHY9ret7KdOG/rQvy19Ln9p7UqI62bUtQljdUytxDIwcW3tckn4AACuy5qzSMdI6hXjxTFptbzKjY2xjTGp8eynn6r2uZ5Q/EDPL6m8d2/ou5/UctcetOYsPHe3R7k0gzUE9JThjDJHg0Wxa03HoBwqcd+N4tKzJTlWaw5LVNhTyafQwRvjbW0mbcsnBro3XyAcBf/AI/utFfU1i9pmOpU2wTNIjfcM6zsCV9LplPTuiBoy50hcXAPc4sc7Gw9w79kp6mItaZ+S2CZisR8NhW7bq4NQl1HTHQv8QzGSGYvaL8ctcPsP7qEZa2xxS/wnOO0Xm9flVQbRqXzVldWyRGrqKR9OxkeWEQLceXHk+np7pbNXUVr4hyMU7m1vMthtvbTodKOn1bmnJkrXOYSQGuJNxcd1HLl5ZOcJ48fGnCXByVslPpktKzUtPlo+m7FzS4zSNPOLWX8t/ntf1WvjF8nLjMSzTulOO402UGzqiooNKkaIneHY57qafMMkDnBwJt2Nvj1Vc5q1vePv9k4xWmlf6bjRdpVEepRV8jKOGNsLmGKnDmhpINu48x+VXfNWcfCN/lOuOYvyfVsvbE1JQVFJM6MySvkcC0uIs6MNF7j3Cjmyxe8Wh3DimlOMvo2LoUlFRNppyx0jZHuuwkixN/UKOfJF78oSxU4V4t6VStSYguagsCDkfxC3Y+hZDFTMD6qpcWsvyGAFovb1N3NAHytHp8EZJmZ8QozZeGojzKFNt/VC1rptXLJDYljKSJzG+4BJufv+yWyYviv7Ix5PM2fBW7oqYdZlpWsmqoRTgthjazIyFo5Ljaw78k+qnXDW2KLeO0Zy2jJx8t7trdzKt1REYJYKmmF3xPxLrc/SR35FvzCqyYZpqd7iVlMvLca7h8NbviSnaJqzTKqCmJAMhdA7C/bJjXXClX08W6raJlG2aa+a9Pq1feTIqiOjpoJKqpkiEwax8bGhhFx5nnkkcqNMM2rNpnUO3y8bcYjcrK3dggpRU1lNNBI+bosgJY+SWT0DMTY3SMPK3Gs7/t22TjXdoQ07d2VTHSVlJNRzzNLo+oY3Nlt3Ac08O+F22HVeVZ2Rl+rjMadOqFrXs0GlDs20sAfe9xDHcH9FLnbxtHhX7NhZRSCEECgrcgpKCTEFzUFgQclv7abq9kT4XiKqp3FzCezgbEgkduWtIPwtGDN7c6nuJUZsXPx5VR6xrDW4P0yGSUC3UFYGMcffHEkfqnDDvcW/TsWyfNUqPRKga5LXOYBTPpBHlkPrs3i3f0KWyVnDw+dkUn3eT4HbcrPHavPCRF4qmDIZMxfPy+3Lex5U/dpwpE/HlD278rT9/DnKrZ1XJR9Aac1tUAMqh9aXulN+cWnjn5KurnpW++XX20rnFeaa13/AK6LcuhOmbDHLpTavp0sbBKyrbE9rw3zNPl5APZUYsnHc8tfhbkpy647az/Atc/TYY5pGvqqerMzI3yOI6Ja0Fhk7jkX+L2Vn8jHGTcR1MaV+zeaame2025t7/MxSTaV4bpXeJTXvmxktxiy3Y/dV5Mn06i2/wALKU73Nf29BCytAgIMFBEoKnIKSgkxBc1BYEEkBAQEBAQEBAQEBBgoIlBU5BSUEmILmoLAgkgICAgICAgICAgIMFBEoKnIKSgkxBc1BYEGboF0C6BdAugXQLoF0C6BdAugwSgiSgqeUFaDDSgtaUFgKDN0GboF0C6BdAugXQLoF0C6BdBglBBxQVuKCtAQSDkEw5BLJAyQMkDJAyQMkDJAyQMkDJAyQYLkES5BAlBhAQEGUGUGLoF0C6BdAugXQLoF0C6BdBlBEoCAg//Z">
            <a:hlinkClick r:id="rId14"/>
          </p:cNvPr>
          <p:cNvSpPr>
            <a:spLocks noChangeAspect="1" noChangeArrowheads="1"/>
          </p:cNvSpPr>
          <p:nvPr/>
        </p:nvSpPr>
        <p:spPr bwMode="auto">
          <a:xfrm>
            <a:off x="422275" y="-495300"/>
            <a:ext cx="1666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634236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YaTH</a:t>
            </a:r>
            <a:r>
              <a:rPr lang="en-GB" dirty="0" smtClean="0"/>
              <a:t> Business Impact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In 2014 estimated 65% of all SME’s attacked.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Average impact between £65k </a:t>
            </a:r>
            <a:r>
              <a:rPr lang="en-GB" dirty="0"/>
              <a:t>-</a:t>
            </a:r>
            <a:r>
              <a:rPr lang="en-GB" dirty="0" smtClean="0"/>
              <a:t>£115k for SME, £600k - £1.5m Large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Commercial sensitivity/Reputational costs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Information Commissioners Office = £000,000’s in fines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European Network &amp; </a:t>
            </a:r>
            <a:r>
              <a:rPr lang="en-GB" smtClean="0"/>
              <a:t>Info Sec (NIS) </a:t>
            </a:r>
            <a:r>
              <a:rPr lang="en-GB" dirty="0" smtClean="0"/>
              <a:t>Directive = £millions in fines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Average time to detect intrusion/infection190 days</a:t>
            </a:r>
            <a:r>
              <a:rPr lang="en-GB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9 out 10 Preventable !!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873515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Threats/Attacks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DDOS (Distributed Denial of Service)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Phishing, Spear, Whale, </a:t>
            </a:r>
            <a:r>
              <a:rPr lang="en-GB" dirty="0" err="1" smtClean="0"/>
              <a:t>Smish</a:t>
            </a:r>
            <a:r>
              <a:rPr lang="en-GB" dirty="0" smtClean="0"/>
              <a:t>, </a:t>
            </a:r>
            <a:r>
              <a:rPr lang="en-GB" dirty="0" err="1" smtClean="0"/>
              <a:t>Vish</a:t>
            </a:r>
            <a:r>
              <a:rPr lang="en-GB" dirty="0" smtClean="0"/>
              <a:t> = Social </a:t>
            </a:r>
            <a:r>
              <a:rPr lang="en-GB" dirty="0" err="1" smtClean="0"/>
              <a:t>Eng</a:t>
            </a: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Data loss/corruption (worms, virus, malware, Trojan)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Data loss – Conventional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Hacking – Network, Servers, </a:t>
            </a:r>
            <a:r>
              <a:rPr lang="en-GB" dirty="0" err="1" smtClean="0"/>
              <a:t>Wifi</a:t>
            </a:r>
            <a:r>
              <a:rPr lang="en-GB" dirty="0" smtClean="0"/>
              <a:t>, </a:t>
            </a:r>
            <a:r>
              <a:rPr lang="en-GB" dirty="0" err="1" smtClean="0"/>
              <a:t>Foodchain</a:t>
            </a: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Rogue Insider – PICNIC/BYOD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413176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2428" y="441775"/>
            <a:ext cx="5012294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Disaster Examples</a:t>
            </a:r>
            <a:endParaRPr kumimoji="0" lang="en-GB" sz="4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4722" y="2052916"/>
            <a:ext cx="2906305" cy="21797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795" y="2052916"/>
            <a:ext cx="3369109" cy="21797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93516" y="2847453"/>
            <a:ext cx="443982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+</a:t>
            </a:r>
            <a:endParaRPr kumimoji="0" lang="en-GB" sz="4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98251" y="2847453"/>
            <a:ext cx="3359104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= Disaster</a:t>
            </a:r>
            <a:endParaRPr kumimoji="0" lang="en-GB" sz="4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8" name="AutoShape 2" descr="Image result for pineapple wifi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Image result for pineapple wifi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data:image/jpeg;base64,/9j/4AAQSkZJRgABAQAAAQABAAD/2wCEAAkGBw8QDw0NDQ8NDQ0MDw8PDQ8PDw8NDQ4PFBEWFhQRFRQYHCggGBolHBUUIjEhJSktLi4uFx8zODMsNygwLi0BCgoKDg0OFxAQFywcHBw0LCwsLSw1KzcsLCwsLCwsKy0sLCssLC8tLCwsLCwsLCwsLCwsLSw0LCwsLCwsLDUsLP/AABEIAKgBLAMBIgACEQEDEQH/xAAcAAACAgMBAQAAAAAAAAAAAAAAAQIHAwQGBQj/xABCEAABAwIDBgMFBgMFCQEAAAABAAIDBBEFEiEGEzFBYXEHIlEUMoGRoSNCYnKxwVKCokOSstHhFiQzNERTwsPwFf/EABkBAQEBAQEBAAAAAAAAAAAAAAABAgMEBf/EACoRAQEAAgAFAgUEAwAAAAAAAAABAhEDEiExQQRRBWFxkaET0eHwMoGx/9oADAMBAAIRAxEAPwC3UIQsuwTQmgApJJoGEwkmFQ0whNECaE0QITQgEJoQCE0Ijn9sNqYsOiD3NMk0gcYYtQH5S0G7vujzjUrZ2Vx1lfSsqmMdFdz2PjcQ7K9jrGzhoRwIPVVp4zV4M+5AvkjhjvyY4kyOA7gx/Jd74bUm6wqhbaxkjMx9ftHlw+hC14HSoTQoEkpJKhIsmhBGySklZURSU0rIIJWU7JKqjZKynZJBGyVlKyE0iKLJ2QgwJpKS5thMICYQMJoTQCaEwqBNCaILKQQE0Qk7JpoFZFlJCISLKSwV9SIYZpncIY3yHs1pP7Ij5/8AECpM9fLl1L6iXL1DXCJn0YFf2H0wihhhHCGKOMfytA/ZUDgVMajGaKE+bLLDnvzyfaP/AEK+h1fBe5WRZSQibRsiykhDaFkWU0lV2jZKymkghZFlNCbGPKllWVKyuxjypZVkQmxjyoyrIkqMeVGRZEINIKQSCkFzdAEwgBMIGE0JhAJoCaIE7ICaACYSTCIkmhNEJNCaIS8Dbyo3eH1HrLkiHUPeA7+nMugXB+LVZkp4I78XSy/3GZR9ZB8kpO7ivCOn32LyzkaQxzSA+hcQwfR5V4qqfAmj8ldUH7xiiae2Zzv1arXVQkJoQJCaFEJCaSoSE0IEhNCKSSaxQVEcmbdvjkymzsjmvyn0NuCoyJKVkkEUJoVCSTQg01JRTUbSTSCYU0pphIKQQMBOyAmEAAnZNNERsiykiyJsAqSgmCqJoSCajIVQeM1b9qYwf+HFFH/M8ue76ZFcC+e/E2t3tW+2u8qZSfysIiZ9GKLFn+EFHusLjdaxqJZJPgDkH+BdqvK2UpNzQUUNrFlPHmH4i27vqSvVVvdkIQhQCEIQCEIQCEIQCSaEHN7fYk+noyYn7qWaVkbHgBxaBd7zY6e6xw19VUvhPXTTYvFkJ/6mSpeXOJkiLD5SOFs5Ye66nxqxAgRQtdl3UTpXCwNzI7I0fJr/AJrzPAKgvNXVVtGRRwtPV7i5wH9xvzW92RrwuZCaSyySE0lVJCaSDTTsmApAKOukQFIBMBMBVkAKQCEwgAFJJMIgTQhA0IQiCyRCkmgg0qai5qQKCNZOI45ZTwiY957NaT+y+c6iE1OLUlOdSXwxu7uILvqSr62tLzQ1Qia57nsDLNBc7K5wDjYegJVFtonQVPtVVFWU0z5N9Tzx3jqIG3Ia4RPFnt09LpO5Oz6MAtoOAQq8wnxB3bY2174amN+jKqm8r+B0lpybtOh1GnQLcxnxOoIW/wC77yskIuGsBijbfk57hp8AU5ay7dCqzBvFs7wtr6drInO8slPmc6Mejmu97uLdlZGF4pT1UYmpZY54zzYb5T6OHFp6HVLjZ3G4hCFkCSaECQmkgEIWCuqWwxSzO92GN8juzWkn9EFCeLWI72rqADcGbdN/LC0MP9edWN4MYfucKbIR5qqaSX+UWjH+A/NUntDM6WoY1xu4NBf1keS931cvpbZyh9no6SntYwwRtd+bKM31uteGsnooQhRkkJpIBJNCo1QFIBCajsE0IRDTSTVZoTSTVQ0IQoGhCEQ00kKBpELwce2woKPM2aYPlb/YxfazX9CBo3+YhV3jvihVS3ZRsbSR/wAZtLUEdyMrfke61MbRamJYpBSt3lTNHC3lndYu6NbxcegVb7ZeIFPURugp6QTg3tPUeTIf4mMHm+ZHYqvKmqkleZJnvlkdxfI5z3n4nVe1heBR+zuxDEJjSULTZpAzT1DtfLE34HWx4HSwunEzw4WPNnf5vtJ5J1eA55Ny7nx4BOOJ7hdjXvH4Wl36LtqOSxaKKjpqImPesEkQxTFjERcSPu4RUrTrrI+y18axipbSy1EWI1stm5Y5I5ohTNkc4MbmfT0phb5iBYzAdV4b8StymOGH3v7Sz8t8nzcdNC9ou9j2D1c1zR9Vkw3EZqeQTUsr4ZB9+N1rj0I4OHQ3C6fAaTaeUsd7bUQsL8km9Y2WSK4OSTJIzLJGTbzMc6wJ9CFgxLFK+nD3Y5hVFUwMl3BqQI6Kokde14XtIdIDa4ytGmptY23j8Q3ly6xyvtMuv2sk/Kcrq9mvFgeWLE47cvaYWkju+LiO7b9grLoK+GojbNTyxzRO4PjcHN7acD0VDs2fpa+J9Tgkz5HRC89BUWFVF+U8HD043/iJ0XiYVitTRyGSlllp5AbOtoHW+69h0d2IXq4WXD4++S6s7y959Z/Z7MWWPptNVlsz4rRvyxYlHuX8N/EC6E9XM1cz4XHZWPS1McrGywvZLG8XY+Nwexw9QRoUywuPcZkJJrIS5fxIrN3h0rL2NU+OAdnOu/8Aoa5dSqr8aMSsaenB/wCFFLO4fif9nH/7FYs7q22UpPbMVgaRdstS0u/IHXP9IK+nFRPgfh+eudORpTxPcD+J1mD6Od8leyuSUJJoWQkIQqEhCFRrpqN01HY00k1WTTSTVQJpJohoQkiHdRkka0FzyGtaLuc4hrQPUk8EFwCrzxUkcTSNDnBhbMS3jG4gs1cw6H9Qmh6OP+JNDT3bBeslGnkIZAD1lPH+UFV3j23WIVeZhk9nivYxQF0V29X6ud2uB0Xk1NNf3NC77l7td0a48ex17rz3CxsRYjQjmOi1MYAG2n+V1G6CUrrrIiXI/txXSeMj3sqcOhZpRMowaYN9wuzlr7dmiH59VzYK6aixalq6RuGYsHiOI3o6yMZpaU2sARzbbTnpoRoCPF6zh5c/D4uM5uTe5O/Wd5857e22sb3jnNkNnJawyDevpqJsjGzvYM7HSm7ow5hIa4Bwbq7gXN01uLQOGQSEGoaah7Htic6ZwqnU0xaGscyPO5m7dmboI7AvBIGuXhf9ncWoBJNh5ZiNHM1zXvpf94ilaRbzwg5w7X7tyPVYcS8Rqn7aOWmZDLLDHE8TvlkIyGQh+SXVp+0PAjgF8r1PD4vqeJvhZSz5dLO29+d/w3jZJ1WhFi7aRhfIY4KeAllTGQ0RUptdj2tAa5jHXbpld77eBzX8PHNq5atlNTxUD2TVkEs27qPZd9BAG39pO8D2bvS1pAwk2txuKnr9rayadtS+ptJHJvYmty7iKTJkDmxOu3RotrcrtcLqHVkLjBR1tQazWpggEwdVFujRV4pMR9mQPcjAFjZcMvh36Gs85LfxP+fe9PF13t599I53An1dJWYRiDWxxf8A6MwEMcQEYkhMrIpGmIe612bQcOY4BdT4pUUceIkxgD2iGOaQD/uFz2k/EMB73PNb0dLFRVIxPGpYJ8RiYGUOHUltxRRgEMaPQAE2voLkjMbW5LGcUkq55Kma2eQ6AXysaNGsb0A/c819b0OOfG9RONJrGSzfi7vST3k9/N7OeWpNNCy9LA8cqqJ+8pZnxXN3s96KT8zDoe/H0K88BY5p2M4m5HIcfj6L79k117OK59mfFCnmyx1zPZZTYb1t3Uzj15s+Nx1XfQyte1r2Oa9jwC1zSHNcDwII4hfKNPUNmfkfMGN5RMOUv6F549gvojw0gbHhVGxgDW/bEAcrzvK8HFmHfBub8upXz74pYjvq6rsbtZI2nZ2ibZw/vl6vnEKxsMM07/cgikld+VjS4/ovmDE5nSSNLzd77ySdXvcXO+pXLGNRb/ghh+SlqagjWaRsY7Mbc/V/0VkrnfD+i3OGUbbWL2GV3XOS4fQhdEpl3QIQkoBJNCoSE0kGoCpBQCkFrTqkFIKITVQ00k0Q00k1ENQfdSTQaxC4fxPhuykf6PlZf8waf/Fd85i5/a/BzVUxjYQJY3CSK/ulwBBae4J+NlrfQim6l2VkhIByscbHUGwutrEMJFpHRSNqmQENmdH/AMxSut7srDrl9CdDYWdyWnUOzNew8bOaRzB1BC8vbearpK+GvgqLNqomTUksB8gYWta6Jxtlcbs1abg81jm1ei1Oopy3XQt5OHDt0PRYCugnkErKaoLI4n1VLDNI2Jtoszhr5CbWNr25crLzJKcOuYyLtOUtBuC4cQCeevA697rrhnKzZpo2TUi3jfSyV12kZZqSqlicXwySwvPF0T3RuPQlp1XtM20xEDK6o3rf4ZYoZR8y2/1XghDjbXl9VnP0/C4n+eEy+shux0DdtK4as9mYf4m0sAP6LWrNqMQmBEtZOQeIY4Qg9DuwLheM6a/Ow/q+q15JQLXOvIcXKY+j9NheacPGf6hzW+Wxl/17qL5Gt946+g1P+iw53mw1aDpx8y2MPghLnGeR0UTGl7nNDS9wBF2guNgbEm5vw4Lpn6iYzouHDyzymM71qTTuOgIYDy5n4rzammcdRd1uQ/yXt4pXtkY2CkjENPma6ZxF3z5SCLvcMzvM3MODRfRefvy29gTb01XDnvE61vPDkvLuX6PChsXDNe1/Pa1+o158lc2w+3b6GKOmlvW0beEkYtNDfU2aeLdTofmF4eyGydLXDPVvfG54ytEWVko9C4uab/L4rDtH4e12Hk1FM41NO3XeRghzG/jZqWjrqOoUxmvG4wtLbfaammwepkpJmS+0GKnsDZ7d48Zg5p1HkD/kqboqczVTWMFy+QMZrrqbBeSyvkkeb2aGkXDQAC4X8x66/Rdx4X0G9xGnJFxETKf5BcfWydN9DwvmmhEbI4m+7GxrG9mgAfost0kLkHdCLIQCEIQCEIQaYUgohSW3Q00gmqGmkmohoQhENNIIWQErG5l1kQiuO2o2Ohqc0rAIZzqXtFg8/iHPuqnxzAXQyNjq4rtbJnAN9zLqM3DgXAAFw10AN7WX0QRdeVi+DxTsLJWB7TyPLqDyKmhTmLVsMz43U0Rp42xNZutCGOzvLgCOLfNpw7DgvRpo2uwo5gC5puLgGw9srjzHRG0myE1KXSwZpYBqR99g69Oq8Knr3thmhL5XNkfHkYGsc1rA9xLORYQ6WV+bW4JGha2+bGpWGWnD/U24a+cdifeHQ6+hWlJT26jkRf4g+h6LaqpSxj3DXKLjv1Uqarjmz5HBxY7I+w1BHJwPvDTTtoV3w4lx7sXHbQDEyQOPyHFKpms97G6ZTY2v6A3uVrOd6r0fqzXRjQlJJ08o16n5pNY1vDieJ5lLW9+6lb4lccst910ifl+qbKbeOa1rDI+/kaG53F3Qeq6zZ/YSqqbPmvSwnW7x9q4dGcu5t8VZWBbOU1G20EYzkWdK7zSu7u5dhYLmrgtnvDuWS0laTAzjum2Mzu54N+p7Luotl6NsYiZBG1o52u4n1JOpK9xrVPIl0OPZsuYJDNGb/wAI4Fq9fD8QkacsguPXmF7HQrBJQseb6g9F6uFxMOTksZsu9q9292HkqJ2VuGxQua6PLPCwshfvA8neAGzTcOsdQfKON9PX8LNnKikfPPVRGFzmCOMOcwuNyC42aTbgOPquxpqZsYIbc34krZDlyyxnXSt4OupLXg7rYXDKaAhNCyBJNBQJCEKjUTSTC6OhppJohhCSagaaSaIaEIUAhCagSE0rIME9MHLgtqdh2yZpaa0U3EtGkb/8j/8AaKxVB7AeKaNvnLE6eRm+ppG5Jg0jK424jQ9uq0MLp2tnmkY5zDIGmSBwsWvvfNxsR71iPU2Kv3aDZeCqbaRjS5oOR4AEjL+h/ZVZj2y01I8Oe3extJ3cobq2/EH0UVyVVfeyn1d+yx2Xs4dgFTWTSCnjJYHWdI7yxN7u/YaqxdntgaanyyT2qZhr5h9k09Gc+5+QW9sq/wBn9kquss5rd1Cf7WQENI/COLvhp1Vm7PbHUtJZwbvpx/ayAFwP4Rwb+vVdExltAsrY0GNrVlZGsjWWUlqY+4QaEFqkApWV1EYsnqll9FsBt1kZCFzs01tgjiJ48Fs+ziyyNCkpcqy0nRlp04Kcc/qtohYnwgrXNL3E2vBUlqmMjgpNkPNS4+w2ElBsildZ0GhCEGomhC6OhoQhENNCEDQhCiGmhCgE0IUQIQhFCEIQCxzQtcCHNDgeIIBCEIjTfSZRZgAaODQLAdljaxCFoZWxqdkIXSTSCykAhCBgLKyL1Qhc8qMwbZCELAYTQhQCEIQIhQcxCFZRjLUAoQtwSDlLOhCmh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281543" y="7261412"/>
            <a:ext cx="7504057" cy="104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+ your </a:t>
            </a:r>
            <a:r>
              <a:rPr lang="en-GB" dirty="0" err="1" smtClean="0"/>
              <a:t>WiFi</a:t>
            </a:r>
            <a:r>
              <a:rPr lang="en-GB" dirty="0" smtClean="0"/>
              <a:t>  =  Disaster 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991" y="6723529"/>
            <a:ext cx="3066913" cy="211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95659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6"/>
          <p:cNvGrpSpPr/>
          <p:nvPr/>
        </p:nvGrpSpPr>
        <p:grpSpPr>
          <a:xfrm>
            <a:off x="11101554" y="155590"/>
            <a:ext cx="1742222" cy="1733973"/>
            <a:chOff x="-190500" y="-190500"/>
            <a:chExt cx="5397500" cy="6121400"/>
          </a:xfrm>
        </p:grpSpPr>
        <p:pic>
          <p:nvPicPr>
            <p:cNvPr id="45" name="malware-security-hooded-data-cyber-crime-criminal-crook-540x334.jpg"/>
            <p:cNvPicPr/>
            <p:nvPr/>
          </p:nvPicPr>
          <p:blipFill>
            <a:blip r:embed="rId2" cstate="print">
              <a:extLst/>
            </a:blip>
            <a:srcRect l="22853" r="22853"/>
            <a:stretch>
              <a:fillRect/>
            </a:stretch>
          </p:blipFill>
          <p:spPr>
            <a:xfrm>
              <a:off x="0" y="0"/>
              <a:ext cx="5016500" cy="5715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4" name="Picture 43"/>
            <p:cNvPicPr/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-76000"/>
                      </a14:imgEffect>
                      <a14:imgEffect>
                        <a14:colorTemperature colorTemp="2800"/>
                      </a14:imgEffect>
                      <a14:imgEffect>
                        <a14:saturation sat="91000"/>
                      </a14:imgEffect>
                      <a14:imgEffect>
                        <a14:brightnessContrast bright="-95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90500" y="-190500"/>
              <a:ext cx="5397500" cy="6121400"/>
            </a:xfrm>
            <a:prstGeom prst="rect">
              <a:avLst/>
            </a:prstGeom>
            <a:effectLst/>
          </p:spPr>
        </p:pic>
      </p:grpSp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en-GB" sz="3982" dirty="0" smtClean="0">
                <a:solidFill>
                  <a:schemeClr val="tx1"/>
                </a:solidFill>
              </a:rPr>
              <a:t>Social media : Business Asset or Threat</a:t>
            </a:r>
            <a:endParaRPr sz="3982" dirty="0">
              <a:solidFill>
                <a:schemeClr val="tx1"/>
              </a:solidFill>
            </a:endParaRP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1192107" y="2709334"/>
            <a:ext cx="10780558" cy="628565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37785" indent="-337785" defTabSz="443945">
              <a:spcBef>
                <a:spcPts val="2699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GB" sz="2600" dirty="0">
                <a:solidFill>
                  <a:schemeClr val="tx1"/>
                </a:solidFill>
                <a:effectLst>
                  <a:outerShdw blurRad="38608" dist="28956" dir="5400000" rotWithShape="0">
                    <a:srgbClr val="000000"/>
                  </a:outerShdw>
                </a:effectLst>
              </a:rPr>
              <a:t>Social Media used to target an organisation?</a:t>
            </a:r>
            <a:endParaRPr sz="2600" dirty="0">
              <a:solidFill>
                <a:schemeClr val="tx1"/>
              </a:solidFill>
              <a:effectLst>
                <a:outerShdw blurRad="38608" dist="28956" dir="5400000" rotWithShape="0">
                  <a:srgbClr val="000000"/>
                </a:outerShdw>
              </a:effectLst>
            </a:endParaRPr>
          </a:p>
          <a:p>
            <a:pPr marL="337785" indent="-337785" defTabSz="443945">
              <a:spcBef>
                <a:spcPts val="2699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GB" sz="2600" dirty="0">
                <a:solidFill>
                  <a:schemeClr val="tx1"/>
                </a:solidFill>
                <a:effectLst>
                  <a:outerShdw blurRad="38608" dist="28956" dir="5400000" rotWithShape="0">
                    <a:srgbClr val="000000"/>
                  </a:outerShdw>
                </a:effectLst>
              </a:rPr>
              <a:t>Usually well considered weak points -</a:t>
            </a:r>
          </a:p>
          <a:p>
            <a:pPr marL="0" indent="0" defTabSz="443945">
              <a:spcBef>
                <a:spcPts val="2699"/>
              </a:spcBef>
              <a:buSzPct val="75000"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lang="en-GB" sz="2600" dirty="0">
                <a:solidFill>
                  <a:schemeClr val="tx1"/>
                </a:solidFill>
                <a:effectLst>
                  <a:outerShdw blurRad="38608" dist="28956" dir="5400000" rotWithShape="0">
                    <a:srgbClr val="000000"/>
                  </a:outerShdw>
                </a:effectLst>
              </a:rPr>
              <a:t>				Perimeter measures, firewall, IDS, IPS, Email scanning.</a:t>
            </a:r>
          </a:p>
          <a:p>
            <a:pPr marL="1777909" lvl="4" indent="0" defTabSz="443945">
              <a:spcBef>
                <a:spcPts val="2699"/>
              </a:spcBef>
              <a:buSzPct val="75000"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lang="en-GB" sz="2600" dirty="0">
                <a:solidFill>
                  <a:schemeClr val="tx1"/>
                </a:solidFill>
                <a:effectLst>
                  <a:outerShdw blurRad="38608" dist="28956" dir="5400000" rotWithShape="0">
                    <a:srgbClr val="000000"/>
                  </a:outerShdw>
                </a:effectLst>
              </a:rPr>
              <a:t>Security architecture and policies, staff training.</a:t>
            </a:r>
          </a:p>
          <a:p>
            <a:pPr marL="1777909" lvl="4" indent="0" defTabSz="443945">
              <a:spcBef>
                <a:spcPts val="2699"/>
              </a:spcBef>
              <a:buSzPct val="75000"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lang="en-GB" sz="2600" dirty="0">
                <a:solidFill>
                  <a:schemeClr val="tx1"/>
                </a:solidFill>
                <a:effectLst>
                  <a:outerShdw blurRad="38608" dist="28956" dir="5400000" rotWithShape="0">
                    <a:srgbClr val="000000"/>
                  </a:outerShdw>
                </a:effectLst>
              </a:rPr>
              <a:t>Access </a:t>
            </a:r>
            <a:r>
              <a:rPr lang="en-GB" sz="2600" dirty="0" err="1">
                <a:solidFill>
                  <a:schemeClr val="tx1"/>
                </a:solidFill>
                <a:effectLst>
                  <a:outerShdw blurRad="38608" dist="28956" dir="5400000" rotWithShape="0">
                    <a:srgbClr val="000000"/>
                  </a:outerShdw>
                </a:effectLst>
              </a:rPr>
              <a:t>Control,and</a:t>
            </a:r>
            <a:r>
              <a:rPr lang="en-GB" sz="2600" dirty="0">
                <a:solidFill>
                  <a:schemeClr val="tx1"/>
                </a:solidFill>
                <a:effectLst>
                  <a:outerShdw blurRad="38608" dist="28956" dir="5400000" rotWithShape="0">
                    <a:srgbClr val="000000"/>
                  </a:outerShdw>
                </a:effectLst>
              </a:rPr>
              <a:t> data encryption.</a:t>
            </a:r>
          </a:p>
          <a:p>
            <a:pPr marL="337785" indent="-337785" defTabSz="443945">
              <a:spcBef>
                <a:spcPts val="2699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GB" sz="2600" dirty="0">
                <a:solidFill>
                  <a:schemeClr val="tx1"/>
                </a:solidFill>
                <a:effectLst>
                  <a:outerShdw blurRad="38608" dist="28956" dir="5400000" rotWithShape="0">
                    <a:srgbClr val="000000"/>
                  </a:outerShdw>
                </a:effectLst>
              </a:rPr>
              <a:t>But What about your staff?</a:t>
            </a:r>
          </a:p>
          <a:p>
            <a:pPr marL="337785" indent="-337785" defTabSz="443945">
              <a:spcBef>
                <a:spcPts val="2699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GB" sz="2600" dirty="0" smtClean="0">
                <a:solidFill>
                  <a:schemeClr val="tx1"/>
                </a:solidFill>
                <a:effectLst>
                  <a:outerShdw blurRad="38608" dist="28956" dir="5400000" rotWithShape="0">
                    <a:srgbClr val="000000"/>
                  </a:outerShdw>
                </a:effectLst>
              </a:rPr>
              <a:t>Activities </a:t>
            </a:r>
            <a:r>
              <a:rPr lang="en-GB" sz="2600" dirty="0">
                <a:solidFill>
                  <a:schemeClr val="tx1"/>
                </a:solidFill>
                <a:effectLst>
                  <a:outerShdw blurRad="38608" dist="28956" dir="5400000" rotWithShape="0">
                    <a:srgbClr val="000000"/>
                  </a:outerShdw>
                </a:effectLst>
              </a:rPr>
              <a:t>seen as private and not in the course of the business</a:t>
            </a:r>
          </a:p>
          <a:p>
            <a:pPr marL="0" indent="0" defTabSz="443945">
              <a:spcBef>
                <a:spcPts val="2699"/>
              </a:spcBef>
              <a:buSzPct val="75000"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lang="en-GB" sz="2600" dirty="0">
                <a:solidFill>
                  <a:schemeClr val="tx1"/>
                </a:solidFill>
                <a:effectLst>
                  <a:outerShdw blurRad="38608" dist="28956" dir="5400000" rotWithShape="0">
                    <a:srgbClr val="000000"/>
                  </a:outerShdw>
                </a:effectLst>
              </a:rPr>
              <a:t>Individuals use of social media – </a:t>
            </a:r>
          </a:p>
          <a:p>
            <a:pPr marL="0" indent="0" defTabSz="443945">
              <a:spcBef>
                <a:spcPts val="2699"/>
              </a:spcBef>
              <a:buSzPct val="75000"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lang="en-GB" sz="2600" dirty="0">
                <a:solidFill>
                  <a:schemeClr val="tx1"/>
                </a:solidFill>
                <a:effectLst>
                  <a:outerShdw blurRad="38608" dist="28956" dir="5400000" rotWithShape="0">
                    <a:srgbClr val="000000"/>
                  </a:outerShdw>
                </a:effectLst>
              </a:rPr>
              <a:t>Can these be leveraged against the organisation as a part of  targeted </a:t>
            </a:r>
            <a:r>
              <a:rPr lang="en-GB" sz="2600" dirty="0">
                <a:solidFill>
                  <a:schemeClr val="tx1"/>
                </a:solidFill>
                <a:effectLst>
                  <a:outerShdw blurRad="38608" dist="28956" dir="5400000" rotWithShape="0">
                    <a:srgbClr val="000000"/>
                  </a:outerShdw>
                </a:effectLst>
                <a:hlinkClick r:id="rId5" action="ppaction://hlinkfile"/>
              </a:rPr>
              <a:t>social Engineering attack</a:t>
            </a:r>
            <a:r>
              <a:rPr lang="en-GB" sz="2600" dirty="0">
                <a:solidFill>
                  <a:schemeClr val="tx1"/>
                </a:solidFill>
                <a:effectLst>
                  <a:outerShdw blurRad="38608" dist="28956" dir="5400000" rotWithShape="0">
                    <a:srgbClr val="000000"/>
                  </a:outerShdw>
                </a:effectLst>
              </a:rPr>
              <a:t> targeting company assets/security.</a:t>
            </a:r>
          </a:p>
          <a:p>
            <a:pPr marL="0" indent="0" defTabSz="443945">
              <a:spcBef>
                <a:spcPts val="2699"/>
              </a:spcBef>
              <a:buSzPct val="75000"/>
              <a:buNone/>
              <a:defRPr sz="1800">
                <a:solidFill>
                  <a:srgbClr val="000000"/>
                </a:solidFill>
                <a:effectLst/>
              </a:defRPr>
            </a:pPr>
            <a:endParaRPr sz="2702" dirty="0">
              <a:effectLst>
                <a:outerShdw blurRad="38608" dist="28956" dir="5400000" rotWithShape="0">
                  <a:srgbClr val="000000"/>
                </a:outerShdw>
              </a:effectLst>
            </a:endParaRPr>
          </a:p>
          <a:p>
            <a:pPr marL="337785" indent="-337785" defTabSz="443945">
              <a:spcBef>
                <a:spcPts val="2699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endParaRPr sz="2702" dirty="0">
              <a:effectLst>
                <a:outerShdw blurRad="38608" dist="28956" dir="5400000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5040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Example !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effectLst/>
              </a:rPr>
              <a:t>Staff member 18-29 = Facebook 500+ Contacts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effectLst/>
              </a:rPr>
              <a:t>Tweets at work with location enabled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effectLst/>
              </a:rPr>
              <a:t>Works in data centre, gym member, h/a locus, pictures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effectLst/>
              </a:rPr>
              <a:t>Meta Data (photos), partners home, car </a:t>
            </a:r>
            <a:r>
              <a:rPr lang="en-GB" dirty="0" err="1" smtClean="0">
                <a:effectLst/>
              </a:rPr>
              <a:t>reg</a:t>
            </a:r>
            <a:r>
              <a:rPr lang="en-GB" dirty="0" smtClean="0">
                <a:effectLst/>
              </a:rPr>
              <a:t>, D.O.B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effectLst/>
                <a:hlinkClick r:id="rId2"/>
              </a:rPr>
              <a:t>www.echosec.com</a:t>
            </a:r>
            <a:endParaRPr lang="en-GB" dirty="0" smtClean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effectLst/>
                <a:hlinkClick r:id="rId3"/>
              </a:rPr>
              <a:t>www.wigle.com</a:t>
            </a:r>
            <a:endParaRPr lang="en-GB" dirty="0" smtClean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effectLst/>
              </a:rPr>
              <a:t>Are the employers happy with this?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06922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Industrial">
  <a:themeElements>
    <a:clrScheme name="Industrial">
      <a:dk1>
        <a:srgbClr val="BC00FF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506</Words>
  <Application>Microsoft Office PowerPoint</Application>
  <PresentationFormat>Custom</PresentationFormat>
  <Paragraphs>139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Industrial</vt:lpstr>
      <vt:lpstr>Office Theme</vt:lpstr>
      <vt:lpstr>Regional Cyber Crime Unit </vt:lpstr>
      <vt:lpstr>The Situation</vt:lpstr>
      <vt:lpstr>Slide 3</vt:lpstr>
      <vt:lpstr>Slide 4</vt:lpstr>
      <vt:lpstr>YaTH Business Impact</vt:lpstr>
      <vt:lpstr>Threats/Attacks</vt:lpstr>
      <vt:lpstr>Slide 7</vt:lpstr>
      <vt:lpstr>Social media : Business Asset or Threat</vt:lpstr>
      <vt:lpstr>Example !</vt:lpstr>
      <vt:lpstr>Slide 10</vt:lpstr>
      <vt:lpstr>The Attraction</vt:lpstr>
      <vt:lpstr>10 Steps to Protection</vt:lpstr>
      <vt:lpstr>Responsibility</vt:lpstr>
      <vt:lpstr>Slide 14</vt:lpstr>
      <vt:lpstr>Slide 15</vt:lpstr>
      <vt:lpstr>LE Structure</vt:lpstr>
      <vt:lpstr>Our Capabilities</vt:lpstr>
      <vt:lpstr>Pursue</vt:lpstr>
      <vt:lpstr>Prevent</vt:lpstr>
      <vt:lpstr>Prepare</vt:lpstr>
      <vt:lpstr>    How prepared are you ?</vt:lpstr>
      <vt:lpstr>Slide 22</vt:lpstr>
      <vt:lpstr>Slide 23</vt:lpstr>
      <vt:lpstr>regional.cyber@westyorkshire.pnn.police.uk  0113 397 0702  07595 009 790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Cyber Crime Unit</dc:title>
  <dc:creator>Halpin, Geoff</dc:creator>
  <cp:lastModifiedBy>amktsanh</cp:lastModifiedBy>
  <cp:revision>50</cp:revision>
  <dcterms:modified xsi:type="dcterms:W3CDTF">2016-02-15T14:51:52Z</dcterms:modified>
</cp:coreProperties>
</file>