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6" r:id="rId19"/>
    <p:sldId id="267" r:id="rId20"/>
    <p:sldId id="268" r:id="rId21"/>
    <p:sldId id="269" r:id="rId22"/>
    <p:sldId id="270" r:id="rId23"/>
    <p:sldId id="287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62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5" autoAdjust="0"/>
  </p:normalViewPr>
  <p:slideViewPr>
    <p:cSldViewPr>
      <p:cViewPr varScale="1">
        <p:scale>
          <a:sx n="115" d="100"/>
          <a:sy n="115" d="100"/>
        </p:scale>
        <p:origin x="-3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9534BD66-AE37-4A27-8B63-E3651681FB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35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0906D01B-52F7-468C-A0E1-A4CED15846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38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6D01B-52F7-468C-A0E1-A4CED158469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47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5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7775575" cy="1081087"/>
          </a:xfrm>
        </p:spPr>
        <p:txBody>
          <a:bodyPr/>
          <a:lstStyle>
            <a:lvl1pPr marL="0" indent="0">
              <a:buFontTx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EF2AC3-CC4F-4A75-A384-F04B9D4361B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8551" name="Picture 7" descr="bj_logo_with_strap_hi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805488"/>
            <a:ext cx="324008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354013" y="1052513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366713" y="5589588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10D08-F190-4253-80D3-9F7E4ABADD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16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99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99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8A108-2577-48C4-98F7-B04ECF143E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2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96C78-240A-4D7A-91FE-F91CFC658C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59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EC23-4E4F-4402-80FE-3109FC0065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1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3CED8-1F36-4099-8C7D-AF798E0388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8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ED1D9-7A89-4157-80BF-1B32EAC89A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8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88982-7D55-465C-940B-03CC4E7399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26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13B9C-00BB-4D9B-B3F4-DD7D584A16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FA63-897C-48EC-B095-54B2498E20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3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9644E-770C-4707-91A2-1615B3F778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2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478E195B-E866-4749-9BCF-B9109BEECA38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7527" name="Picture 7" descr="bj_logo_with_strap_hi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805488"/>
            <a:ext cx="324008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366713" y="5589588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.uk/url?sa=i&amp;rct=j&amp;q=&amp;esrc=s&amp;frm=1&amp;source=images&amp;cd=&amp;cad=rja&amp;uact=8&amp;ved=0CAcQjRw&amp;url=http://www.mikegraglia.com/tag/biz-of-yoga/&amp;ei=wg__VPTVH82s7AaZ6oG4Bg&amp;bvm=bv.87611401,d.ZGU&amp;psig=AFQjCNH-rW01kXjMtsBLblNK9_sNN53IcQ&amp;ust=1426088250405076" TargetMode="External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The Insurance Act</a:t>
            </a:r>
            <a:br>
              <a:rPr lang="en-US" dirty="0" smtClean="0"/>
            </a:br>
            <a:r>
              <a:rPr lang="en-US" sz="2000" dirty="0" smtClean="0"/>
              <a:t>Insurance Institute of Southampton</a:t>
            </a:r>
            <a:br>
              <a:rPr lang="en-US" sz="2000" dirty="0" smtClean="0"/>
            </a:br>
            <a:r>
              <a:rPr lang="en-US" sz="2000" dirty="0" smtClean="0"/>
              <a:t>14 January 2016</a:t>
            </a:r>
            <a:endParaRPr lang="en-US" dirty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Howard FCII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GB" dirty="0" smtClean="0"/>
              <a:t>Unfair Presentation - Remedies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Designed to place insured at risk of losing premium if fraudulent presentation</a:t>
            </a:r>
          </a:p>
          <a:p>
            <a:r>
              <a:rPr lang="en-GB" sz="2400" dirty="0" smtClean="0"/>
              <a:t>Where simply negligent – proportionate remedies will apply</a:t>
            </a:r>
          </a:p>
          <a:p>
            <a:pPr lvl="1"/>
            <a:r>
              <a:rPr lang="en-GB" sz="2000" dirty="0" smtClean="0"/>
              <a:t>If different premium, claim reduced proportionately</a:t>
            </a:r>
          </a:p>
          <a:p>
            <a:pPr lvl="1"/>
            <a:r>
              <a:rPr lang="en-GB" sz="2000" dirty="0" smtClean="0"/>
              <a:t>If different terms, claim considered against those terms</a:t>
            </a:r>
          </a:p>
          <a:p>
            <a:r>
              <a:rPr lang="en-GB" sz="2400" dirty="0" smtClean="0"/>
              <a:t>If insurer can demonstrate it would not have underwritten, then policy avoided and premium returned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19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Unfair Presentation – </a:t>
            </a:r>
            <a:r>
              <a:rPr lang="en-GB" dirty="0"/>
              <a:t>R</a:t>
            </a:r>
            <a:r>
              <a:rPr lang="en-GB" dirty="0" smtClean="0"/>
              <a:t>emedies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84444" y="1559349"/>
            <a:ext cx="2361035" cy="9085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    Deliberate or reckless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    breach of duty of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    fair presentation?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5479803" y="1675780"/>
            <a:ext cx="792088" cy="79208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No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372200" y="1772816"/>
            <a:ext cx="1872208" cy="13681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Would contract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still have been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entered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into, had the duty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been complied with?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 bwMode="auto">
          <a:xfrm rot="5400000">
            <a:off x="6888586" y="3448283"/>
            <a:ext cx="839435" cy="802655"/>
          </a:xfrm>
          <a:prstGeom prst="rightArrow">
            <a:avLst>
              <a:gd name="adj1" fmla="val 45525"/>
              <a:gd name="adj2" fmla="val 44894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>
                <a:latin typeface="Trebuchet MS" pitchFamily="34" charset="0"/>
              </a:rPr>
              <a:t>No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3" name="Left Arrow 12"/>
          <p:cNvSpPr/>
          <p:nvPr/>
        </p:nvSpPr>
        <p:spPr bwMode="auto">
          <a:xfrm rot="20598351">
            <a:off x="5421410" y="2917125"/>
            <a:ext cx="864096" cy="730369"/>
          </a:xfrm>
          <a:prstGeom prst="lef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Yes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012160" y="4509120"/>
            <a:ext cx="2592288" cy="72008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Avoid contract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and </a:t>
            </a:r>
            <a:r>
              <a:rPr lang="en-GB" sz="1400" u="sng" dirty="0" smtClean="0"/>
              <a:t>return</a:t>
            </a:r>
            <a:r>
              <a:rPr lang="en-GB" sz="1400" dirty="0" smtClean="0"/>
              <a:t> premiums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251520" y="3428999"/>
            <a:ext cx="2708337" cy="1800201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If different terms,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treat the policy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as if it had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been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entered into on those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terms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145121" y="3464310"/>
            <a:ext cx="2708337" cy="1800201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 If a higher premium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would have been charged,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insurer can proportionately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reduce the claim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4675" y="1470255"/>
            <a:ext cx="1605688" cy="109117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Avoid contract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and </a:t>
            </a:r>
            <a:r>
              <a:rPr lang="en-GB" sz="1400" u="sng" dirty="0" smtClean="0"/>
              <a:t>retain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premiums</a:t>
            </a:r>
          </a:p>
        </p:txBody>
      </p:sp>
      <p:sp>
        <p:nvSpPr>
          <p:cNvPr id="4" name="Left Arrow 3"/>
          <p:cNvSpPr/>
          <p:nvPr/>
        </p:nvSpPr>
        <p:spPr bwMode="auto">
          <a:xfrm>
            <a:off x="2051720" y="1617564"/>
            <a:ext cx="792088" cy="792088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/>
              <a:t>Yes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6599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-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773488"/>
          </a:xfrm>
        </p:spPr>
        <p:txBody>
          <a:bodyPr/>
          <a:lstStyle/>
          <a:p>
            <a:r>
              <a:rPr lang="en-GB" sz="2400" dirty="0" smtClean="0"/>
              <a:t>Proportionate remedies – likely to see less avoidance – possible retrospective underwriting?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The absolute right of avoidance has been watered down (although not extinguished)</a:t>
            </a:r>
          </a:p>
          <a:p>
            <a:endParaRPr lang="en-GB" sz="2400" dirty="0" smtClean="0"/>
          </a:p>
          <a:p>
            <a:r>
              <a:rPr lang="en-GB" sz="2400" dirty="0" smtClean="0"/>
              <a:t>Unclear whether subsequent claims also affected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1944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Issues (1)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0619" y="1484784"/>
            <a:ext cx="7632848" cy="389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sz="2400" kern="0" dirty="0" smtClean="0">
                <a:solidFill>
                  <a:prstClr val="black"/>
                </a:solidFill>
                <a:latin typeface="Trebuchet MS"/>
              </a:rPr>
              <a:t>Fair presentation needs to be clear and accessible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n-GB" sz="2400" kern="0" dirty="0" smtClean="0">
                <a:solidFill>
                  <a:prstClr val="black"/>
                </a:solidFill>
                <a:latin typeface="Trebuchet MS"/>
              </a:rPr>
              <a:t>Too much information could result in argument presentation was unfair – no data dumping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n-GB" sz="2400" kern="0" dirty="0">
                <a:solidFill>
                  <a:prstClr val="black"/>
                </a:solidFill>
                <a:latin typeface="Trebuchet MS"/>
              </a:rPr>
              <a:t>Need to consider information being provided – difficult for SME </a:t>
            </a:r>
            <a:r>
              <a:rPr lang="en-GB" sz="2400" kern="0" dirty="0" smtClean="0">
                <a:solidFill>
                  <a:prstClr val="black"/>
                </a:solidFill>
                <a:latin typeface="Trebuchet MS"/>
              </a:rPr>
              <a:t>work</a:t>
            </a:r>
            <a:endParaRPr lang="en-GB" sz="2400" kern="0" dirty="0">
              <a:solidFill>
                <a:prstClr val="black"/>
              </a:solidFill>
              <a:latin typeface="Trebuchet MS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endParaRPr lang="en-GB" sz="2400" kern="0" dirty="0" smtClean="0">
              <a:solidFill>
                <a:prstClr val="black"/>
              </a:solidFill>
              <a:latin typeface="Trebuchet MS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endParaRPr lang="en-GB" sz="2400" kern="0" dirty="0">
              <a:solidFill>
                <a:prstClr val="black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37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Issues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solidFill>
                  <a:prstClr val="black"/>
                </a:solidFill>
              </a:rPr>
              <a:t>Term “reasonable search” is not </a:t>
            </a:r>
            <a:r>
              <a:rPr lang="en-GB" sz="2400" dirty="0" smtClean="0">
                <a:solidFill>
                  <a:prstClr val="black"/>
                </a:solidFill>
              </a:rPr>
              <a:t>defined. </a:t>
            </a:r>
          </a:p>
          <a:p>
            <a:pPr marL="0" indent="0">
              <a:buNone/>
            </a:pPr>
            <a:endParaRPr lang="en-GB" sz="2400" dirty="0" smtClean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Senior management is not defined.</a:t>
            </a:r>
          </a:p>
          <a:p>
            <a:pPr lvl="0"/>
            <a:endParaRPr lang="en-GB" sz="2400" dirty="0" smtClean="0">
              <a:solidFill>
                <a:prstClr val="black"/>
              </a:solidFill>
            </a:endParaRPr>
          </a:p>
          <a:p>
            <a:pPr lvl="0"/>
            <a:r>
              <a:rPr lang="en-GB" sz="2400" dirty="0" smtClean="0">
                <a:solidFill>
                  <a:prstClr val="black"/>
                </a:solidFill>
              </a:rPr>
              <a:t>Clients should be aware </a:t>
            </a:r>
            <a:r>
              <a:rPr lang="en-GB" sz="2400" dirty="0">
                <a:solidFill>
                  <a:prstClr val="black"/>
                </a:solidFill>
              </a:rPr>
              <a:t>of different remedies – in particular over proportionate claim </a:t>
            </a:r>
            <a:r>
              <a:rPr lang="en-GB" sz="2400" dirty="0" smtClean="0">
                <a:solidFill>
                  <a:prstClr val="black"/>
                </a:solidFill>
              </a:rPr>
              <a:t>reduction – could have huge impact on large claim</a:t>
            </a:r>
          </a:p>
          <a:p>
            <a:pPr marL="0" lvl="0" indent="0">
              <a:buNone/>
            </a:pPr>
            <a:endParaRPr lang="en-GB" sz="2400" dirty="0" smtClean="0">
              <a:solidFill>
                <a:prstClr val="black"/>
              </a:solidFill>
            </a:endParaRPr>
          </a:p>
          <a:p>
            <a:pPr lvl="0"/>
            <a:r>
              <a:rPr lang="en-GB" sz="2400" dirty="0" smtClean="0">
                <a:solidFill>
                  <a:prstClr val="black"/>
                </a:solidFill>
              </a:rPr>
              <a:t>Insurers may be inclined to take more </a:t>
            </a:r>
            <a:r>
              <a:rPr lang="en-GB" sz="2400" dirty="0">
                <a:solidFill>
                  <a:prstClr val="black"/>
                </a:solidFill>
              </a:rPr>
              <a:t>coverage </a:t>
            </a:r>
            <a:r>
              <a:rPr lang="en-GB" sz="2400" dirty="0" smtClean="0">
                <a:solidFill>
                  <a:prstClr val="black"/>
                </a:solidFill>
              </a:rPr>
              <a:t>points</a:t>
            </a:r>
          </a:p>
          <a:p>
            <a:pPr marL="0" lvl="0" indent="0">
              <a:buNone/>
            </a:pPr>
            <a:endParaRPr lang="en-GB" sz="2400" dirty="0" smtClean="0">
              <a:solidFill>
                <a:prstClr val="black"/>
              </a:solidFill>
            </a:endParaRPr>
          </a:p>
          <a:p>
            <a:pPr lvl="0"/>
            <a:endParaRPr lang="en-GB" sz="28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75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773488"/>
          </a:xfrm>
        </p:spPr>
        <p:txBody>
          <a:bodyPr/>
          <a:lstStyle/>
          <a:p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ABC Limited buys PPL insurance with Large Insurance Co(“LIC”). ABC says its turnover is £20m. A premium of £20,000 is charged.</a:t>
            </a:r>
            <a:endParaRPr lang="en-GB" sz="2200" dirty="0"/>
          </a:p>
          <a:p>
            <a:r>
              <a:rPr lang="en-GB" sz="2200" dirty="0" smtClean="0"/>
              <a:t>Third party claim is made. Liability established at £500,000. During investigations it is found that ABC’s turnover was in fact £40m.</a:t>
            </a:r>
          </a:p>
          <a:p>
            <a:r>
              <a:rPr lang="en-GB" sz="2200" dirty="0" smtClean="0"/>
              <a:t>What happens next?</a:t>
            </a:r>
          </a:p>
          <a:p>
            <a:endParaRPr lang="en-GB" dirty="0"/>
          </a:p>
        </p:txBody>
      </p:sp>
      <p:pic>
        <p:nvPicPr>
          <p:cNvPr id="3074" name="Picture 2" descr="http://www.mikegraglia.com/wp-content/uploads/2012/02/Motorcycle-Rental-Insurance-Contrac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2656"/>
            <a:ext cx="143527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455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377348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 </a:t>
            </a:r>
          </a:p>
          <a:p>
            <a:r>
              <a:rPr lang="en-GB" sz="2000" dirty="0" smtClean="0"/>
              <a:t>Under the new Act, insurers will have to consider what would have happened had ABC given a fair presentation of the risk, including the correct turnover.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It is likely that had the duty been complied with, insurers would have increased the premium to £40,000 (assuming a flat rate).  Proportionate remedies under the act would allow LIC to discount the payment made on the claim by 50% i.e. to £250,000.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4282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with the Case Study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240832"/>
          </a:xfrm>
        </p:spPr>
        <p:txBody>
          <a:bodyPr/>
          <a:lstStyle/>
          <a:p>
            <a:r>
              <a:rPr lang="en-GB" dirty="0" smtClean="0"/>
              <a:t>ABC has another claim in the same policy year assessed at £100,000.  What happens next?</a:t>
            </a:r>
          </a:p>
          <a:p>
            <a:endParaRPr lang="en-GB" dirty="0" smtClean="0"/>
          </a:p>
          <a:p>
            <a:r>
              <a:rPr lang="en-GB" dirty="0" smtClean="0"/>
              <a:t>What if the policy contained a condition of average?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93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Basis of Contract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Previously allowed – converted information provided by </a:t>
            </a:r>
            <a:r>
              <a:rPr lang="en-GB" dirty="0" err="1" smtClean="0"/>
              <a:t>insureds</a:t>
            </a:r>
            <a:r>
              <a:rPr lang="en-GB" dirty="0" smtClean="0"/>
              <a:t> into warranties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Now abolished (same as for consumer contracts)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84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– breach of warranty = insurer can avoid all claims from date of breach, even if breach irrelevant or immaterial to the loss</a:t>
            </a:r>
          </a:p>
          <a:p>
            <a:r>
              <a:rPr lang="en-GB" dirty="0" smtClean="0"/>
              <a:t>Under Act warranties = </a:t>
            </a:r>
            <a:r>
              <a:rPr lang="en-GB" dirty="0" err="1" smtClean="0"/>
              <a:t>suspensive</a:t>
            </a:r>
            <a:r>
              <a:rPr lang="en-GB" dirty="0" smtClean="0"/>
              <a:t> conditions</a:t>
            </a:r>
          </a:p>
          <a:p>
            <a:r>
              <a:rPr lang="en-GB" dirty="0" smtClean="0"/>
              <a:t>Liability suspended until breach remedied</a:t>
            </a:r>
          </a:p>
          <a:p>
            <a:r>
              <a:rPr lang="en-GB" dirty="0" smtClean="0"/>
              <a:t>BUT some breaches cannot be remedied</a:t>
            </a:r>
          </a:p>
          <a:p>
            <a:r>
              <a:rPr lang="en-GB" dirty="0" smtClean="0"/>
              <a:t>Will insurers and the courts seek to apply remedies strictly?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52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032920"/>
          </a:xfrm>
        </p:spPr>
        <p:txBody>
          <a:bodyPr/>
          <a:lstStyle/>
          <a:p>
            <a:pPr lvl="0"/>
            <a:r>
              <a:rPr lang="en-GB" sz="2400" dirty="0" smtClean="0"/>
              <a:t>Understand </a:t>
            </a:r>
            <a:r>
              <a:rPr lang="en-GB" sz="2400" dirty="0"/>
              <a:t>the changes to the statutory </a:t>
            </a:r>
            <a:r>
              <a:rPr lang="en-GB" sz="2400" dirty="0" smtClean="0"/>
              <a:t>framework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Understand </a:t>
            </a:r>
            <a:r>
              <a:rPr lang="en-GB" sz="2400" dirty="0"/>
              <a:t>the remedies available to </a:t>
            </a:r>
            <a:r>
              <a:rPr lang="en-GB" sz="2400" dirty="0" smtClean="0"/>
              <a:t>insurers</a:t>
            </a:r>
          </a:p>
          <a:p>
            <a:pPr marL="0" lvl="0" indent="0">
              <a:buNone/>
            </a:pPr>
            <a:r>
              <a:rPr lang="en-GB" sz="2400" dirty="0" smtClean="0"/>
              <a:t> </a:t>
            </a:r>
          </a:p>
          <a:p>
            <a:r>
              <a:rPr lang="en-GB" sz="2400" dirty="0"/>
              <a:t>Identify potential problem </a:t>
            </a:r>
            <a:r>
              <a:rPr lang="en-GB" sz="2400" dirty="0" smtClean="0"/>
              <a:t>areas</a:t>
            </a:r>
          </a:p>
          <a:p>
            <a:endParaRPr lang="en-GB" sz="2400" dirty="0"/>
          </a:p>
          <a:p>
            <a:pPr lvl="0"/>
            <a:r>
              <a:rPr lang="en-GB" sz="2400" dirty="0" smtClean="0"/>
              <a:t>Practical </a:t>
            </a:r>
            <a:r>
              <a:rPr lang="en-GB" sz="2400" dirty="0"/>
              <a:t>considerations at policy </a:t>
            </a:r>
            <a:r>
              <a:rPr lang="en-GB" sz="2400" dirty="0" smtClean="0"/>
              <a:t>renewal</a:t>
            </a:r>
          </a:p>
          <a:p>
            <a:pPr lvl="0"/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74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Fraudulent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No definition of fraud in the Act</a:t>
            </a:r>
          </a:p>
          <a:p>
            <a:r>
              <a:rPr lang="en-GB" dirty="0" smtClean="0"/>
              <a:t>No claim in relation to claim arising out of fraudulent act</a:t>
            </a:r>
          </a:p>
          <a:p>
            <a:r>
              <a:rPr lang="en-GB" dirty="0" smtClean="0"/>
              <a:t>But claims arising from a pre-fraud event would be payable</a:t>
            </a:r>
          </a:p>
          <a:p>
            <a:r>
              <a:rPr lang="en-GB" dirty="0" smtClean="0"/>
              <a:t>Effectively codification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46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Contracting out – the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Will only apply for business </a:t>
            </a:r>
            <a:r>
              <a:rPr lang="en-GB" dirty="0" err="1" smtClean="0"/>
              <a:t>insureds</a:t>
            </a:r>
            <a:endParaRPr lang="en-GB" dirty="0" smtClean="0"/>
          </a:p>
          <a:p>
            <a:r>
              <a:rPr lang="en-GB" dirty="0" smtClean="0"/>
              <a:t>The disadvantageous term must be clear and unambiguous </a:t>
            </a:r>
          </a:p>
          <a:p>
            <a:r>
              <a:rPr lang="en-GB" dirty="0" smtClean="0"/>
              <a:t>Must be drawn to the insured’s attention (sliding scale depending on sophistication of insured) </a:t>
            </a:r>
            <a:r>
              <a:rPr lang="en-GB" b="1" i="1" dirty="0" smtClean="0"/>
              <a:t>before</a:t>
            </a:r>
            <a:r>
              <a:rPr lang="en-GB" dirty="0" smtClean="0"/>
              <a:t> the contract is entered into</a:t>
            </a:r>
          </a:p>
          <a:p>
            <a:r>
              <a:rPr lang="en-GB" dirty="0" smtClean="0"/>
              <a:t>Applies to </a:t>
            </a:r>
            <a:r>
              <a:rPr lang="en-GB" b="1" i="1" dirty="0" smtClean="0"/>
              <a:t>all</a:t>
            </a:r>
            <a:r>
              <a:rPr lang="en-GB" dirty="0" smtClean="0"/>
              <a:t> disadvantageous terms however small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80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Contracting out – the pitfalls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Brokers need to be careful in checking policy terms and conditions </a:t>
            </a:r>
          </a:p>
          <a:p>
            <a:r>
              <a:rPr lang="en-GB" dirty="0" smtClean="0"/>
              <a:t>If broker has actual knowledge of the term then could be liable if insured not advised</a:t>
            </a:r>
          </a:p>
          <a:p>
            <a:r>
              <a:rPr lang="en-GB" dirty="0" smtClean="0"/>
              <a:t>Insurers need to adequately flag up the policy terms and conditions where they seek to contract out (although it need not be explicitly stated)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12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Available 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Michael Howard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4457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8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Background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032920"/>
          </a:xfrm>
        </p:spPr>
        <p:txBody>
          <a:bodyPr/>
          <a:lstStyle/>
          <a:p>
            <a:r>
              <a:rPr lang="en-GB" sz="2200" dirty="0" smtClean="0"/>
              <a:t>Most insurance contract law dates back to Marine Insurance Act 1906</a:t>
            </a:r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Case law has modernised but reform has been in the air in recent years</a:t>
            </a:r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Recent consultations have been ongoing since 2011</a:t>
            </a:r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Consumer Insurance (Disclosure and Representations) Act 2012 – came into force April 2013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16060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reform?</a:t>
            </a:r>
            <a:endParaRPr lang="en-US" dirty="0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377348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Law Commission’s stated aims;</a:t>
            </a:r>
          </a:p>
          <a:p>
            <a:endParaRPr lang="en-US" sz="2000" dirty="0" smtClean="0"/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nsure better exchange of information between insurer and insured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educe the </a:t>
            </a:r>
            <a:r>
              <a:rPr lang="en-US" sz="2000" dirty="0"/>
              <a:t>number of </a:t>
            </a:r>
            <a:r>
              <a:rPr lang="en-US" sz="2000" dirty="0" smtClean="0"/>
              <a:t>disputes, saving legal </a:t>
            </a:r>
            <a:r>
              <a:rPr lang="en-US" sz="2000" dirty="0"/>
              <a:t>costs and </a:t>
            </a:r>
            <a:r>
              <a:rPr lang="en-US" sz="2000" dirty="0" smtClean="0"/>
              <a:t>avoiding “disruption </a:t>
            </a:r>
            <a:r>
              <a:rPr lang="en-US" sz="2000" dirty="0"/>
              <a:t>for both insurer and </a:t>
            </a:r>
            <a:r>
              <a:rPr lang="en-US" sz="2000" dirty="0" smtClean="0"/>
              <a:t>insured”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educe the number of claims rejected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ncrease confidence in the insurance sector domestically </a:t>
            </a:r>
            <a:r>
              <a:rPr lang="en-US" sz="2000" dirty="0"/>
              <a:t>and </a:t>
            </a:r>
            <a:r>
              <a:rPr lang="en-US" sz="2000" dirty="0" smtClean="0"/>
              <a:t>internationally</a:t>
            </a:r>
          </a:p>
          <a:p>
            <a:pPr marL="457200" lvl="1" indent="0">
              <a:buNone/>
            </a:pPr>
            <a:endParaRPr lang="en-US" sz="2000" i="1" dirty="0" smtClean="0"/>
          </a:p>
          <a:p>
            <a:pPr marL="457200" lvl="1" indent="0">
              <a:buNone/>
            </a:pPr>
            <a:r>
              <a:rPr lang="en-US" sz="2000" i="1" dirty="0" smtClean="0"/>
              <a:t>Impact Assessment, Law Commissions, June 2012</a:t>
            </a:r>
          </a:p>
          <a:p>
            <a:pPr lvl="1"/>
            <a:endParaRPr lang="en-US" sz="2200" i="1" dirty="0"/>
          </a:p>
          <a:p>
            <a:pPr lvl="1"/>
            <a:endParaRPr lang="en-US" sz="2200" i="1" dirty="0" smtClean="0"/>
          </a:p>
        </p:txBody>
      </p:sp>
    </p:spTree>
    <p:extLst>
      <p:ext uri="{BB962C8B-B14F-4D97-AF65-F5344CB8AC3E}">
        <p14:creationId xmlns:p14="http://schemas.microsoft.com/office/powerpoint/2010/main" val="101780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Insurance Act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725544" cy="37014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400" dirty="0" smtClean="0"/>
              <a:t>Duty of Fair Presentation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/>
              <a:t>Removal of the Duty of Utmost Good Faith </a:t>
            </a:r>
            <a:endParaRPr lang="en-GB" sz="2400" dirty="0" smtClean="0"/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Warranties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Contracting out</a:t>
            </a:r>
          </a:p>
          <a:p>
            <a:pPr>
              <a:spcBef>
                <a:spcPts val="0"/>
              </a:spcBef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Fraud</a:t>
            </a:r>
          </a:p>
          <a:p>
            <a:endParaRPr lang="en-GB" sz="24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1534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of utmost good faith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96091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916832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i="1" dirty="0" smtClean="0"/>
              <a:t>Carter v Boehm </a:t>
            </a:r>
            <a:r>
              <a:rPr lang="en-GB" sz="2000" dirty="0" smtClean="0"/>
              <a:t>(1766)</a:t>
            </a:r>
          </a:p>
          <a:p>
            <a:endParaRPr lang="en-GB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i="1" dirty="0" smtClean="0"/>
              <a:t>“Good </a:t>
            </a:r>
            <a:r>
              <a:rPr lang="en-GB" sz="2000" i="1" dirty="0"/>
              <a:t>faith forbids either party by concealing what he privately knows, to draw the other into a bargain from his ignorance of that fact, and his believing the </a:t>
            </a:r>
            <a:r>
              <a:rPr lang="en-GB" sz="2000" i="1" dirty="0" smtClean="0"/>
              <a:t>contrary” </a:t>
            </a:r>
            <a:r>
              <a:rPr lang="en-GB" sz="2000" dirty="0" smtClean="0"/>
              <a:t>(Lord Mansfield)</a:t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new act removes insurers’ rights to rely on a breach of the duty of utmost good faith to avoid a policy.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4572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of Fair Presentation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Current position:</a:t>
            </a:r>
          </a:p>
          <a:p>
            <a:endParaRPr lang="en-GB" sz="1800" dirty="0" smtClean="0"/>
          </a:p>
          <a:p>
            <a:pPr lvl="1"/>
            <a:r>
              <a:rPr lang="en-GB" sz="1800" dirty="0" smtClean="0"/>
              <a:t>Insured must disclose “</a:t>
            </a:r>
            <a:r>
              <a:rPr lang="en-GB" sz="1800" i="1" dirty="0" smtClean="0"/>
              <a:t>every material circumstance</a:t>
            </a:r>
            <a:r>
              <a:rPr lang="en-GB" sz="1800" dirty="0" smtClean="0"/>
              <a:t>” which it ought to know “</a:t>
            </a:r>
            <a:r>
              <a:rPr lang="en-GB" sz="1800" i="1" dirty="0" smtClean="0"/>
              <a:t>in the ordinary course of business</a:t>
            </a:r>
            <a:r>
              <a:rPr lang="en-GB" sz="1800" dirty="0" smtClean="0"/>
              <a:t>”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A material circumstance is one which “</a:t>
            </a:r>
            <a:r>
              <a:rPr lang="en-GB" sz="1800" i="1" dirty="0" smtClean="0"/>
              <a:t>would influence the judgement of a prudent insurer in fixing the premium, or determining whether he will take the risk</a:t>
            </a:r>
            <a:r>
              <a:rPr lang="en-GB" sz="1800" dirty="0" smtClean="0"/>
              <a:t>” Section 18 (2) Marine Insurance Act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Insurers’ remedy is avoidance  </a:t>
            </a:r>
          </a:p>
        </p:txBody>
      </p:sp>
    </p:spTree>
    <p:extLst>
      <p:ext uri="{BB962C8B-B14F-4D97-AF65-F5344CB8AC3E}">
        <p14:creationId xmlns:p14="http://schemas.microsoft.com/office/powerpoint/2010/main" val="1503945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711" y="1124744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09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Duty of Fair </a:t>
            </a:r>
            <a:r>
              <a:rPr lang="en-GB" dirty="0" smtClean="0"/>
              <a:t>Presentation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388890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A fair presentation discloses every material circumstance which is known or ought to be known by senior management, or those responsible for arranging the insurance, following a </a:t>
            </a:r>
            <a:r>
              <a:rPr lang="en-GB" sz="1800" i="1" dirty="0" smtClean="0"/>
              <a:t>reasonable</a:t>
            </a:r>
            <a:r>
              <a:rPr lang="en-GB" sz="1800" dirty="0" smtClean="0"/>
              <a:t> search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 circumstance is material if it would influence the </a:t>
            </a:r>
            <a:r>
              <a:rPr lang="en-GB" sz="1800" dirty="0" smtClean="0"/>
              <a:t>judgement </a:t>
            </a:r>
            <a:r>
              <a:rPr lang="en-GB" sz="1800" dirty="0"/>
              <a:t>of a prudent insurer in determining whether to take the risk and, if so, on what </a:t>
            </a:r>
            <a:r>
              <a:rPr lang="en-GB" sz="1800" dirty="0" smtClean="0"/>
              <a:t>terms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Presentation must be made in a way that is </a:t>
            </a:r>
            <a:r>
              <a:rPr lang="en-GB" sz="1800" u="sng" dirty="0" smtClean="0"/>
              <a:t>reasonably clear and accessible</a:t>
            </a:r>
            <a:endParaRPr lang="en-GB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A fair presentation can also include a presentation which puts the insurer </a:t>
            </a:r>
            <a:r>
              <a:rPr lang="en-GB" sz="1800" u="sng" dirty="0" smtClean="0"/>
              <a:t>on notice </a:t>
            </a:r>
            <a:r>
              <a:rPr lang="en-GB" sz="1800" dirty="0" smtClean="0"/>
              <a:t>that it needs to make further enquiries</a:t>
            </a:r>
          </a:p>
          <a:p>
            <a:pPr lvl="1"/>
            <a:endParaRPr lang="en-GB" sz="1600" dirty="0" smtClean="0"/>
          </a:p>
          <a:p>
            <a:pPr lvl="1"/>
            <a:endParaRPr lang="en-GB" sz="2000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87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J Colour Palette">
      <a:dk1>
        <a:sysClr val="windowText" lastClr="000000"/>
      </a:dk1>
      <a:lt1>
        <a:srgbClr val="FFFFFF"/>
      </a:lt1>
      <a:dk2>
        <a:srgbClr val="B30838"/>
      </a:dk2>
      <a:lt2>
        <a:srgbClr val="56004E"/>
      </a:lt2>
      <a:accent1>
        <a:srgbClr val="B9AB97"/>
      </a:accent1>
      <a:accent2>
        <a:srgbClr val="9EA374"/>
      </a:accent2>
      <a:accent3>
        <a:srgbClr val="B30838"/>
      </a:accent3>
      <a:accent4>
        <a:srgbClr val="56004E"/>
      </a:accent4>
      <a:accent5>
        <a:srgbClr val="EDE7DD"/>
      </a:accent5>
      <a:accent6>
        <a:srgbClr val="495E53"/>
      </a:accent6>
      <a:hlink>
        <a:srgbClr val="0000FF"/>
      </a:hlink>
      <a:folHlink>
        <a:srgbClr val="800080"/>
      </a:folHlink>
    </a:clrScheme>
    <a:fontScheme name="Custom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464</TotalTime>
  <Words>1048</Words>
  <Application>Microsoft Macintosh PowerPoint</Application>
  <PresentationFormat>On-screen Show (4:3)</PresentationFormat>
  <Paragraphs>162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The Insurance Act Insurance Institute of Southampton 14 January 2016</vt:lpstr>
      <vt:lpstr>Content</vt:lpstr>
      <vt:lpstr> Background </vt:lpstr>
      <vt:lpstr>Why reform?</vt:lpstr>
      <vt:lpstr>The Insurance Act 2015</vt:lpstr>
      <vt:lpstr>Duty of utmost good faith</vt:lpstr>
      <vt:lpstr>Duty of Fair Presentation (1)</vt:lpstr>
      <vt:lpstr>PowerPoint Presentation</vt:lpstr>
      <vt:lpstr>Duty of Fair Presentation (2)</vt:lpstr>
      <vt:lpstr>Unfair Presentation - Remedies</vt:lpstr>
      <vt:lpstr>Unfair Presentation – Remedies</vt:lpstr>
      <vt:lpstr>Remedies - impact</vt:lpstr>
      <vt:lpstr>Possible Issues (1)</vt:lpstr>
      <vt:lpstr>Possible Issues (2)</vt:lpstr>
      <vt:lpstr>Case study 1</vt:lpstr>
      <vt:lpstr>Case study 1</vt:lpstr>
      <vt:lpstr>Issues with the Case Study </vt:lpstr>
      <vt:lpstr>Basis of Contract Clauses</vt:lpstr>
      <vt:lpstr>Warranties</vt:lpstr>
      <vt:lpstr>Fraudulent Claims</vt:lpstr>
      <vt:lpstr>Contracting out – the basics</vt:lpstr>
      <vt:lpstr>Contracting out – the pitfalls</vt:lpstr>
      <vt:lpstr>Presentation </vt:lpstr>
    </vt:vector>
  </TitlesOfParts>
  <Company>Browne Jacobson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Act</dc:title>
  <dc:creator>NICHOLAE</dc:creator>
  <cp:lastModifiedBy>Emma Clarke</cp:lastModifiedBy>
  <cp:revision>22</cp:revision>
  <dcterms:created xsi:type="dcterms:W3CDTF">2015-06-01T08:49:35Z</dcterms:created>
  <dcterms:modified xsi:type="dcterms:W3CDTF">2016-02-06T10:30:32Z</dcterms:modified>
</cp:coreProperties>
</file>