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3" r:id="rId2"/>
  </p:sldMasterIdLst>
  <p:notesMasterIdLst>
    <p:notesMasterId r:id="rId24"/>
  </p:notesMasterIdLst>
  <p:handoutMasterIdLst>
    <p:handoutMasterId r:id="rId25"/>
  </p:handoutMasterIdLst>
  <p:sldIdLst>
    <p:sldId id="272" r:id="rId3"/>
    <p:sldId id="310" r:id="rId4"/>
    <p:sldId id="273" r:id="rId5"/>
    <p:sldId id="276" r:id="rId6"/>
    <p:sldId id="277" r:id="rId7"/>
    <p:sldId id="298" r:id="rId8"/>
    <p:sldId id="286" r:id="rId9"/>
    <p:sldId id="279" r:id="rId10"/>
    <p:sldId id="280" r:id="rId11"/>
    <p:sldId id="282" r:id="rId12"/>
    <p:sldId id="285" r:id="rId13"/>
    <p:sldId id="309" r:id="rId14"/>
    <p:sldId id="292" r:id="rId15"/>
    <p:sldId id="288" r:id="rId16"/>
    <p:sldId id="289" r:id="rId17"/>
    <p:sldId id="290" r:id="rId18"/>
    <p:sldId id="299" r:id="rId19"/>
    <p:sldId id="300" r:id="rId20"/>
    <p:sldId id="291" r:id="rId21"/>
    <p:sldId id="311" r:id="rId22"/>
    <p:sldId id="308" r:id="rId2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18A"/>
    <a:srgbClr val="CDC5B5"/>
    <a:srgbClr val="DDDDDD"/>
    <a:srgbClr val="FF5800"/>
    <a:srgbClr val="E37303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4660"/>
  </p:normalViewPr>
  <p:slideViewPr>
    <p:cSldViewPr>
      <p:cViewPr>
        <p:scale>
          <a:sx n="78" d="100"/>
          <a:sy n="78" d="100"/>
        </p:scale>
        <p:origin x="-1392" y="-528"/>
      </p:cViewPr>
      <p:guideLst>
        <p:guide orient="horz" pos="2160"/>
        <p:guide orient="horz" pos="210"/>
        <p:guide orient="horz" pos="935"/>
        <p:guide orient="horz" pos="1344"/>
        <p:guide orient="horz" pos="572"/>
        <p:guide pos="2880"/>
        <p:guide pos="295"/>
        <p:guide pos="340"/>
        <p:guide pos="5420"/>
        <p:guide pos="1565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702"/>
    </p:cViewPr>
  </p:sorterViewPr>
  <p:notesViewPr>
    <p:cSldViewPr showGuides="1">
      <p:cViewPr varScale="1">
        <p:scale>
          <a:sx n="84" d="100"/>
          <a:sy n="84" d="100"/>
        </p:scale>
        <p:origin x="-2508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E37303"/>
              </a:solidFill>
            </c:spPr>
          </c:dPt>
          <c:dPt>
            <c:idx val="1"/>
            <c:spPr>
              <a:solidFill>
                <a:srgbClr val="54237D"/>
              </a:solidFill>
            </c:spPr>
          </c:dPt>
          <c:val>
            <c:numRef>
              <c:f>Sheet1!$E$7:$E$8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E37303"/>
              </a:solidFill>
            </c:spPr>
          </c:dPt>
          <c:dPt>
            <c:idx val="1"/>
            <c:spPr>
              <a:solidFill>
                <a:srgbClr val="54237D"/>
              </a:solidFill>
            </c:spPr>
          </c:dPt>
          <c:val>
            <c:numRef>
              <c:f>Sheet1!$C$24:$C$25</c:f>
              <c:numCache>
                <c:formatCode>General</c:formatCode>
                <c:ptCount val="2"/>
                <c:pt idx="0">
                  <c:v>1</c:v>
                </c:pt>
                <c:pt idx="1">
                  <c:v>12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E37303"/>
              </a:solidFill>
            </c:spPr>
          </c:dPt>
          <c:dPt>
            <c:idx val="1"/>
            <c:spPr>
              <a:solidFill>
                <a:srgbClr val="54237D"/>
              </a:solidFill>
            </c:spPr>
          </c:dPt>
          <c:val>
            <c:numRef>
              <c:f>Sheet1!$C$28:$C$29</c:f>
              <c:numCache>
                <c:formatCode>General</c:formatCode>
                <c:ptCount val="2"/>
                <c:pt idx="0">
                  <c:v>1</c:v>
                </c:pt>
                <c:pt idx="1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BB40-604D-407D-B9F4-17055297AF4C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6E81-1F31-43A4-AD9B-4D984E52D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724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43BE4-5CFA-49BD-A150-EECDF71607A0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948C-2ADC-4F6A-8C70-BBB664C2A1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188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948C-2ADC-4F6A-8C70-BBB664C2A1C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948C-2ADC-4F6A-8C70-BBB664C2A1C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Slide used for Simply Biz events July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948C-2ADC-4F6A-8C70-BBB664C2A1C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4AD89-ABB0-43D8-9DF6-1F387D45E56F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948C-2ADC-4F6A-8C70-BBB664C2A1C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97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60011-PowerPoint-S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688" y="2008188"/>
            <a:ext cx="6735762" cy="1133475"/>
          </a:xfrm>
        </p:spPr>
        <p:txBody>
          <a:bodyPr tIns="45720" bIns="45720"/>
          <a:lstStyle>
            <a:lvl1pPr>
              <a:lnSpc>
                <a:spcPts val="3600"/>
              </a:lnSpc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2275" y="3241675"/>
            <a:ext cx="5237163" cy="1627188"/>
          </a:xfr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6563" y="6381750"/>
            <a:ext cx="7559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Scottish </a:t>
            </a:r>
            <a:r>
              <a:rPr lang="en-GB" sz="1100" b="1" dirty="0">
                <a:solidFill>
                  <a:schemeClr val="bg1"/>
                </a:solidFill>
              </a:rPr>
              <a:t>Provident </a:t>
            </a:r>
            <a:r>
              <a:rPr lang="en-GB" sz="1100" b="1" dirty="0" smtClean="0">
                <a:solidFill>
                  <a:schemeClr val="bg1"/>
                </a:solidFill>
              </a:rPr>
              <a:t>is </a:t>
            </a:r>
            <a:r>
              <a:rPr lang="en-GB" sz="1100" b="1" dirty="0">
                <a:solidFill>
                  <a:schemeClr val="bg1"/>
                </a:solidFill>
              </a:rPr>
              <a:t>part of the Royal London Group</a:t>
            </a:r>
          </a:p>
        </p:txBody>
      </p:sp>
      <p:pic>
        <p:nvPicPr>
          <p:cNvPr id="38915" name="Picture 3" descr="SP_Logo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579438"/>
            <a:ext cx="27368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589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273050"/>
            <a:ext cx="5659437" cy="700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988840"/>
            <a:ext cx="8064500" cy="345638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2" y="5445125"/>
            <a:ext cx="3773947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3450" y="1487613"/>
            <a:ext cx="8147050" cy="309711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Table Title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058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273050"/>
            <a:ext cx="5659437" cy="700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784"/>
            <a:ext cx="8064500" cy="345638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2" y="5445125"/>
            <a:ext cx="3773947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72698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096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72698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32778" y="2133600"/>
            <a:ext cx="1949450" cy="10795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444563" y="1630363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2483768" y="1628800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4522973" y="1627237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2" hasCustomPrompt="1"/>
          </p:nvPr>
        </p:nvSpPr>
        <p:spPr>
          <a:xfrm>
            <a:off x="6562178" y="1625674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34988" y="3356992"/>
            <a:ext cx="1949450" cy="1079500"/>
          </a:xfrm>
          <a:solidFill>
            <a:schemeClr val="accent2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568715" y="2134800"/>
            <a:ext cx="1949450" cy="1079500"/>
          </a:xfrm>
          <a:solidFill>
            <a:schemeClr val="accent4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2570925" y="3358800"/>
            <a:ext cx="1949450" cy="1079500"/>
          </a:xfrm>
          <a:solidFill>
            <a:schemeClr val="accent4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604652" y="2134800"/>
            <a:ext cx="1949450" cy="1079500"/>
          </a:xfrm>
          <a:solidFill>
            <a:schemeClr val="accent6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606862" y="3358800"/>
            <a:ext cx="1949450" cy="1079500"/>
          </a:xfrm>
          <a:solidFill>
            <a:schemeClr val="accent6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640589" y="2134800"/>
            <a:ext cx="1949450" cy="1079500"/>
          </a:xfrm>
          <a:solidFill>
            <a:schemeClr val="accent3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642799" y="3358800"/>
            <a:ext cx="1949450" cy="1079500"/>
          </a:xfrm>
          <a:solidFill>
            <a:schemeClr val="accent3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116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3187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32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60011-PowerPoint-B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688" y="2008188"/>
            <a:ext cx="6735762" cy="1133475"/>
          </a:xfrm>
        </p:spPr>
        <p:txBody>
          <a:bodyPr tIns="45720" bIns="45720"/>
          <a:lstStyle>
            <a:lvl1pPr>
              <a:lnSpc>
                <a:spcPts val="3600"/>
              </a:lnSpc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2275" y="3241675"/>
            <a:ext cx="5237163" cy="1627188"/>
          </a:xfr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6563" y="6381750"/>
            <a:ext cx="7559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Bright Grey </a:t>
            </a:r>
            <a:r>
              <a:rPr lang="en-GB" sz="1100" b="1" dirty="0" smtClean="0">
                <a:solidFill>
                  <a:schemeClr val="bg1"/>
                </a:solidFill>
              </a:rPr>
              <a:t>is </a:t>
            </a:r>
            <a:r>
              <a:rPr lang="en-GB" sz="1100" b="1" dirty="0">
                <a:solidFill>
                  <a:schemeClr val="bg1"/>
                </a:solidFill>
              </a:rPr>
              <a:t>part of the Royal London Group</a:t>
            </a:r>
          </a:p>
        </p:txBody>
      </p:sp>
      <p:pic>
        <p:nvPicPr>
          <p:cNvPr id="35843" name="Picture 3" descr="BG_Logo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" y="525463"/>
            <a:ext cx="2736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884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60011-PowerPoint-BG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5450" y="1370013"/>
            <a:ext cx="6735763" cy="1133475"/>
          </a:xfrm>
        </p:spPr>
        <p:txBody>
          <a:bodyPr tIns="45720" bIns="45720"/>
          <a:lstStyle>
            <a:lvl1pPr>
              <a:lnSpc>
                <a:spcPts val="3600"/>
              </a:lnSpc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36563" y="6381750"/>
            <a:ext cx="7559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Bright Grey </a:t>
            </a:r>
            <a:r>
              <a:rPr lang="en-GB" sz="1100" b="1" dirty="0" smtClean="0">
                <a:solidFill>
                  <a:schemeClr val="bg1"/>
                </a:solidFill>
              </a:rPr>
              <a:t>is </a:t>
            </a:r>
            <a:r>
              <a:rPr lang="en-GB" sz="1100" b="1" dirty="0">
                <a:solidFill>
                  <a:schemeClr val="bg1"/>
                </a:solidFill>
              </a:rPr>
              <a:t>part of the Royal London Group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283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509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1" y="1484312"/>
            <a:ext cx="4435301" cy="42489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2725" y="1341438"/>
            <a:ext cx="3304994" cy="43735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655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4853352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92080" y="980728"/>
            <a:ext cx="3851488" cy="518457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800" y="1379538"/>
            <a:ext cx="4500240" cy="4641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01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60011-PowerPoint-SP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5450" y="1370013"/>
            <a:ext cx="6735763" cy="1133475"/>
          </a:xfrm>
        </p:spPr>
        <p:txBody>
          <a:bodyPr tIns="45720" bIns="45720"/>
          <a:lstStyle>
            <a:lvl1pPr>
              <a:lnSpc>
                <a:spcPts val="3600"/>
              </a:lnSpc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36563" y="6381750"/>
            <a:ext cx="7559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Scottish </a:t>
            </a:r>
            <a:r>
              <a:rPr lang="en-GB" sz="1100" b="1" dirty="0">
                <a:solidFill>
                  <a:schemeClr val="bg1"/>
                </a:solidFill>
              </a:rPr>
              <a:t>Provident </a:t>
            </a:r>
            <a:r>
              <a:rPr lang="en-GB" sz="1100" b="1" dirty="0" smtClean="0">
                <a:solidFill>
                  <a:schemeClr val="bg1"/>
                </a:solidFill>
              </a:rPr>
              <a:t>is </a:t>
            </a:r>
            <a:r>
              <a:rPr lang="en-GB" sz="1100" b="1" dirty="0">
                <a:solidFill>
                  <a:schemeClr val="bg1"/>
                </a:solidFill>
              </a:rPr>
              <a:t>part of the Royal London Group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177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4853352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92080" y="980728"/>
            <a:ext cx="3851488" cy="518457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564" y="1844824"/>
            <a:ext cx="4293452" cy="4104456"/>
          </a:xfrm>
        </p:spPr>
        <p:txBody>
          <a:bodyPr/>
          <a:lstStyle>
            <a:lvl1pPr marL="360363" indent="-360363">
              <a:buClrTx/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38728" y="1394304"/>
            <a:ext cx="4040188" cy="402059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36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2124422" y="1484313"/>
            <a:ext cx="4895850" cy="37449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3" y="5445125"/>
            <a:ext cx="2029114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2751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39750" y="1484313"/>
            <a:ext cx="8064500" cy="37449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3" y="5445125"/>
            <a:ext cx="2029114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9226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40246" y="1484313"/>
            <a:ext cx="3311674" cy="374491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3" y="5445125"/>
            <a:ext cx="2029114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39952" y="2060848"/>
            <a:ext cx="4464298" cy="2736304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/>
            </a:lvl1pPr>
            <a:lvl2pPr>
              <a:lnSpc>
                <a:spcPts val="2400"/>
              </a:lnSpc>
              <a:spcBef>
                <a:spcPts val="0"/>
              </a:spcBef>
              <a:defRPr sz="2000"/>
            </a:lvl2pPr>
            <a:lvl3pPr>
              <a:lnSpc>
                <a:spcPts val="2400"/>
              </a:lnSpc>
              <a:spcBef>
                <a:spcPts val="0"/>
              </a:spcBef>
              <a:defRPr sz="2000"/>
            </a:lvl3pPr>
            <a:lvl4pPr>
              <a:lnSpc>
                <a:spcPts val="2400"/>
              </a:lnSpc>
              <a:spcBef>
                <a:spcPts val="0"/>
              </a:spcBef>
              <a:defRPr sz="2000"/>
            </a:lvl4pPr>
            <a:lvl5pPr>
              <a:lnSpc>
                <a:spcPts val="24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837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273050"/>
            <a:ext cx="5659437" cy="700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988840"/>
            <a:ext cx="8064500" cy="345638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2" y="5445125"/>
            <a:ext cx="3773947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3450" y="1487613"/>
            <a:ext cx="8147050" cy="309711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Table Title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6553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273050"/>
            <a:ext cx="5659437" cy="700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784"/>
            <a:ext cx="8064500" cy="345638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2" y="5445125"/>
            <a:ext cx="3773947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67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32778" y="2133600"/>
            <a:ext cx="1949450" cy="1079500"/>
          </a:xfrm>
          <a:solidFill>
            <a:schemeClr val="accent1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444563" y="1630363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2483768" y="1628800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4522973" y="1627237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2" hasCustomPrompt="1"/>
          </p:nvPr>
        </p:nvSpPr>
        <p:spPr>
          <a:xfrm>
            <a:off x="6562178" y="1625674"/>
            <a:ext cx="2027237" cy="427037"/>
          </a:xfrm>
        </p:spPr>
        <p:txBody>
          <a:bodyPr/>
          <a:lstStyle>
            <a:lvl1pPr marL="0" indent="0">
              <a:buNone/>
              <a:defRPr sz="2000">
                <a:solidFill>
                  <a:srgbClr val="FF5800"/>
                </a:solidFill>
              </a:defRPr>
            </a:lvl1pPr>
          </a:lstStyle>
          <a:p>
            <a:pPr lvl="0"/>
            <a:r>
              <a:rPr lang="en-US" dirty="0" smtClean="0"/>
              <a:t>Type text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34988" y="3356992"/>
            <a:ext cx="1949450" cy="1079500"/>
          </a:xfrm>
          <a:solidFill>
            <a:schemeClr val="accent1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568715" y="2134800"/>
            <a:ext cx="1949450" cy="1079500"/>
          </a:xfrm>
          <a:solidFill>
            <a:schemeClr val="accent3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2570925" y="3358800"/>
            <a:ext cx="1949450" cy="1079500"/>
          </a:xfrm>
          <a:solidFill>
            <a:schemeClr val="accent3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604652" y="2134800"/>
            <a:ext cx="1949450" cy="1079500"/>
          </a:xfrm>
          <a:solidFill>
            <a:schemeClr val="accent4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606862" y="3358800"/>
            <a:ext cx="1949450" cy="1079500"/>
          </a:xfrm>
          <a:solidFill>
            <a:schemeClr val="accent4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640589" y="2134800"/>
            <a:ext cx="1949450" cy="1079500"/>
          </a:xfrm>
          <a:solidFill>
            <a:srgbClr val="FF5800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642799" y="3358800"/>
            <a:ext cx="1949450" cy="1079500"/>
          </a:xfrm>
          <a:solidFill>
            <a:srgbClr val="FF5800"/>
          </a:solidFill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088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1003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013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3863" y="280988"/>
            <a:ext cx="5659437" cy="411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35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1" y="1484312"/>
            <a:ext cx="4435301" cy="42489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2725" y="1341438"/>
            <a:ext cx="3304994" cy="43735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486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4853352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92080" y="980728"/>
            <a:ext cx="3851488" cy="518457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800" y="1379538"/>
            <a:ext cx="4500240" cy="4641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342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4853352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92080" y="980728"/>
            <a:ext cx="3851488" cy="518457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564" y="1844824"/>
            <a:ext cx="4293452" cy="4104456"/>
          </a:xfrm>
        </p:spPr>
        <p:txBody>
          <a:bodyPr/>
          <a:lstStyle>
            <a:lvl1pPr marL="360363" indent="-360363">
              <a:buClrTx/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38728" y="1394304"/>
            <a:ext cx="4040188" cy="402059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58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2124422" y="1484313"/>
            <a:ext cx="4895850" cy="37449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3" y="5445125"/>
            <a:ext cx="2029114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5088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39750" y="1484313"/>
            <a:ext cx="8064500" cy="37449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3" y="5445125"/>
            <a:ext cx="2029114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1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38728" y="664747"/>
            <a:ext cx="5645440" cy="33233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40246" y="1484313"/>
            <a:ext cx="3311674" cy="374491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8013" y="5445125"/>
            <a:ext cx="2029114" cy="50482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39952" y="2060848"/>
            <a:ext cx="4464298" cy="2736304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/>
            </a:lvl1pPr>
            <a:lvl2pPr>
              <a:lnSpc>
                <a:spcPts val="2400"/>
              </a:lnSpc>
              <a:spcBef>
                <a:spcPts val="0"/>
              </a:spcBef>
              <a:defRPr sz="2000"/>
            </a:lvl2pPr>
            <a:lvl3pPr>
              <a:lnSpc>
                <a:spcPts val="2400"/>
              </a:lnSpc>
              <a:spcBef>
                <a:spcPts val="0"/>
              </a:spcBef>
              <a:defRPr sz="2000"/>
            </a:lvl3pPr>
            <a:lvl4pPr>
              <a:lnSpc>
                <a:spcPts val="2400"/>
              </a:lnSpc>
              <a:spcBef>
                <a:spcPts val="0"/>
              </a:spcBef>
              <a:defRPr sz="2000"/>
            </a:lvl4pPr>
            <a:lvl5pPr>
              <a:lnSpc>
                <a:spcPts val="24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259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60011-PowerPoint-SP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80988"/>
            <a:ext cx="56594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9538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36563" y="6381750"/>
            <a:ext cx="7559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Scottish Provident</a:t>
            </a:r>
            <a:r>
              <a:rPr lang="en-GB" sz="1100" b="1" baseline="0" dirty="0" smtClean="0">
                <a:solidFill>
                  <a:schemeClr val="bg1"/>
                </a:solidFill>
              </a:rPr>
              <a:t> is</a:t>
            </a:r>
            <a:r>
              <a:rPr lang="en-GB" sz="1100" b="1" dirty="0" smtClean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part of the Royal London Group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208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60011-PowerPoint-BG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80988"/>
            <a:ext cx="56594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9538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36563" y="6381750"/>
            <a:ext cx="7559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Bright Grey </a:t>
            </a:r>
            <a:r>
              <a:rPr lang="en-GB" sz="1100" b="1" dirty="0" smtClean="0">
                <a:solidFill>
                  <a:schemeClr val="bg1"/>
                </a:solidFill>
              </a:rPr>
              <a:t>is </a:t>
            </a:r>
            <a:r>
              <a:rPr lang="en-GB" sz="1100" b="1" dirty="0">
                <a:solidFill>
                  <a:schemeClr val="bg1"/>
                </a:solidFill>
              </a:rPr>
              <a:t>part of the Royal London Group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7D0087-11CB-43DA-8D45-18C5AB5F6F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89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575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6407750"/>
            <a:ext cx="1368152" cy="2616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For advisers only</a:t>
            </a:r>
            <a:endParaRPr lang="en-GB" sz="11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93" y="2996952"/>
            <a:ext cx="2638247" cy="11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16832"/>
            <a:ext cx="7772400" cy="108012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EA0082"/>
                </a:solidFill>
              </a:rPr>
              <a:t>Better off dead?</a:t>
            </a:r>
            <a:br>
              <a:rPr lang="en-GB" dirty="0" smtClean="0">
                <a:solidFill>
                  <a:srgbClr val="EA0082"/>
                </a:solidFill>
              </a:rPr>
            </a:br>
            <a:r>
              <a:rPr lang="en-GB" sz="2000" dirty="0" smtClean="0">
                <a:solidFill>
                  <a:srgbClr val="EA0082"/>
                </a:solidFill>
              </a:rPr>
              <a:t>Preparing families for the unthinkable</a:t>
            </a:r>
            <a:endParaRPr lang="en-US" sz="2000" dirty="0">
              <a:solidFill>
                <a:srgbClr val="EA0082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124672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Rob Carr</a:t>
            </a:r>
          </a:p>
          <a:p>
            <a:pPr algn="l"/>
            <a:r>
              <a:rPr lang="en-US" dirty="0" smtClean="0"/>
              <a:t>Head of Adviser Development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1358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then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28 weeks, switches to Employment &amp; Support Allowance </a:t>
            </a:r>
          </a:p>
          <a:p>
            <a:r>
              <a:rPr lang="en-GB" dirty="0" smtClean="0"/>
              <a:t>Claim form is 52 pages long!</a:t>
            </a:r>
          </a:p>
          <a:p>
            <a:r>
              <a:rPr lang="en-GB" dirty="0" smtClean="0"/>
              <a:t>If the claim is accepted, the claimant goes into the ‘assessment phase’ lasting 13 weeks</a:t>
            </a:r>
          </a:p>
          <a:p>
            <a:r>
              <a:rPr lang="en-GB" dirty="0" smtClean="0"/>
              <a:t>Benefit during the 13 weeks is £73.10 a week for over 25s</a:t>
            </a:r>
          </a:p>
          <a:p>
            <a:r>
              <a:rPr lang="en-GB" dirty="0" smtClean="0"/>
              <a:t>Once assessment has taken place, the claimant will fall into one of three groups…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Do things get better?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7D0087-11CB-43DA-8D45-18C5AB5F6F6E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445224"/>
            <a:ext cx="613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000000"/>
                </a:solidFill>
              </a:rPr>
              <a:t>Source: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Benefits </a:t>
            </a:r>
            <a:r>
              <a:rPr lang="en-GB" sz="1400" dirty="0"/>
              <a:t>&amp; </a:t>
            </a:r>
            <a:r>
              <a:rPr lang="en-GB" sz="1400" dirty="0" smtClean="0"/>
              <a:t>credits, </a:t>
            </a:r>
            <a:r>
              <a:rPr lang="en-GB" sz="1400" dirty="0">
                <a:hlinkClick r:id="rId3"/>
              </a:rPr>
              <a:t>www.gov.uk</a:t>
            </a:r>
            <a:r>
              <a:rPr lang="en-GB" sz="1400" dirty="0"/>
              <a:t>, </a:t>
            </a:r>
            <a:r>
              <a:rPr lang="en-GB" sz="1400" dirty="0" smtClean="0"/>
              <a:t>March 2015 (with effect from 6 April 2015).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76534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assessment phase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41850"/>
          </a:xfrm>
        </p:spPr>
        <p:txBody>
          <a:bodyPr/>
          <a:lstStyle/>
          <a:p>
            <a:r>
              <a:rPr lang="en-GB" dirty="0" smtClean="0"/>
              <a:t>Fit for work</a:t>
            </a:r>
          </a:p>
          <a:p>
            <a:r>
              <a:rPr lang="en-GB" dirty="0" smtClean="0"/>
              <a:t>Placed in Work Related Activity Group</a:t>
            </a:r>
          </a:p>
          <a:p>
            <a:pPr lvl="1"/>
            <a:r>
              <a:rPr lang="en-GB" sz="2000" dirty="0" smtClean="0"/>
              <a:t>£102.15 a week</a:t>
            </a:r>
            <a:endParaRPr lang="en-GB" sz="2800" dirty="0" smtClean="0"/>
          </a:p>
          <a:p>
            <a:r>
              <a:rPr lang="en-GB" dirty="0" smtClean="0"/>
              <a:t>Placed in Support Group</a:t>
            </a:r>
            <a:endParaRPr lang="en-GB" dirty="0"/>
          </a:p>
          <a:p>
            <a:pPr lvl="1"/>
            <a:r>
              <a:rPr lang="en-GB" sz="2000" dirty="0" smtClean="0"/>
              <a:t>£109.30 a week</a:t>
            </a:r>
            <a:endParaRPr lang="en-GB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3 possible outcomes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7D0087-11CB-43DA-8D45-18C5AB5F6F6E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445224"/>
            <a:ext cx="6089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000000"/>
                </a:solidFill>
              </a:rPr>
              <a:t>Source: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Benefits </a:t>
            </a:r>
            <a:r>
              <a:rPr lang="en-GB" sz="1400" dirty="0"/>
              <a:t>&amp; </a:t>
            </a:r>
            <a:r>
              <a:rPr lang="en-GB" sz="1400" dirty="0" smtClean="0"/>
              <a:t>credits, </a:t>
            </a:r>
            <a:r>
              <a:rPr lang="en-GB" sz="1400" dirty="0">
                <a:hlinkClick r:id="rId3"/>
              </a:rPr>
              <a:t>www.gov.uk</a:t>
            </a:r>
            <a:r>
              <a:rPr lang="en-GB" sz="1400" dirty="0"/>
              <a:t>, </a:t>
            </a:r>
            <a:r>
              <a:rPr lang="en-GB" sz="1400" dirty="0" smtClean="0"/>
              <a:t>March 2015 (with effect from 6 April 2015).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9156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Treating the customer fairly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EA0082"/>
              </a:buClr>
              <a:buNone/>
            </a:pPr>
            <a:r>
              <a:rPr lang="en-GB" sz="2200" dirty="0" smtClean="0"/>
              <a:t>The job of the adviser:</a:t>
            </a:r>
            <a:br>
              <a:rPr lang="en-GB" sz="2200" dirty="0" smtClean="0"/>
            </a:br>
            <a:endParaRPr lang="en-GB" sz="2200" dirty="0" smtClean="0"/>
          </a:p>
          <a:p>
            <a:pPr lvl="1">
              <a:buClr>
                <a:srgbClr val="EA0082"/>
              </a:buClr>
            </a:pPr>
            <a:r>
              <a:rPr lang="en-GB" dirty="0"/>
              <a:t>Establish the protection needs </a:t>
            </a:r>
          </a:p>
          <a:p>
            <a:pPr lvl="1">
              <a:buClr>
                <a:srgbClr val="EA0082"/>
              </a:buClr>
            </a:pPr>
            <a:r>
              <a:rPr lang="en-GB" dirty="0"/>
              <a:t>Establish a reasonable budget</a:t>
            </a:r>
          </a:p>
          <a:p>
            <a:pPr lvl="1">
              <a:buClr>
                <a:srgbClr val="EA0082"/>
              </a:buClr>
            </a:pPr>
            <a:r>
              <a:rPr lang="en-GB" dirty="0"/>
              <a:t>Create a tailored solution</a:t>
            </a:r>
          </a:p>
          <a:p>
            <a:pPr lvl="1">
              <a:buClr>
                <a:srgbClr val="EA0082"/>
              </a:buClr>
            </a:pPr>
            <a:r>
              <a:rPr lang="en-GB" dirty="0"/>
              <a:t>Treat the customer </a:t>
            </a:r>
            <a:r>
              <a:rPr lang="en-GB" dirty="0" smtClean="0"/>
              <a:t>fairly</a:t>
            </a:r>
            <a:r>
              <a:rPr lang="en-GB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Holistic protection advice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9780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on a budget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800" y="1379538"/>
            <a:ext cx="3852168" cy="4641850"/>
          </a:xfrm>
        </p:spPr>
        <p:txBody>
          <a:bodyPr/>
          <a:lstStyle/>
          <a:p>
            <a:r>
              <a:rPr lang="en-GB" dirty="0" smtClean="0"/>
              <a:t>Mark 34</a:t>
            </a:r>
          </a:p>
          <a:p>
            <a:r>
              <a:rPr lang="en-GB" dirty="0" smtClean="0"/>
              <a:t>Lucy 30</a:t>
            </a:r>
          </a:p>
          <a:p>
            <a:r>
              <a:rPr lang="en-GB" dirty="0" smtClean="0"/>
              <a:t>Both non-smokers</a:t>
            </a:r>
          </a:p>
          <a:p>
            <a:r>
              <a:rPr lang="en-GB" dirty="0" smtClean="0"/>
              <a:t>Have just started a family</a:t>
            </a:r>
          </a:p>
          <a:p>
            <a:r>
              <a:rPr lang="en-GB" dirty="0" smtClean="0"/>
              <a:t>Mortgage £120,000 over 23 years</a:t>
            </a:r>
          </a:p>
          <a:p>
            <a:r>
              <a:rPr lang="en-GB" dirty="0" smtClean="0"/>
              <a:t>Mark is main breadwinner on £40,000 a year</a:t>
            </a:r>
          </a:p>
          <a:p>
            <a:r>
              <a:rPr lang="en-GB" dirty="0" smtClean="0"/>
              <a:t>Budget for protection is  around £60 a month.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 descr="young coup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573" y="3716338"/>
            <a:ext cx="38258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73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on a budget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Protection menu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3" name="Rectangle 1059"/>
          <p:cNvSpPr>
            <a:spLocks noChangeArrowheads="1"/>
          </p:cNvSpPr>
          <p:nvPr/>
        </p:nvSpPr>
        <p:spPr bwMode="auto">
          <a:xfrm>
            <a:off x="539552" y="1268760"/>
            <a:ext cx="2592288" cy="1152128"/>
          </a:xfrm>
          <a:prstGeom prst="rect">
            <a:avLst/>
          </a:prstGeom>
          <a:solidFill>
            <a:srgbClr val="00B092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Joint cover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Cover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£120,000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decreasing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23 years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6371827" y="4437112"/>
            <a:ext cx="2232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EA0082"/>
                </a:solidFill>
                <a:latin typeface="+mn-lt"/>
              </a:rPr>
              <a:t>Cost </a:t>
            </a:r>
            <a:r>
              <a:rPr lang="en-GB" sz="2400" b="1" dirty="0" smtClean="0">
                <a:solidFill>
                  <a:srgbClr val="EA0082"/>
                </a:solidFill>
                <a:latin typeface="+mn-lt"/>
              </a:rPr>
              <a:t>£12.31</a:t>
            </a:r>
            <a:endParaRPr lang="en-GB" sz="2400" b="1" dirty="0">
              <a:solidFill>
                <a:srgbClr val="EA0082"/>
              </a:solidFill>
              <a:latin typeface="+mn-lt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2817" y="5209016"/>
            <a:ext cx="8171631" cy="956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Source: Bright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Grey Personal Protection Menu, March 2015,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couple aged 35 and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31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next birthday, both non-smokers. Cost includes £2.60 plan charge and is based on cover that includes the mortgage repayment guarantee.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Critical Illness Cover, Income Cover for Sickness and Payment Cover for Sickness assume own occupation basis.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18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on a budget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Protection menu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3" name="Rectangle 1059"/>
          <p:cNvSpPr>
            <a:spLocks noChangeArrowheads="1"/>
          </p:cNvSpPr>
          <p:nvPr/>
        </p:nvSpPr>
        <p:spPr bwMode="auto">
          <a:xfrm>
            <a:off x="539552" y="1268760"/>
            <a:ext cx="2592288" cy="1152128"/>
          </a:xfrm>
          <a:prstGeom prst="rect">
            <a:avLst/>
          </a:prstGeom>
          <a:solidFill>
            <a:srgbClr val="00B092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Joint cover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Cover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£120,000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decreasing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23 years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6371827" y="4437112"/>
            <a:ext cx="2232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EA0082"/>
                </a:solidFill>
                <a:latin typeface="+mn-lt"/>
              </a:rPr>
              <a:t>Cost </a:t>
            </a:r>
            <a:r>
              <a:rPr lang="en-GB" sz="2400" b="1" dirty="0" smtClean="0">
                <a:solidFill>
                  <a:srgbClr val="EA0082"/>
                </a:solidFill>
                <a:latin typeface="+mn-lt"/>
              </a:rPr>
              <a:t>£30.51</a:t>
            </a:r>
            <a:endParaRPr lang="en-GB" sz="2400" b="1" dirty="0">
              <a:solidFill>
                <a:srgbClr val="EA0082"/>
              </a:solidFill>
              <a:latin typeface="+mn-lt"/>
            </a:endParaRPr>
          </a:p>
        </p:txBody>
      </p:sp>
      <p:sp>
        <p:nvSpPr>
          <p:cNvPr id="23" name="Rectangle 1059"/>
          <p:cNvSpPr>
            <a:spLocks noChangeArrowheads="1"/>
          </p:cNvSpPr>
          <p:nvPr/>
        </p:nvSpPr>
        <p:spPr bwMode="auto">
          <a:xfrm>
            <a:off x="539552" y="2564904"/>
            <a:ext cx="2592288" cy="1170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Mark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or CI cover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£25,000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RPI indexed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25 years</a:t>
            </a:r>
          </a:p>
        </p:txBody>
      </p:sp>
      <p:sp>
        <p:nvSpPr>
          <p:cNvPr id="24" name="Rectangle 1059"/>
          <p:cNvSpPr>
            <a:spLocks noChangeArrowheads="1"/>
          </p:cNvSpPr>
          <p:nvPr/>
        </p:nvSpPr>
        <p:spPr bwMode="auto">
          <a:xfrm>
            <a:off x="539552" y="3881231"/>
            <a:ext cx="2592288" cy="1203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Lucy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Life or CI cover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£25,000 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RPI indexed </a:t>
            </a:r>
            <a:r>
              <a:rPr lang="en-US" sz="1500" dirty="0">
                <a:solidFill>
                  <a:srgbClr val="FFFFFF"/>
                </a:solidFill>
              </a:rPr>
              <a:t>25 years</a:t>
            </a:r>
          </a:p>
        </p:txBody>
      </p:sp>
      <p:sp>
        <p:nvSpPr>
          <p:cNvPr id="10" name="Oval 9"/>
          <p:cNvSpPr/>
          <p:nvPr/>
        </p:nvSpPr>
        <p:spPr>
          <a:xfrm>
            <a:off x="4068514" y="1268759"/>
            <a:ext cx="3815854" cy="3816425"/>
          </a:xfrm>
          <a:prstGeom prst="ellipse">
            <a:avLst/>
          </a:prstGeom>
          <a:solidFill>
            <a:srgbClr val="ED0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FFFFFF"/>
                </a:solidFill>
              </a:rPr>
              <a:t>And 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FFFFFF"/>
                </a:solidFill>
              </a:rPr>
              <a:t>double</a:t>
            </a:r>
            <a:r>
              <a:rPr lang="en-GB" sz="3200" dirty="0">
                <a:solidFill>
                  <a:srgbClr val="FFFFFF"/>
                </a:solidFill>
              </a:rPr>
              <a:t> Children’s Critical Illness Cover!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2817" y="5209016"/>
            <a:ext cx="8171631" cy="956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Source: Bright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Grey Personal Protection Menu, March 2015,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couple aged 35 and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31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next birthday, both non-smokers. Cost includes £2.60 plan charge and is based on cover that includes the mortgage repayment guarantee.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Critical Illness Cover, Income Cover for Sickness and Payment Cover for Sickness assume own occupation basis.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1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on a budget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Protection menu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3" name="Rectangle 1059"/>
          <p:cNvSpPr>
            <a:spLocks noChangeArrowheads="1"/>
          </p:cNvSpPr>
          <p:nvPr/>
        </p:nvSpPr>
        <p:spPr bwMode="auto">
          <a:xfrm>
            <a:off x="539552" y="1268760"/>
            <a:ext cx="2592288" cy="1152128"/>
          </a:xfrm>
          <a:prstGeom prst="rect">
            <a:avLst/>
          </a:prstGeom>
          <a:solidFill>
            <a:srgbClr val="00B092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Joint cover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Cover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£120,000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decreasing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23 years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6371827" y="4437112"/>
            <a:ext cx="2232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EA0082"/>
                </a:solidFill>
                <a:latin typeface="+mn-lt"/>
              </a:rPr>
              <a:t>Cost </a:t>
            </a:r>
            <a:r>
              <a:rPr lang="en-GB" sz="2400" b="1" dirty="0" smtClean="0">
                <a:solidFill>
                  <a:srgbClr val="EA0082"/>
                </a:solidFill>
                <a:latin typeface="+mn-lt"/>
              </a:rPr>
              <a:t>£45.07</a:t>
            </a:r>
            <a:endParaRPr lang="en-GB" sz="2400" b="1" dirty="0">
              <a:solidFill>
                <a:srgbClr val="EA0082"/>
              </a:solidFill>
              <a:latin typeface="+mn-lt"/>
            </a:endParaRPr>
          </a:p>
        </p:txBody>
      </p:sp>
      <p:sp>
        <p:nvSpPr>
          <p:cNvPr id="23" name="Rectangle 1059"/>
          <p:cNvSpPr>
            <a:spLocks noChangeArrowheads="1"/>
          </p:cNvSpPr>
          <p:nvPr/>
        </p:nvSpPr>
        <p:spPr bwMode="auto">
          <a:xfrm>
            <a:off x="539552" y="2564904"/>
            <a:ext cx="2592288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Mark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or CI cover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£25,000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RPI indexed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25 years</a:t>
            </a:r>
          </a:p>
        </p:txBody>
      </p:sp>
      <p:sp>
        <p:nvSpPr>
          <p:cNvPr id="24" name="Rectangle 1059"/>
          <p:cNvSpPr>
            <a:spLocks noChangeArrowheads="1"/>
          </p:cNvSpPr>
          <p:nvPr/>
        </p:nvSpPr>
        <p:spPr bwMode="auto">
          <a:xfrm>
            <a:off x="539552" y="3861048"/>
            <a:ext cx="2592288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Lucy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Life or CI cover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£25,000 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RPI indexed </a:t>
            </a:r>
            <a:r>
              <a:rPr lang="en-US" sz="1500" dirty="0">
                <a:solidFill>
                  <a:srgbClr val="FFFFFF"/>
                </a:solidFill>
              </a:rPr>
              <a:t>25 years</a:t>
            </a:r>
          </a:p>
        </p:txBody>
      </p:sp>
      <p:sp>
        <p:nvSpPr>
          <p:cNvPr id="25" name="Rectangle 1059"/>
          <p:cNvSpPr>
            <a:spLocks noChangeArrowheads="1"/>
          </p:cNvSpPr>
          <p:nvPr/>
        </p:nvSpPr>
        <p:spPr bwMode="auto">
          <a:xfrm>
            <a:off x="3275856" y="2573164"/>
            <a:ext cx="2664804" cy="11438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Mark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Family income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b</a:t>
            </a: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enefit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£10,000 a year Life Cover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RPI indexed 25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years</a:t>
            </a:r>
          </a:p>
        </p:txBody>
      </p:sp>
      <p:sp>
        <p:nvSpPr>
          <p:cNvPr id="26" name="Rectangle 1059"/>
          <p:cNvSpPr>
            <a:spLocks noChangeArrowheads="1"/>
          </p:cNvSpPr>
          <p:nvPr/>
        </p:nvSpPr>
        <p:spPr bwMode="auto">
          <a:xfrm>
            <a:off x="3275856" y="3861048"/>
            <a:ext cx="2664804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Lucy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Family </a:t>
            </a:r>
            <a:r>
              <a:rPr lang="en-US" sz="1500" dirty="0" smtClean="0">
                <a:solidFill>
                  <a:srgbClr val="FFFFFF"/>
                </a:solidFill>
              </a:rPr>
              <a:t>income benefit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£10,000 </a:t>
            </a:r>
            <a:r>
              <a:rPr lang="en-US" sz="1500" dirty="0" smtClean="0">
                <a:solidFill>
                  <a:srgbClr val="FFFFFF"/>
                </a:solidFill>
              </a:rPr>
              <a:t>a year </a:t>
            </a:r>
            <a:r>
              <a:rPr lang="en-US" sz="1500" dirty="0">
                <a:solidFill>
                  <a:srgbClr val="FFFFFF"/>
                </a:solidFill>
              </a:rPr>
              <a:t>Life Cover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RPI indexed 25 years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2817" y="5209016"/>
            <a:ext cx="8171631" cy="956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Source: Bright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Grey Personal Protection Menu, March 2015,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couple aged 35 and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31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next birthday, both non-smokers. Cost includes £2.60 plan charge and is based on cover that includes the mortgage repayment guarantee.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Critical Illness Cover, Income Cover for Sickness and Payment Cover for Sickness assume own occupation basis.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1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protection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How much could Mark have?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2817" y="5567895"/>
            <a:ext cx="8171631" cy="5254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Source: Bright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Grey Personal Protection Menu, March 2015, male aged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35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next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birthday,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non-smoker.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Cost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excludes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plan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charge. Quoted on own occupation basis.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1484784"/>
            <a:ext cx="5328592" cy="432048"/>
            <a:chOff x="539552" y="1484784"/>
            <a:chExt cx="5328592" cy="432048"/>
          </a:xfrm>
        </p:grpSpPr>
        <p:sp>
          <p:nvSpPr>
            <p:cNvPr id="2" name="Rectangle 1"/>
            <p:cNvSpPr/>
            <p:nvPr/>
          </p:nvSpPr>
          <p:spPr bwMode="auto">
            <a:xfrm>
              <a:off x="539552" y="148478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Term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347864" y="148478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</a:rPr>
                <a:t>Max t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o age 65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52" y="2294874"/>
            <a:ext cx="5328592" cy="432048"/>
            <a:chOff x="539552" y="2294874"/>
            <a:chExt cx="5328592" cy="43204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39552" y="229487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</a:rPr>
                <a:t>Amount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47864" y="229487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</a:rPr>
                <a:t>Max 50% of earnings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552" y="3104964"/>
            <a:ext cx="5328592" cy="432048"/>
            <a:chOff x="539552" y="3104964"/>
            <a:chExt cx="5328592" cy="43204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39552" y="310496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Level/increasing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47864" y="310496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Level/increasing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9552" y="4725144"/>
            <a:ext cx="5328592" cy="432048"/>
            <a:chOff x="539552" y="4725144"/>
            <a:chExt cx="5328592" cy="43204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9552" y="472514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Payment period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347864" y="472514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Full term/2</a:t>
              </a:r>
              <a:r>
                <a:rPr kumimoji="0" lang="en-GB" sz="1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year/1 year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915054"/>
            <a:ext cx="5328592" cy="432048"/>
            <a:chOff x="539552" y="3915054"/>
            <a:chExt cx="5328592" cy="43204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39552" y="391505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Deferred period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7864" y="391505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4/13/26/52 weeks</a:t>
              </a: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6228184" y="148478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30 years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28184" y="229487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£1,666 a month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28184" y="310496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RPI increases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28184" y="472514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Full term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228184" y="391505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4 weeks</a:t>
            </a:r>
          </a:p>
        </p:txBody>
      </p:sp>
      <p:sp>
        <p:nvSpPr>
          <p:cNvPr id="33" name="Oval 32"/>
          <p:cNvSpPr/>
          <p:nvPr/>
        </p:nvSpPr>
        <p:spPr>
          <a:xfrm>
            <a:off x="4081066" y="1412776"/>
            <a:ext cx="3815854" cy="3816425"/>
          </a:xfrm>
          <a:prstGeom prst="ellipse">
            <a:avLst/>
          </a:prstGeom>
          <a:solidFill>
            <a:srgbClr val="ED0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Cost?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endParaRPr lang="en-GB" sz="3200" dirty="0">
              <a:solidFill>
                <a:srgbClr val="FFFFFF"/>
              </a:solidFill>
            </a:endParaRP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£73.86 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a month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 protection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How much could Mark have?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2817" y="5567895"/>
            <a:ext cx="8171631" cy="5254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Source: Bright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Grey Personal Protection Menu, March 2015, male aged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35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next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birthday,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non-smokers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. Cost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excludes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plan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charge. Quoted on own occupation basis.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1484784"/>
            <a:ext cx="5328592" cy="432048"/>
            <a:chOff x="539552" y="1484784"/>
            <a:chExt cx="5328592" cy="432048"/>
          </a:xfrm>
        </p:grpSpPr>
        <p:sp>
          <p:nvSpPr>
            <p:cNvPr id="2" name="Rectangle 1"/>
            <p:cNvSpPr/>
            <p:nvPr/>
          </p:nvSpPr>
          <p:spPr bwMode="auto">
            <a:xfrm>
              <a:off x="539552" y="148478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Term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347864" y="148478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</a:rPr>
                <a:t>Max t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o age 65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52" y="2294874"/>
            <a:ext cx="5328592" cy="432048"/>
            <a:chOff x="539552" y="2294874"/>
            <a:chExt cx="5328592" cy="43204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39552" y="229487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</a:rPr>
                <a:t>Amount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47864" y="229487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</a:rPr>
                <a:t>Max 50% of earnings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552" y="3104964"/>
            <a:ext cx="5328592" cy="432048"/>
            <a:chOff x="539552" y="3104964"/>
            <a:chExt cx="5328592" cy="43204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39552" y="310496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Level/increasing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47864" y="310496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Level/increasing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9552" y="4725144"/>
            <a:ext cx="5328592" cy="432048"/>
            <a:chOff x="539552" y="4725144"/>
            <a:chExt cx="5328592" cy="43204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9552" y="472514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Payment period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347864" y="472514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Full term/2</a:t>
              </a:r>
              <a:r>
                <a:rPr kumimoji="0" lang="en-GB" sz="1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 year/1 year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915054"/>
            <a:ext cx="5328592" cy="432048"/>
            <a:chOff x="539552" y="3915054"/>
            <a:chExt cx="5328592" cy="43204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39552" y="3915054"/>
              <a:ext cx="2304256" cy="432048"/>
            </a:xfrm>
            <a:prstGeom prst="rect">
              <a:avLst/>
            </a:prstGeom>
            <a:solidFill>
              <a:srgbClr val="ED018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Deferred period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7864" y="3915054"/>
              <a:ext cx="2520280" cy="432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4/13/26/52 weeks</a:t>
              </a: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6228184" y="148478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30 years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28184" y="229487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£1,666 per month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28184" y="310496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RPI increases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28184" y="472514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Full term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228184" y="3915054"/>
            <a:ext cx="2520280" cy="4320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4 weeks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28184" y="2276872"/>
            <a:ext cx="2520280" cy="432048"/>
          </a:xfrm>
          <a:prstGeom prst="rect">
            <a:avLst/>
          </a:prstGeom>
          <a:solidFill>
            <a:srgbClr val="00B0F0"/>
          </a:solidFill>
          <a:ln w="38100">
            <a:solidFill>
              <a:srgbClr val="ED018A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£1,000 a month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228184" y="3920864"/>
            <a:ext cx="2520280" cy="432048"/>
          </a:xfrm>
          <a:prstGeom prst="rect">
            <a:avLst/>
          </a:prstGeom>
          <a:solidFill>
            <a:srgbClr val="00B0F0"/>
          </a:solidFill>
          <a:ln w="38100">
            <a:solidFill>
              <a:srgbClr val="ED018A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26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weeks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228184" y="4725144"/>
            <a:ext cx="2520280" cy="432048"/>
          </a:xfrm>
          <a:prstGeom prst="rect">
            <a:avLst/>
          </a:prstGeom>
          <a:solidFill>
            <a:srgbClr val="00B0F0"/>
          </a:solidFill>
          <a:ln w="38100">
            <a:solidFill>
              <a:srgbClr val="ED018A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 year</a:t>
            </a:r>
          </a:p>
        </p:txBody>
      </p:sp>
      <p:sp>
        <p:nvSpPr>
          <p:cNvPr id="35" name="Oval 34"/>
          <p:cNvSpPr/>
          <p:nvPr/>
        </p:nvSpPr>
        <p:spPr>
          <a:xfrm>
            <a:off x="4068514" y="1412775"/>
            <a:ext cx="3815854" cy="3816425"/>
          </a:xfrm>
          <a:prstGeom prst="ellipse">
            <a:avLst/>
          </a:prstGeom>
          <a:solidFill>
            <a:srgbClr val="ED0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Cost?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endParaRPr lang="en-GB" sz="3200" dirty="0">
              <a:solidFill>
                <a:srgbClr val="FFFFFF"/>
              </a:solidFill>
            </a:endParaRP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£9.95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a month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17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on a budget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Protection menu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3" name="Rectangle 1059"/>
          <p:cNvSpPr>
            <a:spLocks noChangeArrowheads="1"/>
          </p:cNvSpPr>
          <p:nvPr/>
        </p:nvSpPr>
        <p:spPr bwMode="auto">
          <a:xfrm>
            <a:off x="539552" y="1268760"/>
            <a:ext cx="2592288" cy="1152128"/>
          </a:xfrm>
          <a:prstGeom prst="rect">
            <a:avLst/>
          </a:prstGeom>
          <a:solidFill>
            <a:srgbClr val="00B092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Joint cover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Cover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£120,000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decreasing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23 years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6371827" y="4437112"/>
            <a:ext cx="2232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EA0082"/>
                </a:solidFill>
                <a:latin typeface="+mn-lt"/>
              </a:rPr>
              <a:t>Cost </a:t>
            </a:r>
            <a:r>
              <a:rPr lang="en-GB" sz="2400" b="1" dirty="0" smtClean="0">
                <a:solidFill>
                  <a:srgbClr val="EA0082"/>
                </a:solidFill>
                <a:latin typeface="+mn-lt"/>
              </a:rPr>
              <a:t>£60.38</a:t>
            </a:r>
            <a:endParaRPr lang="en-GB" sz="2400" b="1" dirty="0">
              <a:solidFill>
                <a:srgbClr val="EA0082"/>
              </a:solidFill>
              <a:latin typeface="+mn-lt"/>
            </a:endParaRPr>
          </a:p>
        </p:txBody>
      </p:sp>
      <p:sp>
        <p:nvSpPr>
          <p:cNvPr id="23" name="Rectangle 1059"/>
          <p:cNvSpPr>
            <a:spLocks noChangeArrowheads="1"/>
          </p:cNvSpPr>
          <p:nvPr/>
        </p:nvSpPr>
        <p:spPr bwMode="auto">
          <a:xfrm>
            <a:off x="539552" y="2564904"/>
            <a:ext cx="2592288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Mark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Life or CI cover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£25,000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RPI indexed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25 years</a:t>
            </a:r>
          </a:p>
        </p:txBody>
      </p:sp>
      <p:sp>
        <p:nvSpPr>
          <p:cNvPr id="24" name="Rectangle 1059"/>
          <p:cNvSpPr>
            <a:spLocks noChangeArrowheads="1"/>
          </p:cNvSpPr>
          <p:nvPr/>
        </p:nvSpPr>
        <p:spPr bwMode="auto">
          <a:xfrm>
            <a:off x="539552" y="3861048"/>
            <a:ext cx="2592288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Lucy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Life or CI cover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£25,000 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RPI indexed </a:t>
            </a:r>
            <a:r>
              <a:rPr lang="en-US" sz="1500" dirty="0">
                <a:solidFill>
                  <a:srgbClr val="FFFFFF"/>
                </a:solidFill>
              </a:rPr>
              <a:t>25 years</a:t>
            </a:r>
          </a:p>
        </p:txBody>
      </p:sp>
      <p:sp>
        <p:nvSpPr>
          <p:cNvPr id="25" name="Rectangle 1059"/>
          <p:cNvSpPr>
            <a:spLocks noChangeArrowheads="1"/>
          </p:cNvSpPr>
          <p:nvPr/>
        </p:nvSpPr>
        <p:spPr bwMode="auto">
          <a:xfrm>
            <a:off x="3275856" y="2564904"/>
            <a:ext cx="2664804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Mark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Family income benefit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£10,000 a year Life Cover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RPI indexed 25 </a:t>
            </a:r>
            <a:r>
              <a:rPr lang="en-US" sz="1500" dirty="0">
                <a:solidFill>
                  <a:srgbClr val="FFFFFF"/>
                </a:solidFill>
                <a:latin typeface="+mn-lt"/>
              </a:rPr>
              <a:t>years</a:t>
            </a:r>
          </a:p>
        </p:txBody>
      </p:sp>
      <p:sp>
        <p:nvSpPr>
          <p:cNvPr id="26" name="Rectangle 1059"/>
          <p:cNvSpPr>
            <a:spLocks noChangeArrowheads="1"/>
          </p:cNvSpPr>
          <p:nvPr/>
        </p:nvSpPr>
        <p:spPr bwMode="auto">
          <a:xfrm>
            <a:off x="3275856" y="3861048"/>
            <a:ext cx="2664804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</a:rPr>
              <a:t>Lucy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Family </a:t>
            </a:r>
            <a:r>
              <a:rPr lang="en-US" sz="1500" dirty="0" smtClean="0">
                <a:solidFill>
                  <a:srgbClr val="FFFFFF"/>
                </a:solidFill>
              </a:rPr>
              <a:t>income benefit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£10,000 </a:t>
            </a:r>
            <a:r>
              <a:rPr lang="en-US" sz="1500" dirty="0" smtClean="0">
                <a:solidFill>
                  <a:srgbClr val="FFFFFF"/>
                </a:solidFill>
              </a:rPr>
              <a:t>a year </a:t>
            </a:r>
            <a:r>
              <a:rPr lang="en-US" sz="1500" dirty="0">
                <a:solidFill>
                  <a:srgbClr val="FFFFFF"/>
                </a:solidFill>
              </a:rPr>
              <a:t>Life Cover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</a:rPr>
              <a:t>RPI indexed 25 years</a:t>
            </a:r>
          </a:p>
        </p:txBody>
      </p:sp>
      <p:sp>
        <p:nvSpPr>
          <p:cNvPr id="27" name="Rectangle 1059"/>
          <p:cNvSpPr>
            <a:spLocks noChangeArrowheads="1"/>
          </p:cNvSpPr>
          <p:nvPr/>
        </p:nvSpPr>
        <p:spPr bwMode="auto">
          <a:xfrm>
            <a:off x="6070189" y="2564904"/>
            <a:ext cx="2534258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Mark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Income Cover for Sickness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£1,000 a month indexed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2 year payment period 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30 years, deferred 26 weeks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Rectangle 1059"/>
          <p:cNvSpPr>
            <a:spLocks noChangeArrowheads="1"/>
          </p:cNvSpPr>
          <p:nvPr/>
        </p:nvSpPr>
        <p:spPr bwMode="auto">
          <a:xfrm>
            <a:off x="6070190" y="1268760"/>
            <a:ext cx="2534258" cy="1152128"/>
          </a:xfrm>
          <a:prstGeom prst="rect">
            <a:avLst/>
          </a:prstGeom>
          <a:solidFill>
            <a:srgbClr val="00B092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FFFF"/>
                </a:solidFill>
                <a:latin typeface="+mn-lt"/>
              </a:rPr>
              <a:t>Joint </a:t>
            </a: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cover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Payment Cover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for Sickness,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solidFill>
                  <a:srgbClr val="FFFFFF"/>
                </a:solidFill>
                <a:latin typeface="+mn-lt"/>
              </a:rPr>
              <a:t>30 years, deferred 26 weeks</a:t>
            </a:r>
            <a:endParaRPr lang="en-US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56315" y="1124744"/>
            <a:ext cx="4103886" cy="3940256"/>
          </a:xfrm>
          <a:prstGeom prst="ellipse">
            <a:avLst/>
          </a:prstGeom>
          <a:solidFill>
            <a:srgbClr val="ED0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1 quote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1 application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FFFFFF"/>
                </a:solidFill>
              </a:rPr>
              <a:t>1</a:t>
            </a:r>
            <a:r>
              <a:rPr lang="en-GB" sz="3200" dirty="0" smtClean="0">
                <a:solidFill>
                  <a:srgbClr val="FFFFFF"/>
                </a:solidFill>
              </a:rPr>
              <a:t> plan fee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FFFF"/>
                </a:solidFill>
              </a:rPr>
              <a:t>1 DDM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32817" y="5209016"/>
            <a:ext cx="8171631" cy="9562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Source: Bright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Grey Personal Protection Menu, March 2015,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couple aged 35 and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31 </a:t>
            </a:r>
            <a:r>
              <a:rPr lang="en-GB" sz="1400" dirty="0">
                <a:solidFill>
                  <a:srgbClr val="000000"/>
                </a:solidFill>
                <a:latin typeface="+mn-lt"/>
              </a:rPr>
              <a:t>next birthday, both non-smokers. Cost includes £2.60 plan charge and is based on cover that includes the mortgage repayment guarantee. </a:t>
            </a:r>
            <a:r>
              <a:rPr lang="en-GB" sz="1400" dirty="0" smtClean="0">
                <a:solidFill>
                  <a:srgbClr val="000000"/>
                </a:solidFill>
                <a:latin typeface="+mn-lt"/>
              </a:rPr>
              <a:t>Critical Illness Cover, Income Cover for Sickness and Payment Cover for Sickness assume own occupation basis.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76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dirty="0" smtClean="0"/>
              <a:t>By the end of this session, attendees will be able to describe:</a:t>
            </a:r>
            <a:br>
              <a:rPr lang="en-GB" sz="1800" dirty="0" smtClean="0"/>
            </a:br>
            <a:r>
              <a:rPr lang="en-GB" sz="1800" dirty="0" smtClean="0"/>
              <a:t>-what happens in the aftermath of the death of a </a:t>
            </a:r>
            <a:r>
              <a:rPr lang="en-GB" sz="1800" dirty="0" smtClean="0"/>
              <a:t>breadwinner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-what State benefits are available to people losing a spouse or civil </a:t>
            </a:r>
            <a:r>
              <a:rPr lang="en-GB" sz="1800" dirty="0" smtClean="0"/>
              <a:t>partner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-what Statutory Sick Pay and Employment and Support Allowance provide to someone with a long-term illness or </a:t>
            </a:r>
            <a:r>
              <a:rPr lang="en-GB" sz="1800" dirty="0" smtClean="0"/>
              <a:t>disability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-the statistics underlying the chances of dying or becoming seriously ill during your working lifetime</a:t>
            </a:r>
            <a:br>
              <a:rPr lang="en-GB" sz="1800" dirty="0" smtClean="0"/>
            </a:br>
            <a:r>
              <a:rPr lang="en-GB" sz="1800" dirty="0" smtClean="0"/>
              <a:t>-what protection products people typically buy in the UK</a:t>
            </a:r>
            <a:br>
              <a:rPr lang="en-GB" sz="1800" dirty="0" smtClean="0"/>
            </a:br>
            <a:r>
              <a:rPr lang="en-GB" sz="1800" dirty="0" smtClean="0"/>
              <a:t>-how a modern menu plan can provide a holistic protection solution even to those on a limited </a:t>
            </a:r>
            <a:r>
              <a:rPr lang="en-GB" sz="1800" dirty="0" smtClean="0"/>
              <a:t>budget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94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dirty="0" smtClean="0"/>
              <a:t>You should now be able to describe</a:t>
            </a:r>
            <a:r>
              <a:rPr lang="en-GB" sz="1800" dirty="0" smtClean="0"/>
              <a:t>:</a:t>
            </a:r>
            <a:br>
              <a:rPr lang="en-GB" sz="1800" dirty="0" smtClean="0"/>
            </a:br>
            <a:r>
              <a:rPr lang="en-GB" sz="1800" dirty="0" smtClean="0"/>
              <a:t>-what happens in the aftermath of the death of a </a:t>
            </a:r>
            <a:r>
              <a:rPr lang="en-GB" sz="1800" dirty="0" smtClean="0"/>
              <a:t>breadwinner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-what State benefits are available to people losing a spouse or civil </a:t>
            </a:r>
            <a:r>
              <a:rPr lang="en-GB" sz="1800" dirty="0" smtClean="0"/>
              <a:t>partner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-what Statutory Sick Pay and Employment and Support Allowance provide to someone with a long-term illness or </a:t>
            </a:r>
            <a:r>
              <a:rPr lang="en-GB" sz="1800" dirty="0" smtClean="0"/>
              <a:t>disability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-the statistics underlying the chances of dying or becoming seriously ill during your working lifetime</a:t>
            </a:r>
            <a:br>
              <a:rPr lang="en-GB" sz="1800" dirty="0" smtClean="0"/>
            </a:br>
            <a:r>
              <a:rPr lang="en-GB" sz="1800" dirty="0" smtClean="0"/>
              <a:t>-what protection products people typically buy in the UK</a:t>
            </a:r>
            <a:br>
              <a:rPr lang="en-GB" sz="1800" dirty="0" smtClean="0"/>
            </a:br>
            <a:r>
              <a:rPr lang="en-GB" sz="1800" dirty="0" smtClean="0"/>
              <a:t>-how a modern menu plan can provide a holistic protection solution even to those on a limited </a:t>
            </a:r>
            <a:r>
              <a:rPr lang="en-GB" sz="1800" dirty="0" smtClean="0"/>
              <a:t>budget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94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2924944"/>
            <a:ext cx="5135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ED018A"/>
                </a:solidFill>
              </a:rPr>
              <a:t>www.brightadviser.co.uk</a:t>
            </a:r>
            <a:endParaRPr lang="en-GB" sz="3600" dirty="0">
              <a:solidFill>
                <a:srgbClr val="ED0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9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2" descr="https://duncanroy.files.wordpress.com/2010/09/1987-dia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9"/>
          <a:stretch/>
        </p:blipFill>
        <p:spPr bwMode="auto">
          <a:xfrm>
            <a:off x="1996500" y="1340769"/>
            <a:ext cx="51677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40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on death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79438"/>
            <a:ext cx="8229600" cy="4641850"/>
          </a:xfrm>
        </p:spPr>
        <p:txBody>
          <a:bodyPr>
            <a:noAutofit/>
          </a:bodyPr>
          <a:lstStyle/>
          <a:p>
            <a:pPr>
              <a:buClr>
                <a:srgbClr val="EA0082"/>
              </a:buClr>
            </a:pPr>
            <a:r>
              <a:rPr lang="en-GB" dirty="0"/>
              <a:t>State support for </a:t>
            </a:r>
            <a:r>
              <a:rPr lang="en-GB" dirty="0" smtClean="0"/>
              <a:t>widows/widowers</a:t>
            </a:r>
            <a:r>
              <a:rPr lang="en-GB" baseline="30000" dirty="0" smtClean="0"/>
              <a:t/>
            </a:r>
            <a:br>
              <a:rPr lang="en-GB" baseline="30000" dirty="0" smtClean="0"/>
            </a:br>
            <a:endParaRPr lang="en-GB" baseline="30000" dirty="0"/>
          </a:p>
          <a:p>
            <a:pPr lvl="1">
              <a:buClr>
                <a:srgbClr val="EA0082"/>
              </a:buClr>
            </a:pPr>
            <a:r>
              <a:rPr lang="en-GB" dirty="0"/>
              <a:t>Tax-free bereavement payment of £</a:t>
            </a:r>
            <a:r>
              <a:rPr lang="en-GB" dirty="0" smtClean="0"/>
              <a:t>2,000</a:t>
            </a:r>
            <a:br>
              <a:rPr lang="en-GB" dirty="0" smtClean="0"/>
            </a:br>
            <a:endParaRPr lang="en-GB" dirty="0"/>
          </a:p>
          <a:p>
            <a:pPr lvl="1">
              <a:buClr>
                <a:srgbClr val="EA0082"/>
              </a:buClr>
            </a:pPr>
            <a:r>
              <a:rPr lang="en-GB" dirty="0"/>
              <a:t>Bereavement allowance of between £</a:t>
            </a:r>
            <a:r>
              <a:rPr lang="en-GB" dirty="0" smtClean="0"/>
              <a:t>33.77 </a:t>
            </a:r>
            <a:r>
              <a:rPr lang="en-GB" dirty="0"/>
              <a:t>a week and £</a:t>
            </a:r>
            <a:r>
              <a:rPr lang="en-GB" dirty="0" smtClean="0"/>
              <a:t>112.55 </a:t>
            </a:r>
            <a:r>
              <a:rPr lang="en-GB" dirty="0"/>
              <a:t>a week (depending on age) for 52 </a:t>
            </a:r>
            <a:r>
              <a:rPr lang="en-GB" dirty="0" smtClean="0"/>
              <a:t>weeks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  <a:p>
            <a:pPr lvl="1">
              <a:buClr>
                <a:srgbClr val="EA0082"/>
              </a:buClr>
            </a:pPr>
            <a:r>
              <a:rPr lang="en-GB" dirty="0"/>
              <a:t>Widowed parent allowance is a maximum of £</a:t>
            </a:r>
            <a:r>
              <a:rPr lang="en-GB" dirty="0" smtClean="0"/>
              <a:t>112.55 </a:t>
            </a:r>
            <a:r>
              <a:rPr lang="en-GB" dirty="0"/>
              <a:t>a week payable while receiving child benefit</a:t>
            </a:r>
          </a:p>
          <a:p>
            <a:pPr>
              <a:buClr>
                <a:srgbClr val="EA0082"/>
              </a:buClr>
            </a:pPr>
            <a:endParaRPr lang="en-GB" dirty="0" smtClean="0"/>
          </a:p>
          <a:p>
            <a:pPr>
              <a:buClr>
                <a:srgbClr val="EA0082"/>
              </a:buClr>
            </a:pPr>
            <a:r>
              <a:rPr lang="en-GB" dirty="0" smtClean="0"/>
              <a:t>Unmarried </a:t>
            </a:r>
            <a:r>
              <a:rPr lang="en-GB" dirty="0"/>
              <a:t>couples</a:t>
            </a:r>
            <a:r>
              <a:rPr lang="en-GB" dirty="0" smtClean="0"/>
              <a:t>?</a:t>
            </a:r>
            <a:endParaRPr lang="en-GB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What they may have to face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3897" y="5589240"/>
            <a:ext cx="628806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A0082"/>
              </a:buClr>
            </a:pPr>
            <a:endParaRPr lang="en-GB" sz="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AC"/>
              </a:buClr>
              <a:buNone/>
            </a:pPr>
            <a:r>
              <a:rPr lang="en-GB" sz="1400" dirty="0" smtClean="0"/>
              <a:t>Sources: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B0AC"/>
              </a:buClr>
              <a:buNone/>
            </a:pPr>
            <a:r>
              <a:rPr lang="en-GB" sz="1400" dirty="0" smtClean="0"/>
              <a:t>Benefits </a:t>
            </a:r>
            <a:r>
              <a:rPr lang="en-GB" sz="1400" dirty="0"/>
              <a:t>&amp; credits, </a:t>
            </a:r>
            <a:r>
              <a:rPr lang="en-GB" sz="1400" dirty="0" smtClean="0">
                <a:hlinkClick r:id="rId2"/>
              </a:rPr>
              <a:t>www.gov.uk</a:t>
            </a:r>
            <a:r>
              <a:rPr lang="en-GB" sz="1400" dirty="0" smtClean="0"/>
              <a:t>, </a:t>
            </a:r>
            <a:r>
              <a:rPr lang="en-GB" sz="1400" dirty="0"/>
              <a:t>March 2015 (with effect from 6 April 2015</a:t>
            </a:r>
            <a:r>
              <a:rPr lang="en-GB" sz="1400" dirty="0" smtClean="0"/>
              <a:t>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8737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Might it have been even worse?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/>
              <a:t>if the policeman had told my mother that my dad had </a:t>
            </a:r>
            <a:r>
              <a:rPr lang="en-GB" dirty="0" smtClean="0"/>
              <a:t>been run over and was now paralysed?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94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Marius Barnard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Co-inventor of critical illness cover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596" y="1210275"/>
            <a:ext cx="3497580" cy="4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11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539632" y="364510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9632" y="285301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risks?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39632" y="2060848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9539"/>
            <a:ext cx="8229600" cy="255351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The risks for a 30-year-old non-smoker planning to retire at 65</a:t>
            </a:r>
            <a:endParaRPr lang="en-GB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  <a:tabLst>
                <a:tab pos="9017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  8%</a:t>
            </a:r>
            <a:r>
              <a:rPr lang="en-GB" dirty="0" smtClean="0"/>
              <a:t>	risk of death</a:t>
            </a:r>
          </a:p>
          <a:p>
            <a:pPr marL="0" indent="0">
              <a:buNone/>
              <a:tabLst>
                <a:tab pos="901700" algn="l"/>
              </a:tabLst>
            </a:pPr>
            <a:endParaRPr lang="en-GB" dirty="0" smtClean="0"/>
          </a:p>
          <a:p>
            <a:pPr marL="0" indent="0">
              <a:buNone/>
              <a:tabLst>
                <a:tab pos="9017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 16%</a:t>
            </a:r>
            <a:r>
              <a:rPr lang="en-GB" dirty="0" smtClean="0"/>
              <a:t>	risk of suffering a serious illness</a:t>
            </a:r>
          </a:p>
          <a:p>
            <a:pPr marL="0" indent="0">
              <a:buNone/>
              <a:tabLst>
                <a:tab pos="901700" algn="l"/>
              </a:tabLst>
            </a:pPr>
            <a:endParaRPr lang="en-GB" dirty="0" smtClean="0"/>
          </a:p>
          <a:p>
            <a:pPr marL="0" indent="0">
              <a:buNone/>
              <a:tabLst>
                <a:tab pos="9017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 32%</a:t>
            </a:r>
            <a:r>
              <a:rPr lang="en-GB" dirty="0" smtClean="0"/>
              <a:t>	risk of being unable to work for 2 months or more</a:t>
            </a:r>
          </a:p>
          <a:p>
            <a:pPr marL="0" indent="0">
              <a:buNone/>
              <a:tabLst>
                <a:tab pos="901700" algn="l"/>
              </a:tabLst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/>
              <a:t>Source: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/>
              <a:t>Risk Reality Calculator, LV=, January 2015.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84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hard truths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Who has what?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D0087-11CB-43DA-8D45-18C5AB5F6F6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431800" y="1379538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8575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kern="0" dirty="0" smtClean="0">
                <a:solidFill>
                  <a:schemeClr val="accent1"/>
                </a:solidFill>
              </a:rPr>
              <a:t>People don’t understand what protection is and don’t think they need 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1400" kern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1400" kern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1400" kern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1400" kern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1400" kern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1400" kern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08520" y="2348880"/>
            <a:ext cx="6919037" cy="862013"/>
            <a:chOff x="395011" y="2492896"/>
            <a:chExt cx="6919037" cy="862013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810638379"/>
                </p:ext>
              </p:extLst>
            </p:nvPr>
          </p:nvGraphicFramePr>
          <p:xfrm>
            <a:off x="395011" y="2492896"/>
            <a:ext cx="2305050" cy="862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2123203" y="2662292"/>
              <a:ext cx="51908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37% of adults say they have a life policy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7995" y="3212976"/>
            <a:ext cx="6786937" cy="860400"/>
            <a:chOff x="395536" y="3356992"/>
            <a:chExt cx="6786937" cy="860400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74310869"/>
                </p:ext>
              </p:extLst>
            </p:nvPr>
          </p:nvGraphicFramePr>
          <p:xfrm>
            <a:off x="395536" y="3356992"/>
            <a:ext cx="2304000" cy="86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2123203" y="3525582"/>
              <a:ext cx="5059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11% say they have critical illness cover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07995" y="4080768"/>
            <a:ext cx="6527379" cy="860400"/>
            <a:chOff x="395536" y="4725144"/>
            <a:chExt cx="6527379" cy="860400"/>
          </a:xfrm>
        </p:grpSpPr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089982761"/>
                </p:ext>
              </p:extLst>
            </p:nvPr>
          </p:nvGraphicFramePr>
          <p:xfrm>
            <a:off x="395536" y="4725144"/>
            <a:ext cx="2304000" cy="86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123203" y="4893734"/>
              <a:ext cx="47997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7% say they have income protection.</a:t>
              </a:r>
              <a:endParaRPr lang="en-GB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4773" y="5445224"/>
            <a:ext cx="518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/>
              <a:t>Source: </a:t>
            </a:r>
          </a:p>
          <a:p>
            <a:pPr>
              <a:spcBef>
                <a:spcPts val="0"/>
              </a:spcBef>
            </a:pPr>
            <a:r>
              <a:rPr lang="en-GB" sz="1400" dirty="0" err="1" smtClean="0"/>
              <a:t>YouGov</a:t>
            </a:r>
            <a:r>
              <a:rPr lang="en-GB" sz="1400" dirty="0" smtClean="0"/>
              <a:t> </a:t>
            </a:r>
            <a:r>
              <a:rPr lang="en-GB" sz="1400" dirty="0" err="1"/>
              <a:t>SixthSense</a:t>
            </a:r>
            <a:r>
              <a:rPr lang="en-GB" sz="1400" dirty="0"/>
              <a:t> Life and Health Protection </a:t>
            </a:r>
            <a:r>
              <a:rPr lang="en-GB" sz="1400" dirty="0" smtClean="0"/>
              <a:t>survey, 2014.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35642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Statutory Sick Pay (SSP)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641850"/>
          </a:xfrm>
        </p:spPr>
        <p:txBody>
          <a:bodyPr/>
          <a:lstStyle/>
          <a:p>
            <a:r>
              <a:rPr lang="en-GB" dirty="0" smtClean="0"/>
              <a:t>SSP amounts to £88.45 a week</a:t>
            </a:r>
            <a:r>
              <a:rPr lang="en-GB" baseline="30000" dirty="0" smtClean="0"/>
              <a:t>1</a:t>
            </a:r>
          </a:p>
          <a:p>
            <a:r>
              <a:rPr lang="en-GB" dirty="0" smtClean="0"/>
              <a:t>SSP is payable for a maximum of 28 weeks </a:t>
            </a:r>
          </a:p>
          <a:p>
            <a:r>
              <a:rPr lang="en-GB" dirty="0" smtClean="0"/>
              <a:t>Paid by employer </a:t>
            </a:r>
          </a:p>
          <a:p>
            <a:r>
              <a:rPr lang="en-GB" dirty="0" smtClean="0"/>
              <a:t>What does this mean for a client on £40,000 a year?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Minimum employer obligation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7D0087-11CB-43DA-8D45-18C5AB5F6F6E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373216"/>
            <a:ext cx="61884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000000"/>
                </a:solidFill>
              </a:rPr>
              <a:t>Source: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1 Benefits </a:t>
            </a:r>
            <a:r>
              <a:rPr lang="en-GB" sz="1400" dirty="0"/>
              <a:t>&amp; </a:t>
            </a:r>
            <a:r>
              <a:rPr lang="en-GB" sz="1400" dirty="0" smtClean="0"/>
              <a:t>credits, </a:t>
            </a:r>
            <a:r>
              <a:rPr lang="en-GB" sz="1400" dirty="0">
                <a:hlinkClick r:id="rId3"/>
              </a:rPr>
              <a:t>www.gov.uk</a:t>
            </a:r>
            <a:r>
              <a:rPr lang="en-GB" sz="1400" dirty="0"/>
              <a:t>, </a:t>
            </a:r>
            <a:r>
              <a:rPr lang="en-GB" sz="1400" dirty="0" smtClean="0"/>
              <a:t>March 2015 (with effect from 6 April 2015).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2 Salary calculator, Moneysavingexpert.com, March 2015.</a:t>
            </a:r>
            <a:endParaRPr lang="en-GB" sz="1400" dirty="0"/>
          </a:p>
        </p:txBody>
      </p:sp>
      <p:sp>
        <p:nvSpPr>
          <p:cNvPr id="9" name="Oval 8"/>
          <p:cNvSpPr/>
          <p:nvPr/>
        </p:nvSpPr>
        <p:spPr bwMode="auto">
          <a:xfrm>
            <a:off x="6062464" y="2780928"/>
            <a:ext cx="2613992" cy="2510195"/>
          </a:xfrm>
          <a:prstGeom prst="ellipse">
            <a:avLst/>
          </a:prstGeom>
          <a:solidFill>
            <a:srgbClr val="ED018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Income drops by </a:t>
            </a:r>
            <a:r>
              <a:rPr lang="en-GB" dirty="0" smtClean="0">
                <a:solidFill>
                  <a:srgbClr val="FFFFFF"/>
                </a:solidFill>
              </a:rPr>
              <a:t>nearly 85</a:t>
            </a:r>
            <a:r>
              <a:rPr lang="en-GB" dirty="0">
                <a:solidFill>
                  <a:srgbClr val="FFFFFF"/>
                </a:solidFill>
              </a:rPr>
              <a:t>% if reliant on </a:t>
            </a:r>
            <a:r>
              <a:rPr lang="en-GB" dirty="0" smtClean="0">
                <a:solidFill>
                  <a:srgbClr val="FFFFFF"/>
                </a:solidFill>
              </a:rPr>
              <a:t>SSP</a:t>
            </a:r>
            <a:r>
              <a:rPr lang="en-GB" baseline="30000" dirty="0" smtClean="0">
                <a:solidFill>
                  <a:srgbClr val="FFFFFF"/>
                </a:solidFill>
              </a:rPr>
              <a:t>2</a:t>
            </a:r>
            <a:endParaRPr lang="en-GB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95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theme/theme1.xml><?xml version="1.0" encoding="utf-8"?>
<a:theme xmlns:a="http://schemas.openxmlformats.org/drawingml/2006/main" name="Scottish Provident">
  <a:themeElements>
    <a:clrScheme name="ScotProv">
      <a:dk1>
        <a:srgbClr val="000000"/>
      </a:dk1>
      <a:lt1>
        <a:srgbClr val="FFFFFF"/>
      </a:lt1>
      <a:dk2>
        <a:srgbClr val="233C77"/>
      </a:dk2>
      <a:lt2>
        <a:srgbClr val="A39161"/>
      </a:lt2>
      <a:accent1>
        <a:srgbClr val="DBB95E"/>
      </a:accent1>
      <a:accent2>
        <a:srgbClr val="9CA53B"/>
      </a:accent2>
      <a:accent3>
        <a:srgbClr val="6C7E35"/>
      </a:accent3>
      <a:accent4>
        <a:srgbClr val="614142"/>
      </a:accent4>
      <a:accent5>
        <a:srgbClr val="A7886D"/>
      </a:accent5>
      <a:accent6>
        <a:srgbClr val="628AB8"/>
      </a:accent6>
      <a:hlink>
        <a:srgbClr val="9E7F48"/>
      </a:hlink>
      <a:folHlink>
        <a:srgbClr val="6F49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B0AC"/>
        </a:dk2>
        <a:lt2>
          <a:srgbClr val="606060"/>
        </a:lt2>
        <a:accent1>
          <a:srgbClr val="767300"/>
        </a:accent1>
        <a:accent2>
          <a:srgbClr val="1093BC"/>
        </a:accent2>
        <a:accent3>
          <a:srgbClr val="FFFFFF"/>
        </a:accent3>
        <a:accent4>
          <a:srgbClr val="000000"/>
        </a:accent4>
        <a:accent5>
          <a:srgbClr val="BDBCAA"/>
        </a:accent5>
        <a:accent6>
          <a:srgbClr val="0D85AA"/>
        </a:accent6>
        <a:hlink>
          <a:srgbClr val="9E7F48"/>
        </a:hlink>
        <a:folHlink>
          <a:srgbClr val="6F4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ightGrey">
  <a:themeElements>
    <a:clrScheme name="BrightGrey">
      <a:dk1>
        <a:srgbClr val="000000"/>
      </a:dk1>
      <a:lt1>
        <a:srgbClr val="FFFFFF"/>
      </a:lt1>
      <a:dk2>
        <a:srgbClr val="ED018A"/>
      </a:dk2>
      <a:lt2>
        <a:srgbClr val="969696"/>
      </a:lt2>
      <a:accent1>
        <a:srgbClr val="7426AA"/>
      </a:accent1>
      <a:accent2>
        <a:srgbClr val="490E6F"/>
      </a:accent2>
      <a:accent3>
        <a:srgbClr val="005A8B"/>
      </a:accent3>
      <a:accent4>
        <a:srgbClr val="0086CE"/>
      </a:accent4>
      <a:accent5>
        <a:srgbClr val="00B092"/>
      </a:accent5>
      <a:accent6>
        <a:srgbClr val="BED600"/>
      </a:accent6>
      <a:hlink>
        <a:srgbClr val="9E7F48"/>
      </a:hlink>
      <a:folHlink>
        <a:srgbClr val="6F49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B0AC"/>
        </a:dk2>
        <a:lt2>
          <a:srgbClr val="606060"/>
        </a:lt2>
        <a:accent1>
          <a:srgbClr val="767300"/>
        </a:accent1>
        <a:accent2>
          <a:srgbClr val="1093BC"/>
        </a:accent2>
        <a:accent3>
          <a:srgbClr val="FFFFFF"/>
        </a:accent3>
        <a:accent4>
          <a:srgbClr val="000000"/>
        </a:accent4>
        <a:accent5>
          <a:srgbClr val="BDBCAA"/>
        </a:accent5>
        <a:accent6>
          <a:srgbClr val="0D85AA"/>
        </a:accent6>
        <a:hlink>
          <a:srgbClr val="9E7F48"/>
        </a:hlink>
        <a:folHlink>
          <a:srgbClr val="6F4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yrshir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Bright Grey and Scottish Provident template</Template>
  <TotalTime>878</TotalTime>
  <Words>1126</Words>
  <Application>Microsoft Office PowerPoint</Application>
  <PresentationFormat>On-screen Show (4:3)</PresentationFormat>
  <Paragraphs>258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Scottish Provident</vt:lpstr>
      <vt:lpstr>BrightGrey</vt:lpstr>
      <vt:lpstr>Better off dead? Preparing families for the unthinkable</vt:lpstr>
      <vt:lpstr>Learning Objectives</vt:lpstr>
      <vt:lpstr>Slide 3</vt:lpstr>
      <vt:lpstr>Problems on death</vt:lpstr>
      <vt:lpstr>Might it have been even worse?</vt:lpstr>
      <vt:lpstr>Marius Barnard</vt:lpstr>
      <vt:lpstr>What are the risks?</vt:lpstr>
      <vt:lpstr>The hard truths</vt:lpstr>
      <vt:lpstr>Statutory Sick Pay (SSP)</vt:lpstr>
      <vt:lpstr>What happens then</vt:lpstr>
      <vt:lpstr>After assessment phase</vt:lpstr>
      <vt:lpstr>Treating the customer fairly</vt:lpstr>
      <vt:lpstr>Protection on a budget</vt:lpstr>
      <vt:lpstr>Protection on a budget</vt:lpstr>
      <vt:lpstr>Protection on a budget</vt:lpstr>
      <vt:lpstr>Protection on a budget</vt:lpstr>
      <vt:lpstr>Income protection</vt:lpstr>
      <vt:lpstr>Income protection</vt:lpstr>
      <vt:lpstr>Protection on a budget</vt:lpstr>
      <vt:lpstr>Learning Objectives</vt:lpstr>
      <vt:lpstr>Thank you</vt:lpstr>
    </vt:vector>
  </TitlesOfParts>
  <Company>Royal London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Preparing families for the unthinkable</dc:title>
  <dc:creator>Richardson, Fiona</dc:creator>
  <cp:lastModifiedBy>amktsanh</cp:lastModifiedBy>
  <cp:revision>46</cp:revision>
  <cp:lastPrinted>2015-03-04T15:45:54Z</cp:lastPrinted>
  <dcterms:created xsi:type="dcterms:W3CDTF">2015-01-07T11:30:25Z</dcterms:created>
  <dcterms:modified xsi:type="dcterms:W3CDTF">2015-12-01T12:17:32Z</dcterms:modified>
</cp:coreProperties>
</file>