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0" r:id="rId4"/>
    <p:sldId id="258" r:id="rId5"/>
    <p:sldId id="260" r:id="rId6"/>
    <p:sldId id="281" r:id="rId7"/>
    <p:sldId id="282" r:id="rId8"/>
    <p:sldId id="283" r:id="rId9"/>
    <p:sldId id="284" r:id="rId10"/>
    <p:sldId id="261" r:id="rId11"/>
    <p:sldId id="262" r:id="rId12"/>
    <p:sldId id="273" r:id="rId13"/>
    <p:sldId id="274" r:id="rId14"/>
    <p:sldId id="275" r:id="rId15"/>
    <p:sldId id="276" r:id="rId16"/>
    <p:sldId id="278" r:id="rId17"/>
    <p:sldId id="279" r:id="rId18"/>
    <p:sldId id="285" r:id="rId19"/>
    <p:sldId id="270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95" autoAdjust="0"/>
    <p:restoredTop sz="88446" autoAdjust="0"/>
  </p:normalViewPr>
  <p:slideViewPr>
    <p:cSldViewPr>
      <p:cViewPr varScale="1">
        <p:scale>
          <a:sx n="92" d="100"/>
          <a:sy n="92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DBEA3-B754-4350-9DBA-3425677762D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1F78-9944-4508-BE94-1E5711CB94A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45949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1A649-B919-40AC-96C7-6E6FD377F62D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880A0-B767-45AD-AF4F-7B528F7A0B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8367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793156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1609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37269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40008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70906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280610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253345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28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38851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706055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8632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63386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1796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88431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24335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63895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69358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77051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6462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8077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962400"/>
            <a:ext cx="8077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solidFill>
                  <a:srgbClr val="4C4C4C"/>
                </a:solidFill>
              </a:defRPr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solidFill>
                  <a:srgbClr val="4C4C4C"/>
                </a:solidFill>
              </a:defRPr>
            </a:lvl1pPr>
          </a:lstStyle>
          <a:p>
            <a:endParaRPr lang="en-GB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0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23296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990600"/>
            <a:ext cx="20193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90600"/>
            <a:ext cx="59055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3432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18941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78897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9624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81200"/>
            <a:ext cx="39624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17400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518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24943"/>
            <a:ext cx="4040188" cy="32012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8518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24943"/>
            <a:ext cx="4041775" cy="32012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40339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97073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50502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0806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39933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93651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51599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8077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2B0D61"/>
                </a:solidFill>
              </a:defRPr>
            </a:lvl1pPr>
          </a:lstStyle>
          <a:p>
            <a:fld id="{807D5D44-447E-4D07-9E2C-5D1AA95C912F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2B0D61"/>
                </a:solidFill>
              </a:defRPr>
            </a:lvl1pPr>
          </a:lstStyle>
          <a:p>
            <a:endParaRPr lang="en-GB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4C4C4C"/>
                </a:solidFill>
              </a:defRPr>
            </a:lvl1pPr>
          </a:lstStyle>
          <a:p>
            <a:fld id="{EEA2E657-3355-4C2E-9F28-61BBCB981B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0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33"/>
        </a:buClr>
        <a:buFont typeface="Wingdings" pitchFamily="2" charset="2"/>
        <a:buChar char="§"/>
        <a:defRPr sz="2400">
          <a:solidFill>
            <a:srgbClr val="4C4C4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33"/>
        </a:buClr>
        <a:buFont typeface="Wingdings" pitchFamily="2" charset="2"/>
        <a:buChar char="§"/>
        <a:defRPr sz="2400">
          <a:solidFill>
            <a:srgbClr val="4C4C4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33"/>
        </a:buClr>
        <a:buFont typeface="Wingdings" pitchFamily="2" charset="2"/>
        <a:buChar char="§"/>
        <a:defRPr sz="2400">
          <a:solidFill>
            <a:srgbClr val="4C4C4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33"/>
        </a:buClr>
        <a:buFont typeface="Wingdings" pitchFamily="2" charset="2"/>
        <a:buChar char="§"/>
        <a:defRPr sz="2400">
          <a:solidFill>
            <a:srgbClr val="4C4C4C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33"/>
        </a:buClr>
        <a:buFont typeface="Wingdings" pitchFamily="2" charset="2"/>
        <a:buChar char="§"/>
        <a:defRPr sz="2400">
          <a:solidFill>
            <a:srgbClr val="4C4C4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33"/>
        </a:buClr>
        <a:buFont typeface="Wingdings" pitchFamily="2" charset="2"/>
        <a:buChar char="§"/>
        <a:defRPr sz="2400">
          <a:solidFill>
            <a:srgbClr val="4C4C4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33"/>
        </a:buClr>
        <a:buFont typeface="Wingdings" pitchFamily="2" charset="2"/>
        <a:buChar char="§"/>
        <a:defRPr sz="2400">
          <a:solidFill>
            <a:srgbClr val="4C4C4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33"/>
        </a:buClr>
        <a:buFont typeface="Wingdings" pitchFamily="2" charset="2"/>
        <a:buChar char="§"/>
        <a:defRPr sz="2400">
          <a:solidFill>
            <a:srgbClr val="4C4C4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33"/>
        </a:buClr>
        <a:buFont typeface="Wingdings" pitchFamily="2" charset="2"/>
        <a:buChar char="§"/>
        <a:defRPr sz="2400">
          <a:solidFill>
            <a:srgbClr val="4C4C4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tdavison@dacbeachcroft.co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mailto:dabbey@dacbeachcrof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8077200" cy="5112568"/>
          </a:xfrm>
        </p:spPr>
        <p:txBody>
          <a:bodyPr/>
          <a:lstStyle/>
          <a:p>
            <a:r>
              <a:rPr lang="en-GB" b="1" dirty="0" smtClean="0"/>
              <a:t>The Insurance Act </a:t>
            </a:r>
            <a:r>
              <a:rPr lang="en-GB" b="1" dirty="0" smtClean="0"/>
              <a:t>2015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1800" b="1" dirty="0" smtClean="0"/>
              <a:t>Tom </a:t>
            </a:r>
            <a:r>
              <a:rPr lang="en-GB" sz="1800" b="1" dirty="0" smtClean="0"/>
              <a:t>Davison</a:t>
            </a:r>
            <a:br>
              <a:rPr lang="en-GB" sz="1800" b="1" dirty="0" smtClean="0"/>
            </a:br>
            <a:r>
              <a:rPr lang="en-GB" sz="1800" b="1" dirty="0" smtClean="0"/>
              <a:t>Steven </a:t>
            </a:r>
            <a:r>
              <a:rPr lang="en-GB" sz="1800" b="1" dirty="0" smtClean="0"/>
              <a:t>Smith</a:t>
            </a:r>
            <a:br>
              <a:rPr lang="en-GB" sz="1800" b="1" dirty="0" smtClean="0"/>
            </a:br>
            <a:r>
              <a:rPr lang="en-GB" sz="1800" b="1" dirty="0" smtClean="0"/>
              <a:t/>
            </a:r>
            <a:br>
              <a:rPr lang="en-GB" sz="1800" b="1" dirty="0" smtClean="0"/>
            </a:br>
            <a:r>
              <a:rPr lang="en-GB" sz="1800" b="1" dirty="0" smtClean="0"/>
              <a:t/>
            </a:r>
            <a:br>
              <a:rPr lang="en-GB" sz="1800" b="1" dirty="0" smtClean="0"/>
            </a:br>
            <a:r>
              <a:rPr lang="en-GB" sz="1800" dirty="0" smtClean="0">
                <a:solidFill>
                  <a:srgbClr val="4C4C4C"/>
                </a:solidFill>
                <a:latin typeface="+mn-lt"/>
              </a:rPr>
              <a:t>By the end of this session, delegates will be able to discuss</a:t>
            </a:r>
            <a:br>
              <a:rPr lang="en-GB" sz="1800" dirty="0" smtClean="0">
                <a:solidFill>
                  <a:srgbClr val="4C4C4C"/>
                </a:solidFill>
                <a:latin typeface="+mn-lt"/>
              </a:rPr>
            </a:br>
            <a:r>
              <a:rPr lang="en-GB" sz="1800" dirty="0" smtClean="0">
                <a:solidFill>
                  <a:srgbClr val="4C4C4C"/>
                </a:solidFill>
                <a:latin typeface="+mn-lt"/>
              </a:rPr>
              <a:t>• what the Insurance Act 2015 is about.</a:t>
            </a:r>
            <a:br>
              <a:rPr lang="en-GB" sz="1800" dirty="0" smtClean="0">
                <a:solidFill>
                  <a:srgbClr val="4C4C4C"/>
                </a:solidFill>
                <a:latin typeface="+mn-lt"/>
              </a:rPr>
            </a:br>
            <a:r>
              <a:rPr lang="en-GB" sz="1800" dirty="0" smtClean="0">
                <a:solidFill>
                  <a:srgbClr val="4C4C4C"/>
                </a:solidFill>
                <a:latin typeface="+mn-lt"/>
              </a:rPr>
              <a:t>• the impact of the Act on Brokers and Insurers and what actions they need to undertake in order to comply</a:t>
            </a:r>
            <a:br>
              <a:rPr lang="en-GB" sz="1800" dirty="0" smtClean="0">
                <a:solidFill>
                  <a:srgbClr val="4C4C4C"/>
                </a:solidFill>
                <a:latin typeface="+mn-lt"/>
              </a:rPr>
            </a:br>
            <a:r>
              <a:rPr lang="en-GB" sz="1800" dirty="0" smtClean="0">
                <a:solidFill>
                  <a:srgbClr val="4C4C4C"/>
                </a:solidFill>
                <a:latin typeface="+mn-lt"/>
              </a:rPr>
              <a:t>• the move from Duty of Disclosure to Fair Presentation, incorporating what this entails and what is excluded.</a:t>
            </a:r>
            <a:br>
              <a:rPr lang="en-GB" sz="1800" dirty="0" smtClean="0">
                <a:solidFill>
                  <a:srgbClr val="4C4C4C"/>
                </a:solidFill>
                <a:latin typeface="+mn-lt"/>
              </a:rPr>
            </a:br>
            <a:r>
              <a:rPr lang="en-GB" sz="1800" dirty="0" smtClean="0">
                <a:solidFill>
                  <a:srgbClr val="4C4C4C"/>
                </a:solidFill>
                <a:latin typeface="+mn-lt"/>
              </a:rPr>
              <a:t>• the remedies available for misrepresentation and non disclosure.</a:t>
            </a:r>
            <a:r>
              <a:rPr lang="en-GB" sz="1100" dirty="0" smtClean="0"/>
              <a:t/>
            </a:r>
            <a:br>
              <a:rPr lang="en-GB" sz="1100" dirty="0" smtClean="0"/>
            </a:br>
            <a:endParaRPr lang="en-GB" sz="1100" dirty="0"/>
          </a:p>
        </p:txBody>
      </p:sp>
      <p:pic>
        <p:nvPicPr>
          <p:cNvPr id="4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19233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21639"/>
            <a:ext cx="8077200" cy="1008112"/>
          </a:xfrm>
        </p:spPr>
        <p:txBody>
          <a:bodyPr/>
          <a:lstStyle/>
          <a:p>
            <a:r>
              <a:rPr lang="en-GB" sz="3200" b="1" dirty="0" smtClean="0"/>
              <a:t>Example: X &amp; Co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20888"/>
            <a:ext cx="8077200" cy="3598912"/>
          </a:xfrm>
        </p:spPr>
        <p:txBody>
          <a:bodyPr/>
          <a:lstStyle/>
          <a:p>
            <a:pPr marL="0" indent="0">
              <a:buNone/>
            </a:pPr>
            <a:r>
              <a:rPr lang="en-GB" sz="1800" i="1" dirty="0"/>
              <a:t>X &amp; Co takes out product liability insurance, describing itself on the proposal form as a maker of "valves". The insurer does not ask further questions.</a:t>
            </a:r>
            <a:endParaRPr lang="en-GB" sz="1800" dirty="0"/>
          </a:p>
          <a:p>
            <a:pPr marL="0" indent="0">
              <a:buNone/>
            </a:pPr>
            <a:r>
              <a:rPr lang="en-GB" sz="1800" i="1" dirty="0"/>
              <a:t> </a:t>
            </a:r>
            <a:endParaRPr lang="en-GB" sz="1800" dirty="0"/>
          </a:p>
          <a:p>
            <a:pPr marL="0" indent="0">
              <a:buNone/>
            </a:pPr>
            <a:r>
              <a:rPr lang="en-GB" sz="1800" i="1" dirty="0"/>
              <a:t>In fact, the valves are used in the petrochemical industry. A valve fails, leading to a massive explosion at a petrochemical plant and subsequently a large claim</a:t>
            </a:r>
            <a:r>
              <a:rPr lang="en-GB" sz="1800" i="1" dirty="0" smtClean="0"/>
              <a:t>.</a:t>
            </a: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4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84928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77200" cy="782216"/>
          </a:xfrm>
        </p:spPr>
        <p:txBody>
          <a:bodyPr/>
          <a:lstStyle/>
          <a:p>
            <a:r>
              <a:rPr lang="en-GB" sz="3200" b="1" dirty="0"/>
              <a:t>Case study: X &amp; Co </a:t>
            </a:r>
            <a:r>
              <a:rPr lang="en-GB" sz="3200" b="1" dirty="0" smtClean="0"/>
              <a:t>(2)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chemeClr val="accent2"/>
              </a:buClr>
              <a:buFont typeface="Wingdings"/>
            </a:pPr>
            <a:r>
              <a:rPr lang="en-GB" sz="1800" dirty="0" smtClean="0"/>
              <a:t>High-risk nature of petrochemical industry is a “material circumstance”.</a:t>
            </a:r>
          </a:p>
          <a:p>
            <a:pPr lvl="1">
              <a:buClr>
                <a:schemeClr val="accent2"/>
              </a:buClr>
              <a:buFont typeface="Wingdings"/>
            </a:pPr>
            <a:endParaRPr lang="en-GB" sz="1800" dirty="0"/>
          </a:p>
          <a:p>
            <a:pPr lvl="1">
              <a:buClr>
                <a:schemeClr val="accent2"/>
              </a:buClr>
              <a:buFont typeface="Wingdings"/>
            </a:pPr>
            <a:r>
              <a:rPr lang="en-GB" sz="1800" dirty="0" smtClean="0"/>
              <a:t>X &amp; Co failed to disclose that material circumstance.</a:t>
            </a:r>
          </a:p>
          <a:p>
            <a:pPr lvl="1">
              <a:buClr>
                <a:schemeClr val="accent2"/>
              </a:buClr>
              <a:buFont typeface="Wingdings"/>
            </a:pPr>
            <a:endParaRPr lang="en-GB" sz="1800" dirty="0"/>
          </a:p>
          <a:p>
            <a:pPr lvl="1">
              <a:buClr>
                <a:schemeClr val="accent2"/>
              </a:buClr>
              <a:buFont typeface="Wingdings"/>
            </a:pPr>
            <a:r>
              <a:rPr lang="en-GB" sz="1800" dirty="0" smtClean="0"/>
              <a:t>They also failed to “signpost” the fact by disclosure of relevant information (e.g. manufacture of “specialist” valves; or manufacture of valves for BASF or ExxonMobil).</a:t>
            </a:r>
          </a:p>
          <a:p>
            <a:pPr lvl="1">
              <a:buClr>
                <a:schemeClr val="accent2"/>
              </a:buClr>
              <a:buFont typeface="Wingdings"/>
            </a:pPr>
            <a:endParaRPr lang="en-GB" sz="1800" dirty="0"/>
          </a:p>
          <a:p>
            <a:pPr lvl="1">
              <a:buClr>
                <a:schemeClr val="accent2"/>
              </a:buClr>
              <a:buFont typeface="Wingdings"/>
            </a:pPr>
            <a:r>
              <a:rPr lang="en-GB" sz="1800" dirty="0" smtClean="0"/>
              <a:t>X &amp; Co therefore in breach of duty of disclosure.</a:t>
            </a:r>
            <a:endParaRPr lang="en-GB" sz="1800" dirty="0"/>
          </a:p>
        </p:txBody>
      </p:sp>
      <p:pic>
        <p:nvPicPr>
          <p:cNvPr id="7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5355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18152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Remedies: current regime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76872"/>
            <a:ext cx="8077200" cy="4038600"/>
          </a:xfrm>
        </p:spPr>
        <p:txBody>
          <a:bodyPr/>
          <a:lstStyle/>
          <a:p>
            <a:pPr>
              <a:buClr>
                <a:srgbClr val="FFCC33"/>
              </a:buClr>
              <a:buFont typeface="Wingdings"/>
            </a:pPr>
            <a:r>
              <a:rPr lang="en-GB" sz="1800" dirty="0" smtClean="0"/>
              <a:t>Only remedy is avoidance</a:t>
            </a:r>
          </a:p>
          <a:p>
            <a:pPr>
              <a:buClr>
                <a:srgbClr val="FFCC33"/>
              </a:buClr>
              <a:buFont typeface="Wingdings"/>
            </a:pPr>
            <a:endParaRPr lang="en-GB" sz="1800" dirty="0"/>
          </a:p>
          <a:p>
            <a:pPr>
              <a:buClr>
                <a:srgbClr val="FFCC33"/>
              </a:buClr>
              <a:buFont typeface="Wingdings"/>
            </a:pPr>
            <a:r>
              <a:rPr lang="en-GB" sz="1800" dirty="0" smtClean="0"/>
              <a:t>Three stage test in </a:t>
            </a:r>
            <a:r>
              <a:rPr lang="en-GB" sz="1800" i="1" u="sng" dirty="0" smtClean="0"/>
              <a:t>Pan Atlantic v Pine Top</a:t>
            </a:r>
            <a:r>
              <a:rPr lang="en-GB" sz="1800" dirty="0" smtClean="0"/>
              <a:t> (1995):</a:t>
            </a:r>
          </a:p>
          <a:p>
            <a:pPr lvl="1">
              <a:buClr>
                <a:srgbClr val="FFCC33"/>
              </a:buClr>
              <a:buFont typeface="Wingdings"/>
            </a:pPr>
            <a:r>
              <a:rPr lang="en-GB" sz="1800" dirty="0" smtClean="0"/>
              <a:t>Misrepresentation / non-disclosure</a:t>
            </a:r>
          </a:p>
          <a:p>
            <a:pPr lvl="1">
              <a:buClr>
                <a:srgbClr val="FFCC33"/>
              </a:buClr>
              <a:buFont typeface="Wingdings"/>
            </a:pPr>
            <a:r>
              <a:rPr lang="en-GB" sz="1800" dirty="0" smtClean="0"/>
              <a:t>Materiality</a:t>
            </a:r>
          </a:p>
          <a:p>
            <a:pPr lvl="1">
              <a:buClr>
                <a:srgbClr val="FFCC33"/>
              </a:buClr>
              <a:buFont typeface="Wingdings"/>
            </a:pPr>
            <a:r>
              <a:rPr lang="en-GB" sz="1800" dirty="0" smtClean="0"/>
              <a:t>Inducement</a:t>
            </a:r>
            <a:endParaRPr lang="en-GB" sz="1800" dirty="0"/>
          </a:p>
        </p:txBody>
      </p:sp>
      <p:pic>
        <p:nvPicPr>
          <p:cNvPr id="4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91419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Remedies under the IA 2015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2856"/>
            <a:ext cx="8077200" cy="3886944"/>
          </a:xfrm>
        </p:spPr>
        <p:txBody>
          <a:bodyPr/>
          <a:lstStyle/>
          <a:p>
            <a:pPr>
              <a:buClr>
                <a:srgbClr val="99CCFF"/>
              </a:buClr>
              <a:buFont typeface="Wingdings"/>
            </a:pPr>
            <a:r>
              <a:rPr lang="en-GB" sz="1800" dirty="0" smtClean="0"/>
              <a:t> Section 8(1) of the IA 2015 provides remedy where there is:</a:t>
            </a:r>
          </a:p>
          <a:p>
            <a:pPr lvl="1">
              <a:buClr>
                <a:srgbClr val="99CCFF"/>
              </a:buClr>
              <a:buFont typeface="Wingdings"/>
            </a:pPr>
            <a:r>
              <a:rPr lang="en-GB" sz="1800" dirty="0" smtClean="0"/>
              <a:t>Breach of duty of fair presentation; and</a:t>
            </a:r>
          </a:p>
          <a:p>
            <a:pPr lvl="1">
              <a:buClr>
                <a:srgbClr val="99CCFF"/>
              </a:buClr>
              <a:buFont typeface="Wingdings"/>
            </a:pPr>
            <a:r>
              <a:rPr lang="en-GB" sz="1800" dirty="0" smtClean="0"/>
              <a:t>Inducement</a:t>
            </a:r>
          </a:p>
          <a:p>
            <a:pPr lvl="1">
              <a:buClr>
                <a:srgbClr val="99CCFF"/>
              </a:buClr>
              <a:buFont typeface="Wingdings"/>
            </a:pPr>
            <a:endParaRPr lang="en-GB" sz="1800" dirty="0" smtClean="0"/>
          </a:p>
          <a:p>
            <a:pPr>
              <a:buClr>
                <a:srgbClr val="99CCFF"/>
              </a:buClr>
              <a:buFont typeface="Wingdings"/>
            </a:pPr>
            <a:r>
              <a:rPr lang="en-GB" sz="1800" dirty="0" smtClean="0"/>
              <a:t>Remedy depends on nature of breach:</a:t>
            </a:r>
          </a:p>
          <a:p>
            <a:pPr lvl="1">
              <a:buClr>
                <a:srgbClr val="99CCFF"/>
              </a:buClr>
              <a:buFont typeface="Wingdings"/>
            </a:pPr>
            <a:r>
              <a:rPr lang="en-GB" sz="1800" dirty="0" smtClean="0"/>
              <a:t>Deliberate or reckless? or</a:t>
            </a:r>
          </a:p>
          <a:p>
            <a:pPr lvl="1">
              <a:buClr>
                <a:srgbClr val="99CCFF"/>
              </a:buClr>
              <a:buFont typeface="Wingdings"/>
            </a:pPr>
            <a:r>
              <a:rPr lang="en-GB" sz="1800" dirty="0" smtClean="0"/>
              <a:t>Not deliberate or reckless?</a:t>
            </a:r>
            <a:endParaRPr lang="en-GB" sz="1800" dirty="0"/>
          </a:p>
          <a:p>
            <a:pPr lvl="1">
              <a:buClr>
                <a:srgbClr val="99CCFF"/>
              </a:buClr>
              <a:buFont typeface="Wingdings"/>
            </a:pPr>
            <a:endParaRPr lang="en-GB" dirty="0"/>
          </a:p>
        </p:txBody>
      </p:sp>
      <p:pic>
        <p:nvPicPr>
          <p:cNvPr id="4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6249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Remedies: deliberate or reckless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4864"/>
            <a:ext cx="8077200" cy="3814936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/>
            </a:pPr>
            <a:r>
              <a:rPr lang="en-GB" sz="2000" dirty="0" smtClean="0"/>
              <a:t> Common law standard of recklessness: “</a:t>
            </a:r>
            <a:r>
              <a:rPr lang="en-GB" sz="2000" i="1" dirty="0" smtClean="0"/>
              <a:t>indifference to the truth, the moral obliquity of which consists in a wilful disregard of the importance of the truth</a:t>
            </a:r>
            <a:r>
              <a:rPr lang="en-GB" sz="2000" dirty="0" smtClean="0"/>
              <a:t>” (</a:t>
            </a:r>
            <a:r>
              <a:rPr lang="en-GB" sz="2000" i="1" u="sng" dirty="0" smtClean="0"/>
              <a:t>Angus v Clifford</a:t>
            </a:r>
            <a:r>
              <a:rPr lang="en-GB" sz="2000" dirty="0" smtClean="0"/>
              <a:t> (1891)</a:t>
            </a:r>
          </a:p>
          <a:p>
            <a:pPr>
              <a:buClr>
                <a:schemeClr val="accent3"/>
              </a:buClr>
              <a:buFont typeface="Wingdings"/>
            </a:pPr>
            <a:endParaRPr lang="en-GB" sz="2000" dirty="0"/>
          </a:p>
          <a:p>
            <a:pPr>
              <a:buClr>
                <a:schemeClr val="accent3"/>
              </a:buClr>
              <a:buFont typeface="Wingdings"/>
            </a:pPr>
            <a:r>
              <a:rPr lang="en-GB" sz="2000" dirty="0" smtClean="0"/>
              <a:t>Remedy is avoidance</a:t>
            </a:r>
            <a:endParaRPr lang="en-GB" sz="2000" dirty="0"/>
          </a:p>
        </p:txBody>
      </p:sp>
      <p:pic>
        <p:nvPicPr>
          <p:cNvPr id="6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27945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77200" cy="780256"/>
          </a:xfrm>
        </p:spPr>
        <p:txBody>
          <a:bodyPr/>
          <a:lstStyle/>
          <a:p>
            <a:r>
              <a:rPr lang="en-GB" sz="3200" b="1" dirty="0" smtClean="0"/>
              <a:t>Remedies: neither deliberate nor reckless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76872"/>
            <a:ext cx="8077200" cy="3742928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/>
            </a:pPr>
            <a:r>
              <a:rPr lang="en-GB" sz="2000" dirty="0" smtClean="0"/>
              <a:t>Careless or inadvertent</a:t>
            </a:r>
          </a:p>
          <a:p>
            <a:pPr>
              <a:buClr>
                <a:schemeClr val="accent2"/>
              </a:buClr>
              <a:buFont typeface="Wingdings"/>
            </a:pPr>
            <a:endParaRPr lang="en-GB" sz="2000" dirty="0"/>
          </a:p>
          <a:p>
            <a:pPr>
              <a:buClr>
                <a:schemeClr val="accent2"/>
              </a:buClr>
              <a:buFont typeface="Wingdings"/>
            </a:pPr>
            <a:r>
              <a:rPr lang="en-GB" sz="2000" dirty="0" smtClean="0"/>
              <a:t>Remedy depends on what insurer would have done but for breach:</a:t>
            </a:r>
          </a:p>
          <a:p>
            <a:pPr lvl="1">
              <a:buClr>
                <a:schemeClr val="accent2"/>
              </a:buClr>
              <a:buFont typeface="Wingdings"/>
            </a:pPr>
            <a:r>
              <a:rPr lang="en-GB" sz="2000" dirty="0" smtClean="0"/>
              <a:t>No contract = avoidance</a:t>
            </a:r>
          </a:p>
          <a:p>
            <a:pPr lvl="1">
              <a:buClr>
                <a:schemeClr val="accent2"/>
              </a:buClr>
              <a:buFont typeface="Wingdings"/>
            </a:pPr>
            <a:r>
              <a:rPr lang="en-GB" sz="2000" dirty="0" smtClean="0"/>
              <a:t>Different terms = treat as if those terms apply</a:t>
            </a:r>
          </a:p>
          <a:p>
            <a:pPr lvl="1">
              <a:buClr>
                <a:schemeClr val="accent2"/>
              </a:buClr>
              <a:buFont typeface="Wingdings"/>
            </a:pPr>
            <a:r>
              <a:rPr lang="en-GB" sz="2000" dirty="0"/>
              <a:t>H</a:t>
            </a:r>
            <a:r>
              <a:rPr lang="en-GB" sz="2000" dirty="0" smtClean="0"/>
              <a:t>igher premium = reduce claim proportionately</a:t>
            </a:r>
          </a:p>
        </p:txBody>
      </p:sp>
      <p:pic>
        <p:nvPicPr>
          <p:cNvPr id="6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5355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69202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Warranties: existing regime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48880"/>
            <a:ext cx="8077200" cy="3670920"/>
          </a:xfrm>
        </p:spPr>
        <p:txBody>
          <a:bodyPr/>
          <a:lstStyle/>
          <a:p>
            <a:pPr>
              <a:buClr>
                <a:schemeClr val="accent4"/>
              </a:buClr>
              <a:buFont typeface="Wingdings"/>
            </a:pPr>
            <a:r>
              <a:rPr lang="en-GB" sz="1800" dirty="0" smtClean="0"/>
              <a:t>A promise by the insured which, if broken, discharges the insurer from liability from date of breach</a:t>
            </a:r>
          </a:p>
          <a:p>
            <a:pPr>
              <a:buClr>
                <a:schemeClr val="accent4"/>
              </a:buClr>
              <a:buFont typeface="Wingdings"/>
            </a:pPr>
            <a:endParaRPr lang="en-GB" sz="1800" dirty="0"/>
          </a:p>
          <a:p>
            <a:pPr>
              <a:buClr>
                <a:schemeClr val="accent4"/>
              </a:buClr>
              <a:buFont typeface="Wingdings"/>
            </a:pPr>
            <a:r>
              <a:rPr lang="en-GB" sz="1800" dirty="0" smtClean="0"/>
              <a:t>4 problems:</a:t>
            </a:r>
          </a:p>
          <a:p>
            <a:pPr lvl="1">
              <a:buClr>
                <a:schemeClr val="accent4"/>
              </a:buClr>
              <a:buFont typeface="Wingdings"/>
            </a:pPr>
            <a:r>
              <a:rPr lang="en-GB" sz="1800" dirty="0" smtClean="0"/>
              <a:t>Trivial breaches (</a:t>
            </a:r>
            <a:r>
              <a:rPr lang="en-GB" sz="1800" i="1" u="sng" dirty="0" smtClean="0"/>
              <a:t>AXA v Bennett</a:t>
            </a:r>
            <a:r>
              <a:rPr lang="en-GB" sz="1800" dirty="0" smtClean="0"/>
              <a:t> (2003))</a:t>
            </a:r>
          </a:p>
          <a:p>
            <a:pPr lvl="1">
              <a:buClr>
                <a:schemeClr val="accent4"/>
              </a:buClr>
              <a:buFont typeface="Wingdings"/>
            </a:pPr>
            <a:r>
              <a:rPr lang="en-GB" sz="1800" dirty="0" smtClean="0"/>
              <a:t>No defence to remedy breach</a:t>
            </a:r>
          </a:p>
          <a:p>
            <a:pPr lvl="1">
              <a:buClr>
                <a:schemeClr val="accent4"/>
              </a:buClr>
              <a:buFont typeface="Wingdings"/>
            </a:pPr>
            <a:r>
              <a:rPr lang="en-GB" sz="1800" dirty="0" smtClean="0"/>
              <a:t>Breaches unconnected to loss</a:t>
            </a:r>
          </a:p>
          <a:p>
            <a:pPr lvl="1">
              <a:buClr>
                <a:schemeClr val="accent4"/>
              </a:buClr>
              <a:buFont typeface="Wingdings"/>
            </a:pPr>
            <a:r>
              <a:rPr lang="en-GB" sz="1800" dirty="0" smtClean="0"/>
              <a:t>Basis clauses (</a:t>
            </a:r>
            <a:r>
              <a:rPr lang="en-GB" sz="1800" i="1" u="sng" dirty="0" smtClean="0"/>
              <a:t>Genesis Housing</a:t>
            </a:r>
            <a:r>
              <a:rPr lang="en-GB" sz="1800" dirty="0" smtClean="0"/>
              <a:t> (2013))</a:t>
            </a:r>
            <a:endParaRPr lang="en-GB" sz="1800" dirty="0"/>
          </a:p>
        </p:txBody>
      </p:sp>
      <p:pic>
        <p:nvPicPr>
          <p:cNvPr id="6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89666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Warranties under the IA 2015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48880"/>
            <a:ext cx="8077200" cy="3670920"/>
          </a:xfrm>
        </p:spPr>
        <p:txBody>
          <a:bodyPr/>
          <a:lstStyle/>
          <a:p>
            <a:pPr>
              <a:buClr>
                <a:schemeClr val="accent1"/>
              </a:buClr>
              <a:buFont typeface="Wingdings"/>
            </a:pPr>
            <a:r>
              <a:rPr lang="en-GB" sz="1800" dirty="0" smtClean="0"/>
              <a:t>Basis clauses no longer permitted (s.9(2))</a:t>
            </a:r>
          </a:p>
          <a:p>
            <a:pPr>
              <a:buClr>
                <a:schemeClr val="accent1"/>
              </a:buClr>
              <a:buFont typeface="Wingdings"/>
            </a:pPr>
            <a:endParaRPr lang="en-GB" sz="1800" dirty="0"/>
          </a:p>
          <a:p>
            <a:pPr>
              <a:buClr>
                <a:schemeClr val="accent1"/>
              </a:buClr>
              <a:buFont typeface="Wingdings"/>
            </a:pPr>
            <a:r>
              <a:rPr lang="en-GB" sz="1800" dirty="0" smtClean="0"/>
              <a:t>Warranties now suspensive conditions</a:t>
            </a:r>
          </a:p>
          <a:p>
            <a:pPr>
              <a:buClr>
                <a:schemeClr val="accent1"/>
              </a:buClr>
              <a:buFont typeface="Wingdings"/>
            </a:pPr>
            <a:endParaRPr lang="en-GB" sz="1800" dirty="0"/>
          </a:p>
          <a:p>
            <a:pPr>
              <a:buClr>
                <a:schemeClr val="accent1"/>
              </a:buClr>
              <a:buFont typeface="Wingdings"/>
            </a:pPr>
            <a:r>
              <a:rPr lang="en-GB" sz="1800" dirty="0" smtClean="0"/>
              <a:t>Regime for terms that seek to diminish the risk of a particular loss</a:t>
            </a:r>
          </a:p>
          <a:p>
            <a:pPr>
              <a:buClr>
                <a:srgbClr val="F5A0C0"/>
              </a:buClr>
              <a:buFont typeface="Wingdings"/>
            </a:pPr>
            <a:endParaRPr lang="en-GB" dirty="0"/>
          </a:p>
          <a:p>
            <a:pPr>
              <a:buClr>
                <a:srgbClr val="F5A0C0"/>
              </a:buClr>
              <a:buFont typeface="Wingdings"/>
            </a:pPr>
            <a:endParaRPr lang="en-GB" dirty="0"/>
          </a:p>
        </p:txBody>
      </p:sp>
      <p:pic>
        <p:nvPicPr>
          <p:cNvPr id="6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0136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Terms </a:t>
            </a:r>
            <a:r>
              <a:rPr lang="en-GB" sz="3200" b="1" dirty="0"/>
              <a:t>that seek to diminish the </a:t>
            </a:r>
            <a:r>
              <a:rPr lang="en-GB" sz="3200" b="1" dirty="0" smtClean="0"/>
              <a:t>risk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92896"/>
            <a:ext cx="8077200" cy="3526904"/>
          </a:xfrm>
        </p:spPr>
        <p:txBody>
          <a:bodyPr/>
          <a:lstStyle/>
          <a:p>
            <a:pPr>
              <a:buClr>
                <a:schemeClr val="accent3"/>
              </a:buClr>
            </a:pPr>
            <a:r>
              <a:rPr lang="en-GB" sz="1800" dirty="0" smtClean="0"/>
              <a:t>Need to show increase in risk, not a causal connection</a:t>
            </a:r>
          </a:p>
          <a:p>
            <a:pPr>
              <a:buClr>
                <a:schemeClr val="accent3"/>
              </a:buClr>
            </a:pPr>
            <a:endParaRPr lang="en-GB" sz="1800" dirty="0" smtClean="0"/>
          </a:p>
          <a:p>
            <a:pPr>
              <a:buClr>
                <a:schemeClr val="accent3"/>
              </a:buClr>
            </a:pPr>
            <a:r>
              <a:rPr lang="en-GB" sz="1800" dirty="0" smtClean="0"/>
              <a:t>Risk judged at the point of non-compliance, so before the insured event (</a:t>
            </a:r>
            <a:r>
              <a:rPr lang="en-GB" sz="1800" i="1" u="sng" dirty="0" smtClean="0"/>
              <a:t>O’Connor v </a:t>
            </a:r>
            <a:r>
              <a:rPr lang="en-GB" sz="1800" i="1" u="sng" dirty="0" err="1" smtClean="0"/>
              <a:t>Bullimore</a:t>
            </a:r>
            <a:r>
              <a:rPr lang="en-GB" sz="1800" dirty="0" smtClean="0"/>
              <a:t> (2004))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2806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77200" cy="1070248"/>
          </a:xfrm>
        </p:spPr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8077200" cy="1080120"/>
          </a:xfrm>
        </p:spPr>
        <p:txBody>
          <a:bodyPr/>
          <a:lstStyle/>
          <a:p>
            <a:pPr marL="0" indent="0">
              <a:buClr>
                <a:srgbClr val="FFCC33"/>
              </a:buClr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AutoShape 2" descr="data:image/jpeg;base64,/9j/4AAQSkZJRgABAQAAAQABAAD/2wCEAAkGBxISEhUUEBAQFBIUFBQUFRAUDxAUEBQSFRQWFhQVFBQYHCggGBolHBQUITEhJSkrLi4uFx80ODMsNygtLisBCgoKDg0OGhAQFywdHSUtLy40LjYtNywyNzcrKyw0KywvLTcyLDUsKywsLCw0LSwsLCwsMiw3LCwsLC4sLy00Lf/AABEIAMIBAwMBIgACEQEDEQH/xAAcAAABBQEBAQAAAAAAAAAAAAAAAQMEBQYCBwj/xABCEAABAwIEAwUEBwUGBwAAAAABAAIDBBEFEiExBkFREyJhcYEyUpGxBxRCYqHB0UNTcpLwFSMkMzSCdIOisrPS4f/EABoBAQEAAwEBAAAAAAAAAAAAAAABAgMEBQb/xAArEQEAAgIBAwIEBgMAAAAAAAAAAQIDEQQFITESQVFxocEyQoGR0fATFCL/2gAMAwEAAhEDEQA/APcLrlzwNyEqz2NUsmbPns3pdBoQUt1nuG6x73OGpYNnFX6Dq6a7bWy7TdtUD10XVXi+JGK2UXJ8FFpMbNwJBa+yC+ukc6wuUgKCgiw4kxzsoOqmXVNTUgMxJFgNlboOrouuUXQdXRdUtXjRDsrG3spGG4mJdCLOHJBJrKwRjUEpymnD23CYxFl228U9AwNaAED10XUPEaoxsuBcqoGLTNILwMp5c0FrUYjkcGlp81Na66gPYHvaeVr2UqaZrBdxsED10XVT/b0V7a+dlYwzNeLtNwgdui6amfZpIF7DZUE2IzjvHQX2KDSXRdRMOqTIwOI1UlASPsCVDpcSD3ZbEFS37HyUHDYLXcbXJ3QWN0XXD32BJ2Gqo5MfJJyMuBzQX90KgZxDceyhBeKuxuMuZYNv4KwTVRNkbe10EfBYssQGXKeinKPSVOcXAsn0Cpl976J1CBmrAyk2BIHNZ/DqAyy5pDo3UALRVDQWkHQW3VEypjgJyEvcfgEGiRdZw49J7rVMpMZa/RwsUD0dTaUgnQ7JjGsSLDlZodyVJjoW3zXvzCeqKWN2r2g6boM3HXzWD8zspO52KvcKxDtRY+0N1Q4hVh1mMFmA2a0cyrjA8PMYLn+07l0CAxi0YuxgzHmqShr+yJdlu4q/xilMgFnBvmqxmBuDgXubkGp8kHbsczixbbxurujlzNBWTxAx9oezFmrRYG1wiGbmdPJBPftqFRU1N2spLzo3YK8fsb7WVfhscYc4sJvzQLNIRIMoOmiXFaJ0oFnWtyU+3gkkdYEk28UGWraaONobvJzPIK04cY4NJOx2VfDStMmZ7xa99SFo4XNt3SLeCB1UFSztZ8pdoDsr5VsJjMpszvdUFhFGGiwGgXaRCBupfZpUXC5b3FippF0jWgbBB0RdZ3GDZ/ZxsAuNStEqWpw9zpi/tBY27twgagwHui5skV+3ZCAUavkaGkE2upCrsYnja2z9XHZo39egQQ8Oq3MflOrXbFXyyTa0j2WtHxKebjEnOx9XD80GnQqakxYO0JLXdHatP+7krOGcO02cNx+iDuUd0+Sxk92k5gRqeS1taxxb3TqqoUj3aOHqgrcFoHSMlknJYMxEYtbugbnrdMAqbiFaXdwHut0t1UKkpnVDiyM2a3R8nu+A+8gv+GKoyREnYPcAfJWs57p8imqGkZExscYs1osPzJ8U87bXZBlqeZnaN/ux7S1aqYn0+YWZrfe3NRuMOKYcPhzy96R1xFCDZ0jhvr9louLu5X5kgKTMRG5ZUpa9orWNzKZjj2tbmc7K0buJsB5lZXG+N6RrAxk+Yj2srSR/MdCvIuJeK6qufmnkOUHuwtu2Jg8G8z4m5VJuuW3In8sPewdGrreW3f4R/L2Ci44o2uu9kjgNgMm/qVpKT6SKJ+h7VniWAt/6SV89LuN5GxI8isP893TPSeNPtP7vqWixWCdpMMzHi3J2o82nUKNSTZHkOG/NfPOHYxJE4Oa5wI2cDZwXrvBXEQrbMkcBK0X8HgbkePULfjzxadT2l5fN6XbDX10n1V+sN854AJJ0AvfwWSra90rrkkN+y3kB4+K09TBnjcy9ri1+io5sCeBcPYbeBC3vKVDz6pynmc3VpI8irOlxAQMs5oJN9B7Tj+iqY77m1ySbDYXN7BBqsNxEPZd2jm7/AKqOZMkmbcFRsBp8weTtoPVT24ZrqdOiCwEgte9hvc7KG7Foh9q/iNvistX4kaiRzGEinhcWC37WRujifug6JEGpbi8XvKXDO1/suB8iFiQ8bXF+lxdORyFpu0kEcwg2yo/2xuTv6J2mxJz47gDO3fxHIqNPNmtp3uZCDQXQoMDn5RuhBMushWzl73OPM6eQ2WtKp5MBH2ZHD+JrT8rIM1iVfHBG6SV1mN30JJJ2AA3JUigD5YGTiN7Y3tzNzZc2U7EtB0vupOL8HmoDWOmaGB2YkMOY6EaC9uatq2VkELYW6kRiMDo0DLc+gQUKkPxMxhrydWEa9W9D6XCjqnx6Rz3RU8Wssz7ADkwe089AN/RFemtdcXHPVDtlzG2wAHIAfAWSlEZaSKK5/vHb+6FZ8NNibG4RZjZ5LiRqXHdVsmHS3PcO5Vlw7Rvia/OLZn3A52sguLpHbFImKmqDNwTfogqu1a113XABuXHYDqvCuMMddXVUkxJyXyxN92IHui3U7nxJXsPGk3+BqHRBxcWFmRoJfd5DLgDXTNf0XgrtDY6EcjoR6Lm5Ez2h7nRsdd2vPnxH3N9n4rl2ieWu+i7DhLVvkcwObBHcXF2iR5s0nxAzW9ei5qV9U6exyc8Ycc3mN6ZCSkka3O6OQM075Y4M127xFkyvp7D5hctfa7htuCOhXgnHVDDDiFQynDRG17bNb7LHOY1z2joA5zhYbbclty4fRG9uLg9RnkXmlq691GFZ8P4o+nmZIw2LXBw8xy8iNFWIutD05iJjU+JfVMMoc0OGzgHDyIuE3Wy5Y3u6NJ+AXGGxFkMTDu2NjT5taAfkoOOXDTmLshFjbxXqPhpZ0AnvON3HUn8grHDMNMup0Z15nwCjuZGdi/4j9FpMLbaNttraIiTDE1gDWiwHJdPvY2NjY2PQ8kIQY+g4enhiazK15aNXNeO846udY23JJUzD8Nc6QCWNwaNTcaHoLhaVZbiDHXmU01ObOa0GWX3A7ZrfvEaoGeN6sOjFPTBvbGSM5mgWia14c4kjY2FreKZTVPA1gsPUncnqSpdJSukNmDzd9kef6ILHhxvef0yget9PzV32LegTVFStiblb5k8yeqkIFQkQgRCRIgjYlV9my43OgHisw95JJJuTuVe45C5wblaXWJuB5Km+qyfu3/ylBX1dZlcyONvaTyXEcINibbucfssHMrQ8O8PNpy6WRwkqZAA+W1g1vKOIfZYPidyqvhXAJI6qaqmFi9uRlz3w3MDoOQsFr0CoSIQQJsScCQIiQOeYJ+jqs97tLSORKg1T2tcQXNB6XUjDSO8QQb22QT01UQ5h4pxCCu+oG99PNSG0TCLSNa/wc0OHwKkoQUVbwjh7wS6hpupyRNjJ9WWKawahp6SMxQQCKNzi5xzuccxFrlziSdBzK0RXkv0tcS9mfqdO+ziAZ3A6tB1bGDyJGp8COpWFprWPVLpwUy57RiiZ+3zMcc8djM6ChdexIdUjrzEX/svOP6udyeZJTUSdXDe83nu+p43Fpx66r5+IWj4BwN1XWRtsezjcJZXW0DGG4afFxAb6noonDPDdRXSZIG90HvzOv2UY+8eZ6NGp8rle88M8PQ0MIihFydXyG2eR/vO/IclsxYptO58OTqHOrirNKzu0/RcXULGYy6JwaCTpoN9wpibqJwxpcb2HQXK7XzDLGjk/dv8A5StPQttG0HQho0UX+2I/v/yFT2uuLjnqg6QkQgVYeDDpWzVL3xvvJUPcCGkgsADWWI8Ats46LC4HXSOgY5zyScxuSb2zG34WQWFNSOc4NLXgE6kscLDnqQtTDE1gDWiwHJZ/DKl5kaLmx31O1lokHSFyhB0kQkQIhCEFfjUrmsGU2ubH4Ki7Y/0T+q0GLU7nss0XIcDa4HXqqY4bN+7P8zP1QQcIqn/X2tLjlyuAbc29i+3otosrQYNIKls77MYwbEgucS0iwt5q0q8T5MNvvILUuA3K4NQ33gqA1QPtOcV02rj90oJ1TlLr6G6jCV0bszBdp9po38whlZFzBUmJ0TtnBBOp6hr25mnT5eadUJtOW6t5/Ap2Oo5O0KCQhJdCDmaUNa5x2aC4+QFz8l8vVtQ6aR8shu+RznuP3nEk/NfTtbFnjey+XMx7c3IZmkX9Lr5qq6SNj3NZUNe1pID+zc3MBs61za+65uR7Pb6NqJvPv2+6Exq0vAvDP1+o7NziyKNueRw9otvYNb4k8+WvkqPsG/vY/wAQvSvoaqImPmiHemkGbO0jIImWAb1uS8nbkFox1ibRt6fNzWpgtNPL0zDcPip42xQRtjjbs1o+JJ3JPMnUqUkQvQfJTO+8lTFZ7PqE8mK1t2EXI21G6Ih2VmzYeSphTkftH/FWtPOHC49RzBQOoSIQD23BHUEfELL4fw5LFEyPMw5Ght7kXtz2WmlkygnoCfgq/wDthv7uT4IGcOw2Rkgc7LYX2dfl5K5USjrmyEgBwI11FlLQCEIQKkQhAiEiEAoj8TiF++NOgKfnbdpB6LO4gG5g1rQLb2CDqtr3SHo3kFEQhFCEIQC5c6yUlMkoJtJib2He46FXUVQyVt279FmE5TSlrrtRGlpqixyu9CpqoKya7Q4b/mriimzsa7qEFdxi8igqyCQRTzWI39gr5yv/AFYL6M4z/wBBV/8ADTf+Ny+cVycnzD6HoszFL/OC+gXoH0M/6x+n7F3/AHMXn69D+hdhNVIbaCE3PS7mWWrDH/cO3qNp/wBa3993saEIXoPkTc87WC7jYKOMRjcbC5vp7Jsn6hlwoZagdlht5JjKQczdDz6EdCkvIdC8ZfLUpwBBPY64uulwwWASlwG5QM15/u3eSigJ+rqBkdYi9tFWdpJ7zPggtKQanyUpQKCfQ5y29+XRSxKOqBxCQFCBUJEIBCRCAcNFlah13uI113WqVNPhoudSgqkKZJh7hsbqOITysiqnHcS7CO4F3HRo8Va8HUXa04ln7z3E+QCrcQwKSomY0tIYNS47La0NK2KNsbPZaLIiLVYSwtOUWKzrm2Nui1WIV7IW5nnyHMlZZs+a7iLXN7IOU5HsjtErXIOpJLMIVzw0+8A8ys9Wk5bDc6DzK1WFU3ZxMbzA180DtfSNmifFJcskY5jgDY5XAg2PLQrHv+i3Dzt9YHlMPzatq51hc7DVUb6x5JIc4XO19AsZrE+YbcebJj/BaY/Vnn/RLRHaarH/ADISPxjV9wlwlDh/adk+R5ly3dJluA29gMoGneK6FbJ75/BTcNqHucczrgDoN7qRSsTuIZ35Wa9fTa8zCyQkQs3OVNvhBXaEDP1fxSSvZGLuKSuq2xMLnHQLzjEsbfUSEAnLdBq6ziS5tGoraqR+5Vbh9JYaq1Y62yB+OIncn4qSyEdVB7YpO1PVBatiHVOtj8VS9q7qlFQ7qgv2NPVPNeeaoGVzgpcGK+8guM6FEbWsKEEtCEjhdFRZMQYDbU+Wy4+uNebAHpc2sl7MDkPgExVxEju/BESXNtuotTSh2o0PzXcErzo4aDmRqnkHOGSkjK7lseduiXE8QbC3q47N6rmSURgvPoOpVFM8vcXO3+QQR5g6Ql8pueQ5BIn3BNZCg5TkS4ylSKCkdKbDRvN36IJGEUvaSZiO6zboStImqeBrGhrRoE4iuKj2Xfwn5Kjyq8m9l3kfkqZYy2UcZVOwsanyURTcNGp8khbeFghIhZNRUJFHxGfJG93RpQefcfY4XyCGM+BsucCwywBcqfCIDUVL5HbZjbyW1Y2wsEQoFkqEIoQhCAQhCAQhCAQhCDTMnBToKgOYQlZMQiJkjLposPRdxygp1BGXTYyU+hBn8XkvJl5NH4qGpGIf5jvNR0ULl7wBcmwHNdKtxSF8rmRMv3jr5ILzDcOMoD36MOoHNy0EcYaLNAAHJcUkORjW+60D4J1ECEIQCongkk9TdXqqZGWJHQqSyrG0bIVKoZcp72x/BcLl4TbKa6hdIVZS1RbodW/LyVk1wIuNlWsqo+MZCKZ9ueivFW49RGaPKOqDGcMUmSIHmVcp6HC3MaB0CR1M4ckDSEpYehSIpWi5sFaUuGXF3JjB4MzrnZXcsrWi7iAERDfhjSFh8Yx2OCcRZgbm26s+JOKwAWQ77XXkmLxvfKHkkuLgg9ghkDgCNiu1W8PA9g3NurJFCEIQaiSNRJY1LinDguJmoiAJC0qfTz3VfUBRoajKUGgQm4JMwTiCvxADk0X5myqjf3Qna6VwkcATumfrDuqAv9xNveGd+xBA3Tn1l3h8FAxmcmO2nog0eAVRkhDibkkqyVHwef8ADj+Iq8QCYnqQ02tdPqpmuXEnqhpJNf8Ad/H/AOJtz+0OgANuu6j5ErSRtuoyiJjuUhCelmDhqLO6jY+aaUZxbZstUvD5Nbcj80xZO0g749fkrEsbV91ihCFWAXJYOgXSEDTqZp5Jh+HtKmKo4lxptLEXE947BAVldFStNyL9FhcY4iknJAJDVTT4i+pcXPJtfQKXR0LnnQaIGGRE7C5U/D8AzODnhXdFhrWDUaqeAgSNgaABsF0hCKEIQglU1SRurWKozBUKfpprIifUqjrJbFW80lws/XvQaDA6rNorlY3h6o73qtkgz+Kj+9PooitcSo3ufdouLBQzRSe6UEZQ8UHcKsjTP90qNWUj3DKGm5IGyKsODf8AI/3FXyj0FKIo2sHIfjzUhECg1TLOvyP9FTlzIwEWKSsTpWrlwT0kRbv8eS4WLZ5N5SugF0hNpEaIn6Id70TTWE7BToYso8eaQWnscQhCyawhCEAvG/pLxUyVIjB7reS9jedD5FeGV9OZ8QeOQKC14dwwvAJGi11PTtYLAJKSnEbQ0cgn0AhCEUIXTGE7KzpMN5uQVoiPRC0ggb0QiMygIQipPJUWJIQiDh32/Vb1uyEIFQhCARZCEAhCEAhCEAolS0A6AIQpLKvkwgIQo2LBgsNF0hCyaQhCEAhCEHMvsnyPyXkWED/Hy/xIQg2iEIRQhCEFrhbR0VshCIEIQg/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eg;base64,/9j/4AAQSkZJRgABAQAAAQABAAD/2wCEAAkGBxISEhUUEBAQFBIUFBQUFRAUDxAUEBQSFRQWFhQVFBQYHCggGBolHBQUITEhJSkrLi4uFx80ODMsNygtLisBCgoKDg0OGhAQFywdHSUtLy40LjYtNywyNzcrKyw0KywvLTcyLDUsKywsLCw0LSwsLCwsMiw3LCwsLC4sLy00Lf/AABEIAMIBAwMBIgACEQEDEQH/xAAcAAABBQEBAQAAAAAAAAAAAAAAAQMEBQYCBwj/xABCEAABAwIEAwUEBwUGBwAAAAABAAIDBBEFEiExBkFREyJhcYEyUpGxBxRCYqHB0UNTcpLwFSMkMzSCdIOisrPS4f/EABoBAQEAAwEBAAAAAAAAAAAAAAABAgMEBQb/xAArEQEAAgIBAwIEBgMAAAAAAAAAAQIDEQQFITESQVFxocEyQoGR0fATFCL/2gAMAwEAAhEDEQA/APcLrlzwNyEqz2NUsmbPns3pdBoQUt1nuG6x73OGpYNnFX6Dq6a7bWy7TdtUD10XVXi+JGK2UXJ8FFpMbNwJBa+yC+ukc6wuUgKCgiw4kxzsoOqmXVNTUgMxJFgNlboOrouuUXQdXRdUtXjRDsrG3spGG4mJdCLOHJBJrKwRjUEpymnD23CYxFl228U9AwNaAED10XUPEaoxsuBcqoGLTNILwMp5c0FrUYjkcGlp81Na66gPYHvaeVr2UqaZrBdxsED10XVT/b0V7a+dlYwzNeLtNwgdui6amfZpIF7DZUE2IzjvHQX2KDSXRdRMOqTIwOI1UlASPsCVDpcSD3ZbEFS37HyUHDYLXcbXJ3QWN0XXD32BJ2Gqo5MfJJyMuBzQX90KgZxDceyhBeKuxuMuZYNv4KwTVRNkbe10EfBYssQGXKeinKPSVOcXAsn0Cpl976J1CBmrAyk2BIHNZ/DqAyy5pDo3UALRVDQWkHQW3VEypjgJyEvcfgEGiRdZw49J7rVMpMZa/RwsUD0dTaUgnQ7JjGsSLDlZodyVJjoW3zXvzCeqKWN2r2g6boM3HXzWD8zspO52KvcKxDtRY+0N1Q4hVh1mMFmA2a0cyrjA8PMYLn+07l0CAxi0YuxgzHmqShr+yJdlu4q/xilMgFnBvmqxmBuDgXubkGp8kHbsczixbbxurujlzNBWTxAx9oezFmrRYG1wiGbmdPJBPftqFRU1N2spLzo3YK8fsb7WVfhscYc4sJvzQLNIRIMoOmiXFaJ0oFnWtyU+3gkkdYEk28UGWraaONobvJzPIK04cY4NJOx2VfDStMmZ7xa99SFo4XNt3SLeCB1UFSztZ8pdoDsr5VsJjMpszvdUFhFGGiwGgXaRCBupfZpUXC5b3FippF0jWgbBB0RdZ3GDZ/ZxsAuNStEqWpw9zpi/tBY27twgagwHui5skV+3ZCAUavkaGkE2upCrsYnja2z9XHZo39egQQ8Oq3MflOrXbFXyyTa0j2WtHxKebjEnOx9XD80GnQqakxYO0JLXdHatP+7krOGcO02cNx+iDuUd0+Sxk92k5gRqeS1taxxb3TqqoUj3aOHqgrcFoHSMlknJYMxEYtbugbnrdMAqbiFaXdwHut0t1UKkpnVDiyM2a3R8nu+A+8gv+GKoyREnYPcAfJWs57p8imqGkZExscYs1osPzJ8U87bXZBlqeZnaN/ux7S1aqYn0+YWZrfe3NRuMOKYcPhzy96R1xFCDZ0jhvr9louLu5X5kgKTMRG5ZUpa9orWNzKZjj2tbmc7K0buJsB5lZXG+N6RrAxk+Yj2srSR/MdCvIuJeK6qufmnkOUHuwtu2Jg8G8z4m5VJuuW3In8sPewdGrreW3f4R/L2Ci44o2uu9kjgNgMm/qVpKT6SKJ+h7VniWAt/6SV89LuN5GxI8isP893TPSeNPtP7vqWixWCdpMMzHi3J2o82nUKNSTZHkOG/NfPOHYxJE4Oa5wI2cDZwXrvBXEQrbMkcBK0X8HgbkePULfjzxadT2l5fN6XbDX10n1V+sN854AJJ0AvfwWSra90rrkkN+y3kB4+K09TBnjcy9ri1+io5sCeBcPYbeBC3vKVDz6pynmc3VpI8irOlxAQMs5oJN9B7Tj+iqY77m1ySbDYXN7BBqsNxEPZd2jm7/AKqOZMkmbcFRsBp8weTtoPVT24ZrqdOiCwEgte9hvc7KG7Foh9q/iNvistX4kaiRzGEinhcWC37WRujifug6JEGpbi8XvKXDO1/suB8iFiQ8bXF+lxdORyFpu0kEcwg2yo/2xuTv6J2mxJz47gDO3fxHIqNPNmtp3uZCDQXQoMDn5RuhBMushWzl73OPM6eQ2WtKp5MBH2ZHD+JrT8rIM1iVfHBG6SV1mN30JJJ2AA3JUigD5YGTiN7Y3tzNzZc2U7EtB0vupOL8HmoDWOmaGB2YkMOY6EaC9uatq2VkELYW6kRiMDo0DLc+gQUKkPxMxhrydWEa9W9D6XCjqnx6Rz3RU8Wssz7ADkwe089AN/RFemtdcXHPVDtlzG2wAHIAfAWSlEZaSKK5/vHb+6FZ8NNibG4RZjZ5LiRqXHdVsmHS3PcO5Vlw7Rvia/OLZn3A52sguLpHbFImKmqDNwTfogqu1a113XABuXHYDqvCuMMddXVUkxJyXyxN92IHui3U7nxJXsPGk3+BqHRBxcWFmRoJfd5DLgDXTNf0XgrtDY6EcjoR6Lm5Ez2h7nRsdd2vPnxH3N9n4rl2ieWu+i7DhLVvkcwObBHcXF2iR5s0nxAzW9ei5qV9U6exyc8Ycc3mN6ZCSkka3O6OQM075Y4M127xFkyvp7D5hctfa7htuCOhXgnHVDDDiFQynDRG17bNb7LHOY1z2joA5zhYbbclty4fRG9uLg9RnkXmlq691GFZ8P4o+nmZIw2LXBw8xy8iNFWIutD05iJjU+JfVMMoc0OGzgHDyIuE3Wy5Y3u6NJ+AXGGxFkMTDu2NjT5taAfkoOOXDTmLshFjbxXqPhpZ0AnvON3HUn8grHDMNMup0Z15nwCjuZGdi/4j9FpMLbaNttraIiTDE1gDWiwHJdPvY2NjY2PQ8kIQY+g4enhiazK15aNXNeO846udY23JJUzD8Nc6QCWNwaNTcaHoLhaVZbiDHXmU01ObOa0GWX3A7ZrfvEaoGeN6sOjFPTBvbGSM5mgWia14c4kjY2FreKZTVPA1gsPUncnqSpdJSukNmDzd9kef6ILHhxvef0yget9PzV32LegTVFStiblb5k8yeqkIFQkQgRCRIgjYlV9my43OgHisw95JJJuTuVe45C5wblaXWJuB5Km+qyfu3/ylBX1dZlcyONvaTyXEcINibbucfssHMrQ8O8PNpy6WRwkqZAA+W1g1vKOIfZYPidyqvhXAJI6qaqmFi9uRlz3w3MDoOQsFr0CoSIQQJsScCQIiQOeYJ+jqs97tLSORKg1T2tcQXNB6XUjDSO8QQb22QT01UQ5h4pxCCu+oG99PNSG0TCLSNa/wc0OHwKkoQUVbwjh7wS6hpupyRNjJ9WWKawahp6SMxQQCKNzi5xzuccxFrlziSdBzK0RXkv0tcS9mfqdO+ziAZ3A6tB1bGDyJGp8COpWFprWPVLpwUy57RiiZ+3zMcc8djM6ChdexIdUjrzEX/svOP6udyeZJTUSdXDe83nu+p43Fpx66r5+IWj4BwN1XWRtsezjcJZXW0DGG4afFxAb6noonDPDdRXSZIG90HvzOv2UY+8eZ6NGp8rle88M8PQ0MIihFydXyG2eR/vO/IclsxYptO58OTqHOrirNKzu0/RcXULGYy6JwaCTpoN9wpibqJwxpcb2HQXK7XzDLGjk/dv8A5StPQttG0HQho0UX+2I/v/yFT2uuLjnqg6QkQgVYeDDpWzVL3xvvJUPcCGkgsADWWI8Ats46LC4HXSOgY5zyScxuSb2zG34WQWFNSOc4NLXgE6kscLDnqQtTDE1gDWiwHJZ/DKl5kaLmx31O1lokHSFyhB0kQkQIhCEFfjUrmsGU2ubH4Ki7Y/0T+q0GLU7nss0XIcDa4HXqqY4bN+7P8zP1QQcIqn/X2tLjlyuAbc29i+3otosrQYNIKls77MYwbEgucS0iwt5q0q8T5MNvvILUuA3K4NQ33gqA1QPtOcV02rj90oJ1TlLr6G6jCV0bszBdp9po38whlZFzBUmJ0TtnBBOp6hr25mnT5eadUJtOW6t5/Ap2Oo5O0KCQhJdCDmaUNa5x2aC4+QFz8l8vVtQ6aR8shu+RznuP3nEk/NfTtbFnjey+XMx7c3IZmkX9Lr5qq6SNj3NZUNe1pID+zc3MBs61za+65uR7Pb6NqJvPv2+6Exq0vAvDP1+o7NziyKNueRw9otvYNb4k8+WvkqPsG/vY/wAQvSvoaqImPmiHemkGbO0jIImWAb1uS8nbkFox1ibRt6fNzWpgtNPL0zDcPip42xQRtjjbs1o+JJ3JPMnUqUkQvQfJTO+8lTFZ7PqE8mK1t2EXI21G6Ih2VmzYeSphTkftH/FWtPOHC49RzBQOoSIQD23BHUEfELL4fw5LFEyPMw5Ght7kXtz2WmlkygnoCfgq/wDthv7uT4IGcOw2Rkgc7LYX2dfl5K5USjrmyEgBwI11FlLQCEIQKkQhAiEiEAoj8TiF++NOgKfnbdpB6LO4gG5g1rQLb2CDqtr3SHo3kFEQhFCEIQC5c6yUlMkoJtJib2He46FXUVQyVt279FmE5TSlrrtRGlpqixyu9CpqoKya7Q4b/mriimzsa7qEFdxi8igqyCQRTzWI39gr5yv/AFYL6M4z/wBBV/8ADTf+Ny+cVycnzD6HoszFL/OC+gXoH0M/6x+n7F3/AHMXn69D+hdhNVIbaCE3PS7mWWrDH/cO3qNp/wBa3993saEIXoPkTc87WC7jYKOMRjcbC5vp7Jsn6hlwoZagdlht5JjKQczdDz6EdCkvIdC8ZfLUpwBBPY64uulwwWASlwG5QM15/u3eSigJ+rqBkdYi9tFWdpJ7zPggtKQanyUpQKCfQ5y29+XRSxKOqBxCQFCBUJEIBCRCAcNFlah13uI113WqVNPhoudSgqkKZJh7hsbqOITysiqnHcS7CO4F3HRo8Va8HUXa04ln7z3E+QCrcQwKSomY0tIYNS47La0NK2KNsbPZaLIiLVYSwtOUWKzrm2Nui1WIV7IW5nnyHMlZZs+a7iLXN7IOU5HsjtErXIOpJLMIVzw0+8A8ys9Wk5bDc6DzK1WFU3ZxMbzA180DtfSNmifFJcskY5jgDY5XAg2PLQrHv+i3Dzt9YHlMPzatq51hc7DVUb6x5JIc4XO19AsZrE+YbcebJj/BaY/Vnn/RLRHaarH/ADISPxjV9wlwlDh/adk+R5ly3dJluA29gMoGneK6FbJ75/BTcNqHucczrgDoN7qRSsTuIZ35Wa9fTa8zCyQkQs3OVNvhBXaEDP1fxSSvZGLuKSuq2xMLnHQLzjEsbfUSEAnLdBq6ziS5tGoraqR+5Vbh9JYaq1Y62yB+OIncn4qSyEdVB7YpO1PVBatiHVOtj8VS9q7qlFQ7qgv2NPVPNeeaoGVzgpcGK+8guM6FEbWsKEEtCEjhdFRZMQYDbU+Wy4+uNebAHpc2sl7MDkPgExVxEju/BESXNtuotTSh2o0PzXcErzo4aDmRqnkHOGSkjK7lseduiXE8QbC3q47N6rmSURgvPoOpVFM8vcXO3+QQR5g6Ql8pueQ5BIn3BNZCg5TkS4ylSKCkdKbDRvN36IJGEUvaSZiO6zboStImqeBrGhrRoE4iuKj2Xfwn5Kjyq8m9l3kfkqZYy2UcZVOwsanyURTcNGp8khbeFghIhZNRUJFHxGfJG93RpQefcfY4XyCGM+BsucCwywBcqfCIDUVL5HbZjbyW1Y2wsEQoFkqEIoQhCAQhCAQhCAQhCDTMnBToKgOYQlZMQiJkjLposPRdxygp1BGXTYyU+hBn8XkvJl5NH4qGpGIf5jvNR0ULl7wBcmwHNdKtxSF8rmRMv3jr5ILzDcOMoD36MOoHNy0EcYaLNAAHJcUkORjW+60D4J1ECEIQCongkk9TdXqqZGWJHQqSyrG0bIVKoZcp72x/BcLl4TbKa6hdIVZS1RbodW/LyVk1wIuNlWsqo+MZCKZ9ueivFW49RGaPKOqDGcMUmSIHmVcp6HC3MaB0CR1M4ckDSEpYehSIpWi5sFaUuGXF3JjB4MzrnZXcsrWi7iAERDfhjSFh8Yx2OCcRZgbm26s+JOKwAWQ77XXkmLxvfKHkkuLgg9ghkDgCNiu1W8PA9g3NurJFCEIQaiSNRJY1LinDguJmoiAJC0qfTz3VfUBRoajKUGgQm4JMwTiCvxADk0X5myqjf3Qna6VwkcATumfrDuqAv9xNveGd+xBA3Tn1l3h8FAxmcmO2nog0eAVRkhDibkkqyVHwef8ADj+Iq8QCYnqQ02tdPqpmuXEnqhpJNf8Ad/H/AOJtz+0OgANuu6j5ErSRtuoyiJjuUhCelmDhqLO6jY+aaUZxbZstUvD5Nbcj80xZO0g749fkrEsbV91ihCFWAXJYOgXSEDTqZp5Jh+HtKmKo4lxptLEXE947BAVldFStNyL9FhcY4iknJAJDVTT4i+pcXPJtfQKXR0LnnQaIGGRE7C5U/D8AzODnhXdFhrWDUaqeAgSNgaABsF0hCKEIQglU1SRurWKozBUKfpprIifUqjrJbFW80lws/XvQaDA6rNorlY3h6o73qtkgz+Kj+9PooitcSo3ufdouLBQzRSe6UEZQ8UHcKsjTP90qNWUj3DKGm5IGyKsODf8AI/3FXyj0FKIo2sHIfjzUhECg1TLOvyP9FTlzIwEWKSsTpWrlwT0kRbv8eS4WLZ5N5SugF0hNpEaIn6Id70TTWE7BToYso8eaQWnscQhCyawhCEAvG/pLxUyVIjB7reS9jedD5FeGV9OZ8QeOQKC14dwwvAJGi11PTtYLAJKSnEbQ0cgn0AhCEUIXTGE7KzpMN5uQVoiPRC0ggb0QiMygIQipPJUWJIQiDh32/Vb1uyEIFQhCARZCEAhCEAhCEAolS0A6AIQpLKvkwgIQo2LBgsNF0hCyaQhCEAhCEHMvsnyPyXkWED/Hy/xIQg2iEIRQhCEFrhbR0VshCIEIQg//2Q=="/>
          <p:cNvSpPr>
            <a:spLocks noChangeAspect="1" noChangeArrowheads="1"/>
          </p:cNvSpPr>
          <p:nvPr/>
        </p:nvSpPr>
        <p:spPr bwMode="auto">
          <a:xfrm>
            <a:off x="215900" y="-15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6" descr="data:image/jpeg;base64,/9j/4AAQSkZJRgABAQAAAQABAAD/2wCEAAkGBxISEhUUEBAQFBIUFBQUFRAUDxAUEBQSFRQWFhQVFBQYHCggGBolHBQUITEhJSkrLi4uFx80ODMsNygtLisBCgoKDg0OGhAQFywdHSUtLy40LjYtNywyNzcrKyw0KywvLTcyLDUsKywsLCw0LSwsLCwsMiw3LCwsLC4sLy00Lf/AABEIAMIBAwMBIgACEQEDEQH/xAAcAAABBQEBAQAAAAAAAAAAAAAAAQMEBQYCBwj/xABCEAABAwIEAwUEBwUGBwAAAAABAAIDBBEFEiExBkFREyJhcYEyUpGxBxRCYqHB0UNTcpLwFSMkMzSCdIOisrPS4f/EABoBAQEAAwEBAAAAAAAAAAAAAAABAgMEBQb/xAArEQEAAgIBAwIEBgMAAAAAAAAAAQIDEQQFITESQVFxocEyQoGR0fATFCL/2gAMAwEAAhEDEQA/APcLrlzwNyEqz2NUsmbPns3pdBoQUt1nuG6x73OGpYNnFX6Dq6a7bWy7TdtUD10XVXi+JGK2UXJ8FFpMbNwJBa+yC+ukc6wuUgKCgiw4kxzsoOqmXVNTUgMxJFgNlboOrouuUXQdXRdUtXjRDsrG3spGG4mJdCLOHJBJrKwRjUEpymnD23CYxFl228U9AwNaAED10XUPEaoxsuBcqoGLTNILwMp5c0FrUYjkcGlp81Na66gPYHvaeVr2UqaZrBdxsED10XVT/b0V7a+dlYwzNeLtNwgdui6amfZpIF7DZUE2IzjvHQX2KDSXRdRMOqTIwOI1UlASPsCVDpcSD3ZbEFS37HyUHDYLXcbXJ3QWN0XXD32BJ2Gqo5MfJJyMuBzQX90KgZxDceyhBeKuxuMuZYNv4KwTVRNkbe10EfBYssQGXKeinKPSVOcXAsn0Cpl976J1CBmrAyk2BIHNZ/DqAyy5pDo3UALRVDQWkHQW3VEypjgJyEvcfgEGiRdZw49J7rVMpMZa/RwsUD0dTaUgnQ7JjGsSLDlZodyVJjoW3zXvzCeqKWN2r2g6boM3HXzWD8zspO52KvcKxDtRY+0N1Q4hVh1mMFmA2a0cyrjA8PMYLn+07l0CAxi0YuxgzHmqShr+yJdlu4q/xilMgFnBvmqxmBuDgXubkGp8kHbsczixbbxurujlzNBWTxAx9oezFmrRYG1wiGbmdPJBPftqFRU1N2spLzo3YK8fsb7WVfhscYc4sJvzQLNIRIMoOmiXFaJ0oFnWtyU+3gkkdYEk28UGWraaONobvJzPIK04cY4NJOx2VfDStMmZ7xa99SFo4XNt3SLeCB1UFSztZ8pdoDsr5VsJjMpszvdUFhFGGiwGgXaRCBupfZpUXC5b3FippF0jWgbBB0RdZ3GDZ/ZxsAuNStEqWpw9zpi/tBY27twgagwHui5skV+3ZCAUavkaGkE2upCrsYnja2z9XHZo39egQQ8Oq3MflOrXbFXyyTa0j2WtHxKebjEnOx9XD80GnQqakxYO0JLXdHatP+7krOGcO02cNx+iDuUd0+Sxk92k5gRqeS1taxxb3TqqoUj3aOHqgrcFoHSMlknJYMxEYtbugbnrdMAqbiFaXdwHut0t1UKkpnVDiyM2a3R8nu+A+8gv+GKoyREnYPcAfJWs57p8imqGkZExscYs1osPzJ8U87bXZBlqeZnaN/ux7S1aqYn0+YWZrfe3NRuMOKYcPhzy96R1xFCDZ0jhvr9louLu5X5kgKTMRG5ZUpa9orWNzKZjj2tbmc7K0buJsB5lZXG+N6RrAxk+Yj2srSR/MdCvIuJeK6qufmnkOUHuwtu2Jg8G8z4m5VJuuW3In8sPewdGrreW3f4R/L2Ci44o2uu9kjgNgMm/qVpKT6SKJ+h7VniWAt/6SV89LuN5GxI8isP893TPSeNPtP7vqWixWCdpMMzHi3J2o82nUKNSTZHkOG/NfPOHYxJE4Oa5wI2cDZwXrvBXEQrbMkcBK0X8HgbkePULfjzxadT2l5fN6XbDX10n1V+sN854AJJ0AvfwWSra90rrkkN+y3kB4+K09TBnjcy9ri1+io5sCeBcPYbeBC3vKVDz6pynmc3VpI8irOlxAQMs5oJN9B7Tj+iqY77m1ySbDYXN7BBqsNxEPZd2jm7/AKqOZMkmbcFRsBp8weTtoPVT24ZrqdOiCwEgte9hvc7KG7Foh9q/iNvistX4kaiRzGEinhcWC37WRujifug6JEGpbi8XvKXDO1/suB8iFiQ8bXF+lxdORyFpu0kEcwg2yo/2xuTv6J2mxJz47gDO3fxHIqNPNmtp3uZCDQXQoMDn5RuhBMushWzl73OPM6eQ2WtKp5MBH2ZHD+JrT8rIM1iVfHBG6SV1mN30JJJ2AA3JUigD5YGTiN7Y3tzNzZc2U7EtB0vupOL8HmoDWOmaGB2YkMOY6EaC9uatq2VkELYW6kRiMDo0DLc+gQUKkPxMxhrydWEa9W9D6XCjqnx6Rz3RU8Wssz7ADkwe089AN/RFemtdcXHPVDtlzG2wAHIAfAWSlEZaSKK5/vHb+6FZ8NNibG4RZjZ5LiRqXHdVsmHS3PcO5Vlw7Rvia/OLZn3A52sguLpHbFImKmqDNwTfogqu1a113XABuXHYDqvCuMMddXVUkxJyXyxN92IHui3U7nxJXsPGk3+BqHRBxcWFmRoJfd5DLgDXTNf0XgrtDY6EcjoR6Lm5Ez2h7nRsdd2vPnxH3N9n4rl2ieWu+i7DhLVvkcwObBHcXF2iR5s0nxAzW9ei5qV9U6exyc8Ycc3mN6ZCSkka3O6OQM075Y4M127xFkyvp7D5hctfa7htuCOhXgnHVDDDiFQynDRG17bNb7LHOY1z2joA5zhYbbclty4fRG9uLg9RnkXmlq691GFZ8P4o+nmZIw2LXBw8xy8iNFWIutD05iJjU+JfVMMoc0OGzgHDyIuE3Wy5Y3u6NJ+AXGGxFkMTDu2NjT5taAfkoOOXDTmLshFjbxXqPhpZ0AnvON3HUn8grHDMNMup0Z15nwCjuZGdi/4j9FpMLbaNttraIiTDE1gDWiwHJdPvY2NjY2PQ8kIQY+g4enhiazK15aNXNeO846udY23JJUzD8Nc6QCWNwaNTcaHoLhaVZbiDHXmU01ObOa0GWX3A7ZrfvEaoGeN6sOjFPTBvbGSM5mgWia14c4kjY2FreKZTVPA1gsPUncnqSpdJSukNmDzd9kef6ILHhxvef0yget9PzV32LegTVFStiblb5k8yeqkIFQkQgRCRIgjYlV9my43OgHisw95JJJuTuVe45C5wblaXWJuB5Km+qyfu3/ylBX1dZlcyONvaTyXEcINibbucfssHMrQ8O8PNpy6WRwkqZAA+W1g1vKOIfZYPidyqvhXAJI6qaqmFi9uRlz3w3MDoOQsFr0CoSIQQJsScCQIiQOeYJ+jqs97tLSORKg1T2tcQXNB6XUjDSO8QQb22QT01UQ5h4pxCCu+oG99PNSG0TCLSNa/wc0OHwKkoQUVbwjh7wS6hpupyRNjJ9WWKawahp6SMxQQCKNzi5xzuccxFrlziSdBzK0RXkv0tcS9mfqdO+ziAZ3A6tB1bGDyJGp8COpWFprWPVLpwUy57RiiZ+3zMcc8djM6ChdexIdUjrzEX/svOP6udyeZJTUSdXDe83nu+p43Fpx66r5+IWj4BwN1XWRtsezjcJZXW0DGG4afFxAb6noonDPDdRXSZIG90HvzOv2UY+8eZ6NGp8rle88M8PQ0MIihFydXyG2eR/vO/IclsxYptO58OTqHOrirNKzu0/RcXULGYy6JwaCTpoN9wpibqJwxpcb2HQXK7XzDLGjk/dv8A5StPQttG0HQho0UX+2I/v/yFT2uuLjnqg6QkQgVYeDDpWzVL3xvvJUPcCGkgsADWWI8Ats46LC4HXSOgY5zyScxuSb2zG34WQWFNSOc4NLXgE6kscLDnqQtTDE1gDWiwHJZ/DKl5kaLmx31O1lokHSFyhB0kQkQIhCEFfjUrmsGU2ubH4Ki7Y/0T+q0GLU7nss0XIcDa4HXqqY4bN+7P8zP1QQcIqn/X2tLjlyuAbc29i+3otosrQYNIKls77MYwbEgucS0iwt5q0q8T5MNvvILUuA3K4NQ33gqA1QPtOcV02rj90oJ1TlLr6G6jCV0bszBdp9po38whlZFzBUmJ0TtnBBOp6hr25mnT5eadUJtOW6t5/Ap2Oo5O0KCQhJdCDmaUNa5x2aC4+QFz8l8vVtQ6aR8shu+RznuP3nEk/NfTtbFnjey+XMx7c3IZmkX9Lr5qq6SNj3NZUNe1pID+zc3MBs61za+65uR7Pb6NqJvPv2+6Exq0vAvDP1+o7NziyKNueRw9otvYNb4k8+WvkqPsG/vY/wAQvSvoaqImPmiHemkGbO0jIImWAb1uS8nbkFox1ibRt6fNzWpgtNPL0zDcPip42xQRtjjbs1o+JJ3JPMnUqUkQvQfJTO+8lTFZ7PqE8mK1t2EXI21G6Ih2VmzYeSphTkftH/FWtPOHC49RzBQOoSIQD23BHUEfELL4fw5LFEyPMw5Ght7kXtz2WmlkygnoCfgq/wDthv7uT4IGcOw2Rkgc7LYX2dfl5K5USjrmyEgBwI11FlLQCEIQKkQhAiEiEAoj8TiF++NOgKfnbdpB6LO4gG5g1rQLb2CDqtr3SHo3kFEQhFCEIQC5c6yUlMkoJtJib2He46FXUVQyVt279FmE5TSlrrtRGlpqixyu9CpqoKya7Q4b/mriimzsa7qEFdxi8igqyCQRTzWI39gr5yv/AFYL6M4z/wBBV/8ADTf+Ny+cVycnzD6HoszFL/OC+gXoH0M/6x+n7F3/AHMXn69D+hdhNVIbaCE3PS7mWWrDH/cO3qNp/wBa3993saEIXoPkTc87WC7jYKOMRjcbC5vp7Jsn6hlwoZagdlht5JjKQczdDz6EdCkvIdC8ZfLUpwBBPY64uulwwWASlwG5QM15/u3eSigJ+rqBkdYi9tFWdpJ7zPggtKQanyUpQKCfQ5y29+XRSxKOqBxCQFCBUJEIBCRCAcNFlah13uI113WqVNPhoudSgqkKZJh7hsbqOITysiqnHcS7CO4F3HRo8Va8HUXa04ln7z3E+QCrcQwKSomY0tIYNS47La0NK2KNsbPZaLIiLVYSwtOUWKzrm2Nui1WIV7IW5nnyHMlZZs+a7iLXN7IOU5HsjtErXIOpJLMIVzw0+8A8ys9Wk5bDc6DzK1WFU3ZxMbzA180DtfSNmifFJcskY5jgDY5XAg2PLQrHv+i3Dzt9YHlMPzatq51hc7DVUb6x5JIc4XO19AsZrE+YbcebJj/BaY/Vnn/RLRHaarH/ADISPxjV9wlwlDh/adk+R5ly3dJluA29gMoGneK6FbJ75/BTcNqHucczrgDoN7qRSsTuIZ35Wa9fTa8zCyQkQs3OVNvhBXaEDP1fxSSvZGLuKSuq2xMLnHQLzjEsbfUSEAnLdBq6ziS5tGoraqR+5Vbh9JYaq1Y62yB+OIncn4qSyEdVB7YpO1PVBatiHVOtj8VS9q7qlFQ7qgv2NPVPNeeaoGVzgpcGK+8guM6FEbWsKEEtCEjhdFRZMQYDbU+Wy4+uNebAHpc2sl7MDkPgExVxEju/BESXNtuotTSh2o0PzXcErzo4aDmRqnkHOGSkjK7lseduiXE8QbC3q47N6rmSURgvPoOpVFM8vcXO3+QQR5g6Ql8pueQ5BIn3BNZCg5TkS4ylSKCkdKbDRvN36IJGEUvaSZiO6zboStImqeBrGhrRoE4iuKj2Xfwn5Kjyq8m9l3kfkqZYy2UcZVOwsanyURTcNGp8khbeFghIhZNRUJFHxGfJG93RpQefcfY4XyCGM+BsucCwywBcqfCIDUVL5HbZjbyW1Y2wsEQoFkqEIoQhCAQhCAQhCAQhCDTMnBToKgOYQlZMQiJkjLposPRdxygp1BGXTYyU+hBn8XkvJl5NH4qGpGIf5jvNR0ULl7wBcmwHNdKtxSF8rmRMv3jr5ILzDcOMoD36MOoHNy0EcYaLNAAHJcUkORjW+60D4J1ECEIQCongkk9TdXqqZGWJHQqSyrG0bIVKoZcp72x/BcLl4TbKa6hdIVZS1RbodW/LyVk1wIuNlWsqo+MZCKZ9ueivFW49RGaPKOqDGcMUmSIHmVcp6HC3MaB0CR1M4ckDSEpYehSIpWi5sFaUuGXF3JjB4MzrnZXcsrWi7iAERDfhjSFh8Yx2OCcRZgbm26s+JOKwAWQ77XXkmLxvfKHkkuLgg9ghkDgCNiu1W8PA9g3NurJFCEIQaiSNRJY1LinDguJmoiAJC0qfTz3VfUBRoajKUGgQm4JMwTiCvxADk0X5myqjf3Qna6VwkcATumfrDuqAv9xNveGd+xBA3Tn1l3h8FAxmcmO2nog0eAVRkhDibkkqyVHwef8ADj+Iq8QCYnqQ02tdPqpmuXEnqhpJNf8Ad/H/AOJtz+0OgANuu6j5ErSRtuoyiJjuUhCelmDhqLO6jY+aaUZxbZstUvD5Nbcj80xZO0g749fkrEsbV91ihCFWAXJYOgXSEDTqZp5Jh+HtKmKo4lxptLEXE947BAVldFStNyL9FhcY4iknJAJDVTT4i+pcXPJtfQKXR0LnnQaIGGRE7C5U/D8AzODnhXdFhrWDUaqeAgSNgaABsF0hCKEIQglU1SRurWKozBUKfpprIifUqjrJbFW80lws/XvQaDA6rNorlY3h6o73qtkgz+Kj+9PooitcSo3ufdouLBQzRSe6UEZQ8UHcKsjTP90qNWUj3DKGm5IGyKsODf8AI/3FXyj0FKIo2sHIfjzUhECg1TLOvyP9FTlzIwEWKSsTpWrlwT0kRbv8eS4WLZ5N5SugF0hNpEaIn6Id70TTWE7BToYso8eaQWnscQhCyawhCEAvG/pLxUyVIjB7reS9jedD5FeGV9OZ8QeOQKC14dwwvAJGi11PTtYLAJKSnEbQ0cgn0AhCEUIXTGE7KzpMN5uQVoiPRC0ggb0QiMygIQipPJUWJIQiDh32/Vb1uyEIFQhCARZCEAhCEAhCEAolS0A6AIQpLKvkwgIQo2LBgsNF0hCyaQhCEAhCEHMvsnyPyXkWED/Hy/xIQg2iEIRQhCEFrhbR0VshCIEIQg//2Q=="/>
          <p:cNvSpPr>
            <a:spLocks noChangeAspect="1" noChangeArrowheads="1"/>
          </p:cNvSpPr>
          <p:nvPr/>
        </p:nvSpPr>
        <p:spPr bwMode="auto">
          <a:xfrm>
            <a:off x="368300" y="1508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8" descr="data:image/jpeg;base64,/9j/4AAQSkZJRgABAQAAAQABAAD/2wCEAAkGBw8QEBAQDxIQDw8QEBAUDxAPDxAPDg0QFBEWFxQVFBQYHCggGBolGxYUIjEiJTUsLi8uFx8zODQtNygtLysBCgoKDg0OGxAQGzQmICQsLCw3LzIsLCwsNCwsLCwsLCwsLCwtLCw0MDctLC4sLCwsLCwsLCw0LCwsLCwsLCwsN//AABEIAOEA4QMBEQACEQEDEQH/xAAcAAEAAQUBAQAAAAAAAAAAAAAAAQIDBQYHBAj/xABFEAABAwIDBAcEBwUFCQAAAAABAAIDBBEFEiEGMUFRBxMiYXGBkRQyQqEjUmJykrHBFYKTstEzQ3Oi4RYkRFNjs8Lw8f/EABsBAQACAwEBAAAAAAAAAAAAAAADBAECBQYH/8QANREBAAIBAgQDBgYCAQUBAAAAAAECAwQRBRIhMUFRoSJhcYGR4RMUscHR8AYy8SNCUmKyFf/aAAwDAQACEQMRAD8A7igICAgICAgICAgICAgICAgICAgICAgICAgICAgICAgICAgICAgIIc4DU6AbydwCDWsV29wynJaZxK8fDADL5Zh2QfNQW1GOvi6mDg+syxvFNo9/T07+jAy9LdJ8NPUuH2uqaf5iovzlfJfr/jefxvHr/EJi6WqP44Klv3RE7/yCRrK+MMW/xvP4Xr6/wzWH9IWFzEDr+qceE7HRj8RGX5qWupxz4qWXgusx9eTf4Tv6d/RssE7JGh8bmvYdzmODmnwIU0TE9nMtS1J2tG0riy1EBAQEBAQEBAQEBAQEBAQEBAQEBAQYHavaqnw+PNKc8rv7KFpGeQ8/st5k/PcosuauOOq/oOH5dZbavSI7z4R9/c4vtJtbWV7j1ryyG/ZgjJbEBwzfXPefKy5mTNbJ3e10fDsGlj2I6+c9/t8mBUS8ICMiD2YZilRSuz08skLuOR1mu+83c7zW1b2rO8SgzafFnry5KxLpey3Si1xbFiDQwmwFRGOwT/1GfD4jTuCvYtXv0v8AV5rXf4/NYm+nnf8A9Z7/ACn9p+sulRSNe0OaQ5rgC1zSC1wO4gjeFdid3mZiaztPdWjAgICAgICAgICAgICAgICAgICDA7YbSxYdAZHWdK64givrI/v5NGlz/UKLLljHXdf4foL6zJyx0rHefL7+X8OB4niMtTK+edxfI83JO4DgAOAHALk2tNp3l77DhphpGOkbRDyrVKICAgICAg27YTbSSgeIpS59G49pu90BJ1fH3c28fHfYwZ5xztPZx+KcLrq689Ol49fdP7T+zuVPOyRjXxuD2PaHMc03a5pFwQV1IneN4eHtS1LTW0bTC4stRAQEBAQEBAQEBAQEBAQEBB4MbxWKkgfPKeywaAe89x91re8laZLxSvNKxpNLk1OWMWPvPpHjMvn/AGmxuWtqHTSnuY0HsxtG5re4fM3PFci95vPNL6FptLj0uOMWPtHj5z5sStU4sMiCzPVMZ7xseW8reuO1uytm1eHD/vLz/tWL7XopPy91T/8AWwe/6PTT1LJNGG55cfRaWx2r3haxazDl6Vt+y6o1pKAg6R0S7UGN/sEx+jkJNMSfck3uZ4O1I7781d0uXaeSXm+PaDnr+Zp3jv8ADz+X6fB1xdB5EQEBAQEBAQEBAQEBAQEBAQcY6UdoDPUmBh+hpSW6HR8+558vd8nc1y9Vk5r8sdo/V7rgWjjBp/xbR7V//nw+vf6NBVd1xAQemkwPEKvs0VNLNzkADIm93WPIbfuurODDNus9nG4nxKuD/p1n2v0VzdFeO2zeyhxO8Cppi4f59fJXeSYeZnVUmd5lrGL4FWUjstVTzQEmwMkbmsefsu3O8isTGySt627S8cbTf8u5apYZ6inc4WfqeDuJ7nc/FVsuKJ6w7Wi11q+xknp+j0qq7ggqikc1zXNJa5pDmuGha4G4I807dmLRFomJ7S+jtlsXFZSQVA3vZ2wPhkacrx4ZgfKy7GK/PWJfOdbpp0+e2Lynp8PD0ZVSKogICAgICAgICAgICAgIMftBiPstLPUaXiic5oO5z7dgebrDzWmS3LWbLGkwfj56YvOYj5ePo+Y8QxYB5Bu83Je6+uYm537zzXMphm0by9xqeJUxX/DrG8R6e6EQ1kbtzhfkdD81i2K0N8Wvw5PHb4r6iXInfs9uDYa+qqIaaP3pnht9+Ru9zrdzQT5Lelee0VQ6rURgw2yz4R/x6vpHD6KOCKOGIZY4mNawcgBbU8T3rsRERG0PnOTJbJeb27z1ehZaLNXSxzMdHKxksbxZ7JGh7HDkWnQoROziXSP0bNo71dED7KT9NDcuNKSdHNO8x8NdW9492C9dusOppM8X9i3dowswKKXRrCqCTNfuKp5Y2s9Bosk2x7T4LijWxB1voUryYqqnP93IyRvhI0tIHmweqv6O3SYeT/yPFtkpk84mPp/y6WrrzYgICAgICAgICAgICAgIMFtpgUlfRyUscwp3PLDnLOsFmuDrWuLaga8FpekWjaVjTai2DJ+JXv19ejgmPdF+LUlz1PtUY+OlJlP8Owf8io5pMLtNVjt7mmSMLSWuBa5ps5rgQ5p5EHctViJiey5DVPZ7riByOo9CtJpFu8JcefJj/wBZ2dx6GtmKhl8Qq2CPPHlpmEESFriCZSD7oIFhzBJ3WvvhwRWeZW4jxO+fHGGfPfd1ZWXGEBBbnhbIxzHgOY9pa9pFw5rhYgjkQjMTMTvD5d2qw11JWVFKSSIZXBpJ1MZ7UZPflLVSv0nZ6fBb8SkX820bE9HlVWME0p9mp32LHOaXSyt5sZpofrHyBWsYJydZ6Q2txXHpN61jmt6fOf2dFpOjTC2Cz2zTHi58zmk+TMoU8aXHDnZOO6u07xMR8I/ndbr+jHDZB9EZoHcC2TrG+Yfe/kQsW0mOe3Rti4/qqz7W1vlt+mzzbBbLVWHYhM15EtPLTOyTMBDXPbKyzXN+F1i429CbFa4MNsd537bJeJ8Qw6zS1mvS0W7e6Yn6ujK28+ICAgICAgICAgICAgICAgIMXjWztFWjLV08U+lg57B1jR9l47TfIrExEtq3tXtLVcO6JcLgqm1LRK9rNWU8rxJA1+ljqMxA5OJ1WvJG6W2pvNdm/LdAICAgIOU4ns5HWbQVL5Wh0FOymdM0i4llMTerY7mLAE9zbcVXmnNkl141E4dFWI7zM7fDfq6F1ysOQjrkDrkFTZ7IMhDIHAEf+lBWgICAgICAgICAgICAgICAgICAgICAgolkaxrnOIa1oJc4mwa0C5JPKyMxEzO0NB2axBs7airH/FVUr230PVstHGD+6wepUWKeaJt5yu6/HOK9cU/9tY+s9Z9ZZn2lSqKPaUD2hBUKhBlMGmzZxysfz/0QZNAQEBAQEBAQEBAQEBAQEBAQEBAQEFueZkbXPkc1jGglznENa0DeSTuCxMxHWW1a2tMVrG8y410hbf8AteampCRTX+kk1Dqm3ADgzu48dNDQz6jm9mvZ63hnCYwbZc3W3hHhH39IXdgq69KWX1jkeD4O7QPzPop9LO9NvJyuPY5rqef/AMoj06Nk9pVlxT2lBIqEFYqEGf2YuRI7h2QPHUn8wgzqAgICAgICAgICAgICAgICAgICAgxO0W0NNQR9ZUPtcHJG2xllI4Nb6a7hdR5MlaRvK1pNHl1V+XHHxnwj4/3dxDa/bSpxFxa49VTA9iBp0PJzz8R+Q4Bc/Lmtkn3PYaLh+LSR7PW3n/HlHr5taUK+y2zeKezzXd/ZyANf3a9l3lr5EqfBk5Lde0ubxTR/mcPs/wC1esfvH98W+e08ium8RPR6MPq4cxE2Y3tlyuy+KDLyYW2RuamkufqSG3o4D80FwYDLlv1jQ7kWm3qCg2fBqdscLWAgkavPN53/ANPJB7kBAQEBAQEBAQEBAQEBAQEBAQEGsba7Xx4ewNaBLVSD6KK+jRuzycm7+82sOJEGbNGOPe6nDeGX1lt56UjvP7R7/wBHCsZxWaqldLM8yPdvcePIAfC0cAFzrWm07y9jjxY8NIx442iP7u8Cw3FgFkZnBMVma5kIa6YOIaxjAXS3O4MHHwVjDntX2e8ONxLhuLLE5Ynlt4z4T8f5/Vt1Zh08bi2RhY4WuCRpcX3g2Pkui8g9GGV0sYOt8tuOpHFBsuGY4H2BKDZsLaCXvudQ0W+Eb9fH+iDIoCAgICAgICAgICAgICAgICAgxO0+NsoaaSofqRpGy9utlPut/U9wKjy5IpXmWtFpbarNGOPnPlHjP98Xz3jGIyTySSyuL5ZXEvcfyHIAWAHJcqZm07y9/XHTDjjHSNohjUaiAgyOA4HU10ohpmZ3aZnHSOJv1nu4D5ngCt6Y7XnaFbU6vHp682Sfl4y7lsZsTT4c3MPpqpws+dw3Di2MfC35njwA6OPDWnxeQ1vEMmqnr0r5JrnMkkc42N9B4AWClUGNqMChk1acjjy3HyQRhuAmF93NBb9YEkX7wdyDYpZjCGvbuBAcOBaUGWhlD2hzdQUFaAgICAgICAgICAgICAgICAg450v4wZKplK09inYHPHOWQX18GZfxFc/V33ty+T1/ANPyYZyz3tPpH3/RzmZ1yq0Ozeeq2stS6DN7JbNzYjUCGPssaA6aUi7YWX+bjwHHXgCRJixTedlLW6yulx80957R/fB9AYDglPQwtgpmZWDVzjrJK7i57uJ/+Cw0XSrWKxtDxmfPkz358k7y98wJa62/KbeNlshc6diFjvQXI8S70HoZjLhuKCv9tXBDzcEWQZPA8Qy6HVp393eg2UFBKAgICAgICAgICAgICAgIBQfNGOV/tFTUT3v1s0jm/cLjkHk2w8lx7zzWmX0TTY/wsNMflER8/H1YklGZlCG5dGH0D0X4Q2mw6E2+kqR18h4nOOwPAMy6c7810sFeWkPF8Uzzl1NvKOn0+7bVM54g57jWEsE8osdX3FiR73at80GOfgjt4Jb4k39EFDMKdfVzvVBmKGiiY0gtzZhZxdqSOXcgyUVVCwWDWi3IBBsOFSF0TXHjmt4ZjZB60BAQEBAQEBAQEBAQEBAQY/aKp6mjqpRvjp5nDxbGSPmtbztWZT6anPmpXzmI9XzMTYa6WHkuQ+g2tEdZWgVlFExPYRlVDEXuaxvvPc1rfFxsPzWYjedmtrRWJtPg+qKeIMY1jdGsa1re4AWC68Pn0zvO8riMCDUsWnAme/gTa/gAP0+aDxmVBadI0IIdU30ZqePIeJQZjCtnoZWMlkdI4m92BwbHcOI4C/Dmg2VjA0BrQAAAABoABuAQVICAgICAgICAgICAgICAgxu0mGuqqSenY8RumjLA9zS4NvvuARwutb15qzCbT5vwctcm2+07uIYv0O4vclklLUNHutbI+J34XNsPVRVwxXsvZeI2zT7f2atXbA4zT6voqjT/AJIbUf8AaLkmksV1FfCWGkbVRvEb2yskcQGxvjcHuJNgA0i5N1pOOs+C3TW5Yjpd03YDo7xOSaCpq2tpIY5YpMkrT7TKGODsvVg9i9iO1YjkVmunjfdpl4veaTTvvEw7srLiCC1UuIY8jeGOI8QNEGnPaHjXigx0uGuvpI8DlcIKBhw+NzneJt+SCt8obZrbAcgg3XZ0/wC7Rnnn/nKDJICAgICAgICAgICAgICAgICC3UVDI2l8jmsY0Xc97g1rRzJOgWJmI6y2rS155axvMtMxDpTwuJ2VpmqLEgugiBYLd7y2/ldQTqaR73Ux8F1N43navxn+Il7cE2/wyse2NkvVyk9hk7ercSdLNd7pOu4G62pnpZDn4ZqMMc0xvHnHX7+jalM54gIBQafJHkc9g3Nc4DwBICCw9yDxVc2UEncBqgxEL3PdfhwQdRwqLJBE3lG2/iRc/NB6kBAQEBAQEBAQEBAQEBAQEGqbc7ZMw9oYwNkqpG3Yx3uRt3Z321tcGw42O5V8+eMfSO7rcL4XbWTzWnakePn7o/vRxTaPaGqrHXqJXSWNw33Y2dzWDQeO/vVGb2v1tL1VNPh00cmGu3nPjPxnv+zCrDKEY3dr6Itq31Ub6OocXzQNDonuN3SQ3tZx4lpIF+ThyV7T5JtHLLzHF9HXFaMtI6T3+P3dGVlxhAQalXn6WT77vzQeKQoMNi0m5vM6+AQKOPcBxQdSaLADkglAQEBAQEBAQEBAQEBAQEBB83bZ4m6evq3uP9/IxvcyNxYwejR81y8m9rzL3WimuLTUrHlE/OessC4rTZPvv1QghZYbj0SveMWgDdzmTiT7nVOP8waptPvzw5vFtvytt/d+v8bvoBdB5EQEGoVx+ll/xH/zFB4ZigwNS7NKeQsEGTwtl5Ixzewf5gg6QgICAgICAgICCm6BdAugXQLoF0C6BdB859IeGOpMRqWuBDZZHTxE7nMlcXaeDi5v7qpXptaXp9JqefBX3Rt9GuRvDrgbxrbiR3KK9PFewZ4n2ZFGtiMOu9DOzb4w+vmaW9azJTNcLExkguktyNmgdwJ3EK5p8e3tS83xjVxeYw1nt3+Pk6jmVpxDMgh8gAJO4C5QafVvu97vrOcfC5ug8E8gQYeMdo95QZvAmXnhA+u0/h1P5IN+ugXQLoF0C6BdBKBdAugt5kEZkEZ0DOgZ0EZ0EdYgjrEGv7Y7MU2Jw9VNdkjLmGdgBkhcd/3mmwu3jYbiARrasW7psOa2Kd4cYxXoqxeJ/wBC2OqbfsvimZGbcCWyFpB8L+Kj/DldjWVn3PfgnRZistjVSQUjOOYiom/Cw5T+Jafl4lLHFslI2jr8XQsC6OcOpi18gfVytNwZyOrB7om6H97Mt64KVV83E9RljbfaPd/d26dapnPOuQOtQeDGaqzA0b3HXwH+tkGqVk5QMLpHSNnld7kUUlvtSZDYeW/0QYmMaoNl2XZ9MD9Vjj+n6oNvzoGZBIcgkOQTmQLoJugXQLoLN0EEoKS5BSXIKS9BS6RBbMyC26oQeeSutz9EHnfituDvRBb/AGwOTvRBUMUvwd6ILra8ngfRBcbVFBdbOUGPxJxcb8AEGAla57srRckgDzPFBss7GQ0rox9RzRze5w1P5lBqMcJvuQbFgcgie5z9OwQNLkm45IM5DiDXcx42Qetr0FQcgnMgnMgnMgkOQTdAzIKbIIsgpIQQWoKSxBTkQQY0FBiCCkwjkgpMA5D0QUGAcggpMQ5IIyBBSbILM7xlIBDTwJ3IPEMTjb2X2DvEEHwKC43FmAWblHhYIMdjFdnYC0Fzmn3W6kg79PRBiI6943xS/wANx/RB6Bi/OOX+E/8AogvxYxwDJSf8N/8ARBs+H1B6tt99te65vZB7BKgqEiCsPQVByCQ5BVmQTdBcIQRZAsgjKgjKgZUEFqCksQRkQQY0EGNBT1SCDCgo9mQWpKFrt4ug8FRs1TP96MeIJafkg8/+x9Nw60eErv1QXqbZiCM3bnJ5ueXIPa3CmBBcbQBBcbRhBUKZBWIEEiFBPVoKhGgkMQTkQTlQXrIFkCyCLIFkCyBZBGVAyoGVALUEZUDIgZUEZUDIgZEE5EDKgZUE5UDKgnKgZUDKgZUDKgnKgZUFSAgIFkEIJsgiyBZAsgWQLIFkCyBZAsgWQLIFkCyBZBNkCyBZAQLICAgWQLIJQEBBCAgICAgICAgICAgFAQEBAQEBAQSgICAgICAg/9k="/>
          <p:cNvSpPr>
            <a:spLocks noChangeAspect="1" noChangeArrowheads="1"/>
          </p:cNvSpPr>
          <p:nvPr/>
        </p:nvSpPr>
        <p:spPr bwMode="auto">
          <a:xfrm>
            <a:off x="520700" y="3032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0" descr="data:image/jpeg;base64,/9j/4AAQSkZJRgABAQAAAQABAAD/2wCEAAkGBhAPDQ8NDQ0ODg0NDQ4NEA0NDQ8NDQ4OFxAVFBQQEhIXGzIeFxknGRQSHy8gIyopLSwsFh4xQTAqNSYrLCkBCQoKDgwOGg8PGi0lHyQwKTI1NC0sKSksLiosKSwtKSwsLCwsKiwsLiwsNCwsNik1KS0pLCkwKS0sLiwsLCkwLP/AABEIAMMBAgMBIgACEQEDEQH/xAAcAAACAgMBAQAAAAAAAAAAAAAAAQIDBAUHBgj/xABHEAACAgEBBAYGBgYGCwEAAAAAAQIDEQQFEiExBhNBUWFxByIygZGhI0JScrHBFGKCkqKyM0PR0uHxFyQ0NVNlk6TD4/AW/8QAGgEBAAIDAQAAAAAAAAAAAAAAAAMEAgUGAf/EADMRAQACAQIDAwkIAwAAAAAAAAABAgMEEQUhMRJBURMiMmFxscHR8AYUI0KBkaHhM1Lx/9oADAMBAAIRAxEAPwDuIAAAAAAAAAAAAAAAAAAAAAAAAAAAAAAAAAAAAAAAAAAAAAAAAAAAAAAAAAAAAAAAAAAAAAAAAAAshkBgLIZAYCyGQGAgyAwFkMgMAMTXarcxFPDfF9+6Blhk89rek1NK9eaT8WW7O1srV1jyoy9mL4cO/HZkDddYg6xGIrB9aBmAYS1GOXwMuuxSWV/kBIAAAAAAAAAABAAxZAAAAyVajVQqg7LbIV1x5zskoQj5yfBB7Eb8oWgeH2z6Xdn0ZjTKzVzWVimO7Xnxsl2eMUzxW1fTPrbMrTVU6aPY8dfav2per/CQW1FK97Z4OEarNziu0evl/f8ADtprdd0l0enyr9Zp62vqyuhv/u5yfO+0ulGt1Of0jWX2J/UdklX+4vV+Rq3Igtq/CG3xfZ3vyZP2j4z8nfdX6Wdl1+zqJ2tdlVFj+ckkaq/03aNf0el1U/vKqtfzM4q7UR69EU6nJK5Xgmjr1mZ/X5bOvz9OkPq7Om/vaqMf/GyH+nX/AJb/AN5/6jkfXoauRj5fL4+5NHCtB/r/ADb5uv1+nOv62z7F93Uxl+MEbDTemvQywrKNVX47lc4r4Tz8jiSmmPI+85IJ4Jo7dKzHsmfju+i9n+kTZl7Shra4Sf1b96h57szST9zPQwsUkpRalFrKaaaa70z5TybPYvSbV6KW9pdRZUs5cE96qX3q36r+BNXVz+aGvz/Z6u2+G/7/ADj5PpvIHiugfpFhtFdRdGNOtjHe3Iv6O6K5yrzxTXbF+fHjj2eS7W0WjeHMZ8GTBeceSNpNs8btrb0N6coyT7F5Lgjf7f1e5Q0n61nqry7flw95z7ZWylq9oQosb6nE7LEnhyjH6uezLaXlkyQsbY9P6XqnfZxhW8RT4pvPM99RbhJHmtDBVztSSj9Pd6qWEvpJcEu42kNSBuFeDvNWtSP9JA2ErzI2ZqvpHDsksrzX+H4GklqS/ZF2dTWvv/DcYHqQEADAQwAAABCyLIZAeSM7FFOUmoxim3JtJJLi232ITkcR9JHT6Wstlo9NNrRVy3ZSi/8AaZp+039hPku3n3Yiy5IxxvK9odFfWZOxXlHfPg9L0r9MVdTlTs2MbprKepsz1Kf6kec/PgvM5dtfb2p1k+s1Wosul2KT9SP3YL1Y+5GABrMmW1+ru9Lw/BpY8yOfjPUEZTwNmHbPiYVjdYzZOxCyd5U7SpyIuRNFWsvnmVjmLfK94MmWyGckrN8amVZDI2eeUZEbDKqllGvUjYVRxFIiyRsv6W02lMAAibBlbL2lPS6irU1PE6LI2LjjOHxi/BrKfgz6bo1MZwjZF5jOMZxffFrK+TR8sTfA+iOh2r3tmaFt8f0PTr4VpfkXtJPWHKfaKkeZfv5wr6T6jNm59iC+L4v8jSdFtRXVtHetsjWnRZFOb3U5OcMLPJcmbbpVpp8NTCLlFR3bEllxS5Tx3ccPuwjyOolGaysZfaX3KN7t2t0ayxfVtfXQfY1Li/4t4ohrPE0Dtu3Y177lCDbhGXFQzzUX2J8OHLghR17XCWU/ED0i1Y/0s0EdoLvG9oLvA3ctYb7ohQ5SnqH7KXVx8Xwcn7uC97PPbE2Dfq2pOMqqObtmsOS7q0/a8+X4HQ9Lpo1VxqrW7CCwl+b72BeAgAYBkAAAACtsi5EXIrlMDQekPa702ytTZB4nOEaItPDTskoNrx3XJ+4+fTs3pgm3snh2aqhvyxP88HEuu4Gu1W82h2XAZrTBaZ75XibMd3EHYVoo3ltREdGS7UYep70DmRk8mda7SqZsvbjZS2LJt9h9Fr9Z60FuVZw7Z53fFRXOT/8AsnvNk+j7TVYc4u+ffb7PuguHxyW645loc2tx452nnPqcwo007Hiuudj7oRc38jZ09EtbPitNNffcK/lJnY9PsyMUoxioxX1YpRivcjJjol3EsYY72vtxK/5ax9fs41/+G13/AAY/9av+0x7+imtgsy002l9jds+UWztz0a7imzSLuPfI1YRxLL3xH1+rhFNLVm7KLi484yTTXmmbA9P6QZKN9EMLKrlNvHHDlhLP7LPMGuzxtbZ2PC7+UwReY2mQAgIWzQu5Hd+ht2Nm6Jd2lp/kTOFNHSeiHTjTqqrTXvqJVVwqjOTzVJRiopuX1Xw7eHiXNNetZmJc5xzT5ctK2xxvt12dPquNbr+iumvbkoumx8d+nEcvvlD2X8n4lumuTSaaaaymnlNd6faZ1czYuMeO1ewZ6eSjOUbIyzuWRTjnHNSj2Piu8xpbKjLmk/NHq+kP9HXJ8o2Yfvi/7EaqOANDPo5B8o48m1+YqujzUk1wxxXPPnk9BwKrtaocwNxsfat0EoXt2x+0/wCkXv7ff8T0cJppNPKfFM8Zo9epHodkanOYeG8vz/IDaDIjyAwEMAAAAw5SKLLCc2Yl0gPLekuvrNk6lLnDqrV+zbHPy3jhDkfQ23NP12nupf8AW02V++UWl82fO8uDw+ZT1Ec4l0fCMn4dq+E+/wD4eRZI5DJBs282PIsiyLJ6wmztHR6ClpdPJJJPT0vCWEvURvaaTU9D9NJ6HS5TX0Fa4rD5HpqtPg2MdHF5PTn2yqhSWqovjWScD1gxJVmNbAz5xMS9Acj9JEv9fiu7T1r+Kb/M83Cw9F6Sv94Lx09f801+R5ZSNZmje0u44dk7OCnsZaYzHjMlK7gQdltozRtzWtlcrkjHncVSsM4xq+TVbdHoujnTG/Q3QlCcpUbydmnbzXOPbhdkscmj6A016nGM4vMZxUovvi1lP4M+W947HovSPptJs7SV+tqNTHSURlVD1Ywkq0sTm+XLksvyLmG8UiYmXN8R09tRatsdd7d+3xe32xZvbtXNe0/wX5mq/Rsey2haXXStrhbYoxssrhOUY53YtxT3VnsXIu6xFtz0xtOyidU+xr3mi23Gaj6zWMrOM8snppWYXFP914PNdItVFxxF5zwDxsrav0fV3UL2I2Zhl5+jklKPHt4NL3HotkXfSwfe934rBgy0C1M46i2LjiqutLLi2ornLxy37sGdoKk74QrXCHryfPCXL4vCA9HkeSKY8gSGRyMB5AQAYEzEtRnSgVTpA0uqgcK6abHlpddat3FdspXVvHBxk8tLyeV7l3n0RPR5NVtjolptXBQ1NXWKMt5cZRafg08keSnbhc0ep+733npL5whByajFOUnwSist+SN7s7oLrr8Pqeqi/rXvq/4fa+R27RdFaNOsUU11r9SKTfm+b95mQ2el2EcYI71zJxW0+hXb2uX7M9FEFh6m+dj+xUlXHy3nlv5HsNk9D9Np8OrT1xkvruO/Z+/LiemjpPAtjpyaKVjpDXZNRlyelZi1afBfGoyFUPcMkCjcE4l7iQlEDFnEw74mwnExbYAce9KNWNZTLslp8e9WT/vI8amdf6fdGXq9OpVLN9DcoL7cWlvQ8+Ca8V4nIJRabTTTTw01hp9zRRzV2tu6rhuaLYYr3wlkjZLgBC58EQxHNsb22rKEpDqqcvBd5UzMjwWO4ztyjkgxRF7c+iyuqMeXPvfM930U9HEtTUtTq5zppms1VxSVti+28+zHu4ZfgsN1ejXoatZY9XqY50tEsRg+V9q47r/VXBvvyl3nU9patRWCTDh7XnWUuIcS8l+Dg5T3z8HnHa6pdW+UViLXJxXBFlV07JqFPt+0m+UcdrNNtvXZec8VxyZXRfVSda1L9iyThF/aSbW8vDOV7i65n1vZaKm5LN8q5P8AUzj5iv2Pp52RtnTFzi8p8uPe1yZGO0o4y5I1m1+k9dNNljllVwcsJ/BebeF7wREzO0NhqNoxlfDSxtqhbbndjOcYtpc92OcyfgjfaHRxpjux4t8ZTftTfe/7D5k2jtazUXy1Fkn1kpbyabW5x4KPckfQvQvbEtXs3S6mx5snVu2S7ZWQk65Sfm4t+8hx5e3Mw2Os0E6albTO+/X2vQJkkypMkmTNasyPJBMkmBICORgVuInEswLAFTgRdZfgWAMd1C6oyN0W6BR1Y9wt3QwBVui3S3AmgKXEhKJe0QaAxZxMeyBnSiUzgBrLqjxPS3oHDVN3U4q1Pa8fR2/fS5P9ZfPs6DZUYttB5asWjaUmLLfFbtUnaXzxtHZlumsdV9cq5rsfKS74vk14owbnyPoHaew69RB13VRsg+yS5PvT5p+KPF2+iWvrt/r59Rz6rC3893Wd3uyVZwTE8m8pxSlqTF42ly+mqUn6sW1H1pYTe6u99yMg6d0h2FXptm6iNVcYRUI8Irn68eLfNvxZzDJHlr2Zhb0OfytbW273buh+vjXs3SwhhJURbx9p8ZP95yNd0j6QqqMp2NqK7cN+S4Gl6C6/f0nV540zlH9l+svm5fAfTCOdJd9zPwaf5Fys+bvDns1Ns81t4++XltVtizX316apOEbrYVLPtS3pJce5ceR2p7IhDTwojHFdcIwiu6MVhfgcN6GWqG0tJKXJXR+OGl88HeFr4yjzMMU77zKbXUjH2aVjl1aKehjDnlpfabf4nNulvSP9In1NL/1et81ysl9ry7vieo9JG3XVVHT15UtQpb0l2VLg0n3tvHlnvOZkee/5YXuF6WP81v0+Z5PoH0YQcdjaRP6yun7nfY0fPp9KdHNJ1Gi0tD51aeqD++oLe/iyY6eOcyl4vf8ADrX1+6P7bqMiaZRGRYmXHOLkySZUmTTAnkCOQAtwIkIBYFgkICOAwSEBHAsExAQwJongWAK2iLRY0JoClxISiXtEHEDGlWVSqMxxKpRAw51mNZAz5xMS5AaLbugjqKLNPLKjbHdbjjK45yvgci290Pv0mZY66lf1sE/VX68fq+fFeJ27qN+SjnGeb8Cy7Y6j60VveL4sjvji/Vb02rvg9Hp4OZ9BujmoqpnqbYOEL9zchJNTaWfXa7Fx4f5Z2W39nuyiyCXGdcorza4Hsuta4Pl4mu2tKO7ySMq12jZFlzWyZJyT1cKpnKuakvVnXNNZ5qUXn8Udf2ZtLra4WRfq2RjJeGVy/I5r0spjDWSceVkYza8eKf4Z956/oRTY9FFyi93rJ7j74Z/vbxBi5WmrZ67bJgpl+uav0mabNOmuXKNllbf3oqS/kkc/O2azYUddpZ6axuO9uyjNLLhNPKkl29q8mzx2k9GM4aiUdVapUxaceqypWrxz7Hd2v8TzLjmbbwl0Otx48PZvPR5/ohsSeq1lK3G6YXVyunj1I1qSbTfe0sY8T6DrsPM7M0EKYRrqhGEI8oxWEv8AHxN3p5Mmx07ENbq9VOotvttENnCRbFmLXIyIskU16ZNMqiTQE8gLIAZIDEAgGACEMAEIYARFgkICOBNEhAQaItFjItAVtFckXNEGgMecTGtrM5xKpQA0N1u5Ys8M5x5mbVrOHMNpbMVscPg+xrmmaG3T6qrglGyPY36sgNhtHUx5nkdo62VknGHx7EbK7TX28JpQj3R4v4jr2VurkBz7bnRG2ybuqsc5yxmux48lB8seD+J0/Y+iVNFdKimq64w5c8LGTBo0yV0M8s5+R6yhQxyMYrETulvmvesVnpCijdX1UjC2jHNq+7+Zut2vuNdtCEd+LXc0ZIlNNZnVRKqazMrgBZWjIgVQiXRQFkSxEIomgJAAAZQAACAAABDABCGACEMAIiJCAjgTRITAg0RaLGiLQFbRBxLmiLQFEoFFlOTMcSLiBrZ6RdxRZo/A2zrIOoDzGt0El60F60XlLv8AAhTtiK9WbcJfZn6p6aWnKLtlQn7UIvzQGpe1IYzvx+KFppu2W8uMVwT7zPh0boTyqo/A2FWijFYSSAxqajKhAsVRNQAjGJNRJKJJIASJJAkSSABEsABkAAAAhgAgAAAQxAAhgAhDACIiQgI4FgmLAEMCwTwLAEMC3SzAsAV7ot0swGAKtwNwtwGAK1Ae6TwGAIbo90ngMARwPBLA8ARwSwGB4AMCJABaAAAAAAAgAAAQAAAAAIYAIQAACAAEwAAEAAACAAAAAAAAAYAAAMAAYAADAAA//9k="/>
          <p:cNvSpPr>
            <a:spLocks noChangeAspect="1" noChangeArrowheads="1"/>
          </p:cNvSpPr>
          <p:nvPr/>
        </p:nvSpPr>
        <p:spPr bwMode="auto">
          <a:xfrm>
            <a:off x="673100" y="4556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2" descr="data:image/jpeg;base64,/9j/4AAQSkZJRgABAQAAAQABAAD/2wCEAAkGBhAPDQ8NDQ0ODg0NDQ4NEA0NDQ8NDQ4OFxAVFBQQEhIXGzIeFxknGRQSHy8gIyopLSwsFh4xQTAqNSYrLCkBCQoKDgwOGg8PGi0lHyQwKTI1NC0sKSksLiosKSwtKSwsLCwsKiwsLiwsNCwsNik1KS0pLCkwKS0sLiwsLCkwLP/AABEIAMMBAgMBIgACEQEDEQH/xAAcAAACAgMBAQAAAAAAAAAAAAAAAQIDBAUHBgj/xABHEAACAgEBBAYGBgYGCwEAAAAAAQIDEQQFEiExBhNBUWFxByIygZGhI0JScrHBFGKCkqKyM0PR0uHxFyQ0NVNlk6TD4/AW/8QAGgEBAAIDAQAAAAAAAAAAAAAAAAMEAgUGAf/EADMRAQACAQIDAwkIAwAAAAAAAAABAgMEEQUhMRJBURMiMmFxscHR8AYUI0KBkaHhM1Lx/9oADAMBAAIRAxEAPwDuIAAAAAAAAAAAAAAAAAAAAAAAAAAAAAAAAAAAAAAAAAAAAAAAAAAAAAAAAAAAAAAAAAAAAAAAAAAshkBgLIZAYCyGQGAgyAwFkMgMAMTXarcxFPDfF9+6Blhk89rek1NK9eaT8WW7O1srV1jyoy9mL4cO/HZkDddYg6xGIrB9aBmAYS1GOXwMuuxSWV/kBIAAAAAAAAAABAAxZAAAAyVajVQqg7LbIV1x5zskoQj5yfBB7Eb8oWgeH2z6Xdn0ZjTKzVzWVimO7Xnxsl2eMUzxW1fTPrbMrTVU6aPY8dfav2per/CQW1FK97Z4OEarNziu0evl/f8ADtprdd0l0enyr9Zp62vqyuhv/u5yfO+0ulGt1Of0jWX2J/UdklX+4vV+Rq3Igtq/CG3xfZ3vyZP2j4z8nfdX6Wdl1+zqJ2tdlVFj+ckkaq/03aNf0el1U/vKqtfzM4q7UR69EU6nJK5Xgmjr1mZ/X5bOvz9OkPq7Om/vaqMf/GyH+nX/AJb/AN5/6jkfXoauRj5fL4+5NHCtB/r/ADb5uv1+nOv62z7F93Uxl+MEbDTemvQywrKNVX47lc4r4Tz8jiSmmPI+85IJ4Jo7dKzHsmfju+i9n+kTZl7Shra4Sf1b96h57szST9zPQwsUkpRalFrKaaaa70z5TybPYvSbV6KW9pdRZUs5cE96qX3q36r+BNXVz+aGvz/Z6u2+G/7/ADj5PpvIHiugfpFhtFdRdGNOtjHe3Iv6O6K5yrzxTXbF+fHjj2eS7W0WjeHMZ8GTBeceSNpNs8btrb0N6coyT7F5Lgjf7f1e5Q0n61nqry7flw95z7ZWylq9oQosb6nE7LEnhyjH6uezLaXlkyQsbY9P6XqnfZxhW8RT4pvPM99RbhJHmtDBVztSSj9Pd6qWEvpJcEu42kNSBuFeDvNWtSP9JA2ErzI2ZqvpHDsksrzX+H4GklqS/ZF2dTWvv/DcYHqQEADAQwAAABCyLIZAeSM7FFOUmoxim3JtJJLi232ITkcR9JHT6Wstlo9NNrRVy3ZSi/8AaZp+039hPku3n3Yiy5IxxvK9odFfWZOxXlHfPg9L0r9MVdTlTs2MbprKepsz1Kf6kec/PgvM5dtfb2p1k+s1Wosul2KT9SP3YL1Y+5GABrMmW1+ru9Lw/BpY8yOfjPUEZTwNmHbPiYVjdYzZOxCyd5U7SpyIuRNFWsvnmVjmLfK94MmWyGckrN8amVZDI2eeUZEbDKqllGvUjYVRxFIiyRsv6W02lMAAibBlbL2lPS6irU1PE6LI2LjjOHxi/BrKfgz6bo1MZwjZF5jOMZxffFrK+TR8sTfA+iOh2r3tmaFt8f0PTr4VpfkXtJPWHKfaKkeZfv5wr6T6jNm59iC+L4v8jSdFtRXVtHetsjWnRZFOb3U5OcMLPJcmbbpVpp8NTCLlFR3bEllxS5Tx3ccPuwjyOolGaysZfaX3KN7t2t0ayxfVtfXQfY1Li/4t4ohrPE0Dtu3Y177lCDbhGXFQzzUX2J8OHLghR17XCWU/ED0i1Y/0s0EdoLvG9oLvA3ctYb7ohQ5SnqH7KXVx8Xwcn7uC97PPbE2Dfq2pOMqqObtmsOS7q0/a8+X4HQ9Lpo1VxqrW7CCwl+b72BeAgAYBkAAAACtsi5EXIrlMDQekPa702ytTZB4nOEaItPDTskoNrx3XJ+4+fTs3pgm3snh2aqhvyxP88HEuu4Gu1W82h2XAZrTBaZ75XibMd3EHYVoo3ltREdGS7UYep70DmRk8mda7SqZsvbjZS2LJt9h9Fr9Z60FuVZw7Z53fFRXOT/8AsnvNk+j7TVYc4u+ffb7PuguHxyW645loc2tx452nnPqcwo007Hiuudj7oRc38jZ09EtbPitNNffcK/lJnY9PsyMUoxioxX1YpRivcjJjol3EsYY72vtxK/5ax9fs41/+G13/AAY/9av+0x7+imtgsy002l9jds+UWztz0a7imzSLuPfI1YRxLL3xH1+rhFNLVm7KLi484yTTXmmbA9P6QZKN9EMLKrlNvHHDlhLP7LPMGuzxtbZ2PC7+UwReY2mQAgIWzQu5Hd+ht2Nm6Jd2lp/kTOFNHSeiHTjTqqrTXvqJVVwqjOTzVJRiopuX1Xw7eHiXNNetZmJc5xzT5ctK2xxvt12dPquNbr+iumvbkoumx8d+nEcvvlD2X8n4lumuTSaaaaymnlNd6faZ1czYuMeO1ewZ6eSjOUbIyzuWRTjnHNSj2Piu8xpbKjLmk/NHq+kP9HXJ8o2Yfvi/7EaqOANDPo5B8o48m1+YqujzUk1wxxXPPnk9BwKrtaocwNxsfat0EoXt2x+0/wCkXv7ff8T0cJppNPKfFM8Zo9epHodkanOYeG8vz/IDaDIjyAwEMAAAAw5SKLLCc2Yl0gPLekuvrNk6lLnDqrV+zbHPy3jhDkfQ23NP12nupf8AW02V++UWl82fO8uDw+ZT1Ec4l0fCMn4dq+E+/wD4eRZI5DJBs282PIsiyLJ6wmztHR6ClpdPJJJPT0vCWEvURvaaTU9D9NJ6HS5TX0Fa4rD5HpqtPg2MdHF5PTn2yqhSWqovjWScD1gxJVmNbAz5xMS9Acj9JEv9fiu7T1r+Kb/M83Cw9F6Sv94Lx09f801+R5ZSNZmje0u44dk7OCnsZaYzHjMlK7gQdltozRtzWtlcrkjHncVSsM4xq+TVbdHoujnTG/Q3QlCcpUbydmnbzXOPbhdkscmj6A016nGM4vMZxUovvi1lP4M+W947HovSPptJs7SV+tqNTHSURlVD1Ywkq0sTm+XLksvyLmG8UiYmXN8R09tRatsdd7d+3xe32xZvbtXNe0/wX5mq/Rsey2haXXStrhbYoxssrhOUY53YtxT3VnsXIu6xFtz0xtOyidU+xr3mi23Gaj6zWMrOM8snppWYXFP914PNdItVFxxF5zwDxsrav0fV3UL2I2Zhl5+jklKPHt4NL3HotkXfSwfe934rBgy0C1M46i2LjiqutLLi2ornLxy37sGdoKk74QrXCHryfPCXL4vCA9HkeSKY8gSGRyMB5AQAYEzEtRnSgVTpA0uqgcK6abHlpddat3FdspXVvHBxk8tLyeV7l3n0RPR5NVtjolptXBQ1NXWKMt5cZRafg08keSnbhc0ep+733npL5whByajFOUnwSist+SN7s7oLrr8Pqeqi/rXvq/4fa+R27RdFaNOsUU11r9SKTfm+b95mQ2el2EcYI71zJxW0+hXb2uX7M9FEFh6m+dj+xUlXHy3nlv5HsNk9D9Np8OrT1xkvruO/Z+/LiemjpPAtjpyaKVjpDXZNRlyelZi1afBfGoyFUPcMkCjcE4l7iQlEDFnEw74mwnExbYAce9KNWNZTLslp8e9WT/vI8amdf6fdGXq9OpVLN9DcoL7cWlvQ8+Ca8V4nIJRabTTTTw01hp9zRRzV2tu6rhuaLYYr3wlkjZLgBC58EQxHNsb22rKEpDqqcvBd5UzMjwWO4ztyjkgxRF7c+iyuqMeXPvfM930U9HEtTUtTq5zppms1VxSVti+28+zHu4ZfgsN1ejXoatZY9XqY50tEsRg+V9q47r/VXBvvyl3nU9patRWCTDh7XnWUuIcS8l+Dg5T3z8HnHa6pdW+UViLXJxXBFlV07JqFPt+0m+UcdrNNtvXZec8VxyZXRfVSda1L9iyThF/aSbW8vDOV7i65n1vZaKm5LN8q5P8AUzj5iv2Pp52RtnTFzi8p8uPe1yZGO0o4y5I1m1+k9dNNljllVwcsJ/BebeF7wREzO0NhqNoxlfDSxtqhbbndjOcYtpc92OcyfgjfaHRxpjux4t8ZTftTfe/7D5k2jtazUXy1Fkn1kpbyabW5x4KPckfQvQvbEtXs3S6mx5snVu2S7ZWQk65Sfm4t+8hx5e3Mw2Os0E6albTO+/X2vQJkkypMkmTNasyPJBMkmBICORgVuInEswLAFTgRdZfgWAMd1C6oyN0W6BR1Y9wt3QwBVui3S3AmgKXEhKJe0QaAxZxMeyBnSiUzgBrLqjxPS3oHDVN3U4q1Pa8fR2/fS5P9ZfPs6DZUYttB5asWjaUmLLfFbtUnaXzxtHZlumsdV9cq5rsfKS74vk14owbnyPoHaew69RB13VRsg+yS5PvT5p+KPF2+iWvrt/r59Rz6rC3893Wd3uyVZwTE8m8pxSlqTF42ly+mqUn6sW1H1pYTe6u99yMg6d0h2FXptm6iNVcYRUI8Irn68eLfNvxZzDJHlr2Zhb0OfytbW273buh+vjXs3SwhhJURbx9p8ZP95yNd0j6QqqMp2NqK7cN+S4Gl6C6/f0nV540zlH9l+svm5fAfTCOdJd9zPwaf5Fys+bvDns1Ns81t4++XltVtizX316apOEbrYVLPtS3pJce5ceR2p7IhDTwojHFdcIwiu6MVhfgcN6GWqG0tJKXJXR+OGl88HeFr4yjzMMU77zKbXUjH2aVjl1aKehjDnlpfabf4nNulvSP9In1NL/1et81ysl9ry7vieo9JG3XVVHT15UtQpb0l2VLg0n3tvHlnvOZkee/5YXuF6WP81v0+Z5PoH0YQcdjaRP6yun7nfY0fPp9KdHNJ1Gi0tD51aeqD++oLe/iyY6eOcyl4vf8ADrX1+6P7bqMiaZRGRYmXHOLkySZUmTTAnkCOQAtwIkIBYFgkICOAwSEBHAsExAQwJongWAK2iLRY0JoClxISiXtEHEDGlWVSqMxxKpRAw51mNZAz5xMS5AaLbugjqKLNPLKjbHdbjjK45yvgci290Pv0mZY66lf1sE/VX68fq+fFeJ27qN+SjnGeb8Cy7Y6j60VveL4sjvji/Vb02rvg9Hp4OZ9BujmoqpnqbYOEL9zchJNTaWfXa7Fx4f5Z2W39nuyiyCXGdcorza4Hsuta4Pl4mu2tKO7ySMq12jZFlzWyZJyT1cKpnKuakvVnXNNZ5qUXn8Udf2ZtLra4WRfq2RjJeGVy/I5r0spjDWSceVkYza8eKf4Z956/oRTY9FFyi93rJ7j74Z/vbxBi5WmrZ67bJgpl+uav0mabNOmuXKNllbf3oqS/kkc/O2azYUddpZ6axuO9uyjNLLhNPKkl29q8mzx2k9GM4aiUdVapUxaceqypWrxz7Hd2v8TzLjmbbwl0Otx48PZvPR5/ohsSeq1lK3G6YXVyunj1I1qSbTfe0sY8T6DrsPM7M0EKYRrqhGEI8oxWEv8AHxN3p5Mmx07ENbq9VOotvttENnCRbFmLXIyIskU16ZNMqiTQE8gLIAZIDEAgGACEMAEIYARFgkICOBNEhAQaItFjItAVtFckXNEGgMecTGtrM5xKpQA0N1u5Ys8M5x5mbVrOHMNpbMVscPg+xrmmaG3T6qrglGyPY36sgNhtHUx5nkdo62VknGHx7EbK7TX28JpQj3R4v4jr2VurkBz7bnRG2ybuqsc5yxmux48lB8seD+J0/Y+iVNFdKimq64w5c8LGTBo0yV0M8s5+R6yhQxyMYrETulvmvesVnpCijdX1UjC2jHNq+7+Zut2vuNdtCEd+LXc0ZIlNNZnVRKqazMrgBZWjIgVQiXRQFkSxEIomgJAAAZQAACAAABDABCGACEMAIiJCAjgTRITAg0RaLGiLQFbRBxLmiLQFEoFFlOTMcSLiBrZ6RdxRZo/A2zrIOoDzGt0El60F60XlLv8AAhTtiK9WbcJfZn6p6aWnKLtlQn7UIvzQGpe1IYzvx+KFppu2W8uMVwT7zPh0boTyqo/A2FWijFYSSAxqajKhAsVRNQAjGJNRJKJJIASJJAkSSABEsABkAAAAhgAgAAAQxAAhgAhDACIiQgI4FgmLAEMCwTwLAEMC3SzAsAV7ot0swGAKtwNwtwGAK1Ae6TwGAIbo90ngMARwPBLA8ARwSwGB4AMCJABaAAAAAAAgAAAQAAAAAIYAIQAACAAEwAAEAAACAAAAAAAAAYAAAMAAYAADAAA//9k="/>
          <p:cNvSpPr>
            <a:spLocks noChangeAspect="1" noChangeArrowheads="1"/>
          </p:cNvSpPr>
          <p:nvPr/>
        </p:nvSpPr>
        <p:spPr bwMode="auto">
          <a:xfrm>
            <a:off x="825500" y="6080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4" descr="data:image/jpeg;base64,/9j/4AAQSkZJRgABAQAAAQABAAD/2wCEAAkGBw8NDxAQDw8QDQ8ODRQNDw4ODxAPEA4NFBEWFhQRFRUYHCggGBolHBQUITEhJSkuLi4vFx8zODMsQygtLisBCgoKDg0OGhAQGiwfHyQsLC0sLCwsLCwsLCssLCwsLCwsLSwsLCwsLCwsLCwsLC4sLC4sLCwsLCwsLiwsLC8sLP/AABEIAM8A8wMBEQACEQEDEQH/xAAcAAEAAQUBAQAAAAAAAAAAAAAAAQIEBQYHAwj/xABEEAACAQMBBgIHBAYGCwAAAAAAAQIDBBEFBhIhMUFRYXEHEyIyQoGRFFKCwSNDYnKh8CQzU2PR0hUWFzREVHOSorGy/8QAGgEBAQADAQEAAAAAAAAAAAAAAAECBAUDBv/EAC8RAQACAgEDAQUHBQEAAAAAAAABAgMRBBIhMUEiMlFhgQUUcZGhsdETI0JSwfH/2gAMAwEAAhEDEQA/AO4gAAAAAAAAAAAAAAAAAAAAAAAAAAAAAAAAAAAAAAAAAAAAAAAAAAAAAAAAAAAAAAAAAAAAAAAAAAAAAAAAAAAiTSWW8JcW3wSQGFvdrtOoPE7ullc1TbqtfKCZ7V42W3isvC3JxV82hY/7Q9J/5mXn9muf8hn9zzf6/rDH75h/2/deWu2OmVsbt7QWeSqT9U/pPBhbj5Y81lnXkYreLQzdOpGaUoyUovlKLTT+aPF7KgAAAAAAAAAAAAAAAAAAAAAAAAAAAQ3ji+CXHIGs63thRoZjQSuKnLO9u0ovxlzl+H6o6GD7Pvfvf2Y/X8nOz/aNKdqe1P6fn/DQNYvbi+ebi43o54UoRkqUfKPXzeWdbFx8WL3Y+vq5GXkZsvvT9PRjnpsOlRfOMke3Z493nPSW/d3Z/uyWfo8MmoXcrK409x4Si4+DWDGawyi7xtp17WW9b1atCWc5pTlDPmk+PzPK+KtvMbe+PNavidNu0T0oXVBqN5TjdU+TqU0qddLvj3ZeXDzOfl4Nf8ezoYudP+fd07Q9dtdQp+stqsaqXCUeMZ032nF8V+fQ518dqTq0OjTJW8brLJGDMAAAAAAAAAAAAAAAAAAAAAAAQ3gDl+020lS8nKEJOFvF4jFcPWJfFLv5dD6Di8WuGNz737fg+e5XKtmnUe7+/wCLAm21ACQAFcajxjmvuy4r6MI8K1pCfu/o5duLg/zQXww15aODxJYf5dzztD0rZaWV5Xsq0a9tUlSqx6x5Sj1jJcpR8Ga2XHFo1LaxZZrO4dr2E20patTcZJUrulHNWiuUly9bTzzj4c1yfRvkZsM45+TsYc0ZI+bazwewAAAAAAAAAAAAAAAAAAAAABb6jByo1Yx96VGcY/vOLSM8c6tEz8WGSN0mI+DiyZ9Q+WSAApdWK4OUU+2VkCtMCQAEVIKa3ZLK6d4vugMDqFq4PD49U+jXc8bQ96WYy3u6tnXp3FCW5Voz34S6Z6prqmsprqmzVyUi0alt4rzE7h9E7Ka9T1O0p3NNbrkt2pTzl0q0ffh/g+qafU4+Sk0tqXXpeL12y5gzAAAAAAAAAAAAAAAAAAAAAAOcbV7LVaVSVW3pyq0ZtycKacp0pPi1uri49scjs8Xm1msVyTqY/VxeXwrRabY43E+nwYfT9n725eKdvOC61K6lRhHx9pbz/Cme+Tm4qeu/weGLhZb+mo+bdNI2GtqSUrn+l1Oqkt2ivBU88fxZ+Ry83NyX8TqPk6uHg4sfmNz82yUrKjCO7ClThHluxhGKx5JGpMzLb1EMdfbMWVfOaEKcn8dFeqlnu93n88ntj5OWnizxycbFk96rTNe2QrWqdSk3cUVxfDFWmu7S95eK+nU6nH59b+zftP6OVyOBakdVO8fq1tM6DnpA8rmiqkXF8+cX2ZJjcLE6lqd9TxlPg08M1Lw3cct19DWsOjdytZP9Hd03KKfJXFNZTXnBSz+7E0OVTder4Ohxr6t0/F2o57eAAAAAAAAAAAAAAAAAAAAAAAAAAAAAOfbcbPKi/tNGOKcpYrQXKE2+E12TfB+LXc6/A5Uz/bt9P4cfn8WK/wByv1/lqB1HLTkDA7Q0cNTXxrj+8jXzR6tnBPotNAufs93aVc49XdUpN/s763v4NmnkjdZhvUnVon5vpg5DqgAAAAAAAAAAAAAAAAAAAAAAAAAAAAHhe20a9KpSn7tSDg/JrGTKlpraLR6Mb1i1ZrPq4q4uLafBp4a7NcGfURO43D5aY1OpAiy1mG9Rf7LUvy/M883uvbB77WorM4JcW5xSXd7yNGfDoR5fUZx3WAAAAAAAAAAAAAAAAAAAAAAAAAAAAAIlJJNvgkstvogOI16u/OcvvzlP6tv8z6isdNYh8radzM/FQZItdUf6Gfl+Z55fcl6YffhjNj7B3epWlJLK+0Rqz7KnSfrJZ+UcebRzctumky6mKu7xD6POW6YAAAAAAAAAAAAAAAAAAAAAAAAAAADzuK8KUZTqTjThFZlOclGMV3bfIsRMzqEmYiNy0TaPbeFaFSjaRlKE4uEriWYpp8GqcXxfD4njwzzOpxeFMTF8n5OVyudWYmmP82k5Oo5acgY3aCuoUcZ95r6Lizxzzqunvx67vtv3of2Ylb0pX1eLjVuY7tCMlhwtsp72Ojk0n5Jdzi8jJ1T0w7eDHqNy6QazYAAAAAAAAAAAAAAAAAAAAAAAAAAAsNZ1ajZU/WVXz4QhHjOpL7sV/KR64cN8tumrxzZ6Ya9Vv/XKNoNarahU3qzxTi807aD/AEdPxk/il4/TB3MHGphjt3n4uFn5N809+0fBjd7+exsbeGk5AZAz+xmxr1CrC9u44tKbzbUJL/eX/azX9nnkvix297j8zk7npq7PD42q9VnWDnOiAAAAAAAAAAAAAAAAAAAAAAAAAABidotdpWFLfn7U5cKdNPjOXfwS6s2OPx7Zrajx6y1+RyK4a7nvPpDk2q6rWu6jqVZZb4JLhGMfupdEd3Hjrjr01js4OTJbJbqvO5WWTNgnIQlNJZbSS5t8kNq3HZTYyVw417yDhQXtQtprE6z6Oovhh+y+L64XB8vlc3fsY/zdXicLXt5Py/l0lLHgct1EgAAAAAAAAAAAAAAAAAAAAAAAAAB5XVxCjTnUm92FOLnJ9opZZlWs2mKx6sbWitZtPiHFNd1ed7XnWnwTeIR6QprlH+erZ9BixxjpFYfO5cs5bzeVhk9XmnIGQ0TR7i/m428FJQe7Uqze7SpPGcSl1lhr2Um+K5Zya+bk0xefPwbGHi3y+O0fF0jZ7Yu2s3GpU/pVxHiqlRYhTl3p0+UfN5ficnNyr5e09o+Dr4OLjxd47z8WzGs2QAAAAALG/wBTp0F7T4liBr9xtnFPEY5Muk3C2/10l93+A6TauG2fdfwHSbXdHa6D54J0m4ZG32goz64+ZNHZkKN7TnykhpdPdMiJAAAAAAAAAAAADS/ShqLp21OhF4dxUzLxpQw2v+5x+hv/AGfTd5t8P+uf9oZNUisev7Q5hk67kJyBhtc1Z0806bxLHtT+6uy8TWzZtezVtYMG/at4d29HOlfYtLtabWJzpfaKuebq1fbefFZS/CcXJbdpl2scarENlMGYAAAAAFve1/VxbXMsLDnevXVSpJrDwZwxlh/Vy7P6GSI9XLs/oQQ0yiAKoza5NoC8ttUqU+uSaNto0faBywmzGYZRLaKd5FpPuY6XS5IgAAAAAAABAADl/pVq5uqMekbbeXnKpLP/AMo632fHsT+LkfaE/wByPwaVk32gpq1dyMpP4Yt/QkzqNrWu501nSLGV9eUKHFu5uIUpY5qMpe3L5Ry/kcq1vMuvSveIh9WJJJJcElhLsjQbyQAAAAAAROCksNZAtZ6XRlzgi7Hn/oeh9xDYiWi0H8I2LK62foNc0vPBdrpqmrabSpt4kvkZRLGYYOSwzJFIGR0ek5T4Ekhv1vbvcj5GD0ZgxYgAAAAgAAAgqgHNfSzatVbatj2ZU5UW+0oveivmpS+jOlwLdrV+rlfaNO9bfRoWToucsdarbtFrrNqCS4t5fJHjntqj249d3dL9FWwLscXt5HF3ODVKi/8Ahqclxcv7xrh4JtdWcfJk32h28ePXeXScnk9U5AAALe5v6NL36kY+b4gYe62vtYcm5vwRemU3DGV9uV8FL6l6U2sau2lw+UYxL0m1tPau6fxJDpg28pbS3T+Mag3Lzlr1y/1jLqDcvCpqdaXOoxpNredSUubb82UUAV06bk8JZA3HZzSWsNowmWUQ3GEEkl2MF2qCAAABAAAUQFQAyRVhrOmUr2jKhWTcJcU1wlCa5Ti+jRnjyTS3VDDJirkr02cg2q2cqaY479SnWhUbVPde7UaXNyg+S6ZTaOvg5EZfSXFz8acU95j/AK1vTdp4WN3CtK1hdSo8aUKs3BU6j/WLCa3scuDx58vLk+37O9Pfix0e15dg2S9ItlqklS9q1uZcqNZrFR/3c1wk/Dg/A598Nq93Rpmrbs2/ePJ7JyBidc2gpWaxL26j5QX5liNsZnTSdR2rua+Upeqj92HPHmZxWGO2FnVlJ5lJyfdtsqIyUAJAnIBAVKL7P6AesLeb5Qk/kQXVHSa8+UH8xs0y1nsnWn73BE6l02XTdmqdHDfFmM2XszdOmorCWEYisAAAAQAAgqgEEVGQKWwrD7R69SsKW/NqU5ZVKnnDnLxfSK6s98GCc1teI9Za/J5FcNd+Z9Ich1OvK+qyq1a0J1J9G3FRXSMd7gkux3KUpSvTV89fJkvbqv5YW+01Z9uHFd1x+pjfHE+WePLMeJYi4tlT4xzFp5TT4prk0zWtSIblLzLsWxfpCpVbVRu5y+00X6uclBy9bD4Kjx1a4Pxi31Obmx9Nu3h08OTqr38s3c7bWqpydNylPHsxcGuJ59MvbqaFeXk685Tm8yk/p4GbB5plRVBN8EsvsuIGWsNnrqv7tNxXeXAx3C6lnrXYaT/rKuPCJOpelk6OxlvHm5SJ1LqF5T2XtY/Bkbk094aBbL9WibHtDSLdcqaGx7QsqUeUIr5Ae8YJckl5IiKgAAAAAAQAAgqgEEVS2FUSkB5TqEHHPSDdSqajWUnwpqnTgu0fVRl/7k38zs8WIjFGnD5kzOa2/l+zXcmw1nrGs8br4x6fs+K/wMoljphdQeG89Ga2WW5hh7bLSe/Wfw4ivxZb/nzNHLO2/hjW2zRkeL3ZnQNDq3zlutQhD3pyzjPZd2SZ0sRttVnsNTXGrVlPwit1GPUy6WxWGjW1v/V0op92ssm10yKIqchEgSVAABIQIJAAAAACAAEFUAhkVAFDYV5yZBbVQOaekbSpesV1FZTiqdbHwte7Pyxw+SOhws0a6J+jm87DO/6kfVpOToOanIRhtak3UjFc5RXy48zT5NumW/xa9UM3pVOFOCjDlzbfOT6tmjvboxGuzYNG06pd1Y0qa58ZS6Qj1kyTOliNut6ZYwtqUaVNYjFc+sn1k/E85nb0XqIKkUVASBKCJAkqAEgCIASAAAQAAAQVUAQyKhhVDA85EHhUAx17RVROMkpJrDTWcrsFaLq2xCbcrefq8/q5puHya4r+JuY+bava3doZeBW3ek6/Zrt1szf0/dtnW/6dSlj/AMmn/A9/vuP5tb7hk+Sxt9iNSrTc6lFU2/vVaeIrtwbNLJl67bl0MWH+nXpht+jej6aw69ZRXWFFNt/ily+h59T16W/aRplG0huUYKC6vnKT7t9Sb2yiGUiQVoCtFEgSESBIAqJAASECABIACAAACCqAUkVDCqGBRJEHlOIFvOmB4yoEUjbhHrGiuxR6xpID1jAD0igK0iipASBIRIAokIAAJIgAAkABAAABBVAIZFQwKWgqhoChxIKHECncAlQAlRAqSAqSArSKJSAqABEgSBJUAAACSIAAJAAQAAACqgCAqGQQwqMAUtARugRukEYAndAlIonAEpASgJAkIkAUSEAAEhAgAAJAAAIAAAIKoBAAiowBGAqMARgBgBgCcAMASAAkIASBJUAAAIkAQAAEgAP/2Q=="/>
          <p:cNvSpPr>
            <a:spLocks noChangeAspect="1" noChangeArrowheads="1"/>
          </p:cNvSpPr>
          <p:nvPr/>
        </p:nvSpPr>
        <p:spPr bwMode="auto">
          <a:xfrm>
            <a:off x="977900" y="7604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576" y="2204863"/>
            <a:ext cx="33144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 </a:t>
            </a:r>
          </a:p>
          <a:p>
            <a:r>
              <a:rPr lang="fr-FR" sz="1400" b="1" dirty="0"/>
              <a:t>Tom </a:t>
            </a:r>
            <a:r>
              <a:rPr lang="fr-FR" sz="1400" b="1" dirty="0" smtClean="0"/>
              <a:t>Davison, </a:t>
            </a:r>
            <a:r>
              <a:rPr lang="fr-FR" sz="1400" b="1" dirty="0" err="1" smtClean="0"/>
              <a:t>Associate</a:t>
            </a:r>
            <a:endParaRPr lang="fr-FR" sz="1400" b="1" dirty="0" smtClean="0"/>
          </a:p>
          <a:p>
            <a:r>
              <a:rPr lang="en-GB" sz="1400" dirty="0"/>
              <a:t>Tel: + 44 (0) 121 698 5414 </a:t>
            </a:r>
            <a:r>
              <a:rPr lang="fr-FR" sz="1400" b="1" dirty="0"/>
              <a:t>	</a:t>
            </a:r>
            <a:r>
              <a:rPr lang="en-GB" sz="1400" dirty="0"/>
              <a:t> Email: </a:t>
            </a:r>
            <a:r>
              <a:rPr lang="en-GB" sz="1400" u="sng" dirty="0">
                <a:hlinkClick r:id="rId3"/>
              </a:rPr>
              <a:t>tdavison@dacbeachcroft.com </a:t>
            </a:r>
            <a:endParaRPr lang="en-GB" sz="1400" u="sng" dirty="0" smtClean="0"/>
          </a:p>
          <a:p>
            <a:endParaRPr lang="en-GB" sz="1400" u="sng" dirty="0"/>
          </a:p>
          <a:p>
            <a:r>
              <a:rPr lang="en-GB" sz="1400" b="1" dirty="0" smtClean="0"/>
              <a:t>Steven </a:t>
            </a:r>
            <a:r>
              <a:rPr lang="en-GB" sz="1400" b="1" dirty="0" smtClean="0"/>
              <a:t>Smith, Solicitor</a:t>
            </a:r>
            <a:endParaRPr lang="en-GB" sz="1400" dirty="0"/>
          </a:p>
          <a:p>
            <a:r>
              <a:rPr lang="en-GB" sz="1400" dirty="0"/>
              <a:t>Tel: + 44 (0) 121 698 </a:t>
            </a:r>
            <a:r>
              <a:rPr lang="en-GB" sz="1400" dirty="0" smtClean="0"/>
              <a:t>5185</a:t>
            </a:r>
            <a:endParaRPr lang="en-GB" sz="1400" dirty="0"/>
          </a:p>
          <a:p>
            <a:r>
              <a:rPr lang="en-GB" sz="1400" dirty="0"/>
              <a:t>Email: </a:t>
            </a:r>
            <a:r>
              <a:rPr lang="en-GB" sz="1400" u="sng" dirty="0" smtClean="0">
                <a:hlinkClick r:id="rId4"/>
              </a:rPr>
              <a:t>sdsmith@dacbeachcroft.com</a:t>
            </a:r>
            <a:endParaRPr lang="en-GB" sz="1400" dirty="0"/>
          </a:p>
          <a:p>
            <a:endParaRPr lang="en-GB" sz="1400" dirty="0"/>
          </a:p>
        </p:txBody>
      </p:sp>
      <p:pic>
        <p:nvPicPr>
          <p:cNvPr id="15" name="DACLogo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5355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788024" y="1628800"/>
            <a:ext cx="418876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You should now be able to discuss:</a:t>
            </a:r>
            <a:b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• what the Insurance Act 2015 is about.</a:t>
            </a:r>
            <a:b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• the impact of the Act on Brokers and Insurers and what actions they need to undertake in order to comply</a:t>
            </a:r>
            <a:b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• the move from Duty of Disclosure to Fair Presentation, incorporating what this entails and what is excluded.</a:t>
            </a:r>
            <a:b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• the remedies available for misrepresentation and non disclosure.</a:t>
            </a:r>
            <a:r>
              <a:rPr kumimoji="0" lang="en-GB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586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21639"/>
            <a:ext cx="8077200" cy="635153"/>
          </a:xfrm>
        </p:spPr>
        <p:txBody>
          <a:bodyPr/>
          <a:lstStyle/>
          <a:p>
            <a:r>
              <a:rPr lang="en-GB" sz="3200" b="1" dirty="0" smtClean="0"/>
              <a:t>Introduction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077200" cy="4968552"/>
          </a:xfrm>
        </p:spPr>
        <p:txBody>
          <a:bodyPr/>
          <a:lstStyle/>
          <a:p>
            <a:pPr>
              <a:buClr>
                <a:srgbClr val="F5A0C0"/>
              </a:buClr>
              <a:buFont typeface="Wingdings"/>
            </a:pPr>
            <a:r>
              <a:rPr lang="en-GB" sz="1800" dirty="0" smtClean="0"/>
              <a:t>Product of long-running Law Commission review into insurance contract law</a:t>
            </a:r>
          </a:p>
          <a:p>
            <a:pPr>
              <a:buClr>
                <a:srgbClr val="F5A0C0"/>
              </a:buClr>
              <a:buFont typeface="Wingdings"/>
            </a:pPr>
            <a:endParaRPr lang="en-GB" sz="1800" dirty="0" smtClean="0"/>
          </a:p>
          <a:p>
            <a:pPr>
              <a:buClr>
                <a:srgbClr val="F5A0C0"/>
              </a:buClr>
              <a:buFont typeface="Wingdings"/>
            </a:pPr>
            <a:r>
              <a:rPr lang="en-GB" sz="1800" dirty="0" smtClean="0"/>
              <a:t>Existing law perceived as being too “insurer-friendly” and out of date:</a:t>
            </a:r>
          </a:p>
          <a:p>
            <a:pPr lvl="1">
              <a:buClr>
                <a:schemeClr val="accent3"/>
              </a:buClr>
            </a:pPr>
            <a:r>
              <a:rPr lang="en-GB" sz="1800" dirty="0">
                <a:solidFill>
                  <a:schemeClr val="bg2">
                    <a:lumMod val="75000"/>
                  </a:schemeClr>
                </a:solidFill>
              </a:rPr>
              <a:t>Poorly </a:t>
            </a: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</a:rPr>
              <a:t>understood</a:t>
            </a:r>
            <a:endParaRPr lang="en-GB" sz="1800" dirty="0">
              <a:solidFill>
                <a:schemeClr val="bg2">
                  <a:lumMod val="75000"/>
                </a:schemeClr>
              </a:solidFill>
            </a:endParaRPr>
          </a:p>
          <a:p>
            <a:pPr lvl="1">
              <a:buClr>
                <a:schemeClr val="accent3"/>
              </a:buClr>
            </a:pP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</a:rPr>
              <a:t>Too </a:t>
            </a:r>
            <a:r>
              <a:rPr lang="en-GB" sz="1800" dirty="0">
                <a:solidFill>
                  <a:schemeClr val="bg2">
                    <a:lumMod val="75000"/>
                  </a:schemeClr>
                </a:solidFill>
              </a:rPr>
              <a:t>onerous on insureds (especially in large companies</a:t>
            </a: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  <a:endParaRPr lang="en-GB" sz="1800" dirty="0">
              <a:solidFill>
                <a:schemeClr val="bg2">
                  <a:lumMod val="75000"/>
                </a:schemeClr>
              </a:solidFill>
            </a:endParaRPr>
          </a:p>
          <a:p>
            <a:pPr lvl="1">
              <a:buClr>
                <a:schemeClr val="accent3"/>
              </a:buClr>
            </a:pP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</a:rPr>
              <a:t>Problem </a:t>
            </a:r>
            <a:r>
              <a:rPr lang="en-GB" sz="1800" dirty="0">
                <a:solidFill>
                  <a:schemeClr val="bg2">
                    <a:lumMod val="75000"/>
                  </a:schemeClr>
                </a:solidFill>
              </a:rPr>
              <a:t>of “data dumping</a:t>
            </a: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</a:rPr>
              <a:t>”</a:t>
            </a:r>
            <a:endParaRPr lang="en-GB" sz="1800" dirty="0">
              <a:solidFill>
                <a:schemeClr val="bg2">
                  <a:lumMod val="75000"/>
                </a:schemeClr>
              </a:solidFill>
            </a:endParaRPr>
          </a:p>
          <a:p>
            <a:pPr lvl="1">
              <a:buClr>
                <a:schemeClr val="accent3"/>
              </a:buClr>
            </a:pP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</a:rPr>
              <a:t>Insurers </a:t>
            </a:r>
            <a:r>
              <a:rPr lang="en-GB" sz="1800" dirty="0">
                <a:solidFill>
                  <a:schemeClr val="bg2">
                    <a:lumMod val="75000"/>
                  </a:schemeClr>
                </a:solidFill>
              </a:rPr>
              <a:t>can play a passive role (underwriting at the claims </a:t>
            </a: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</a:rPr>
              <a:t>stage)</a:t>
            </a:r>
            <a:endParaRPr lang="en-GB" sz="1800" dirty="0">
              <a:solidFill>
                <a:schemeClr val="bg2">
                  <a:lumMod val="75000"/>
                </a:schemeClr>
              </a:solidFill>
            </a:endParaRPr>
          </a:p>
          <a:p>
            <a:pPr lvl="1">
              <a:buClr>
                <a:schemeClr val="accent3"/>
              </a:buClr>
            </a:pP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</a:rPr>
              <a:t>Remedy </a:t>
            </a:r>
            <a:r>
              <a:rPr lang="en-GB" sz="1800" dirty="0">
                <a:solidFill>
                  <a:schemeClr val="bg2">
                    <a:lumMod val="75000"/>
                  </a:schemeClr>
                </a:solidFill>
              </a:rPr>
              <a:t>(avoidance) is “all or nothing</a:t>
            </a:r>
            <a:r>
              <a:rPr lang="en-GB" sz="1800" dirty="0" smtClean="0">
                <a:solidFill>
                  <a:schemeClr val="bg2">
                    <a:lumMod val="75000"/>
                  </a:schemeClr>
                </a:solidFill>
              </a:rPr>
              <a:t>”</a:t>
            </a:r>
            <a:endParaRPr lang="en-GB" sz="18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Clr>
                <a:srgbClr val="F5A0C0"/>
              </a:buClr>
              <a:buNone/>
            </a:pPr>
            <a:endParaRPr lang="en-GB" sz="1800" dirty="0" smtClean="0"/>
          </a:p>
          <a:p>
            <a:pPr>
              <a:buClr>
                <a:srgbClr val="F5A0C0"/>
              </a:buClr>
              <a:buFont typeface="Wingdings"/>
            </a:pPr>
            <a:r>
              <a:rPr lang="en-GB" sz="1800" dirty="0" smtClean="0"/>
              <a:t>Two pieces of legislation to emerge:</a:t>
            </a:r>
          </a:p>
          <a:p>
            <a:pPr lvl="1">
              <a:buClr>
                <a:srgbClr val="F5A0C0"/>
              </a:buClr>
              <a:buFont typeface="Wingdings"/>
            </a:pPr>
            <a:r>
              <a:rPr lang="en-GB" sz="1800" dirty="0" smtClean="0"/>
              <a:t>Consumer Insurance (Disclosure &amp; Representations) Act 2012 (“</a:t>
            </a:r>
            <a:r>
              <a:rPr lang="en-GB" sz="1800" b="1" dirty="0" smtClean="0"/>
              <a:t>CIDRA 2012</a:t>
            </a:r>
            <a:r>
              <a:rPr lang="en-GB" sz="1800" dirty="0" smtClean="0"/>
              <a:t>”)</a:t>
            </a:r>
          </a:p>
          <a:p>
            <a:pPr lvl="1">
              <a:buClr>
                <a:srgbClr val="F5A0C0"/>
              </a:buClr>
              <a:buFont typeface="Wingdings"/>
            </a:pPr>
            <a:r>
              <a:rPr lang="en-GB" sz="1800" dirty="0" smtClean="0"/>
              <a:t>Insurance Act 2015 (“</a:t>
            </a:r>
            <a:r>
              <a:rPr lang="en-GB" sz="1800" b="1" dirty="0" smtClean="0"/>
              <a:t>IA 2015</a:t>
            </a:r>
            <a:r>
              <a:rPr lang="en-GB" sz="1800" dirty="0" smtClean="0"/>
              <a:t>”)</a:t>
            </a:r>
            <a:endParaRPr lang="en-GB" sz="1800" dirty="0"/>
          </a:p>
          <a:p>
            <a:pPr lvl="1">
              <a:buClr>
                <a:srgbClr val="F5A0C0"/>
              </a:buClr>
              <a:buFont typeface="Wingdings"/>
            </a:pPr>
            <a:endParaRPr lang="en-GB" dirty="0" smtClean="0"/>
          </a:p>
          <a:p>
            <a:pPr>
              <a:buClr>
                <a:srgbClr val="F5A0C0"/>
              </a:buClr>
              <a:buFont typeface="Wingdings"/>
            </a:pPr>
            <a:endParaRPr lang="en-US" sz="1600" dirty="0" smtClean="0"/>
          </a:p>
          <a:p>
            <a:pPr marL="0" indent="0">
              <a:buClr>
                <a:srgbClr val="F5A0C0"/>
              </a:buClr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4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01986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21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77200" cy="638200"/>
          </a:xfrm>
        </p:spPr>
        <p:txBody>
          <a:bodyPr/>
          <a:lstStyle/>
          <a:p>
            <a:r>
              <a:rPr lang="en-GB" sz="3200" b="1" dirty="0" smtClean="0"/>
              <a:t>Damages for late payment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8077200" cy="4038600"/>
          </a:xfrm>
        </p:spPr>
        <p:txBody>
          <a:bodyPr/>
          <a:lstStyle/>
          <a:p>
            <a:pPr>
              <a:buClr>
                <a:srgbClr val="C5D644"/>
              </a:buClr>
              <a:buFont typeface="Wingdings"/>
            </a:pPr>
            <a:r>
              <a:rPr lang="en-GB" sz="1800" dirty="0" smtClean="0"/>
              <a:t>Included within Enterprise Bill</a:t>
            </a:r>
          </a:p>
          <a:p>
            <a:pPr>
              <a:buClr>
                <a:srgbClr val="C5D644"/>
              </a:buClr>
              <a:buFont typeface="Wingdings"/>
            </a:pPr>
            <a:endParaRPr lang="en-GB" sz="1800" dirty="0" smtClean="0"/>
          </a:p>
          <a:p>
            <a:pPr>
              <a:buClr>
                <a:srgbClr val="C5D644"/>
              </a:buClr>
              <a:buFont typeface="Wingdings"/>
            </a:pPr>
            <a:r>
              <a:rPr lang="en-GB" sz="1800" dirty="0" smtClean="0"/>
              <a:t>Common law</a:t>
            </a:r>
          </a:p>
          <a:p>
            <a:pPr lvl="1">
              <a:buClr>
                <a:srgbClr val="C5D644"/>
              </a:buClr>
              <a:buFont typeface="Wingdings"/>
            </a:pPr>
            <a:r>
              <a:rPr lang="en-GB" sz="1800" dirty="0" smtClean="0"/>
              <a:t>No damages for late payment of damages</a:t>
            </a:r>
          </a:p>
          <a:p>
            <a:pPr lvl="1">
              <a:buClr>
                <a:srgbClr val="C5D644"/>
              </a:buClr>
              <a:buFont typeface="Wingdings"/>
            </a:pPr>
            <a:r>
              <a:rPr lang="en-GB" sz="1800" i="1" u="sng" dirty="0" smtClean="0"/>
              <a:t>Sprung v Royal Insurance</a:t>
            </a:r>
            <a:r>
              <a:rPr lang="en-GB" sz="1800" dirty="0" smtClean="0"/>
              <a:t> (1996)</a:t>
            </a:r>
          </a:p>
          <a:p>
            <a:pPr marL="457200" lvl="1" indent="0">
              <a:buClr>
                <a:srgbClr val="C5D644"/>
              </a:buClr>
              <a:buNone/>
            </a:pPr>
            <a:endParaRPr lang="en-GB" sz="1800" dirty="0" smtClean="0"/>
          </a:p>
          <a:p>
            <a:pPr>
              <a:buClr>
                <a:srgbClr val="C5D644"/>
              </a:buClr>
              <a:buFont typeface="Wingdings"/>
            </a:pPr>
            <a:r>
              <a:rPr lang="en-GB" sz="1800" dirty="0" smtClean="0"/>
              <a:t>New implied term that “insurer will pay any sums due within a reasonable time”</a:t>
            </a:r>
          </a:p>
          <a:p>
            <a:pPr>
              <a:buClr>
                <a:srgbClr val="C5D644"/>
              </a:buClr>
              <a:buFont typeface="Wingdings"/>
            </a:pPr>
            <a:endParaRPr lang="en-GB" sz="1800" dirty="0" smtClean="0"/>
          </a:p>
          <a:p>
            <a:pPr>
              <a:buClr>
                <a:srgbClr val="C5D644"/>
              </a:buClr>
              <a:buFont typeface="Wingdings"/>
            </a:pPr>
            <a:r>
              <a:rPr lang="en-GB" sz="1800" dirty="0" smtClean="0"/>
              <a:t>BUT</a:t>
            </a:r>
          </a:p>
          <a:p>
            <a:pPr lvl="1">
              <a:buClr>
                <a:srgbClr val="C5D644"/>
              </a:buClr>
              <a:buFont typeface="Wingdings"/>
            </a:pPr>
            <a:r>
              <a:rPr lang="en-GB" sz="1800" dirty="0" smtClean="0"/>
              <a:t>Insurer not responsible for delays caused by insured</a:t>
            </a:r>
          </a:p>
          <a:p>
            <a:pPr lvl="1">
              <a:buClr>
                <a:srgbClr val="C5D644"/>
              </a:buClr>
              <a:buFont typeface="Wingdings"/>
            </a:pPr>
            <a:r>
              <a:rPr lang="en-GB" sz="1800" dirty="0" smtClean="0"/>
              <a:t>Insurer has an express “wrong but reasonable refusal” defence</a:t>
            </a:r>
          </a:p>
          <a:p>
            <a:pPr lvl="1">
              <a:buClr>
                <a:srgbClr val="C5D644"/>
              </a:buClr>
              <a:buFont typeface="Wingdings"/>
            </a:pPr>
            <a:r>
              <a:rPr lang="en-GB" sz="1800" dirty="0" smtClean="0"/>
              <a:t>Damages subject to foreseeability test</a:t>
            </a:r>
            <a:endParaRPr lang="en-GB" sz="1800" dirty="0"/>
          </a:p>
        </p:txBody>
      </p:sp>
      <p:pic>
        <p:nvPicPr>
          <p:cNvPr id="5" name="DACLogo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5355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52926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77200" cy="782216"/>
          </a:xfrm>
        </p:spPr>
        <p:txBody>
          <a:bodyPr/>
          <a:lstStyle/>
          <a:p>
            <a:r>
              <a:rPr lang="en-GB" sz="3200" b="1" dirty="0" smtClean="0"/>
              <a:t>Duty of disclosure: existing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616152"/>
          </a:xfrm>
        </p:spPr>
        <p:txBody>
          <a:bodyPr/>
          <a:lstStyle/>
          <a:p>
            <a:pPr lvl="1">
              <a:buClr>
                <a:schemeClr val="accent4"/>
              </a:buClr>
              <a:buFont typeface="Wingdings"/>
              <a:buChar char="§"/>
            </a:pPr>
            <a:r>
              <a:rPr lang="en-GB" sz="1800" dirty="0" smtClean="0"/>
              <a:t>An </a:t>
            </a:r>
            <a:r>
              <a:rPr lang="en-GB" sz="1800" dirty="0"/>
              <a:t>insured must disclose </a:t>
            </a:r>
            <a:r>
              <a:rPr lang="en-GB" sz="1800" dirty="0" smtClean="0"/>
              <a:t>every </a:t>
            </a:r>
            <a:r>
              <a:rPr lang="en-GB" sz="1800" dirty="0"/>
              <a:t>material circumstance </a:t>
            </a:r>
            <a:r>
              <a:rPr lang="en-GB" sz="1800" dirty="0" smtClean="0"/>
              <a:t>which it knows </a:t>
            </a:r>
            <a:r>
              <a:rPr lang="en-GB" sz="1800" dirty="0"/>
              <a:t>or ought to </a:t>
            </a:r>
            <a:r>
              <a:rPr lang="en-GB" sz="1800" dirty="0" smtClean="0"/>
              <a:t>know</a:t>
            </a:r>
          </a:p>
          <a:p>
            <a:pPr marL="457200" lvl="1" indent="0">
              <a:buClr>
                <a:schemeClr val="accent4"/>
              </a:buClr>
              <a:buNone/>
            </a:pPr>
            <a:endParaRPr lang="en-GB" sz="1800" dirty="0" smtClean="0"/>
          </a:p>
          <a:p>
            <a:pPr lvl="1">
              <a:buClr>
                <a:schemeClr val="accent4"/>
              </a:buClr>
              <a:buFont typeface="Wingdings"/>
              <a:buChar char="§"/>
            </a:pPr>
            <a:r>
              <a:rPr lang="en-GB" sz="1800" dirty="0" smtClean="0"/>
              <a:t>A </a:t>
            </a:r>
            <a:r>
              <a:rPr lang="en-GB" sz="1800" dirty="0"/>
              <a:t>material circumstance is one which would influence the judgment of a prudent insurer in fixing the premium or determining whether to take the </a:t>
            </a:r>
            <a:r>
              <a:rPr lang="en-GB" sz="1800" dirty="0" smtClean="0"/>
              <a:t>risk</a:t>
            </a:r>
          </a:p>
          <a:p>
            <a:pPr lvl="1">
              <a:buClr>
                <a:schemeClr val="accent4"/>
              </a:buClr>
              <a:buFont typeface="Wingdings"/>
              <a:buChar char="§"/>
            </a:pPr>
            <a:endParaRPr lang="en-GB" sz="1800" dirty="0" smtClean="0"/>
          </a:p>
          <a:p>
            <a:pPr lvl="1">
              <a:buClr>
                <a:schemeClr val="accent4"/>
              </a:buClr>
              <a:buFont typeface="Wingdings"/>
              <a:buChar char="§"/>
            </a:pPr>
            <a:r>
              <a:rPr lang="en-GB" sz="1800" dirty="0" smtClean="0"/>
              <a:t>Where </a:t>
            </a:r>
            <a:r>
              <a:rPr lang="en-GB" sz="1800" dirty="0"/>
              <a:t>a broker is involved, the insured's duty of disclosure is extended to include every material circumstance which the broker knows or ought to know in the ordinary course of </a:t>
            </a:r>
            <a:r>
              <a:rPr lang="en-GB" sz="1800" dirty="0" smtClean="0"/>
              <a:t>business</a:t>
            </a:r>
          </a:p>
          <a:p>
            <a:pPr marL="457200" lvl="1" indent="0">
              <a:buClr>
                <a:schemeClr val="accent4"/>
              </a:buClr>
              <a:buNone/>
            </a:pPr>
            <a:endParaRPr lang="en-GB" sz="1800" dirty="0" smtClean="0"/>
          </a:p>
          <a:p>
            <a:pPr lvl="1">
              <a:buClr>
                <a:schemeClr val="accent4"/>
              </a:buClr>
              <a:buFont typeface="Wingdings"/>
              <a:buChar char="§"/>
            </a:pPr>
            <a:r>
              <a:rPr lang="en-GB" sz="1800" dirty="0" smtClean="0"/>
              <a:t>The </a:t>
            </a:r>
            <a:r>
              <a:rPr lang="en-GB" sz="1800" dirty="0"/>
              <a:t>only remedy for material non-disclosure or misrepresentation is avoidance of the contract of </a:t>
            </a:r>
            <a:r>
              <a:rPr lang="en-GB" sz="1800" dirty="0" smtClean="0"/>
              <a:t>insurance</a:t>
            </a:r>
            <a:endParaRPr lang="en-US" sz="1800" dirty="0" smtClean="0"/>
          </a:p>
          <a:p>
            <a:pPr lvl="1">
              <a:buClr>
                <a:srgbClr val="C5D644"/>
              </a:buClr>
              <a:buFont typeface="Wingdings"/>
              <a:buChar char="§"/>
            </a:pPr>
            <a:endParaRPr lang="en-GB" sz="1200" dirty="0"/>
          </a:p>
          <a:p>
            <a:pPr>
              <a:buClr>
                <a:srgbClr val="C5D644"/>
              </a:buClr>
              <a:buFont typeface="Wingdings"/>
            </a:pP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AutoShape 2" descr="data:image/jpeg;base64,/9j/4AAQSkZJRgABAQAAAQABAAD/2wCEAAkGBxQQEhQUEhQUFBUVFBgUGBQYFRwVHBgXFRcWGBUVFRQYHCggGBolHBQUITEhJSksLjAuGB8zODQsNygtLisBCgoKDg0OGxAQGywkHyQsLCwsLCwsLCwsLCwsLCwsLCwsLCwsLCwsLCwsLCwsLCwsLCwsLCwsLCwsLCwsLCwsLP/AABEIAOEA4QMBEQACEQEDEQH/xAAcAAEAAgMBAQEAAAAAAAAAAAAABQYBBAcDAgj/xABFEAABAwIDAwYGEAYDAQAAAAABAAIDBBEFEiEGBzETIkFRYYEUMnGRk9EVFyNCUlNUYmNyc5KhsbLhFjM0gsHSJEODov/EABsBAQACAwEBAAAAAAAAAAAAAAAEBQECAwYH/8QAMhEBAAIBAgQEBQMEAwEBAAAAAAECAwQRBRIhMQYUQVETIjJxkRVSYTNCgaEWIzRDJP/aAAwDAQACEQMRAD8A7igICAgICAgICAgICAgICAgICAgICAgICAgICAgICAgICAgICAgICAgICAgICAgICAgICAgICAgICAgICAgICAgICAgICAgICAgICAgICAgICAgICAgICAgICAgICAgICAgICAgICAgICAgICAgICAgICAgICAgICAgICAgICAgICAgICAgICAgICAgICAgICAgICAgICAgICAgICAgICAgICAgICAgICAgICAgICAgICAgICAgICAgICDBRgujIgIMoMIBRgugyjIgICDCMMoyICAgIME2QaJxiD46L77fWteaPd28vl/bP4PZmn+Pi++31rPNHuz5bN+2fwezNP8fF99vrWOevueWy/tn8HsxT/Hxffb61nmj3Y8tl/bP4PZmn+Pi9I31rHPX3PLZf2z+HrPiMUdg+Rjbi4u4C46xc8FmbRHdrXFe30xMvL2Zp/j4vvt9axzR7t/LZv2z+D2Zp/j4vvt9ac9fc8tl/bP4PZin+Pi9I31rPNHux5bL+2fw3Q8WvfTrWe7jPRqYjikNOM00rIx1ucB+a1m0R3l1xYMmWdqVmUDPvBoGG3Lg/VY5w87W2XKdRjj1To4PrLf2S96Xbehk4VMY7HHJ+DrLaM1J9Wl+F6qvekpylrI5ReN7Xjra4O/JdImJQr470na0bPe6y0Yc8DUkAdaERM9kJW7W0cJIfUxXHQHZj5guc5aR3lMx8P1OT6aT+Ee3eJh5NuWPlMbwPPlstfMY/dI/RtZt9CWwvaSlqXZIZ43usTlB1sOJtxW9ctbdpRM2iz4I3yVmIS11ujPiWZrBdzg0dZNh5ysTOzNazbpEIiba2iYSHVUAI4jlAtJy0jvKXGg1MxvFJ/D1o9pKWY2jqIXHqDx61tF6z2lpfR56Rvakx/hKhwW0TujT07l0GUBAQeNX4jvqn8isT2bU+qHBMN2Kq6rnMhytLjZz7MB1OoB1Kq/L5Lz0e+njWjw0iLdZ29EpNuwqWMc9z4AGtLjYknmi/wR1LadHaI3mUeniLTWtFa0nqpIaOoeZROsztu9Ly1mN9l2pd2U8sUcrJIbPYHgOu2wcLgXAKmeUtMb7vM5PEODHktSaeuyKxfYerpmlzoczRxdHz9OsjjbuWk6bJWUvHxrSZazEdJ/lbd7EDfBqJ5Av4t+wxg284UjVTtSIlTeHbb6q9fRQcBwc1k7YWFrXPvYkaaC6g4sc3nbd6jXajHpcXxLV3W2TdRUjxZID5cw/wVK8nf3UceJdP+yUNimwtZTi7oQ9o4ujOfvy8fwWnl8sSmY+N6TLWYnp93W8cxjwKg5awLhGwNB+E4ANv2a37lYZL8lN3jdLpvNav4cdplxaFk+I1LWlxfLI62Zx0A4mw96AAdAquJtmvs93emDh2DmiOy/026ZtvdKl+bpysAHcDcqVXRxHd5+/ijLv8tY2amIbqJBcwVDXfNey3/wBNP+FrbRzHaXXF4ojfbLT8NbYDB56PE2MmYWXjkt0tdYDUEaFbYMd636nF9Xp9TpObHtvvH3dK2jx2OhhMsnka0cXOPBoUvJeKRu81o9JfU5Ix0cT2i2sqK1xMjyyPoiabNA7Txce0qryai952h73Q8IwaWu9o3n3SWzu72pqmh7i2Bh1BcCXHtDBa3eVtj0trdZRdbx/DgtyY43mE9UbpjbmVPO+dHp+BC7eTV1PFNt/mq8ditnJ6HE2CZuhikyvbq13i9PX2FbYMM0uxxXieLWaT5e+607cbZNoG5GAPncLhvQ0G9nP8xsOxds+eKKvhfC7623NP0w5PLV1eJShhc+aR17NvYAdNmjQAKv58mWej2cYdJoMe8xELXSbp5nNBfURsPwRGX2/uzD8l2jRWnvKlv4mpW22OnRBbT7D1FCOUOWWMWvI3TLroXNPDyrnfT5KdlhouNabV25ZjafaWNmttKiicBmMsXTG4306cjjqD+C1x6m1Z2lvr+CYNRWZp0s7dhGIsqYmSxG7Hi4P5g9RHBWtLc0bvAZ8N8WSaX7w3ls5iAgw4XQYDEJ6zu0sa/p5vsn/pK1t9MuuD+tX7w/NnR3Ki9X1mPpfozZcf8Sm+xj/SFeY/ph8p1m057/eUnlW3dHc530j3Gn+1d+gqHrfoiXpfDP8A6bb+yi7DV8dPWxSyuysaHXd1XaQFE0t60vvL0nGtPfLpZrjjeXV5N4NA0X5a/kaT/hWM6nH7vFV4NrJj6U1guLR1kTZor5HXtcWOhI4Fda2i0bwgZsN8N5pfvCv70aJ0tA/IL8m5shHzWnnW8gN+5ctTWZptCx4Lnri1lZs41hle+nkZLE6z2m4Nr+UHrBCqaWtS28PoOq02PVYppbtLoNBvXcLCanB7WPt5muH+VOjXR6w8tm8Kz/8AO0f5T9BvNo5LB/KRX+G3QeUtJC7V1VJVmfgGrxRvtv8AZa6WpjmAfGWvb0OBB49RUmJiesKe9L0+W/SXHt6uKGWsMV+bC0AD5zhdx8xA86rNXf5+V7fw5pYrh+J6y0t3WEtqq1oeLsjaZSOg5SA0HvN+5aaSm9uqTx3VWwab5e89HdwwK2fPOveX1ZB5TkNBcegE+bVN2YiZmIh+cMXxF1TNJM43L3E/2+9HmsqPLfmtMvqWg09cOCtIjbo6luhwhrKd1QRz5XEA9TG6WHfdWOkptTd43xDqrXz/AA9+kOggKW87tDznp2vBa4AhwsQeBB4gpPVtW01tzV7vzvtLhwpaqaEcGPOX6psW/nbuVLnry3mH07hef4+mree6+bmcRPu8B4DLK3svzXfkCpujvvGzzfifTxW9ckerqSmvKCAgICDQxv8Ap5vsn/pK1t9Muun/AK1fvD82dHcqKfqfWY+l+jdlv6Om+wj/AEBXmP6YfKdX/Xt95Si2R3N99P8AJp/tXfpKia36Iem8Mz/+m32c82XwkVlSyAuLA/NzgLkWF+BUHBj57bS9VxPWW0mCclY3X2fdM33lS7+5gP5FTZ0dXl6+J8m/zVhc9k8HdRUzIHODi0u5wuL3JI4+VSsdYrGyh1up8zmnJt3TD2gix1B0t1jtW6LWdlGxzdlTzuL4XOgcdSAA5t+sNPDuKi5NLW38L3R8fz4K8to5o/lWKvdXVNvyckT+oasPfpZR7aK3pK5xeJ8U/wBSswrGM7OVNGfd4i1vAPBDmn+4cO+yj5MF6d1xo+KabU/RPX2SO7/HH0tXG0E8nM8Mey+l3aNcB0G5HcummybW2QuN6CmXBbJEdY6vPeJCWYjUX98WuHaC0W/yO5Y1Mf8AZu68ByRbR1j7pPdLWiOtLHacrGQPrNIIHmzeZdNHb5kTxLim+ni0eku0hWbwj6Qa9czNG8DiWOHnBWJ7S3xTteJ/l+ZshbzToRoR2jQhUNo6y+tYbRalZj2ds3U1YfQNaOMb3NPecwPmd+Ct9NbfG+d8dxTTV239eq6BSFMFB+ftvasTV9Q5uoDgy/1AAfxuqfU23yPpPA8U49HXf1WfcxSuM08nvQxrL9pJKkaKu28qfxRljalHW1YPHCAgICCPxw2p5/sn/pK1vPyuun65q/eH5tHDuVHMxzPrET8vV+i9lz/xKb7GP9AV3jmOWHyrWTEZ7/eUqt0br3c430H3GnH0rv0qFrZnaHpvDH/otM+yhbG4mylq45pbhjQ65AudRYaBQ9NeKX3l6bi+lvqNNNMfWXUDvNoR76U/+RVhOqxvHR4f1m30/wC0fXb1oAPcopHnozWYO/pWk6ykdknF4bzz9c7Nlu10xwo1uVnKCQjLY5comyW6/F6V0jN/188o36bSNd5f/b7wXeXSygCa8DunMCW9zhw77LFNTS0d2+q4BqMM/JHNCwx7T0bvFqYD/wCjfWusZKe6rnRaiJ2mk/hWNutrqQ00kLHsnfI2waznAfOLhoLLjnz44rtC04Vw3UTmrbaaxDnGxuHOqKyBrRfLI2Rx6msOYk+W1u9QNPSbX3et4xqa4dNMT6xs6PvM2UdVNE8IvLG0hzRxezjYfOGqsNTh5q7w8pwPiUaa80y/TLkkEzo3hzSWvYbg8C1w7OvsVXEzjs9zeuLUY9p61l1XZ7edC9obVgxvHF4aXNd26at8iscWriY6vE6zgGalpnFG9U7Pt9QNF/CGu7GtcT5gF2nPj233V1eEaybbTSUDQ7fOrK+nhhaWQlzsxd4z7McQLe9F9evRc6amt78qfm4LOm0tsuTur28nZR1PM+oiaTDIczrD+W48b296TrdR9Tp5id4W3AuKRakYbz80dkLsftO7D5S4DPG+2dnXbg4fOC5YM/w52lY8U4XXW03r9UOr0e31DI2/Lhh+C8FpHcRr3KxjUY567vF5OD6yluXk3QG1e8iMMdHRkve4W5Ughrb8SL+MfwXDLqq7bQsuH8Ay2vFs8bR7OaYZh0tVKI4ml73HU9Vzq556B03UGlJyWetz6rDpMO9p6R2h3nZLAG0EDYm6nxnu+E88T5OjuVvjpyV2fOddq7anLN7f4Ti6IYgICDF0Gli1AKiJ8Rc5geC0uaQDY8bEgrW0c0bOmLJ8K8WiOymjdTS/GT/eb/qo3lKL7/k2q7bQuGCYYKWFkLXOe1gsC6xNugXAHBSqxERsos+Wc15vPeW9ZZcdld2p2SjxAsMr5Ghl7BpAFzxJu06rnlpF42lYaHiGTSTvRB+1TS/GT/eb/quHk8az/wCS6r2g9qml+Mn+83/VPKYz/kuq/g9qml+Mn+83/VPKUP8Akuq9oTkOx8IojRkvMRJN7jNcvz8bdfYu0Y6xXl9FZbiOWdR5j+5V6zdMw35KoeOoPaHeciyjToontK5x+J80fXWJR53SzfKYz/5n/Za+Rn0lJjxPX1x/7bNHulN/danTqYy34uJW1dHEd5ccvii8x/102XrZ/ZyChZlhbYnxnu1c7yu/wpNKVxw8/qtbl1VubJKWsukTEonqruP7E0tYS57Cx/xjDlJ+t0O7wuV8Fbeix0vFNRpvonp7SqFTukN/c6nT58d/0kKNOi/ldU8UXiPmo84t0kl+dUst82M3/Fyx5L+XS3inp0x/7WLZzd3DRzMm5WR72EkXs0agg3AGuhK74tNWk7qrXcbzaqk47REQuL4g4WNiDpYi6kqWJmJ3iVQxjdvSTkuZngcdeYebfryHTzWUe+mpZc6bjupwRtvvH8oR26RvRUut2sC5eTj0lYR4mvt1pDcod1NO03lllk+aMrB3kC/4raukrHdwzeJNReNqxELlhGDQ0jckEbWDs4ntJ4lSK0rXtCkzanLntzZJ3SAC3cGUBAQYKwPCrqmxNL5HBrWi5c42AHaVtWtrW2qxa20KfU706BjiA+R9ulsZI7ibXVnTg+qtG+yPOqpDy9tig+m9H+63/RNV7Qeboe2xQfTej/dY/RNTHpBGqpKw7O7Sx17S+FkoZ8N7MoJ6m685QM+nthnlt3dqXi3WElV1jIWF8jmsa0XLibADtuuNKWvPLWOra1ohUJ96dA02D5H/ADmxm3cTxVnTg2ptG+yPbVUiXn7bFB9N6P8Adb/omq9oPN0PbYoPpvR/un6LqvaGPN0WLZzaOOvbnhZKGdD3syB31ddfKq3Phthty2d6XiySraxkLC+R7WMaLlzjYDvXOlJtbasNrWiO6nT71KBpsHSP7Wxm3cTa6s8fBtTaN4j8o86qkS+PbYoPpvR/ut/0TVe0MeboHexQfTej/dP0TU+0Hm6LHs7tCyuZykTJRH0PezKHfVubnyjRV2bDOK3LZIpeLR0SFbWshY58r2sY0XLnGwHlK5UpN52r3ZtMVjeVPn3qUDTYOld2tjNu69rqzpwfVWjfZHnVUh8e2xQfTej/AHW/6JqvaGPNUPbXofpvR/un6JqvaCNVTssez+0LK5nKRMlDOh72ZA76tzcjt4KtzYbYrctphIrbmSFdXRwMMkr2sY3UucbALSlLXnarNrRXrKnzb1KBpIDpXW6RGbd17KypwbVWjfZHnVUh8e2xQfTej/db/omq9oY83Q9tih+m9H+6TwTU7bzt+TzdJWXZ7H2VzOUiZK2Poe9mQO+qCbkdvBVubDOK3LPdIrbmjdMLk2EBBr11SImF7g4hovZrS4nsDWgkrMRvOzEztDiO3WJ12JSZRS1LIGnmR8k67j0Pk0sT1Do7V6nhuLS4K897RzfdX5rXvO0Qq38P1fyWo9E/1K3jiGn/AHR+Ub4V/YGz9X8lqPRP9SzPENP63j8sfCv7LpsXuzlleJK1hjiGvJE8556A63it/E+dU3EONV25MH5SsOmnfezrk0jKaK4aQxjdGMYXGw4NaxouvMzM3t1nrKftFI6OLbc4jX4lJbwWpZA08yPkna/PfYau07vxPqeG49Lpq81rxNp/lAzWyXnorA2fq/ktR6J/qVtHENPH90flF+Ff2ZGz9X8lqPRO9STxLTxH1R+T4V59F12K3ZyyPEtc3k4m6iEnnPPRnt4re+57FScR41Exy4fylYdL62dcqZWU0ROU5WN0ZGwuNhwaxjQvNdbz1lP25Y6OJ7b19fiUn9LUshYeZFyT/vvsLF35L1XDaaXT05rXjmlX5r5LztEKz/D9X8lqPRP9St/P6f8AfH5RvhX9mW7PVfyWo9E71LWOIab1vB8G8+i8bFbspJHiWubkjGohvznnoz24N4aXuVScQ41G3Jhn/KZh0vXeXV6qdtNEXZXZWDRkbC42HBrWNF15uIm9us902fkjo4ptrX1+JSa0tSyFh5kXJO++/TVx/Ber4bTSaeN7XjdX5pvaVa/h+r+S1HoX+pWn6jpv3Qjxiv7Ddnqs6eC1HonepJ4jpu/PBGG3svexG7ORzxLXMysGrYCblx+ktoG9l9VScS41Fo5MM/5SsOm67y6rW1TaeIuLXZWjRsbC8m3BrWNF15rbnnqnT8sdHEdtK2vxKQF1LUsiZ/Li5J+l/fO01fp3L1nDqaTT062iZ+6uzTkv6K5/D9X8lqPRP9StY4hg2+uPy4fBv7Ppuz1WdPBaj0TvUn6jp4/uj8sfBv7L5sRuye5wmrm5WA3bBe5cfpLaBvZfVUfEeNRMfDwflLw6bbrLr0TA0AAAACwAFrAdAHQF5mZ69e6fEbPRGRAQfLkGtXYhFA3PNIyJvwnuDB1cXFY6sbQjodr6B7srK2lc48GidhPmzLLKZY8HUEEdaMPqyxt7MsWSI2NoLJswzZZCyxt13ZYsneTaCyduwApsF0YYCMhKbGzKRAWWQsm4FN2NoAsRGzLNlkYKx1OgFnqwzZAsjIsDKyCAgw5BxeXY2Ovxt0b5JqqOmPLVD5Tdoc+xipIwNAAMpd12togue0M2D0TWxVEVLdxaxsDYmvecxyi0bRe3agmMPoKPD3tbEGQGezGRBxa1zmZne5xE5Q6xcSQATpfoQTZeg8oqxj3Oa17HOYbOaHAlpIvZwHA260HtnQZBQZQEFQ3m4xJT0YbTvLKmomighI1Ic97cxA6eaHedBaIWkNGY5nWAJ4XIGpt0IK43GaGglqGSV0bXPk5R0Ms7bxFzW3axpOZoPjW63aaIK1hO+WjkZO+bMzk5XNjaxj5C+HTJK6zcrL66EoIbYrarEqhlbUxQXZNK6Rs1RJkp4I422s1o5zyLWIbYc3iNUFy3UVlVUURqKyQyOnmfJGC3KGxaNaGt6GktJA6iEErFtpRuqvBGzB0wOQgNcWh9ieT5W2TPoebe+lkFgQVHebjz6SkywH/k1MjaaADjykhsXDyC5v12QWTDmOZFG2R2d7WNa9/wnBoDnd5BKDYbICgoW+bHn01CIYb8vVvFOwA2NneOQeuxDf7gguGCUroKeGJzi90cMcZeTcuLGAFxPWSCUEJFvConVngbZC6XOYyQ0ljXi9mGThc2IHbpxQfW222Aw8RMjhfU1M5Iip2cXW4ucQDZouNbINzZTFamoa/wukNJI0izc4ka4OF7tcOkcCEE6gICCvbeY5Jh9FLUxtY8x5SWvcWiznBuhAN3Xc2w6UFD2Q2KxN8B8IrBSsne6eQQNvNKZdfdJneLYWFm9CC4YRsnh+FNMwa1rh41TMc79SBcyO4XNuFuhBB7cV8TMXoHzuDIqWmqaouv0nK23b4osO1BCTYnPJBLjlVmjbHG4YfS5iAOV5jZZPhudmvbqv2IPHc1AIRVYjK/k6cxhhmkOUzSBxfNM654ZyQPNqboN/C95Akmra+R7mUEDG08MFhmmmJLg4A6h5HDoAOvBBsbB45VurK6oxJ4gjFNBMIS7mQxvMmS9+DsrTc8ST3AN7YLb6XFa+pY2PLSRxB0bi0hziXhocSehwzkC3vUHREHPamQV2OAH+RhcJkcSeb4RM3S/RzWa9BBugq20+2suJ4hR09E5zKUVbQahtxyr4iHPLSP+trb+XiehBD71MVjxLln0kMXIxPZG6sEYMlTOdGQQutctAuTa+gvwtcPqvZytC6liAFHh1PmqpmWvUVWXSFrgNWtkde+ug8iC14vTmk2aggj0fPHBDdumtS9pebdJIc4d6C2bVVHsXhMph0MFO2KOwAs52WJhtw0c4FBT9i6SOeSlpqTnU1C4VNTUgaT1hbzWB3vspcSTr0DquHWig4XtdtHJWYuWUnuk1ODS0zehs8mk9Q7qDAHC/WAgmYccqYcDii5TNWSVLsOY+93B/LvizA8S4NGhPYUG7sXNBhtTWwNqHGlp4YTLLK/M0VRL+VyvPAloZdo6Qg1Nna8Y9i3hDoyynoYg+BrgQZHSuIbO4HTLZhIHYEG1vL3kinilgoPdp7Br5Wc5sGc5Bdw0MhJsAggcOwAUzsNw2Ml1VJUR4jWvHOLRFz2sfroM1gO0X6UF2x6rjFVRV8Za9jZn4fI4cAJnhgcO1srA09hcguzUH0gICCi71/5VIZA40rKuOSpLWl9o2AuaXNbrlzAXsg8n7z4Jubh8FTXSG4tHGWMBAvz5XgBo7dUHnHsfVYk9suLvaImuDo6CE+5gi9jO/8A7D2cPOUHrtnu+GJV1JPIW8hCxzZItbus7NG0aWLSSb8NB03QSe3exwxSFkRmkhDDmDWgFjiBzBKz3zQRwBHEoIGLYRrXxSYpVieON7I4KZrBBTtc4hsTBECcxubC/fdBsUm7GEYjJWyyGVhk5aKnIsxkhAu862dYjTQW042QSO1WwFPiMzZp3ytFmtljY/KyZsZLoxKPmlzrEW4oIrdJE2Y11axobHUVAiha3RogpgWR2b73idEHRAg5bPu8rJampjfOxlBU1BqJSwnl5rgWheSAGsFjwPT030CT2q3YxVfgrYZHUsdOx8RZGPHiktnaDcWcdbk3vfW6DZ2s3eRVlFDRwO8GZBK2Rpa3N4ocDfUXJzE3vxQbtbsZF7GSYfT2ia6Isa61+doc77cSXC5KDcxTZttTRNpZHFuVkeWRmhZJDlLJGX6i29j5EFUxXd7WV0T467E3yty8xjIWwtzgc18oBJkAdlOW/QgtWxuFzUtK2KcU7XNccradpbG1nvRztXO4kkgansugnJG3aQCRcEXHEX6QgpO7vdzFhJfIXmeokuDMW5bNJvla25tfQk31QeG1+7UVrnyQ1M1M98jZi1vOj5dgAbNl0LX2a3VpHBBGbK7n2Qhnh0xqgxxe2ANyRB7uL3jjK7tPQAOAQWbaTYWGtkDzLUQXjEUjYZOTbLGwksY9o6Bmda3WgqmM7PwMr8MwymibHAxzq2YAm7zEC2MvcNS699SelBdtl9j6fDjK+EPdJM7M+WR2d7um2bqQRlVu2pJKkT3ma3lhO6nbJaF0oIPKGPhe41txQXQIMoCAg+XC6DDIwOAA8gsg+0BAQQ+1eBiup3w5sjrtfHJa+SWNwfG+3TYgXHUSggY9tHUdmYpBJA4WHhEbXSwSfOD2i7PI4DvQQm123gr2eA4QTPPUDI6ZoIjhjOj3OeRobE9GnlsCF/2bwhlFTQ08erYmBl/hEeM4+U3PegkkBAQEBAQEBAQEBAQYKCP9h4/CRVW91EJgzX0yOe15Fuu7RqgkUBAQEBAQEBAQEBAQfLoweKDzhpGMvkY1t+OVoF/Lbig9QEGU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/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eg;base64,/9j/4AAQSkZJRgABAQAAAQABAAD/2wCEAAkGBxQQEhQUEhQUFBUVFBgUGBQYFRwVHBgXFRcWGBUVFRQYHCggGBolHBQUITEhJSksLjAuGB8zODQsNygtLisBCgoKDg0OGxAQGywkHyQsLCwsLCwsLCwsLCwsLCwsLCwsLCwsLCwsLCwsLCwsLCwsLCwsLCwsLCwsLCwsLCwsLP/AABEIAOEA4QMBEQACEQEDEQH/xAAcAAEAAgMBAQEAAAAAAAAAAAAABQYBBAcDAgj/xABFEAABAwIDAwYGEAYDAQAAAAABAAIDBBEFEiEGBzETIkFRYYEUMnGRk9EVFyNCUlNUYmNyc5KhsbLhFjM0gsHSJEODov/EABsBAQACAwEBAAAAAAAAAAAAAAAEBQECAwYH/8QAMhEBAAIBAgQEBQMEAwEBAAAAAAECAwQRBRIhMQYUQVETIjJxkRVSYTNCgaEWIzRDJP/aAAwDAQACEQMRAD8A7igICAgICAgICAgICAgICAgICAgICAgICAgICAgICAgICAgICAgICAgICAgICAgICAgICAgICAgICAgICAgICAgICAgICAgICAgICAgICAgICAgICAgICAgICAgICAgICAgICAgICAgICAgICAgICAgICAgICAgICAgICAgICAgICAgICAgICAgICAgICAgICAgICAgICAgICAgICAgICAgICAgICAgICAgICAgICAgICAgICAgICAgICDBRgujIgIMoMIBRgugyjIgICDCMMoyICAgIME2QaJxiD46L77fWteaPd28vl/bP4PZmn+Pi++31rPNHuz5bN+2fwezNP8fF99vrWOevueWy/tn8HsxT/Hxffb61nmj3Y8tl/bP4PZmn+Pi9I31rHPX3PLZf2z+HrPiMUdg+Rjbi4u4C46xc8FmbRHdrXFe30xMvL2Zp/j4vvt9axzR7t/LZv2z+D2Zp/j4vvt9ac9fc8tl/bP4PZin+Pi9I31rPNHux5bL+2fw3Q8WvfTrWe7jPRqYjikNOM00rIx1ucB+a1m0R3l1xYMmWdqVmUDPvBoGG3Lg/VY5w87W2XKdRjj1To4PrLf2S96Xbehk4VMY7HHJ+DrLaM1J9Wl+F6qvekpylrI5ReN7Xjra4O/JdImJQr470na0bPe6y0Yc8DUkAdaERM9kJW7W0cJIfUxXHQHZj5guc5aR3lMx8P1OT6aT+Ee3eJh5NuWPlMbwPPlstfMY/dI/RtZt9CWwvaSlqXZIZ43usTlB1sOJtxW9ctbdpRM2iz4I3yVmIS11ujPiWZrBdzg0dZNh5ysTOzNazbpEIiba2iYSHVUAI4jlAtJy0jvKXGg1MxvFJ/D1o9pKWY2jqIXHqDx61tF6z2lpfR56Rvakx/hKhwW0TujT07l0GUBAQeNX4jvqn8isT2bU+qHBMN2Kq6rnMhytLjZz7MB1OoB1Kq/L5Lz0e+njWjw0iLdZ29EpNuwqWMc9z4AGtLjYknmi/wR1LadHaI3mUeniLTWtFa0nqpIaOoeZROsztu9Ly1mN9l2pd2U8sUcrJIbPYHgOu2wcLgXAKmeUtMb7vM5PEODHktSaeuyKxfYerpmlzoczRxdHz9OsjjbuWk6bJWUvHxrSZazEdJ/lbd7EDfBqJ5Av4t+wxg284UjVTtSIlTeHbb6q9fRQcBwc1k7YWFrXPvYkaaC6g4sc3nbd6jXajHpcXxLV3W2TdRUjxZID5cw/wVK8nf3UceJdP+yUNimwtZTi7oQ9o4ujOfvy8fwWnl8sSmY+N6TLWYnp93W8cxjwKg5awLhGwNB+E4ANv2a37lYZL8lN3jdLpvNav4cdplxaFk+I1LWlxfLI62Zx0A4mw96AAdAquJtmvs93emDh2DmiOy/026ZtvdKl+bpysAHcDcqVXRxHd5+/ijLv8tY2amIbqJBcwVDXfNey3/wBNP+FrbRzHaXXF4ojfbLT8NbYDB56PE2MmYWXjkt0tdYDUEaFbYMd636nF9Xp9TpObHtvvH3dK2jx2OhhMsnka0cXOPBoUvJeKRu81o9JfU5Ix0cT2i2sqK1xMjyyPoiabNA7Txce0qryai952h73Q8IwaWu9o3n3SWzu72pqmh7i2Bh1BcCXHtDBa3eVtj0trdZRdbx/DgtyY43mE9UbpjbmVPO+dHp+BC7eTV1PFNt/mq8ditnJ6HE2CZuhikyvbq13i9PX2FbYMM0uxxXieLWaT5e+607cbZNoG5GAPncLhvQ0G9nP8xsOxds+eKKvhfC7623NP0w5PLV1eJShhc+aR17NvYAdNmjQAKv58mWej2cYdJoMe8xELXSbp5nNBfURsPwRGX2/uzD8l2jRWnvKlv4mpW22OnRBbT7D1FCOUOWWMWvI3TLroXNPDyrnfT5KdlhouNabV25ZjafaWNmttKiicBmMsXTG4306cjjqD+C1x6m1Z2lvr+CYNRWZp0s7dhGIsqYmSxG7Hi4P5g9RHBWtLc0bvAZ8N8WSaX7w3ls5iAgw4XQYDEJ6zu0sa/p5vsn/pK1t9MuuD+tX7w/NnR3Ki9X1mPpfozZcf8Sm+xj/SFeY/ph8p1m057/eUnlW3dHc530j3Gn+1d+gqHrfoiXpfDP8A6bb+yi7DV8dPWxSyuysaHXd1XaQFE0t60vvL0nGtPfLpZrjjeXV5N4NA0X5a/kaT/hWM6nH7vFV4NrJj6U1guLR1kTZor5HXtcWOhI4Fda2i0bwgZsN8N5pfvCv70aJ0tA/IL8m5shHzWnnW8gN+5ctTWZptCx4Lnri1lZs41hle+nkZLE6z2m4Nr+UHrBCqaWtS28PoOq02PVYppbtLoNBvXcLCanB7WPt5muH+VOjXR6w8tm8Kz/8AO0f5T9BvNo5LB/KRX+G3QeUtJC7V1VJVmfgGrxRvtv8AZa6WpjmAfGWvb0OBB49RUmJiesKe9L0+W/SXHt6uKGWsMV+bC0AD5zhdx8xA86rNXf5+V7fw5pYrh+J6y0t3WEtqq1oeLsjaZSOg5SA0HvN+5aaSm9uqTx3VWwab5e89HdwwK2fPOveX1ZB5TkNBcegE+bVN2YiZmIh+cMXxF1TNJM43L3E/2+9HmsqPLfmtMvqWg09cOCtIjbo6luhwhrKd1QRz5XEA9TG6WHfdWOkptTd43xDqrXz/AA9+kOggKW87tDznp2vBa4AhwsQeBB4gpPVtW01tzV7vzvtLhwpaqaEcGPOX6psW/nbuVLnry3mH07hef4+mree6+bmcRPu8B4DLK3svzXfkCpujvvGzzfifTxW9ckerqSmvKCAgICDQxv8Ap5vsn/pK1t9Muun/AK1fvD82dHcqKfqfWY+l+jdlv6Om+wj/AEBXmP6YfKdX/Xt95Si2R3N99P8AJp/tXfpKia36Iem8Mz/+m32c82XwkVlSyAuLA/NzgLkWF+BUHBj57bS9VxPWW0mCclY3X2fdM33lS7+5gP5FTZ0dXl6+J8m/zVhc9k8HdRUzIHODi0u5wuL3JI4+VSsdYrGyh1up8zmnJt3TD2gix1B0t1jtW6LWdlGxzdlTzuL4XOgcdSAA5t+sNPDuKi5NLW38L3R8fz4K8to5o/lWKvdXVNvyckT+oasPfpZR7aK3pK5xeJ8U/wBSswrGM7OVNGfd4i1vAPBDmn+4cO+yj5MF6d1xo+KabU/RPX2SO7/HH0tXG0E8nM8Mey+l3aNcB0G5HcummybW2QuN6CmXBbJEdY6vPeJCWYjUX98WuHaC0W/yO5Y1Mf8AZu68ByRbR1j7pPdLWiOtLHacrGQPrNIIHmzeZdNHb5kTxLim+ni0eku0hWbwj6Qa9czNG8DiWOHnBWJ7S3xTteJ/l+ZshbzToRoR2jQhUNo6y+tYbRalZj2ds3U1YfQNaOMb3NPecwPmd+Ct9NbfG+d8dxTTV239eq6BSFMFB+ftvasTV9Q5uoDgy/1AAfxuqfU23yPpPA8U49HXf1WfcxSuM08nvQxrL9pJKkaKu28qfxRljalHW1YPHCAgICCPxw2p5/sn/pK1vPyuun65q/eH5tHDuVHMxzPrET8vV+i9lz/xKb7GP9AV3jmOWHyrWTEZ7/eUqt0br3c430H3GnH0rv0qFrZnaHpvDH/otM+yhbG4mylq45pbhjQ65AudRYaBQ9NeKX3l6bi+lvqNNNMfWXUDvNoR76U/+RVhOqxvHR4f1m30/wC0fXb1oAPcopHnozWYO/pWk6ykdknF4bzz9c7Nlu10xwo1uVnKCQjLY5comyW6/F6V0jN/188o36bSNd5f/b7wXeXSygCa8DunMCW9zhw77LFNTS0d2+q4BqMM/JHNCwx7T0bvFqYD/wCjfWusZKe6rnRaiJ2mk/hWNutrqQ00kLHsnfI2waznAfOLhoLLjnz44rtC04Vw3UTmrbaaxDnGxuHOqKyBrRfLI2Rx6msOYk+W1u9QNPSbX3et4xqa4dNMT6xs6PvM2UdVNE8IvLG0hzRxezjYfOGqsNTh5q7w8pwPiUaa80y/TLkkEzo3hzSWvYbg8C1w7OvsVXEzjs9zeuLUY9p61l1XZ7edC9obVgxvHF4aXNd26at8iscWriY6vE6zgGalpnFG9U7Pt9QNF/CGu7GtcT5gF2nPj233V1eEaybbTSUDQ7fOrK+nhhaWQlzsxd4z7McQLe9F9evRc6amt78qfm4LOm0tsuTur28nZR1PM+oiaTDIczrD+W48b296TrdR9Tp5id4W3AuKRakYbz80dkLsftO7D5S4DPG+2dnXbg4fOC5YM/w52lY8U4XXW03r9UOr0e31DI2/Lhh+C8FpHcRr3KxjUY567vF5OD6yluXk3QG1e8iMMdHRkve4W5Ughrb8SL+MfwXDLqq7bQsuH8Ay2vFs8bR7OaYZh0tVKI4ml73HU9Vzq556B03UGlJyWetz6rDpMO9p6R2h3nZLAG0EDYm6nxnu+E88T5OjuVvjpyV2fOddq7anLN7f4Ti6IYgICDF0Gli1AKiJ8Rc5geC0uaQDY8bEgrW0c0bOmLJ8K8WiOymjdTS/GT/eb/qo3lKL7/k2q7bQuGCYYKWFkLXOe1gsC6xNugXAHBSqxERsos+Wc15vPeW9ZZcdld2p2SjxAsMr5Ghl7BpAFzxJu06rnlpF42lYaHiGTSTvRB+1TS/GT/eb/quHk8az/wCS6r2g9qml+Mn+83/VPKYz/kuq/g9qml+Mn+83/VPKUP8Akuq9oTkOx8IojRkvMRJN7jNcvz8bdfYu0Y6xXl9FZbiOWdR5j+5V6zdMw35KoeOoPaHeciyjToontK5x+J80fXWJR53SzfKYz/5n/Za+Rn0lJjxPX1x/7bNHulN/danTqYy34uJW1dHEd5ccvii8x/102XrZ/ZyChZlhbYnxnu1c7yu/wpNKVxw8/qtbl1VubJKWsukTEonqruP7E0tYS57Cx/xjDlJ+t0O7wuV8Fbeix0vFNRpvonp7SqFTukN/c6nT58d/0kKNOi/ldU8UXiPmo84t0kl+dUst82M3/Fyx5L+XS3inp0x/7WLZzd3DRzMm5WR72EkXs0agg3AGuhK74tNWk7qrXcbzaqk47REQuL4g4WNiDpYi6kqWJmJ3iVQxjdvSTkuZngcdeYebfryHTzWUe+mpZc6bjupwRtvvH8oR26RvRUut2sC5eTj0lYR4mvt1pDcod1NO03lllk+aMrB3kC/4raukrHdwzeJNReNqxELlhGDQ0jckEbWDs4ntJ4lSK0rXtCkzanLntzZJ3SAC3cGUBAQYKwPCrqmxNL5HBrWi5c42AHaVtWtrW2qxa20KfU706BjiA+R9ulsZI7ibXVnTg+qtG+yPOqpDy9tig+m9H+63/RNV7Qeboe2xQfTej/dY/RNTHpBGqpKw7O7Sx17S+FkoZ8N7MoJ6m685QM+nthnlt3dqXi3WElV1jIWF8jmsa0XLibADtuuNKWvPLWOra1ohUJ96dA02D5H/ADmxm3cTxVnTg2ptG+yPbVUiXn7bFB9N6P8Adb/omq9oPN0PbYoPpvR/un6LqvaGPN0WLZzaOOvbnhZKGdD3syB31ddfKq3Phthty2d6XiySraxkLC+R7WMaLlzjYDvXOlJtbasNrWiO6nT71KBpsHSP7Wxm3cTa6s8fBtTaN4j8o86qkS+PbYoPpvR/ut/0TVe0MeboHexQfTej/dP0TU+0Hm6LHs7tCyuZykTJRH0PezKHfVubnyjRV2bDOK3LZIpeLR0SFbWshY58r2sY0XLnGwHlK5UpN52r3ZtMVjeVPn3qUDTYOld2tjNu69rqzpwfVWjfZHnVUh8e2xQfTej/AHW/6JqvaGPNUPbXofpvR/un6JqvaCNVTssez+0LK5nKRMlDOh72ZA76tzcjt4KtzYbYrctphIrbmSFdXRwMMkr2sY3UucbALSlLXnarNrRXrKnzb1KBpIDpXW6RGbd17KypwbVWjfZHnVUh8e2xQfTej/db/omq9oY83Q9tih+m9H+6TwTU7bzt+TzdJWXZ7H2VzOUiZK2Poe9mQO+qCbkdvBVubDOK3LPdIrbmjdMLk2EBBr11SImF7g4hovZrS4nsDWgkrMRvOzEztDiO3WJ12JSZRS1LIGnmR8k67j0Pk0sT1Do7V6nhuLS4K897RzfdX5rXvO0Qq38P1fyWo9E/1K3jiGn/AHR+Ub4V/YGz9X8lqPRP9SzPENP63j8sfCv7LpsXuzlleJK1hjiGvJE8556A63it/E+dU3EONV25MH5SsOmnfezrk0jKaK4aQxjdGMYXGw4NaxouvMzM3t1nrKftFI6OLbc4jX4lJbwWpZA08yPkna/PfYau07vxPqeG49Lpq81rxNp/lAzWyXnorA2fq/ktR6J/qVtHENPH90flF+Ff2ZGz9X8lqPRO9STxLTxH1R+T4V59F12K3ZyyPEtc3k4m6iEnnPPRnt4re+57FScR41Exy4fylYdL62dcqZWU0ROU5WN0ZGwuNhwaxjQvNdbz1lP25Y6OJ7b19fiUn9LUshYeZFyT/vvsLF35L1XDaaXT05rXjmlX5r5LztEKz/D9X8lqPRP9St/P6f8AfH5RvhX9mW7PVfyWo9E71LWOIab1vB8G8+i8bFbspJHiWubkjGohvznnoz24N4aXuVScQ41G3Jhn/KZh0vXeXV6qdtNEXZXZWDRkbC42HBrWNF15uIm9us902fkjo4ptrX1+JSa0tSyFh5kXJO++/TVx/Ber4bTSaeN7XjdX5pvaVa/h+r+S1HoX+pWn6jpv3Qjxiv7Ddnqs6eC1HonepJ4jpu/PBGG3svexG7ORzxLXMysGrYCblx+ktoG9l9VScS41Fo5MM/5SsOm67y6rW1TaeIuLXZWjRsbC8m3BrWNF15rbnnqnT8sdHEdtK2vxKQF1LUsiZ/Li5J+l/fO01fp3L1nDqaTT062iZ+6uzTkv6K5/D9X8lqPRP9StY4hg2+uPy4fBv7Ppuz1WdPBaj0TvUn6jp4/uj8sfBv7L5sRuye5wmrm5WA3bBe5cfpLaBvZfVUfEeNRMfDwflLw6bbrLr0TA0AAAACwAFrAdAHQF5mZ69e6fEbPRGRAQfLkGtXYhFA3PNIyJvwnuDB1cXFY6sbQjodr6B7srK2lc48GidhPmzLLKZY8HUEEdaMPqyxt7MsWSI2NoLJswzZZCyxt13ZYsneTaCyduwApsF0YYCMhKbGzKRAWWQsm4FN2NoAsRGzLNlkYKx1OgFnqwzZAsjIsDKyCAgw5BxeXY2Ovxt0b5JqqOmPLVD5Tdoc+xipIwNAAMpd12togue0M2D0TWxVEVLdxaxsDYmvecxyi0bRe3agmMPoKPD3tbEGQGezGRBxa1zmZne5xE5Q6xcSQATpfoQTZeg8oqxj3Oa17HOYbOaHAlpIvZwHA260HtnQZBQZQEFQ3m4xJT0YbTvLKmomighI1Ic97cxA6eaHedBaIWkNGY5nWAJ4XIGpt0IK43GaGglqGSV0bXPk5R0Ms7bxFzW3axpOZoPjW63aaIK1hO+WjkZO+bMzk5XNjaxj5C+HTJK6zcrL66EoIbYrarEqhlbUxQXZNK6Rs1RJkp4I422s1o5zyLWIbYc3iNUFy3UVlVUURqKyQyOnmfJGC3KGxaNaGt6GktJA6iEErFtpRuqvBGzB0wOQgNcWh9ieT5W2TPoebe+lkFgQVHebjz6SkywH/k1MjaaADjykhsXDyC5v12QWTDmOZFG2R2d7WNa9/wnBoDnd5BKDYbICgoW+bHn01CIYb8vVvFOwA2NneOQeuxDf7gguGCUroKeGJzi90cMcZeTcuLGAFxPWSCUEJFvConVngbZC6XOYyQ0ljXi9mGThc2IHbpxQfW222Aw8RMjhfU1M5Iip2cXW4ucQDZouNbINzZTFamoa/wukNJI0izc4ka4OF7tcOkcCEE6gICCvbeY5Jh9FLUxtY8x5SWvcWiznBuhAN3Xc2w6UFD2Q2KxN8B8IrBSsne6eQQNvNKZdfdJneLYWFm9CC4YRsnh+FNMwa1rh41TMc79SBcyO4XNuFuhBB7cV8TMXoHzuDIqWmqaouv0nK23b4osO1BCTYnPJBLjlVmjbHG4YfS5iAOV5jZZPhudmvbqv2IPHc1AIRVYjK/k6cxhhmkOUzSBxfNM654ZyQPNqboN/C95Akmra+R7mUEDG08MFhmmmJLg4A6h5HDoAOvBBsbB45VurK6oxJ4gjFNBMIS7mQxvMmS9+DsrTc8ST3AN7YLb6XFa+pY2PLSRxB0bi0hziXhocSehwzkC3vUHREHPamQV2OAH+RhcJkcSeb4RM3S/RzWa9BBugq20+2suJ4hR09E5zKUVbQahtxyr4iHPLSP+trb+XiehBD71MVjxLln0kMXIxPZG6sEYMlTOdGQQutctAuTa+gvwtcPqvZytC6liAFHh1PmqpmWvUVWXSFrgNWtkde+ug8iC14vTmk2aggj0fPHBDdumtS9pebdJIc4d6C2bVVHsXhMph0MFO2KOwAs52WJhtw0c4FBT9i6SOeSlpqTnU1C4VNTUgaT1hbzWB3vspcSTr0DquHWig4XtdtHJWYuWUnuk1ODS0zehs8mk9Q7qDAHC/WAgmYccqYcDii5TNWSVLsOY+93B/LvizA8S4NGhPYUG7sXNBhtTWwNqHGlp4YTLLK/M0VRL+VyvPAloZdo6Qg1Nna8Y9i3hDoyynoYg+BrgQZHSuIbO4HTLZhIHYEG1vL3kinilgoPdp7Br5Wc5sGc5Bdw0MhJsAggcOwAUzsNw2Ml1VJUR4jWvHOLRFz2sfroM1gO0X6UF2x6rjFVRV8Za9jZn4fI4cAJnhgcO1srA09hcguzUH0gICCi71/5VIZA40rKuOSpLWl9o2AuaXNbrlzAXsg8n7z4Jubh8FTXSG4tHGWMBAvz5XgBo7dUHnHsfVYk9suLvaImuDo6CE+5gi9jO/8A7D2cPOUHrtnu+GJV1JPIW8hCxzZItbus7NG0aWLSSb8NB03QSe3exwxSFkRmkhDDmDWgFjiBzBKz3zQRwBHEoIGLYRrXxSYpVieON7I4KZrBBTtc4hsTBECcxubC/fdBsUm7GEYjJWyyGVhk5aKnIsxkhAu862dYjTQW042QSO1WwFPiMzZp3ytFmtljY/KyZsZLoxKPmlzrEW4oIrdJE2Y11axobHUVAiha3RogpgWR2b73idEHRAg5bPu8rJampjfOxlBU1BqJSwnl5rgWheSAGsFjwPT030CT2q3YxVfgrYZHUsdOx8RZGPHiktnaDcWcdbk3vfW6DZ2s3eRVlFDRwO8GZBK2Rpa3N4ocDfUXJzE3vxQbtbsZF7GSYfT2ia6Isa61+doc77cSXC5KDcxTZttTRNpZHFuVkeWRmhZJDlLJGX6i29j5EFUxXd7WV0T467E3yty8xjIWwtzgc18oBJkAdlOW/QgtWxuFzUtK2KcU7XNccradpbG1nvRztXO4kkgansugnJG3aQCRcEXHEX6QgpO7vdzFhJfIXmeokuDMW5bNJvla25tfQk31QeG1+7UVrnyQ1M1M98jZi1vOj5dgAbNl0LX2a3VpHBBGbK7n2Qhnh0xqgxxe2ANyRB7uL3jjK7tPQAOAQWbaTYWGtkDzLUQXjEUjYZOTbLGwksY9o6Bmda3WgqmM7PwMr8MwymibHAxzq2YAm7zEC2MvcNS699SelBdtl9j6fDjK+EPdJM7M+WR2d7um2bqQRlVu2pJKkT3ma3lhO6nbJaF0oIPKGPhe41txQXQIMoCAg+XC6DDIwOAA8gsg+0BAQQ+1eBiup3w5sjrtfHJa+SWNwfG+3TYgXHUSggY9tHUdmYpBJA4WHhEbXSwSfOD2i7PI4DvQQm123gr2eA4QTPPUDI6ZoIjhjOj3OeRobE9GnlsCF/2bwhlFTQ08erYmBl/hEeM4+U3PegkkBAQEBAQEBAQEBAQYKCP9h4/CRVW91EJgzX0yOe15Fuu7RqgkUBAQEBAQEBAQEBAQfLoweKDzhpGMvkY1t+OVoF/Lbig9QEGU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//2Q=="/>
          <p:cNvSpPr>
            <a:spLocks noChangeAspect="1" noChangeArrowheads="1"/>
          </p:cNvSpPr>
          <p:nvPr/>
        </p:nvSpPr>
        <p:spPr bwMode="auto">
          <a:xfrm>
            <a:off x="215900" y="-15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6" descr="data:image/jpeg;base64,/9j/4AAQSkZJRgABAQAAAQABAAD/2wCEAAkGBxQQEhQUEhQUFBUVFBgUGBQYFRwVHBgXFRcWGBUVFRQYHCggGBolHBQUITEhJSksLjAuGB8zODQsNygtLisBCgoKDg0OGxAQGywkHyQsLCwsLCwsLCwsLCwsLCwsLCwsLCwsLCwsLCwsLCwsLCwsLCwsLCwsLCwsLCwsLCwsLP/AABEIAOEA4QMBEQACEQEDEQH/xAAcAAEAAgMBAQEAAAAAAAAAAAAABQYBBAcDAgj/xABFEAABAwIDAwYGEAYDAQAAAAABAAIDBBEFEiEGBzETIkFRYYEUMnGRk9EVFyNCUlNUYmNyc5KhsbLhFjM0gsHSJEODov/EABsBAQACAwEBAAAAAAAAAAAAAAAEBQECAwYH/8QAMhEBAAIBAgQEBQMEAwEBAAAAAAECAwQRBRIhMQYUQVETIjJxkRVSYTNCgaEWIzRDJP/aAAwDAQACEQMRAD8A7igICAgICAgICAgICAgICAgICAgICAgICAgICAgICAgICAgICAgICAgICAgICAgICAgICAgICAgICAgICAgICAgICAgICAgICAgICAgICAgICAgICAgICAgICAgICAgICAgICAgICAgICAgICAgICAgICAgICAgICAgICAgICAgICAgICAgICAgICAgICAgICAgICAgICAgICAgICAgICAgICAgICAgICAgICAgICAgICAgICAgICAgICDBRgujIgIMoMIBRgugyjIgICDCMMoyICAgIME2QaJxiD46L77fWteaPd28vl/bP4PZmn+Pi++31rPNHuz5bN+2fwezNP8fF99vrWOevueWy/tn8HsxT/Hxffb61nmj3Y8tl/bP4PZmn+Pi9I31rHPX3PLZf2z+HrPiMUdg+Rjbi4u4C46xc8FmbRHdrXFe30xMvL2Zp/j4vvt9axzR7t/LZv2z+D2Zp/j4vvt9ac9fc8tl/bP4PZin+Pi9I31rPNHux5bL+2fw3Q8WvfTrWe7jPRqYjikNOM00rIx1ucB+a1m0R3l1xYMmWdqVmUDPvBoGG3Lg/VY5w87W2XKdRjj1To4PrLf2S96Xbehk4VMY7HHJ+DrLaM1J9Wl+F6qvekpylrI5ReN7Xjra4O/JdImJQr470na0bPe6y0Yc8DUkAdaERM9kJW7W0cJIfUxXHQHZj5guc5aR3lMx8P1OT6aT+Ee3eJh5NuWPlMbwPPlstfMY/dI/RtZt9CWwvaSlqXZIZ43usTlB1sOJtxW9ctbdpRM2iz4I3yVmIS11ujPiWZrBdzg0dZNh5ysTOzNazbpEIiba2iYSHVUAI4jlAtJy0jvKXGg1MxvFJ/D1o9pKWY2jqIXHqDx61tF6z2lpfR56Rvakx/hKhwW0TujT07l0GUBAQeNX4jvqn8isT2bU+qHBMN2Kq6rnMhytLjZz7MB1OoB1Kq/L5Lz0e+njWjw0iLdZ29EpNuwqWMc9z4AGtLjYknmi/wR1LadHaI3mUeniLTWtFa0nqpIaOoeZROsztu9Ly1mN9l2pd2U8sUcrJIbPYHgOu2wcLgXAKmeUtMb7vM5PEODHktSaeuyKxfYerpmlzoczRxdHz9OsjjbuWk6bJWUvHxrSZazEdJ/lbd7EDfBqJ5Av4t+wxg284UjVTtSIlTeHbb6q9fRQcBwc1k7YWFrXPvYkaaC6g4sc3nbd6jXajHpcXxLV3W2TdRUjxZID5cw/wVK8nf3UceJdP+yUNimwtZTi7oQ9o4ujOfvy8fwWnl8sSmY+N6TLWYnp93W8cxjwKg5awLhGwNB+E4ANv2a37lYZL8lN3jdLpvNav4cdplxaFk+I1LWlxfLI62Zx0A4mw96AAdAquJtmvs93emDh2DmiOy/026ZtvdKl+bpysAHcDcqVXRxHd5+/ijLv8tY2amIbqJBcwVDXfNey3/wBNP+FrbRzHaXXF4ojfbLT8NbYDB56PE2MmYWXjkt0tdYDUEaFbYMd636nF9Xp9TpObHtvvH3dK2jx2OhhMsnka0cXOPBoUvJeKRu81o9JfU5Ix0cT2i2sqK1xMjyyPoiabNA7Txce0qryai952h73Q8IwaWu9o3n3SWzu72pqmh7i2Bh1BcCXHtDBa3eVtj0trdZRdbx/DgtyY43mE9UbpjbmVPO+dHp+BC7eTV1PFNt/mq8ditnJ6HE2CZuhikyvbq13i9PX2FbYMM0uxxXieLWaT5e+607cbZNoG5GAPncLhvQ0G9nP8xsOxds+eKKvhfC7623NP0w5PLV1eJShhc+aR17NvYAdNmjQAKv58mWej2cYdJoMe8xELXSbp5nNBfURsPwRGX2/uzD8l2jRWnvKlv4mpW22OnRBbT7D1FCOUOWWMWvI3TLroXNPDyrnfT5KdlhouNabV25ZjafaWNmttKiicBmMsXTG4306cjjqD+C1x6m1Z2lvr+CYNRWZp0s7dhGIsqYmSxG7Hi4P5g9RHBWtLc0bvAZ8N8WSaX7w3ls5iAgw4XQYDEJ6zu0sa/p5vsn/pK1t9MuuD+tX7w/NnR3Ki9X1mPpfozZcf8Sm+xj/SFeY/ph8p1m057/eUnlW3dHc530j3Gn+1d+gqHrfoiXpfDP8A6bb+yi7DV8dPWxSyuysaHXd1XaQFE0t60vvL0nGtPfLpZrjjeXV5N4NA0X5a/kaT/hWM6nH7vFV4NrJj6U1guLR1kTZor5HXtcWOhI4Fda2i0bwgZsN8N5pfvCv70aJ0tA/IL8m5shHzWnnW8gN+5ctTWZptCx4Lnri1lZs41hle+nkZLE6z2m4Nr+UHrBCqaWtS28PoOq02PVYppbtLoNBvXcLCanB7WPt5muH+VOjXR6w8tm8Kz/8AO0f5T9BvNo5LB/KRX+G3QeUtJC7V1VJVmfgGrxRvtv8AZa6WpjmAfGWvb0OBB49RUmJiesKe9L0+W/SXHt6uKGWsMV+bC0AD5zhdx8xA86rNXf5+V7fw5pYrh+J6y0t3WEtqq1oeLsjaZSOg5SA0HvN+5aaSm9uqTx3VWwab5e89HdwwK2fPOveX1ZB5TkNBcegE+bVN2YiZmIh+cMXxF1TNJM43L3E/2+9HmsqPLfmtMvqWg09cOCtIjbo6luhwhrKd1QRz5XEA9TG6WHfdWOkptTd43xDqrXz/AA9+kOggKW87tDznp2vBa4AhwsQeBB4gpPVtW01tzV7vzvtLhwpaqaEcGPOX6psW/nbuVLnry3mH07hef4+mree6+bmcRPu8B4DLK3svzXfkCpujvvGzzfifTxW9ckerqSmvKCAgICDQxv8Ap5vsn/pK1t9Muun/AK1fvD82dHcqKfqfWY+l+jdlv6Om+wj/AEBXmP6YfKdX/Xt95Si2R3N99P8AJp/tXfpKia36Iem8Mz/+m32c82XwkVlSyAuLA/NzgLkWF+BUHBj57bS9VxPWW0mCclY3X2fdM33lS7+5gP5FTZ0dXl6+J8m/zVhc9k8HdRUzIHODi0u5wuL3JI4+VSsdYrGyh1up8zmnJt3TD2gix1B0t1jtW6LWdlGxzdlTzuL4XOgcdSAA5t+sNPDuKi5NLW38L3R8fz4K8to5o/lWKvdXVNvyckT+oasPfpZR7aK3pK5xeJ8U/wBSswrGM7OVNGfd4i1vAPBDmn+4cO+yj5MF6d1xo+KabU/RPX2SO7/HH0tXG0E8nM8Mey+l3aNcB0G5HcummybW2QuN6CmXBbJEdY6vPeJCWYjUX98WuHaC0W/yO5Y1Mf8AZu68ByRbR1j7pPdLWiOtLHacrGQPrNIIHmzeZdNHb5kTxLim+ni0eku0hWbwj6Qa9czNG8DiWOHnBWJ7S3xTteJ/l+ZshbzToRoR2jQhUNo6y+tYbRalZj2ds3U1YfQNaOMb3NPecwPmd+Ct9NbfG+d8dxTTV239eq6BSFMFB+ftvasTV9Q5uoDgy/1AAfxuqfU23yPpPA8U49HXf1WfcxSuM08nvQxrL9pJKkaKu28qfxRljalHW1YPHCAgICCPxw2p5/sn/pK1vPyuun65q/eH5tHDuVHMxzPrET8vV+i9lz/xKb7GP9AV3jmOWHyrWTEZ7/eUqt0br3c430H3GnH0rv0qFrZnaHpvDH/otM+yhbG4mylq45pbhjQ65AudRYaBQ9NeKX3l6bi+lvqNNNMfWXUDvNoR76U/+RVhOqxvHR4f1m30/wC0fXb1oAPcopHnozWYO/pWk6ykdknF4bzz9c7Nlu10xwo1uVnKCQjLY5comyW6/F6V0jN/188o36bSNd5f/b7wXeXSygCa8DunMCW9zhw77LFNTS0d2+q4BqMM/JHNCwx7T0bvFqYD/wCjfWusZKe6rnRaiJ2mk/hWNutrqQ00kLHsnfI2waznAfOLhoLLjnz44rtC04Vw3UTmrbaaxDnGxuHOqKyBrRfLI2Rx6msOYk+W1u9QNPSbX3et4xqa4dNMT6xs6PvM2UdVNE8IvLG0hzRxezjYfOGqsNTh5q7w8pwPiUaa80y/TLkkEzo3hzSWvYbg8C1w7OvsVXEzjs9zeuLUY9p61l1XZ7edC9obVgxvHF4aXNd26at8iscWriY6vE6zgGalpnFG9U7Pt9QNF/CGu7GtcT5gF2nPj233V1eEaybbTSUDQ7fOrK+nhhaWQlzsxd4z7McQLe9F9evRc6amt78qfm4LOm0tsuTur28nZR1PM+oiaTDIczrD+W48b296TrdR9Tp5id4W3AuKRakYbz80dkLsftO7D5S4DPG+2dnXbg4fOC5YM/w52lY8U4XXW03r9UOr0e31DI2/Lhh+C8FpHcRr3KxjUY567vF5OD6yluXk3QG1e8iMMdHRkve4W5Ughrb8SL+MfwXDLqq7bQsuH8Ay2vFs8bR7OaYZh0tVKI4ml73HU9Vzq556B03UGlJyWetz6rDpMO9p6R2h3nZLAG0EDYm6nxnu+E88T5OjuVvjpyV2fOddq7anLN7f4Ti6IYgICDF0Gli1AKiJ8Rc5geC0uaQDY8bEgrW0c0bOmLJ8K8WiOymjdTS/GT/eb/qo3lKL7/k2q7bQuGCYYKWFkLXOe1gsC6xNugXAHBSqxERsos+Wc15vPeW9ZZcdld2p2SjxAsMr5Ghl7BpAFzxJu06rnlpF42lYaHiGTSTvRB+1TS/GT/eb/quHk8az/wCS6r2g9qml+Mn+83/VPKYz/kuq/g9qml+Mn+83/VPKUP8Akuq9oTkOx8IojRkvMRJN7jNcvz8bdfYu0Y6xXl9FZbiOWdR5j+5V6zdMw35KoeOoPaHeciyjToontK5x+J80fXWJR53SzfKYz/5n/Za+Rn0lJjxPX1x/7bNHulN/danTqYy34uJW1dHEd5ccvii8x/102XrZ/ZyChZlhbYnxnu1c7yu/wpNKVxw8/qtbl1VubJKWsukTEonqruP7E0tYS57Cx/xjDlJ+t0O7wuV8Fbeix0vFNRpvonp7SqFTukN/c6nT58d/0kKNOi/ldU8UXiPmo84t0kl+dUst82M3/Fyx5L+XS3inp0x/7WLZzd3DRzMm5WR72EkXs0agg3AGuhK74tNWk7qrXcbzaqk47REQuL4g4WNiDpYi6kqWJmJ3iVQxjdvSTkuZngcdeYebfryHTzWUe+mpZc6bjupwRtvvH8oR26RvRUut2sC5eTj0lYR4mvt1pDcod1NO03lllk+aMrB3kC/4raukrHdwzeJNReNqxELlhGDQ0jckEbWDs4ntJ4lSK0rXtCkzanLntzZJ3SAC3cGUBAQYKwPCrqmxNL5HBrWi5c42AHaVtWtrW2qxa20KfU706BjiA+R9ulsZI7ibXVnTg+qtG+yPOqpDy9tig+m9H+63/RNV7Qeboe2xQfTej/dY/RNTHpBGqpKw7O7Sx17S+FkoZ8N7MoJ6m685QM+nthnlt3dqXi3WElV1jIWF8jmsa0XLibADtuuNKWvPLWOra1ohUJ96dA02D5H/ADmxm3cTxVnTg2ptG+yPbVUiXn7bFB9N6P8Adb/omq9oPN0PbYoPpvR/un6LqvaGPN0WLZzaOOvbnhZKGdD3syB31ddfKq3Phthty2d6XiySraxkLC+R7WMaLlzjYDvXOlJtbasNrWiO6nT71KBpsHSP7Wxm3cTa6s8fBtTaN4j8o86qkS+PbYoPpvR/ut/0TVe0MeboHexQfTej/dP0TU+0Hm6LHs7tCyuZykTJRH0PezKHfVubnyjRV2bDOK3LZIpeLR0SFbWshY58r2sY0XLnGwHlK5UpN52r3ZtMVjeVPn3qUDTYOld2tjNu69rqzpwfVWjfZHnVUh8e2xQfTej/AHW/6JqvaGPNUPbXofpvR/un6JqvaCNVTssez+0LK5nKRMlDOh72ZA76tzcjt4KtzYbYrctphIrbmSFdXRwMMkr2sY3UucbALSlLXnarNrRXrKnzb1KBpIDpXW6RGbd17KypwbVWjfZHnVUh8e2xQfTej/db/omq9oY83Q9tih+m9H+6TwTU7bzt+TzdJWXZ7H2VzOUiZK2Poe9mQO+qCbkdvBVubDOK3LPdIrbmjdMLk2EBBr11SImF7g4hovZrS4nsDWgkrMRvOzEztDiO3WJ12JSZRS1LIGnmR8k67j0Pk0sT1Do7V6nhuLS4K897RzfdX5rXvO0Qq38P1fyWo9E/1K3jiGn/AHR+Ub4V/YGz9X8lqPRP9SzPENP63j8sfCv7LpsXuzlleJK1hjiGvJE8556A63it/E+dU3EONV25MH5SsOmnfezrk0jKaK4aQxjdGMYXGw4NaxouvMzM3t1nrKftFI6OLbc4jX4lJbwWpZA08yPkna/PfYau07vxPqeG49Lpq81rxNp/lAzWyXnorA2fq/ktR6J/qVtHENPH90flF+Ff2ZGz9X8lqPRO9STxLTxH1R+T4V59F12K3ZyyPEtc3k4m6iEnnPPRnt4re+57FScR41Exy4fylYdL62dcqZWU0ROU5WN0ZGwuNhwaxjQvNdbz1lP25Y6OJ7b19fiUn9LUshYeZFyT/vvsLF35L1XDaaXT05rXjmlX5r5LztEKz/D9X8lqPRP9St/P6f8AfH5RvhX9mW7PVfyWo9E71LWOIab1vB8G8+i8bFbspJHiWubkjGohvznnoz24N4aXuVScQ41G3Jhn/KZh0vXeXV6qdtNEXZXZWDRkbC42HBrWNF15uIm9us902fkjo4ptrX1+JSa0tSyFh5kXJO++/TVx/Ber4bTSaeN7XjdX5pvaVa/h+r+S1HoX+pWn6jpv3Qjxiv7Ddnqs6eC1HonepJ4jpu/PBGG3svexG7ORzxLXMysGrYCblx+ktoG9l9VScS41Fo5MM/5SsOm67y6rW1TaeIuLXZWjRsbC8m3BrWNF15rbnnqnT8sdHEdtK2vxKQF1LUsiZ/Li5J+l/fO01fp3L1nDqaTT062iZ+6uzTkv6K5/D9X8lqPRP9StY4hg2+uPy4fBv7Ppuz1WdPBaj0TvUn6jp4/uj8sfBv7L5sRuye5wmrm5WA3bBe5cfpLaBvZfVUfEeNRMfDwflLw6bbrLr0TA0AAAACwAFrAdAHQF5mZ69e6fEbPRGRAQfLkGtXYhFA3PNIyJvwnuDB1cXFY6sbQjodr6B7srK2lc48GidhPmzLLKZY8HUEEdaMPqyxt7MsWSI2NoLJswzZZCyxt13ZYsneTaCyduwApsF0YYCMhKbGzKRAWWQsm4FN2NoAsRGzLNlkYKx1OgFnqwzZAsjIsDKyCAgw5BxeXY2Ovxt0b5JqqOmPLVD5Tdoc+xipIwNAAMpd12togue0M2D0TWxVEVLdxaxsDYmvecxyi0bRe3agmMPoKPD3tbEGQGezGRBxa1zmZne5xE5Q6xcSQATpfoQTZeg8oqxj3Oa17HOYbOaHAlpIvZwHA260HtnQZBQZQEFQ3m4xJT0YbTvLKmomighI1Ic97cxA6eaHedBaIWkNGY5nWAJ4XIGpt0IK43GaGglqGSV0bXPk5R0Ms7bxFzW3axpOZoPjW63aaIK1hO+WjkZO+bMzk5XNjaxj5C+HTJK6zcrL66EoIbYrarEqhlbUxQXZNK6Rs1RJkp4I422s1o5zyLWIbYc3iNUFy3UVlVUURqKyQyOnmfJGC3KGxaNaGt6GktJA6iEErFtpRuqvBGzB0wOQgNcWh9ieT5W2TPoebe+lkFgQVHebjz6SkywH/k1MjaaADjykhsXDyC5v12QWTDmOZFG2R2d7WNa9/wnBoDnd5BKDYbICgoW+bHn01CIYb8vVvFOwA2NneOQeuxDf7gguGCUroKeGJzi90cMcZeTcuLGAFxPWSCUEJFvConVngbZC6XOYyQ0ljXi9mGThc2IHbpxQfW222Aw8RMjhfU1M5Iip2cXW4ucQDZouNbINzZTFamoa/wukNJI0izc4ka4OF7tcOkcCEE6gICCvbeY5Jh9FLUxtY8x5SWvcWiznBuhAN3Xc2w6UFD2Q2KxN8B8IrBSsne6eQQNvNKZdfdJneLYWFm9CC4YRsnh+FNMwa1rh41TMc79SBcyO4XNuFuhBB7cV8TMXoHzuDIqWmqaouv0nK23b4osO1BCTYnPJBLjlVmjbHG4YfS5iAOV5jZZPhudmvbqv2IPHc1AIRVYjK/k6cxhhmkOUzSBxfNM654ZyQPNqboN/C95Akmra+R7mUEDG08MFhmmmJLg4A6h5HDoAOvBBsbB45VurK6oxJ4gjFNBMIS7mQxvMmS9+DsrTc8ST3AN7YLb6XFa+pY2PLSRxB0bi0hziXhocSehwzkC3vUHREHPamQV2OAH+RhcJkcSeb4RM3S/RzWa9BBugq20+2suJ4hR09E5zKUVbQahtxyr4iHPLSP+trb+XiehBD71MVjxLln0kMXIxPZG6sEYMlTOdGQQutctAuTa+gvwtcPqvZytC6liAFHh1PmqpmWvUVWXSFrgNWtkde+ug8iC14vTmk2aggj0fPHBDdumtS9pebdJIc4d6C2bVVHsXhMph0MFO2KOwAs52WJhtw0c4FBT9i6SOeSlpqTnU1C4VNTUgaT1hbzWB3vspcSTr0DquHWig4XtdtHJWYuWUnuk1ODS0zehs8mk9Q7qDAHC/WAgmYccqYcDii5TNWSVLsOY+93B/LvizA8S4NGhPYUG7sXNBhtTWwNqHGlp4YTLLK/M0VRL+VyvPAloZdo6Qg1Nna8Y9i3hDoyynoYg+BrgQZHSuIbO4HTLZhIHYEG1vL3kinilgoPdp7Br5Wc5sGc5Bdw0MhJsAggcOwAUzsNw2Ml1VJUR4jWvHOLRFz2sfroM1gO0X6UF2x6rjFVRV8Za9jZn4fI4cAJnhgcO1srA09hcguzUH0gICCi71/5VIZA40rKuOSpLWl9o2AuaXNbrlzAXsg8n7z4Jubh8FTXSG4tHGWMBAvz5XgBo7dUHnHsfVYk9suLvaImuDo6CE+5gi9jO/8A7D2cPOUHrtnu+GJV1JPIW8hCxzZItbus7NG0aWLSSb8NB03QSe3exwxSFkRmkhDDmDWgFjiBzBKz3zQRwBHEoIGLYRrXxSYpVieON7I4KZrBBTtc4hsTBECcxubC/fdBsUm7GEYjJWyyGVhk5aKnIsxkhAu862dYjTQW042QSO1WwFPiMzZp3ytFmtljY/KyZsZLoxKPmlzrEW4oIrdJE2Y11axobHUVAiha3RogpgWR2b73idEHRAg5bPu8rJampjfOxlBU1BqJSwnl5rgWheSAGsFjwPT030CT2q3YxVfgrYZHUsdOx8RZGPHiktnaDcWcdbk3vfW6DZ2s3eRVlFDRwO8GZBK2Rpa3N4ocDfUXJzE3vxQbtbsZF7GSYfT2ia6Isa61+doc77cSXC5KDcxTZttTRNpZHFuVkeWRmhZJDlLJGX6i29j5EFUxXd7WV0T467E3yty8xjIWwtzgc18oBJkAdlOW/QgtWxuFzUtK2KcU7XNccradpbG1nvRztXO4kkgansugnJG3aQCRcEXHEX6QgpO7vdzFhJfIXmeokuDMW5bNJvla25tfQk31QeG1+7UVrnyQ1M1M98jZi1vOj5dgAbNl0LX2a3VpHBBGbK7n2Qhnh0xqgxxe2ANyRB7uL3jjK7tPQAOAQWbaTYWGtkDzLUQXjEUjYZOTbLGwksY9o6Bmda3WgqmM7PwMr8MwymibHAxzq2YAm7zEC2MvcNS699SelBdtl9j6fDjK+EPdJM7M+WR2d7um2bqQRlVu2pJKkT3ma3lhO6nbJaF0oIPKGPhe41txQXQIMoCAg+XC6DDIwOAA8gsg+0BAQQ+1eBiup3w5sjrtfHJa+SWNwfG+3TYgXHUSggY9tHUdmYpBJA4WHhEbXSwSfOD2i7PI4DvQQm123gr2eA4QTPPUDI6ZoIjhjOj3OeRobE9GnlsCF/2bwhlFTQ08erYmBl/hEeM4+U3PegkkBAQEBAQEBAQEBAQYKCP9h4/CRVW91EJgzX0yOe15Fuu7RqgkUBAQEBAQEBAQEBAQfLoweKDzhpGMvkY1t+OVoF/Lbig9QEGU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//2Q=="/>
          <p:cNvSpPr>
            <a:spLocks noChangeAspect="1" noChangeArrowheads="1"/>
          </p:cNvSpPr>
          <p:nvPr/>
        </p:nvSpPr>
        <p:spPr bwMode="auto">
          <a:xfrm>
            <a:off x="368300" y="1508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8" descr="data:image/jpeg;base64,/9j/4AAQSkZJRgABAQAAAQABAAD/2wCEAAkGBxQTEhUUEBQVFRUXGRgVGBgYGBgaHBwYHhgaHRgiGxwYHCgjGyAnHBgYITEhJSkrLi4uGh8zODUsNygtLysBCgoKDg0OGxAQGjAkICYsMjQsNCwwLC8vLCwsLCwsLCwvNDQtLywsLSwsLCwsLCwsLCwsLCwsLCwsLCwsLC8sLP/AABEIAJgBTAMBEQACEQEDEQH/xAAcAAEAAwADAQEAAAAAAAAAAAAABQYHAQMECAL/xABMEAACAQMBBAUHCQUHAgQHAAABAgMABBEhBQYSMQcTQVFhFyIyVHGBkRQjQlJyk6Gx0jNic4KSJDSisrPBwhY1Q0TR8AgVU2OD0+P/xAAbAQEAAgMBAQAAAAAAAAAAAAAABAUBAgMGB//EAD0RAAIBAgIECwYGAgEFAAAAAAABAgMEETEFFCFRBhITQVJhcYGRsdEVIjKhweEWMzRTcvBCgqIjQ2KS4v/aAAwDAQACEQMRAD8A3GgFAVbaO/8AZwyvFIzh0JVsITqPGuErmEXgy3o6Eu61NVIJYPLaebymWH15Pu2rXWqZ1/D17uXih5TLD68n3bU1qmPw9e7l4oeUyw+vJ921Napj8PXu5eKHlMsPryfdtTWqY/D17uXih5TLD68n3bU1qmPw9e7l4oeUyw+vJ921Napj8PXu5eKJvd7eKC8V2tyxCEA5UrqRntrrTqxqfCV95YVrRpVVmRu0t/bSCV4pjIrocEcB9o9oIIPvrSVxCLwZLoaEuq9NVKaTT6zzeUyw+vJ921a61TOv4evdy8UPKZYfXk+7amtUx+Hr3cvFDymWH15Pu2prVMfh693LxQ8plh9eT7tqa1TH4evdy8UT+wNuw3kZktySqsUOQRqAD2+DCu1OpGaxRXXllVtJqFXNrH++BJ1uRCu7e31tLUlZJOKQc0jHEw8D2KfAkVxnXhDY2Wdpoi6uVxoRwW97F6vuRVLrpdQH5q2Zh3vIF/AK351wd5uiXFPgtN/HUS7Fj9UecdLzeqD70/8A66xrj6Pz+x0/Cy/d/wCP3PZbdLkR/a28i/ZZW/PhrZXi50canBeqvgqJ9qa9Sd2f0iWEuAZTGT2SKV/EZX8a6Ruab58CuraBvae3i8bseP3+RaYZVZQyEMrAEEHIIOoII5jFd08dqKmUXFuMlg0fusmpwTjU0GZWtq7+2MBIMwkYfRiHH+I838a4SuKcefwLW30LeVtqhguvZ9/kVy56XIh+ytpG+0yr+QauTvFzItKfBeq/jqJdib9DyeV8+qD77/8AnWuuPo/P7Hb8LL93/j/9Hog6XYz+0tnH2ZA35qKyrxc8TlPgtNfDUT7Vh9WXbdnb8d7D10KuqhihDgA5AB7CdNRUmnUVRYoob6yqWdXk5tN4Y7CWroQzqublI1LyMqKObMQAPeaw2ksWbwpyqS4sFi+op+0+k2yiOELzH9xcD4uRn3ZqPK6gstpdUODt5UWMsI9r9MSDl6XhnzLQkeMuPwCGuTvN0fmWEeCzw96r/wAfufu26XUJ+ctWA71kDfgVH51lXm+JrPgtJfBVT7Vh9WWXY2/9lcEKJOqY/RlHD/iyV/Gu0LmnLnw7SrudCXlBYuPGW+O35Z/ItIruVAoBQCgFAKAUAoDAN6rCWbaNysMbyN1raIpb445DxqqqJupJJc59H0fXp0bGnKpJJcXneB6bPo3v35xrH9t1/Jcmsq2qPmOVThBZQyk32J/XA9r9Fd2FLNJbgAEnznJ0H8Ot9Vn1HBcJbVvBRl4L1KJUU9CS+7GwWvZ+pjZUPCWy2caY7vbXSnBzlxUQr+9jZ0uVksVjhsLNP0U3g9GSBv5nB/FMfjXZ2lTqKqPCa1ecZLuXqQm0dyL6EEvbswHbHh/wUk/EVylRqRzRPo6Ysq2yNRJ9ezz2F56FRiK5B/8AqL/lNSrPJnnuFDxqU+x+ZXumNAL5SO2FCfbxyD8gK43X5ncWfBpt2j/k/JFFqMehL5b9Fl06KwlgwwDDJftGfqVKVrNrHFHnZ8JbaMnFxls7PU4l6Kr0cngb2O/+6CsO0qdRmPCW0eaku5epC7R3KvoQS9u5A7Uw/wDkJI94rnKjUjmifR0xZ1nhGosevZ5mi9DI/sUv8dv9OOpdn8D7fojzHCb9VH+C85HHSrvQ9ui28DcMkoLMw5rHy07ixyM9mD7lzVcVxVzjg/o2NxN1qixjHJb39vqY9bws7KiDLMQqgdrE4A+JqAlzI9vOcYRcpPBLazTtk9EuVBupyGPNYwNP5m5/CpkbPpPwPJ3HCfbhRhs3v0XqSD9Etr2TTj2lD/wFb6nHeyMuE9zzwj8/UiNo9EkgBNvcK37silf8Sk/kK5ys5czJtHhRB7KtNrsePy2eZR9t7v3FocXETIDoG5qfYw093Oo04Sh8SL+1vqF0saUsern8DfN1P7la/wACL/TWrWl8C7D51pD9XV/lLzZzvFt2KzhMsx8FUc2bsA/96UqVFBYsxZWVW7qqnTXa+ZLeYhvPvhcXpIkbgizpEpIXHZxfXPifcBVZUrSqZ5Hv7DRVvaL3VjLe8+7d/ccSEtLV5XWOJS7scBVGSa5pNvBE+pUhTi5zeCW8v2yeiidwGuJVhz9FRxt7zkAH2E1KjaSfxPA85ccJqMHhSi5db2L6vyJZ+iOLGlzID3lFI+GR+ddNTW8hLhRVx201h2sre3ujS6gBeIi4Qc+AEP8A0Hn7iT4VxnbTjtW0tbThDbVnxZ+4+vLx9Ui69Do/sLfxn/ypUi0+DvKHhJ+rX8V5snN7t547GLjfznbIjjzqx/2UaZP/AK11q1VTWJX6O0dUvanFjsSze777jDNvbwT3b8dw5P1VGiL9lez28+81WTnKbxkfQbSxoWkOLSj2vnfa/wCo9O6+6k98x6kAIpw0jZCjwH1jjsHhnGa2p0pVHsOV/pOhZr/qPFvJLP7Iv9t0RwgfOXEjN3qqqPgeL86lKzXOzzc+FFVv3KaS68X6ETt3oqlRS1pKJca8DDhb3HOCfbiuc7SS2xeJMtOEtOb4tePF61tXqvmZ3JGVJVgQwJBBGCCOYIPI1FPTxkpJNPFMuG5G/MlowjmLSW50wdSninh+7y7sGu9Gu4bHkUmldDU7qLnTWE/Pt9TboJldVdCGVgGUjUEEZBFWSaaxR4GcJQk4yWDWZ2Vk1FAKAUAoBQHXDAqZ4FC8RLNgAZY8ye81hJI2lOUsOM8cDsrJqdF9+zf7Lfkaw8jel8a7UfMVUqyPrJdeiL/uA/hP/wAak2v5ncUPCP8AR/7L6m31ZHgRQHXHAqszKoDNjiIABOOWe+sYI2c5NKLexZdRjfTL/fo/4Cf6klV93+Z3ep7jgz+kl/J+USh1FeR6I+mtlfsIv4af5RVzH4UfKLj82Xa/M9VbHIUB1xQqpYqoBY8TYAGWwBk95wAM+ArCSRtKcpYJvLLqRi3S+D8v15dUmPZlv981XXX5nce74N4ans6T+hU9k3xgmjmUZMbq+D24Oce/lXCMuK0y5uKKr0pUnzrA27ZHSFZTgcUvUt2rL5uP5vRPxqxjc05c+HaeBudBXlF7I8Zb47fln8ix2t/FIMxSI471ZW/I13Uk8mVlSjUpvCcWu1NHorJyOq6tkkQpIodGGCrDII9hrDSawZvTqSpyUoPBrccWdssUaRxjCIoRRnOFAwNTz0FEklghVqSqTc5Zt4vtZgu/23zd3bkH5qMmOMdmAdW/mIznux3VV1qnHnjzH0XRFirW2Sa957X6d3qVuuJaG89H26y2cAZ1+fkAZyeag6hB3Advefdi0oUuJHF5nzvTGkpXdZxi/cjl19ffzdXeWuu5TigFAdMNuicRVQvExdsaZbABJ8cAa1hJI3lOU8FJ44LBdm4+fN8NuG8upJcngzwxjujB834+kfEmqmrPjybPpWjbNWlvGnz5vt/uw8Gx9ntcTxwp6UjBc9w7T7hk+6tYxcmkiRc140KUqssksft3n0dsvZ8dvEkUK8KIMAfmT3knUnxq3jFRWCPmFevOvUdSo8Wz1VscRQGX9MO7y4W8jGDkJLjtz6DH2Y4fevdUG7p/5rvPW8G754u2m9mcfqvr4mV1DPXmwdDm2DJBJbucmIhk+w2dPcwP9VTrSeKcdx4nhLaqFWNaP+WfavVeRolTDzIoBQCgFAKAUAoDovv2b/Zb8jWHkb0vjXaj5iqlWR9ZLr0Rf9wH8J/+NSbX8zuKHhH+j/2X1NvqyPAigFAYv0y/36P+An+pJVdd/md3qe64M/pJfyflEodRT0RZYt/doKoVbggAAAcEXIaD6FdlXqLn8iqloSxk23T+cvU6p99b9xhrmQfZwv8AlArDrVH/AJG8ND2Ucqa79vma90bzs+zoGkZnY9ZlmJJPzr8ydTU+2bdNY/3aeK03CML2cYrBbMv4os1dyqKZ0j7om9jWSDHXxggA4HGvPhyeRB1HZqe/IjXFHjrFZovNCaUVpNwqfBL5Pf6mKXdq8TlJUZHHNWBB+BquaaeDPe06sKkeNBprqOmhucisYAldn7zXcP7K4lGOwsWX+lsj8K6RqTjkyFW0da1vjprwwfitpe92OlMlgl+owdOtQYx9pe32r8Kk07t5TPPX/BtKLnbPuf0fr4mhbbu+C0mlQg8MMkikHQ4QkEEVLnLCDa3HmrWlxriFOXPJJ+OB82VTo+pkhu9EHurdW1DTRKfYXUGt4LGSXWiNeycbepJZqL8mfSlXB8sFAKAUBF70TFLO5ZdCIZCPbwHFc6rwg31Euwgp3VOL6S8z5vqoPqJcuiaINtBSfopIw9uOH8mNSLZf9RFHwik1ZNLna9foblVmfPxQCgIDf6ENs+5DdkZb3qQw/ECuNdY02WOiJuN7Ta3+ew+eqqz6WXzobci+cd8L5/rjqTafmdx57hMsbRP/AMl5M2irE8IKAUAoBQCgFAKA6L79m/2W/I1h5G9L412o+YqpVkfWS69EX/cB/Cf/AI1JtfzO4oeEf6P/AGX1NvqyPAigFAYv0y/36P8AgJ/qSVXXf5nd6nuuDP6SX8n5RKHUVnoj6D2buxZmGMm1gJKISerXnwjwq1jRp4L3UfNa2kbtVJJVZZvne85uNybBxg20Y+zlf8pFHb03zCGl72GVR9+3zJTZGzI7aJYYQQi8WASTjLFjqdeZNdIQUFgiJcXE7io6lR4t/RYHsrY4CgPLf7OimHDPGkg7nUNj2Z5VrKMZZo60q9Wi8acmux4FbvOjiwfOImjJ+o7D8GJA+FcXa03zFpT0/ewzlj2pfYhbzojhI+ZuJFP76q/+Xhrm7NczJ9PhRVX5lNPsbXqUvefca5s1MjBZIhzdM6d3EDqPbqPGo1ShOG15F9YaZt7t8RbJbnz9m/zKvXItjY+jWc3WzJrdznh6yEfYdNPgWYewCp9u+NTcWeH05BW1/CtHnwl3p/ZGPSRlSVYYIJBB7CNDVee3jJSSayZ2WdwY5EkXmjK49qkEflWU8Hia1aaqQcHk014n0rs69SaJJYzlXUMPYR+fZVxGSksUfK61KVGpKnPNPA9NbHIUAoDx7ZtOut5oh/4kbp72Uj/etZx40WjvbVeSrQqbmn4M+aGUjQ6EaEVTH1RPHaixdH20RBfwMxwrExt/OCo/xFTXWjLi1Eyt0zQdaznFZrb4bfI+gatj5sKAUBUOlPaIisHXPnSlY1+OW/wgj3io91LCnhvLrQFu6t5GXNHa/JfMwqq0+hGl9CuzyZJ5yNFURA95Yhm+AVf6ql2cfecjyvCiulCFHe8fDYvN+BrNTzxooBQCgFAKAUAoDovv2b/Zb8jWJZHSl8ce1HzFVKsj6wXXoi/7gP4T/wDGpNr+Z3FDwj/R/wCy+pt9WR4EUAoDF+mX+/R/wE/1JKrrv8zu9T3XBn9JL+T8olDqKz0R9CbN3msxDGDdQAhEBBlTQ8I8atY1aeC95HzSto+7dSTVKWb5nvPQ29VkP/NQe6RT+RrblqfSRzWjbt/9qXgyOvOkGwj/APH4z3IrN+OMfjWjuaa5yVS0HfVP8MO1pfcitjdInyu9hggiKRtx8TOfOOI2YYC6LqB2mtIXPHmopbCZc6B1W0nWqSxksMEstrS7/kene7fY2N2kbx8cTxhzjRweNgSM6EYA009tZq1+TmlhsOOjtDq9tpTjLCSlh1PYv7j8iZ2PvbaXIHVTLxH6Dngb4Nz92a6QrQnkyDc6Lurf44PDetq/vaTldSAKArm/O2oILWVZmUtJG6LHnzmLKQNO7XU9lca9SMYtMs9FWlavcQlTWxNNvmWD/uw+fqqj6SbT0PWLJZs7DHWyFl8VAC5+Ib4VY2kcIY7zwnCStGd0oL/Fbe17fLArXSnum0cjXcK5jc5kAHoOebexjrnvz3iuNzR4r46yLXQGk1Ugrao/eXw9a3dq8uwzuop6YuO4m/DWR6qUF7cnOB6SHtK55g9q+8due9Gu6ex5FHpbQ8bxcpDZP5Pt+j7uzX9lbw21wAYJkb93OGHtU6j4VPhVhLJnirixuLd4VINeXjkSbMBqTgV0IqWJXNvb72lqDxSCRxyjjIY58SNF95rjOvCHOWdpoe6uXsjgt72L79x4ujzeKW9+UyS4ADqqIOSrg6eJ7z2+AwBpb1XUxbO+mbCnZ8nCG54ve/7kii9KG67QTtcRr8zKcnH0JD6QPgTqPaR2VGuKXFlxlkz0OgdIqvSVGb96PzXN4ZPxKNUY9AbFuH0gRyosN44SVcKHY4Vx2ZJ5N7efvxVhQuE1xZZniNLaDnTm6tBYxfMs19vI0EHOoqWeaawPBtnbcFqnHcSKg7Bnzj9leZrSdSMFjJkm2s61zLi0o4+S7WYXvnvM99PxkFY1ysadw7Sf3jgZ9gHZVZVqupLE+g6M0dGypcXOTzf95kRWytnSXEqxQqWdjgDu7yT2AdprSMXJ4ImXFxToU3UqPBI+hN2NiLZ26QpqRqzfWc+kf9h4AVa0qahHinzW/vJXdd1Zd3UuZf3nJWuhDFAKAUAoBQCgFARm8jyC2l6hDJIylEUY5sMZOSBgZz7q0qY8V4LaSrJU3XjyksIp4vu9TEf+hNoerN/Un6qrOQqdE997asf3F4P0J3cnd2+tLyOV7Z+DVXwU0VhjPpdhwfdXWjTqQmm0V+lL+yuraVONRY5rPNd3ObJVieHFAKAyPpC2Be3d40kVs5jVVjU5QcQGSTgt3sceGKr69OpOeKR7PQ19aWtqoTqLFvF57Me7citf9CbQ9Wb+pP1Vy5Cp0S19tWP7i8H6D/oTaHqzf1J+qnIVOiPbVj+4vB+g/wChNoerN/Un6qchU6I9tWP7i8H6D/oTaHqzf1J+qnIVOiPbVj+4vB+hYNwt07yC/hlmgZEXjyxK6ZjYDk3eRXWhSnGom0Vul9J2laznTpzxbw3711Ex0n7qXN1MktsgdVjCEcQDZ4mPJsAjBHbXS5pTlJOJC0DpO3tqUqdV4NvHLZkjNrrd+6j/AGlvMuO3q2x8QMVDdOSzTPU0762qfDUi+9HTDfzxaJJLH4B2X8Aa1UmufA3lQo1dsop9yZ2tt+6Iwbmcj+LJ+qs8pLpPxNFY2y2qnH/1Xoddts2ec5jilkJ7QrN8Tj8aKLeSNp3FCisJSUe9Iu27HRhM7B735qMa8AILt4ZGij4nwHOpNO1k9stiKG+4R0oRcbf3nv5l6+RrtvAqKqIAqqAqgcgBoAKnpJLBHi5zlOTlJ4t5n6dAQQwBBGCDqCO3NZMJtPFGdby9FschL2TCJjr1bZKZ/dI1X2aj2VDqWie2Gw9NY8JJ00oXC4y3rPv3/LvKBtLc29hPn28hH1kHGP8ABnHvxUWVGcc0ekoaWs63w1Eu3Z5kLNCynDqVPcQR+dcn1k+M4yWMXiflVJ0AJ8BrTYZbS2skLTd+6k/Z28zZ7RG2PiRit1Tk8kyNUvran8VSK70a10WbCntYphcpwF2UqMqTgA/VJxU62pygnxkeM0/e0bmpB0ZY4J45lzurdJEZJFDIwwykZBFSWk1gyjp1JU5KUHg0ZdvJ0VsCXsGBHPqnOCPBX5H2Nj2moNS0ecD1tjwli0o3K2719V6eBRL/AHeuoSRLbyrjt4SV/qGQfjUaUJRzR6Gjf21Ze5UT79vhmeWC+ljHCkkiDuVmX8Aa1UsMmdp0aU3jKKfakzsg2fPMcpFLKT2hWYn34rKi3kjWdehRWEpKK7Ui07E6M7uYgzYt072wzY8FU/mRXeFtOWewp7rhDa0lhT999WxePomaru1uzBZJwwL5x9J21ZvaeweA0qdTpRprYeQvtI1ryWNR7OZLJf3eTNdCCKAUAoBQCgFAKAUAoBQCgFAKAUAoBQCgFAKAUAoBQHBUdooZxPyIh3D4UwHGe8/dDAoBQCgFAKA4IoAFFBic0AoBQCgFAcFR3UM4s5oYFAKAUAoBQCgFAKAUAoCH3i3ntrJQ11KFJ9FB5zt7FGuPHkO+utKjOo/dRrKcY5lFn6aYAfm7WUjvZkU/AcX51MWjpc8kR3dx3HX5a4/VH+8X9NPZ0ukY1uO4eWuP1R/vF/TT2dLpDW47h5a4/VH+8X9NPZ0ukNbjuJfdvpGkvpOC2sZDj0nMgCJ9puH8BknurnVtFSWMpHSFbj5Ivy+POoR3PJtXakNtGZbiRY0Hax7e4DmT4DWtoQlN4RWJiUlFYsz+/wCma1ViIYJpAPpHhQH2Akn4gVNjo+bW1pEd3UFkeXy1x+qP94v6a29nS6Rrrcdw8tcfqj/eL+mns6XSGtx3Dy1x+qP94v6aezpdIa3HcerZnSybiRYrewlkkbkqyL7yTjAHicAVrOx4ixlJJG0bjjPBI0a0dygMihGPNQ3EB/NgZ+FQXhjsJCP1POqKXkZVVRlmYgAAcySdAKJNvBGW8CgbY6XrOJisKyTkfSUBU9xbU+0DHjU2FhUksXsI8rmCIzy1x+qP94v6a39nS6Rprcdw8tcfqj/eL+mns6XSGtx3Dy1x+qP94v6aezpdIa3HcfqPpnRiFWzlZiQAA4JJPIABck+FHo9r/JGVdJ7MDRdi3c0sYeeDqCdQhcO2P3sDAPhk+6oM4xi8E8STFt5o99aGSlbw9J1lasUDNPINCIgCAfFyQvuGSKl0rOpNY5dpxnXhHYV7y1ReqSfeL+mu3s6XSOWtx3Dy1x+qP94v6aezpdIa3HcPLXH6o/3i/pp7Ol0hrcdxx5a4/VH+8X9NPZ0ukZ1uO4vG6u3ZrtOse0a3jIypkccTdxCBc8PiSPDIqJVpxpvBSxZ3hJyWOBP1xNytbz782dieGaQtJjPVRjif36gL/MRmu9K2qVdqWw5zqxhmU9+mqLPm2shHi6g/AA/nUr2dLpHHW47jjy1x+qP94v6aezpdIxrcdw8tcfqj/eL+mns6XSGtx3Dy1x+qP94v6aezpdIa3HcWXdHfSW/OYrJ0iBwZXkAXxC4XLn2ad5FcK1uqWctu47QqOeSLjUU6igFAKAUAoCnb+7+RWClExJcsPNjzovc0mOQ7hzPsyRKt7WVV4vYjjVrKC6z5/wBp7QkuJWlncvI5yWP5DuA7ANBV1CCguLHIrZScnizy1saigFAXDcXcKa/YOwMVsD50hGreEYPM/vch4nSo1xdRpLBbX/cyRSoOe15G/wCyNlxW0Sw26BEXkB39pJ5kntJ1qknOU3xpZljGKSwR4d6d54LCLrJ21OeCMem57lH5nkK3o0ZVXhE1nNQWLPnfereWa/mMs50GQkYPmovcPHvbmfgBeUaMaUcIlbVqObxIaupyFAKAmt192Li+k4LdPNB8+Q54EHie/wDdGp/GuVatCksZHWnSlN7D6E3S3VgsIuCEZY46yQ+k58e4dyjQe3JNJWryqvGRZU6agsESW1NpRW8TS3DiONebH8ABzJPYBqa5whKb4sVtNpSUVizAOkDfqTaD8CZjtlPmp2sexnx29w5D261dW1sqSxeZXVq7nsWRTqlEcUAoD17L2bLcSCK3jaSQ8lXu7yeSjxOlaznGCxk8EbRg5PBG99H+4Mdgokl4ZLkjV+xM81jz+Lcz4DSqa5unVeC2IsqVFQXWXOSQKCzEAAEkk4AA5kk8hUTM7GK9JPSSZ+K2sWIi5SSjQyd4TuTvP0vZ6Vta2fF9+ee4g16+PuxMwqwIgoYFAfuKNmYKgLMxwFUEknuAGpNG0trMpN5Gy9HXRkIuG52goMmhjhOCE7i/YW7hyHieVVc3nG92nlvJ9G34u2RqdVxKM16R+khbcNb2TBp9VeQYKxd+Oxn8OQ7ddKn2tm5+9PLzI1auo7FmYhI5YlmJZiSSSckk8ySeZ8at1sK9vE/NDAoATQyaR0e9Gj3BE98rRwDVYzlXk9vaqePM9mmtQLm8UPdhn5Eqjb47ZG328CoqpGoVVACqoAAA5AAchVS228WT0sDsrAFAKAUAoDhhkY7/AHfiOVAVuTcLZ7Es1qjMSSSS5JJ5kktknxrurmqtnGOfJQ3H58n2zfVI/i36qa1W6Q5KG4eT7Zvqkfxb9VNardIclDcPJ9s31SP4t+qmtVukOShuO+13J2fGQyWkORqCyhsHw4s1h3FV5yZlU4LmJ8DGgribnNAQO0dzrKeQyTwLI55szOTjsA87QeA0Fdo16kVhF4GjpxeaPN5Ptm+qR/Fv1VnWq3SMclDcPJ9s31SP4t+qmtVukOShuHk+2b6pH8W/VTWq3SHJQ3H7i3C2cpyLSI+0Fh8GJFHc1ekxyUNxP21ukahI1VFGgVQFAHgBoK4ttvFm6SWR21gyRO2d27a6IN1EJeH0QzNgewA4B8cZrpCrOHwvA1lBSzI7yfbN9Uj+LfqrfWq3SNeShuHk+2b6pH8W/VTWq3SHJQ3DyfbN9Uj+LfqprVbpDkobjlej/Zw/8pH7+I/maa1V6Q5KG4m9nbMhgXht4o4l54RVUE+OBqa5SnKTxk8TdJLI9damTw7X2RDcp1dwnGmc8JZgD3ZCkZ99bwnKDxiYcU8yG8n2zfVI/i36q661W6RpyUNw8n2zfVI/i36qxrVbpDkobh5Ptm+qR/Fv1U1qt0hyUNw8n2zfVI/8X6qa1W6Q5KG4ldlbAtrbW2giiJ0JVAGI8Wxk/GtJ1Zz+J4myilkiSrmbHVdW6yIUfPCwwcMy6e1SDWU8Hig1iV0dHuzfVI/8X6q761W6Rz5KG4eT7Zvqkfxb9VY1qt0hyUNw8n2zfVI/i36qa1W6Q5KG4eT7Zvqkfxb9VNardIclDce3Z26dlAwaG1hVhybgBYexjkj3VrKvUksHJmVTiskTVcjcUAoBQCgFAKA6551RS0jKqjUsxAAHiToKApm0uljZcJKm56wjn1SO4/qA4T7jQHlg6ZtlMcGaRPFopP8AiDQFp2LvTZ3f91uYpTz4VccXvQ+cPhQExQCgFAKAUAoBQCgFAKAUAoBQCgFAKAUAoBQCgFAKAUAoBQCgFAKA4JxzoDhHBAIIIOoI1BHZigP1QCgFAKAUAoBQCgMd6Yt2HZpb27vG+SIq9VbDOetxwhVz5o4m84vgkAnTTNAeroZ3EiW1F3eRJJLPhoxIoYJF9EgMDgv6We7hHfQGmNsuAjBhix4ouPyoCGvtxNmzjLWkAJwQ8a9W3gQ0WD780BYoIuFVUEkKAuWJYnAxqTqT4mgP3QCgFAKAUAoBQCgFAKAzrfPee4TbGzrOzf0stOhGVaNj29uVSOVhgjs7KA0WgILfLd43sAjSZoJUdZYpVySjrnXAI4gVLDGe3PZQE4gOBk5PaaAru7++dvd3V1aw8XHbEAsccL6lW4cH6LAqc+GM0BB9M+8/ySxaKNsTXGYlwdVTHzjd483zc97rQFd3V6T4LawtbcdffXnBjq40YnJJZVLMNeFSF80MfNoD9bhb17Rv9sOJcRQwpIssC6qpBKqCe2Tj+l3IwwKA1+gFAKAUB1XdysaPJIwVEUuzHkFUZYnwABoDPuiPeG6v3vbiYn5O0oECtzTQ5UeAQx5/eJPfQGjUAoBQGd9OG8Xyaw6lGxJdExeIiAzKfeCE/noCZ6KrR4tk2ayekY+P2K7M6D3Kyj3UBa6A6zMvFwcQ4iM8ORnHfjnigOygKXvf0m2VhIYpC8soxxJEASudRxsxCj2ZzqNNaAlNzd8LbaURktS3mkK6OMMhPLOCQQcHBBI0PcaAsFAKAUBj2+c42rteOyLAWdlmW6cnC8Q9IE5wOYj8Myd1ATe8PS/YW3zdrm6kHmqsWkeewcZGCPsBqAr72+3dsArLjZ9o2hBBVmXuK56xvYeBTntoDVN3NkC0tobZXd1iQIGc5JA/IdgHYMDsoCm9Fe8txez7RMj8cCT4g0HmqWk0BHMcCxn2mgPdv50hxWDpBHGbi6criFDqATgZwD5x5KuMn2UB4ukrf2W0aG1sUD3cwDcLDIROzIBAycHtwArE6YoCa6Nd6G2jYpPIqrIGaNwueEsuNRnUAgg47KAl9s7dt7XqvlMixiWQRITnBcgkZxyGnpHQaZOtAe65uFjRnkYIigszMcAKBkkk8gBQENulvXb7RjeS1LFUcxkMvCcjUHHcwII7e8AgigJt3A5kDJxr3nlQH6oBQHDHGp0FAZJ0XD5ftW/2o2qA9RBnuOMY7iI0T700BpG823YrK2kuJz5qDQdrN9FV8ScCgIpNsy7Q2Z8o2UwjmcZj60A4ZXw6sNRrwsufEGgMl323o21ZssV1ewh3UkxwBOJV7Cx6oFc64w2dDQHRuJuDJLZNevftZ254+Lg4sskZIJYhwNGDYBDfjQFMsNmC4vI4oes4J5hGjP6ZQvwliQMEgZJxyII7KyD6U2rDa7Jsbie1gih6uMkcKgcT8owzczlyo1zzrAIDoJ2L1Vgbh9ZLpzIWPMopKpn2njf+egJfpQ3vOzrTiiwbiU9XCMZ1+k2O3hGNO0lR20Bn77uXVgtpf3V5Ob6a5gjMXHlSrt58bc+I8Oc4woOgHI0BuNAKAzHpz28yW0dlBkzXbBeEc+rDDT+dyq+I4qAk9ydrWdpJFsaNi08UXE7gDgaX05VznPFqWxjAGmcjFAWfebb0VjbvcXBPAnYPSZjoqqO0k/8AqcAGgKpuD0mJtCXqZYGt5GBeHLcSyovpcLFVyw7QM8jroaAv9AYRvvA219vpZpkxQARuRyCDDznwJ4lj9oFAbqiAAADAAwAOwdlAUbpb3xFhaFIm/tM4KRgc1X6bn2DQfvEdxoDHot35bPZ8O15ZXWYSwi0TPOMZPnE68JRThRgcI7eLAA+jdr3DrbSyQDMgid4x3uEJUfHFAZn0O7l20lsm0LoC5nmZ3y/nKh42BODoXJBJY6jOneQNPstlwxPI8MSI0pUyFVA4iowucdwoD2UAoCo9KdxNFs6Wa3uDbvEVkDAA8WvDwag+kWGPHFAZnuN0Tm+hS8vp3CzEy9WoHG2WOGZ2z6WrejnDc6A13d3c+ysh/ZbdEbkXPnSH2u2W92cUBNTSBVLNyUEn2AZNARsu2Y3smuoGDRmFpkYaaBCw56g6cjqKAxfcPelNlbDkm0NxcTyCFD+6kalm/dUgk9+QO2gLb0U7mNHnaW0ctdS5kXj5xqw1Y9zsP6V001FAZNebelvLu6eBGkuL1+pi71gOQVXuZkEaE8gvWfW0A3jYVvb7E2Yi3MiqEBaRvrytqQg5sc6Ac8KPGgMt2btJtvbahM6gW0IaUREghYkwfO7CXfq+LsxpyFATG9u3ptuXY2ds1sWqkNNN9FgDqxxzQH0R9NsHkM0BI9AUkcWzrqaVgii4bjZtAqrDEdSeWOI0BQek/fd9pzKtuHFtG3DFzBeU6Bz3HHojmASe0gAfSsKkKATkgAE95xQH7oCkdMW3/kmzJeE4km+YTHPzgeM+5A2vfigOzcWzi2XsiI3LCIBOvmZtMO+pBxzIyqADU8IAzQGKdIm9k+0ybjhZLKKQRRKfrlWbLfWcqpJx6AKj6WWyDRrvepNibJtbdAGvGhDiPnws+Wd3x2B2YAc2IwORIwDMd5N350EBuuN9oX0nGEY+cqEhU4x9d3YaclCY01AAtu1pX2g9vsPZjf2a3VFnmHosY8B205qGzgfScjsANASGx9kxjeaO3hXEVhbhUHsizk95L3JYntOtATn/AMQF0y7OjiTnNcIh8QFdwP61SgNB2NYLbwQwJ6MUaRj2KoH+1AZTvrtCA7wwG9kVLeyg6/zjzkyWUKObMWMRCjJPBQHfusZttbRXaEyNHZWpItUb6Un1j3kEBiRoCqKM4Y0BrdAcM2Bk6AUB8z7Z3yEu0ri/HnNGOrskIyM6rG5GOSgvLg6l3Ud+AJzdzdWXZ20Nkz3bMZLl5usDHPBIyMEVmOpdusyc/SyOzJAsHSopvtq7P2Zk9X+3lx2g8WfYRHHIAf8A7lAfvea5Wfb+zLWzA/sfE0nB6KKQMrpywiAY5fOKOdASPSL0kCAmz2b89eueDKDjER7dB6UncvIc25YIHj6ANlAWs145LSzyMvETk8Cc8k65LlyT26UBYt++kW22epQHrrk+jCpzgnkZCPQHhzPYKAx7d/Y9ztXbPBtENxL87cKdOGNQCsYH0QSyLw8wC2dc0BbekW7G09p2my7XDRQvxTlfRGPTGmg4I+Je7ifh5igNWG2oflXyMN8/1Rn4cHSMMFyTy1J5eBoCl7gf2PaN9sw/s8/LbfuEbkB1HcFYgAeDUBotAKAUBlnTTM9xJYbMjJHymUM5H1FIH4cTP/IKA0+2gWNFRAFVFCqByCgYAHuFAQ28291pYLm6mVWxkRjzpG+yg19/LxoDMbvaO094D1dqhtNnk4aRvpjtyR6f2E83sZjpQGj2+66W+zHsbcsR1MsYLHUs6tknsGWYnHIUBjvQxuYbuYXF0rGC2OERs4abPEVweSqTxEdrEc/OoDZN/La9ktHTZrRrM3mnj7YyCGCk6K2o1IPI+FAY1u9Dd7Id0j2XLNfElFnKvJEqdnVCNdc8ySynsONQALVsLo7u76ZbveCQtjVLYEYHg3B5qLpqq5J0yeYIEHvtuftFtq3CWMbLDdpGnGoCxiFUjVldgPMAMY80asMDBBxQGr7j7pQ7NtxDF5znzpZCMF37/BRyC9g7ySSBnG2eiy/aWW2trhE2fNO1yQTqrHGQyAZfGAFHFw+aDoaA8+2tgwx7W2Vsu1HzcB+USk6s7k9Y5c9rFYF9gYAYGBQG40AoDHunQhLnZs1yrtaI7dYFAOW4kYrqQMsqkDJ5BqAjYLa93lnEkvFbbOjbzQPpEaHhyMPJ2cZHCmoGucgTvS1uc/yG0j2bb8SW0uTCi8RKlT5xU6v53pcyeMk9tAcdHXR7KZztHbGXuWbjSN8Hhbsd8acQAHCg0QAduAoEP0v7sX021IpbSKRw8Sxo6ZwjAuGDMP2Yw+eI45ntFAaP0f7mxbNt+rXDSvgzSY9JhyA7kXJAHtPMmgIDYOzHTeS/lZGCyW8bI2Dgg9Sra9/FGfhQE70k7sNf2ZjiIWaN1nhJ5dYucA+0Fhrpkg9lAU6Tf7bRxAuyGFx6JkIkMee0jQKB/wDkI8TQFR3g2BNbXUd7vEr3EUoYv1BHmyKPm45CAoCkaeaR7Tg5A3bdm4ElpbusPUK0UbCEDAjBUHhAAGg5ch7BQEnQFZ6SUnbZl0toC0pThAUEsULAScIGpbq+PGNc0BnnRJ0ZOki3m0I+Dgw0MLDXi7HcfRx9FTrnU4wKA0nffdlb+2MXGY5FZZYZRzSVfROmveD7e/FAYxvXsvbyT/LJoz1kUYg6+24G4k84FuFTxAnjOWCLjTQYoDx7l7v7VmV47OJrcTH566kDozLnPCGbzuHOpEYyx9JsYAA2PcTo9ttmrlB1s5GGmYa47Qi8kXwGp7ScCgKlc7gbXgMltsy9jisXdnVSeF0DHLLxLGX07MOM+FASGyNxLTY0E19cE3NxEjS8bjADAZHApJwxOBxEk68xmgKruHuxe3ez7m6tbjqbq5uCTIWZQ8Y4usHEqkrmSRzkDOUFAaL0c7gxbMjY8XWXEgHWSYwMDUKg7Fzr3sdTyAAHTv8Abky3Usd3YXBtryJerDZIV0yTwsRnGpPYQcnIOmAPD0f7j3kF5JfbTuFmnaMxKFLN5pKnJJVcY4cBQMak0Bo1AKAUBUt/9zTfiGSCUwXVuxeGUagZxkMB2ZUa9ncQSCBUX3Q3hnPDc7TjjTtMRIb3COKM/wCIUBMbt9EVlbt1lzxXk3MtN6HF39Xrn+ctQGhIoAAAAA0AHICgOaA4VQOQA7dO/toDmgFAVXened7W92dBwr1V08scjEHIYKvVBTkAEu3bnIGlAWqgFAddxOqIzuQqqCzE8goGST7AKAyHoiVr7aV9tRweEnqos/vcOB7ViSIfzn3AbFQCgOq5tkkUrKiup5qwDD4HSgP2iAAAAADQAaACgP1QCgFAKAUAoBQHDLnnrQHNAKAUAoBQCgFAKAUBn/TpKy7Il4eRkhDfZ6wH8wtAWPcbZXyXZ9rARhkiXjA+uw4pP8bNQE7QCgFAKAUAoBQCgFAKAUAoBQCgIPfDdmPaFuYZSUIIeORfSjkHosv5Y7QTy50BToN+LvZuIduQOyDCpewjiRx2GQD0W/E/V7SBZrXpC2ZIvEt7AB3O/Af6XwfwoDOukff7/wCYFdm7J4peuYK7gEceueFc68GmWflwg8wSaA1Hczd1bCzitkIJUZdvrSHV2+PLuAAoCboBQCgFAKAUAoBQCgFAKAUAoBQCgFAKAUAoBQCgOi9s45kaOZEkRvSR1DKdcjIOh1ANAd9AKAUAoBQCgFAKAUAoBQCgFAKAUAoD8ugIIYAg6EHUEeNAVPaXRpsuY8T2iKe+MvF+EbAfhQElu5ujZ2OfkkCxltC2WZyO4u5LY8M4oCcoBQCgFAKAUAoBQCgFAKAUAoBQCgFAKAUAoBQCgFAKAUAoBQCgFAKAUB//2Q=="/>
          <p:cNvSpPr>
            <a:spLocks noChangeAspect="1" noChangeArrowheads="1"/>
          </p:cNvSpPr>
          <p:nvPr/>
        </p:nvSpPr>
        <p:spPr bwMode="auto">
          <a:xfrm>
            <a:off x="520700" y="3032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0" descr="data:image/jpeg;base64,/9j/4AAQSkZJRgABAQAAAQABAAD/2wCEAAkGBxQTEhUUEBQVFRUXGRgVGBgYGBgaHBwYHhgaHRgiGxwYHCgjGyAnHBgYITEhJSkrLi4uGh8zODUsNygtLysBCgoKDg0OGxAQGjAkICYsMjQsNCwwLC8vLCwsLCwsLCwvNDQtLywsLSwsLCwsLCwsLCwsLCwsLCwsLCwsLC8sLP/AABEIAJgBTAMBEQACEQEDEQH/xAAcAAEAAwADAQEAAAAAAAAAAAAABQYHAQMECAL/xABMEAACAQMBBAUHCQUHAgQHAAABAgMABBEhBQYSMQcTQVFhFyIyVHGBkRQjQlJyk6Gx0jNic4KSJDSisrPBwhY1Q0TR8AgVU2OD0+P/xAAbAQEAAgMBAQAAAAAAAAAAAAAABAUBAgMGB//EAD0RAAIBAgIECwYGAgEFAAAAAAABAgMEETEFFCFRBhITQVJhcYGRsdEVIjKhweEWMzRTcvBCgqIjQ2KS4v/aAAwDAQACEQMRAD8A3GgFAVbaO/8AZwyvFIzh0JVsITqPGuErmEXgy3o6Eu61NVIJYPLaebymWH15Pu2rXWqZ1/D17uXih5TLD68n3bU1qmPw9e7l4oeUyw+vJ921Napj8PXu5eKHlMsPryfdtTWqY/D17uXih5TLD68n3bU1qmPw9e7l4oeUyw+vJ921Napj8PXu5eKJvd7eKC8V2tyxCEA5UrqRntrrTqxqfCV95YVrRpVVmRu0t/bSCV4pjIrocEcB9o9oIIPvrSVxCLwZLoaEuq9NVKaTT6zzeUyw+vJ921a61TOv4evdy8UPKZYfXk+7amtUx+Hr3cvFDymWH15Pu2prVMfh693LxQ8plh9eT7tqa1TH4evdy8UT+wNuw3kZktySqsUOQRqAD2+DCu1OpGaxRXXllVtJqFXNrH++BJ1uRCu7e31tLUlZJOKQc0jHEw8D2KfAkVxnXhDY2Wdpoi6uVxoRwW97F6vuRVLrpdQH5q2Zh3vIF/AK351wd5uiXFPgtN/HUS7Fj9UecdLzeqD70/8A66xrj6Pz+x0/Cy/d/wCP3PZbdLkR/a28i/ZZW/PhrZXi50canBeqvgqJ9qa9Sd2f0iWEuAZTGT2SKV/EZX8a6Ruab58CuraBvae3i8bseP3+RaYZVZQyEMrAEEHIIOoII5jFd08dqKmUXFuMlg0fusmpwTjU0GZWtq7+2MBIMwkYfRiHH+I838a4SuKcefwLW30LeVtqhguvZ9/kVy56XIh+ytpG+0yr+QauTvFzItKfBeq/jqJdib9DyeV8+qD77/8AnWuuPo/P7Hb8LL93/j/9Hog6XYz+0tnH2ZA35qKyrxc8TlPgtNfDUT7Vh9WXbdnb8d7D10KuqhihDgA5AB7CdNRUmnUVRYoob6yqWdXk5tN4Y7CWroQzqublI1LyMqKObMQAPeaw2ksWbwpyqS4sFi+op+0+k2yiOELzH9xcD4uRn3ZqPK6gstpdUODt5UWMsI9r9MSDl6XhnzLQkeMuPwCGuTvN0fmWEeCzw96r/wAfufu26XUJ+ctWA71kDfgVH51lXm+JrPgtJfBVT7Vh9WWXY2/9lcEKJOqY/RlHD/iyV/Gu0LmnLnw7SrudCXlBYuPGW+O35Z/ItIruVAoBQCgFAKAUAoDAN6rCWbaNysMbyN1raIpb445DxqqqJupJJc59H0fXp0bGnKpJJcXneB6bPo3v35xrH9t1/Jcmsq2qPmOVThBZQyk32J/XA9r9Fd2FLNJbgAEnznJ0H8Ot9Vn1HBcJbVvBRl4L1KJUU9CS+7GwWvZ+pjZUPCWy2caY7vbXSnBzlxUQr+9jZ0uVksVjhsLNP0U3g9GSBv5nB/FMfjXZ2lTqKqPCa1ecZLuXqQm0dyL6EEvbswHbHh/wUk/EVylRqRzRPo6Ysq2yNRJ9ezz2F56FRiK5B/8AqL/lNSrPJnnuFDxqU+x+ZXumNAL5SO2FCfbxyD8gK43X5ncWfBpt2j/k/JFFqMehL5b9Fl06KwlgwwDDJftGfqVKVrNrHFHnZ8JbaMnFxls7PU4l6Kr0cngb2O/+6CsO0qdRmPCW0eaku5epC7R3KvoQS9u5A7Uw/wDkJI94rnKjUjmifR0xZ1nhGosevZ5mi9DI/sUv8dv9OOpdn8D7fojzHCb9VH+C85HHSrvQ9ui28DcMkoLMw5rHy07ixyM9mD7lzVcVxVzjg/o2NxN1qixjHJb39vqY9bws7KiDLMQqgdrE4A+JqAlzI9vOcYRcpPBLazTtk9EuVBupyGPNYwNP5m5/CpkbPpPwPJ3HCfbhRhs3v0XqSD9Etr2TTj2lD/wFb6nHeyMuE9zzwj8/UiNo9EkgBNvcK37silf8Sk/kK5ys5czJtHhRB7KtNrsePy2eZR9t7v3FocXETIDoG5qfYw093Oo04Sh8SL+1vqF0saUsern8DfN1P7la/wACL/TWrWl8C7D51pD9XV/lLzZzvFt2KzhMsx8FUc2bsA/96UqVFBYsxZWVW7qqnTXa+ZLeYhvPvhcXpIkbgizpEpIXHZxfXPifcBVZUrSqZ5Hv7DRVvaL3VjLe8+7d/ccSEtLV5XWOJS7scBVGSa5pNvBE+pUhTi5zeCW8v2yeiidwGuJVhz9FRxt7zkAH2E1KjaSfxPA85ccJqMHhSi5db2L6vyJZ+iOLGlzID3lFI+GR+ddNTW8hLhRVx201h2sre3ujS6gBeIi4Qc+AEP8A0Hn7iT4VxnbTjtW0tbThDbVnxZ+4+vLx9Ui69Do/sLfxn/ypUi0+DvKHhJ+rX8V5snN7t547GLjfznbIjjzqx/2UaZP/AK11q1VTWJX6O0dUvanFjsSze777jDNvbwT3b8dw5P1VGiL9lez28+81WTnKbxkfQbSxoWkOLSj2vnfa/wCo9O6+6k98x6kAIpw0jZCjwH1jjsHhnGa2p0pVHsOV/pOhZr/qPFvJLP7Iv9t0RwgfOXEjN3qqqPgeL86lKzXOzzc+FFVv3KaS68X6ETt3oqlRS1pKJca8DDhb3HOCfbiuc7SS2xeJMtOEtOb4tePF61tXqvmZ3JGVJVgQwJBBGCCOYIPI1FPTxkpJNPFMuG5G/MlowjmLSW50wdSninh+7y7sGu9Gu4bHkUmldDU7qLnTWE/Pt9TboJldVdCGVgGUjUEEZBFWSaaxR4GcJQk4yWDWZ2Vk1FAKAUAoBQHXDAqZ4FC8RLNgAZY8ye81hJI2lOUsOM8cDsrJqdF9+zf7Lfkaw8jel8a7UfMVUqyPrJdeiL/uA/hP/wAak2v5ncUPCP8AR/7L6m31ZHgRQHXHAqszKoDNjiIABOOWe+sYI2c5NKLexZdRjfTL/fo/4Cf6klV93+Z3ep7jgz+kl/J+USh1FeR6I+mtlfsIv4af5RVzH4UfKLj82Xa/M9VbHIUB1xQqpYqoBY8TYAGWwBk95wAM+ArCSRtKcpYJvLLqRi3S+D8v15dUmPZlv981XXX5nce74N4ans6T+hU9k3xgmjmUZMbq+D24Oce/lXCMuK0y5uKKr0pUnzrA27ZHSFZTgcUvUt2rL5uP5vRPxqxjc05c+HaeBudBXlF7I8Zb47fln8ix2t/FIMxSI471ZW/I13Uk8mVlSjUpvCcWu1NHorJyOq6tkkQpIodGGCrDII9hrDSawZvTqSpyUoPBrccWdssUaRxjCIoRRnOFAwNTz0FEklghVqSqTc5Zt4vtZgu/23zd3bkH5qMmOMdmAdW/mIznux3VV1qnHnjzH0XRFirW2Sa957X6d3qVuuJaG89H26y2cAZ1+fkAZyeag6hB3Advefdi0oUuJHF5nzvTGkpXdZxi/cjl19ffzdXeWuu5TigFAdMNuicRVQvExdsaZbABJ8cAa1hJI3lOU8FJ44LBdm4+fN8NuG8upJcngzwxjujB834+kfEmqmrPjybPpWjbNWlvGnz5vt/uw8Gx9ntcTxwp6UjBc9w7T7hk+6tYxcmkiRc140KUqssksft3n0dsvZ8dvEkUK8KIMAfmT3knUnxq3jFRWCPmFevOvUdSo8Wz1VscRQGX9MO7y4W8jGDkJLjtz6DH2Y4fevdUG7p/5rvPW8G754u2m9mcfqvr4mV1DPXmwdDm2DJBJbucmIhk+w2dPcwP9VTrSeKcdx4nhLaqFWNaP+WfavVeRolTDzIoBQCgFAKAUAoDovv2b/Zb8jWHkb0vjXaj5iqlWR9ZLr0Rf9wH8J/+NSbX8zuKHhH+j/2X1NvqyPAigFAYv0y/36P+An+pJVdd/md3qe64M/pJfyflEodRT0RZYt/doKoVbggAAAcEXIaD6FdlXqLn8iqloSxk23T+cvU6p99b9xhrmQfZwv8AlArDrVH/AJG8ND2Ucqa79vma90bzs+zoGkZnY9ZlmJJPzr8ydTU+2bdNY/3aeK03CML2cYrBbMv4os1dyqKZ0j7om9jWSDHXxggA4HGvPhyeRB1HZqe/IjXFHjrFZovNCaUVpNwqfBL5Pf6mKXdq8TlJUZHHNWBB+BquaaeDPe06sKkeNBprqOmhucisYAldn7zXcP7K4lGOwsWX+lsj8K6RqTjkyFW0da1vjprwwfitpe92OlMlgl+owdOtQYx9pe32r8Kk07t5TPPX/BtKLnbPuf0fr4mhbbu+C0mlQg8MMkikHQ4QkEEVLnLCDa3HmrWlxriFOXPJJ+OB82VTo+pkhu9EHurdW1DTRKfYXUGt4LGSXWiNeycbepJZqL8mfSlXB8sFAKAUBF70TFLO5ZdCIZCPbwHFc6rwg31Euwgp3VOL6S8z5vqoPqJcuiaINtBSfopIw9uOH8mNSLZf9RFHwik1ZNLna9foblVmfPxQCgIDf6ENs+5DdkZb3qQw/ECuNdY02WOiJuN7Ta3+ew+eqqz6WXzobci+cd8L5/rjqTafmdx57hMsbRP/AMl5M2irE8IKAUAoBQCgFAKA6L79m/2W/I1h5G9L412o+YqpVkfWS69EX/cB/Cf/AI1JtfzO4oeEf6P/AGX1NvqyPAigFAYv0y/36P8AgJ/qSVXXf5nd6nuuDP6SX8n5RKHUVnoj6D2buxZmGMm1gJKISerXnwjwq1jRp4L3UfNa2kbtVJJVZZvne85uNybBxg20Y+zlf8pFHb03zCGl72GVR9+3zJTZGzI7aJYYQQi8WASTjLFjqdeZNdIQUFgiJcXE7io6lR4t/RYHsrY4CgPLf7OimHDPGkg7nUNj2Z5VrKMZZo60q9Wi8acmux4FbvOjiwfOImjJ+o7D8GJA+FcXa03zFpT0/ewzlj2pfYhbzojhI+ZuJFP76q/+Xhrm7NczJ9PhRVX5lNPsbXqUvefca5s1MjBZIhzdM6d3EDqPbqPGo1ShOG15F9YaZt7t8RbJbnz9m/zKvXItjY+jWc3WzJrdznh6yEfYdNPgWYewCp9u+NTcWeH05BW1/CtHnwl3p/ZGPSRlSVYYIJBB7CNDVee3jJSSayZ2WdwY5EkXmjK49qkEflWU8Hia1aaqQcHk014n0rs69SaJJYzlXUMPYR+fZVxGSksUfK61KVGpKnPNPA9NbHIUAoDx7ZtOut5oh/4kbp72Uj/etZx40WjvbVeSrQqbmn4M+aGUjQ6EaEVTH1RPHaixdH20RBfwMxwrExt/OCo/xFTXWjLi1Eyt0zQdaznFZrb4bfI+gatj5sKAUBUOlPaIisHXPnSlY1+OW/wgj3io91LCnhvLrQFu6t5GXNHa/JfMwqq0+hGl9CuzyZJ5yNFURA95Yhm+AVf6ql2cfecjyvCiulCFHe8fDYvN+BrNTzxooBQCgFAKAUAoDovv2b/Zb8jWJZHSl8ce1HzFVKsj6wXXoi/7gP4T/wDGpNr+Z3FDwj/R/wCy+pt9WR4EUAoDF+mX+/R/wE/1JKrrv8zu9T3XBn9JL+T8olDqKz0R9CbN3msxDGDdQAhEBBlTQ8I8atY1aeC95HzSto+7dSTVKWb5nvPQ29VkP/NQe6RT+RrblqfSRzWjbt/9qXgyOvOkGwj/APH4z3IrN+OMfjWjuaa5yVS0HfVP8MO1pfcitjdInyu9hggiKRtx8TOfOOI2YYC6LqB2mtIXPHmopbCZc6B1W0nWqSxksMEstrS7/kene7fY2N2kbx8cTxhzjRweNgSM6EYA009tZq1+TmlhsOOjtDq9tpTjLCSlh1PYv7j8iZ2PvbaXIHVTLxH6Dngb4Nz92a6QrQnkyDc6Lurf44PDetq/vaTldSAKArm/O2oILWVZmUtJG6LHnzmLKQNO7XU9lca9SMYtMs9FWlavcQlTWxNNvmWD/uw+fqqj6SbT0PWLJZs7DHWyFl8VAC5+Ib4VY2kcIY7zwnCStGd0oL/Fbe17fLArXSnum0cjXcK5jc5kAHoOebexjrnvz3iuNzR4r46yLXQGk1Ugrao/eXw9a3dq8uwzuop6YuO4m/DWR6qUF7cnOB6SHtK55g9q+8due9Gu6ex5FHpbQ8bxcpDZP5Pt+j7uzX9lbw21wAYJkb93OGHtU6j4VPhVhLJnirixuLd4VINeXjkSbMBqTgV0IqWJXNvb72lqDxSCRxyjjIY58SNF95rjOvCHOWdpoe6uXsjgt72L79x4ujzeKW9+UyS4ADqqIOSrg6eJ7z2+AwBpb1XUxbO+mbCnZ8nCG54ve/7kii9KG67QTtcRr8zKcnH0JD6QPgTqPaR2VGuKXFlxlkz0OgdIqvSVGb96PzXN4ZPxKNUY9AbFuH0gRyosN44SVcKHY4Vx2ZJ5N7efvxVhQuE1xZZniNLaDnTm6tBYxfMs19vI0EHOoqWeaawPBtnbcFqnHcSKg7Bnzj9leZrSdSMFjJkm2s61zLi0o4+S7WYXvnvM99PxkFY1ysadw7Sf3jgZ9gHZVZVqupLE+g6M0dGypcXOTzf95kRWytnSXEqxQqWdjgDu7yT2AdprSMXJ4ImXFxToU3UqPBI+hN2NiLZ26QpqRqzfWc+kf9h4AVa0qahHinzW/vJXdd1Zd3UuZf3nJWuhDFAKAUAoBQCgFARm8jyC2l6hDJIylEUY5sMZOSBgZz7q0qY8V4LaSrJU3XjyksIp4vu9TEf+hNoerN/Un6qrOQqdE997asf3F4P0J3cnd2+tLyOV7Z+DVXwU0VhjPpdhwfdXWjTqQmm0V+lL+yuraVONRY5rPNd3ObJVieHFAKAyPpC2Be3d40kVs5jVVjU5QcQGSTgt3sceGKr69OpOeKR7PQ19aWtqoTqLFvF57Me7citf9CbQ9Wb+pP1Vy5Cp0S19tWP7i8H6D/oTaHqzf1J+qnIVOiPbVj+4vB+g/wChNoerN/Un6qchU6I9tWP7i8H6D/oTaHqzf1J+qnIVOiPbVj+4vB+hYNwt07yC/hlmgZEXjyxK6ZjYDk3eRXWhSnGom0Vul9J2laznTpzxbw3711Ex0n7qXN1MktsgdVjCEcQDZ4mPJsAjBHbXS5pTlJOJC0DpO3tqUqdV4NvHLZkjNrrd+6j/AGlvMuO3q2x8QMVDdOSzTPU0762qfDUi+9HTDfzxaJJLH4B2X8Aa1UmufA3lQo1dsop9yZ2tt+6Iwbmcj+LJ+qs8pLpPxNFY2y2qnH/1Xoddts2ec5jilkJ7QrN8Tj8aKLeSNp3FCisJSUe9Iu27HRhM7B735qMa8AILt4ZGij4nwHOpNO1k9stiKG+4R0oRcbf3nv5l6+RrtvAqKqIAqqAqgcgBoAKnpJLBHi5zlOTlJ4t5n6dAQQwBBGCDqCO3NZMJtPFGdby9FschL2TCJjr1bZKZ/dI1X2aj2VDqWie2Gw9NY8JJ00oXC4y3rPv3/LvKBtLc29hPn28hH1kHGP8ABnHvxUWVGcc0ekoaWs63w1Eu3Z5kLNCynDqVPcQR+dcn1k+M4yWMXiflVJ0AJ8BrTYZbS2skLTd+6k/Z28zZ7RG2PiRit1Tk8kyNUvran8VSK70a10WbCntYphcpwF2UqMqTgA/VJxU62pygnxkeM0/e0bmpB0ZY4J45lzurdJEZJFDIwwykZBFSWk1gyjp1JU5KUHg0ZdvJ0VsCXsGBHPqnOCPBX5H2Nj2moNS0ecD1tjwli0o3K2719V6eBRL/AHeuoSRLbyrjt4SV/qGQfjUaUJRzR6Gjf21Ze5UT79vhmeWC+ljHCkkiDuVmX8Aa1UsMmdp0aU3jKKfakzsg2fPMcpFLKT2hWYn34rKi3kjWdehRWEpKK7Ui07E6M7uYgzYt072wzY8FU/mRXeFtOWewp7rhDa0lhT999WxePomaru1uzBZJwwL5x9J21ZvaeweA0qdTpRprYeQvtI1ryWNR7OZLJf3eTNdCCKAUAoBQCgFAKAUAoBQCgFAKAUAoBQCgFAKAUAoBQHBUdooZxPyIh3D4UwHGe8/dDAoBQCgFAKA4IoAFFBic0AoBQCgFAcFR3UM4s5oYFAKAUAoBQCgFAKAUAoCH3i3ntrJQ11KFJ9FB5zt7FGuPHkO+utKjOo/dRrKcY5lFn6aYAfm7WUjvZkU/AcX51MWjpc8kR3dx3HX5a4/VH+8X9NPZ0ukY1uO4eWuP1R/vF/TT2dLpDW47h5a4/VH+8X9NPZ0ukNbjuJfdvpGkvpOC2sZDj0nMgCJ9puH8BknurnVtFSWMpHSFbj5Ivy+POoR3PJtXakNtGZbiRY0Hax7e4DmT4DWtoQlN4RWJiUlFYsz+/wCma1ViIYJpAPpHhQH2Akn4gVNjo+bW1pEd3UFkeXy1x+qP94v6a29nS6Rrrcdw8tcfqj/eL+mns6XSGtx3Dy1x+qP94v6aezpdIa3HcerZnSybiRYrewlkkbkqyL7yTjAHicAVrOx4ixlJJG0bjjPBI0a0dygMihGPNQ3EB/NgZ+FQXhjsJCP1POqKXkZVVRlmYgAAcySdAKJNvBGW8CgbY6XrOJisKyTkfSUBU9xbU+0DHjU2FhUksXsI8rmCIzy1x+qP94v6a39nS6Rprcdw8tcfqj/eL+mns6XSGtx3Dy1x+qP94v6aezpdIa3HcfqPpnRiFWzlZiQAA4JJPIABck+FHo9r/JGVdJ7MDRdi3c0sYeeDqCdQhcO2P3sDAPhk+6oM4xi8E8STFt5o99aGSlbw9J1lasUDNPINCIgCAfFyQvuGSKl0rOpNY5dpxnXhHYV7y1ReqSfeL+mu3s6XSOWtx3Dy1x+qP94v6aezpdIa3HcPLXH6o/3i/pp7Ol0hrcdxx5a4/VH+8X9NPZ0ukZ1uO4vG6u3ZrtOse0a3jIypkccTdxCBc8PiSPDIqJVpxpvBSxZ3hJyWOBP1xNytbz782dieGaQtJjPVRjif36gL/MRmu9K2qVdqWw5zqxhmU9+mqLPm2shHi6g/AA/nUr2dLpHHW47jjy1x+qP94v6aezpdIxrcdw8tcfqj/eL+mns6XSGtx3Dy1x+qP94v6aezpdIa3HcWXdHfSW/OYrJ0iBwZXkAXxC4XLn2ad5FcK1uqWctu47QqOeSLjUU6igFAKAUAoCnb+7+RWClExJcsPNjzovc0mOQ7hzPsyRKt7WVV4vYjjVrKC6z5/wBp7QkuJWlncvI5yWP5DuA7ANBV1CCguLHIrZScnizy1saigFAXDcXcKa/YOwMVsD50hGreEYPM/vch4nSo1xdRpLBbX/cyRSoOe15G/wCyNlxW0Sw26BEXkB39pJ5kntJ1qknOU3xpZljGKSwR4d6d54LCLrJ21OeCMem57lH5nkK3o0ZVXhE1nNQWLPnfereWa/mMs50GQkYPmovcPHvbmfgBeUaMaUcIlbVqObxIaupyFAKAmt192Li+k4LdPNB8+Q54EHie/wDdGp/GuVatCksZHWnSlN7D6E3S3VgsIuCEZY46yQ+k58e4dyjQe3JNJWryqvGRZU6agsESW1NpRW8TS3DiONebH8ABzJPYBqa5whKb4sVtNpSUVizAOkDfqTaD8CZjtlPmp2sexnx29w5D261dW1sqSxeZXVq7nsWRTqlEcUAoD17L2bLcSCK3jaSQ8lXu7yeSjxOlaznGCxk8EbRg5PBG99H+4Mdgokl4ZLkjV+xM81jz+Lcz4DSqa5unVeC2IsqVFQXWXOSQKCzEAAEkk4AA5kk8hUTM7GK9JPSSZ+K2sWIi5SSjQyd4TuTvP0vZ6Vta2fF9+ee4g16+PuxMwqwIgoYFAfuKNmYKgLMxwFUEknuAGpNG0trMpN5Gy9HXRkIuG52goMmhjhOCE7i/YW7hyHieVVc3nG92nlvJ9G34u2RqdVxKM16R+khbcNb2TBp9VeQYKxd+Oxn8OQ7ddKn2tm5+9PLzI1auo7FmYhI5YlmJZiSSSckk8ySeZ8at1sK9vE/NDAoATQyaR0e9Gj3BE98rRwDVYzlXk9vaqePM9mmtQLm8UPdhn5Eqjb47ZG328CoqpGoVVACqoAAA5AAchVS228WT0sDsrAFAKAUAoDhhkY7/AHfiOVAVuTcLZ7Es1qjMSSSS5JJ5kktknxrurmqtnGOfJQ3H58n2zfVI/i36qa1W6Q5KG4eT7Zvqkfxb9VNardIclDcPJ9s31SP4t+qmtVukOShuO+13J2fGQyWkORqCyhsHw4s1h3FV5yZlU4LmJ8DGgribnNAQO0dzrKeQyTwLI55szOTjsA87QeA0Fdo16kVhF4GjpxeaPN5Ptm+qR/Fv1VnWq3SMclDcPJ9s31SP4t+qmtVukOShuHk+2b6pH8W/VTWq3SHJQ3H7i3C2cpyLSI+0Fh8GJFHc1ekxyUNxP21ukahI1VFGgVQFAHgBoK4ttvFm6SWR21gyRO2d27a6IN1EJeH0QzNgewA4B8cZrpCrOHwvA1lBSzI7yfbN9Uj+LfqrfWq3SNeShuHk+2b6pH8W/VTWq3SHJQ3DyfbN9Uj+LfqprVbpDkobjlej/Zw/8pH7+I/maa1V6Q5KG4m9nbMhgXht4o4l54RVUE+OBqa5SnKTxk8TdJLI9damTw7X2RDcp1dwnGmc8JZgD3ZCkZ99bwnKDxiYcU8yG8n2zfVI/i36q661W6RpyUNw8n2zfVI/i36qxrVbpDkobh5Ptm+qR/Fv1U1qt0hyUNw8n2zfVI/8X6qa1W6Q5KG4ldlbAtrbW2giiJ0JVAGI8Wxk/GtJ1Zz+J4myilkiSrmbHVdW6yIUfPCwwcMy6e1SDWU8Hig1iV0dHuzfVI/8X6q761W6Rz5KG4eT7Zvqkfxb9VY1qt0hyUNw8n2zfVI/i36qa1W6Q5KG4eT7Zvqkfxb9VNardIclDce3Z26dlAwaG1hVhybgBYexjkj3VrKvUksHJmVTiskTVcjcUAoBQCgFAKA6551RS0jKqjUsxAAHiToKApm0uljZcJKm56wjn1SO4/qA4T7jQHlg6ZtlMcGaRPFopP8AiDQFp2LvTZ3f91uYpTz4VccXvQ+cPhQExQCgFAKAUAoBQCgFAKAUAoBQCgFAKAUAoBQCgFAKAUAoBQCgFAKA4JxzoDhHBAIIIOoI1BHZigP1QCgFAKAUAoBQCgMd6Yt2HZpb27vG+SIq9VbDOetxwhVz5o4m84vgkAnTTNAeroZ3EiW1F3eRJJLPhoxIoYJF9EgMDgv6We7hHfQGmNsuAjBhix4ouPyoCGvtxNmzjLWkAJwQ8a9W3gQ0WD780BYoIuFVUEkKAuWJYnAxqTqT4mgP3QCgFAKAUAoBQCgFAKAzrfPee4TbGzrOzf0stOhGVaNj29uVSOVhgjs7KA0WgILfLd43sAjSZoJUdZYpVySjrnXAI4gVLDGe3PZQE4gOBk5PaaAru7++dvd3V1aw8XHbEAsccL6lW4cH6LAqc+GM0BB9M+8/ySxaKNsTXGYlwdVTHzjd483zc97rQFd3V6T4LawtbcdffXnBjq40YnJJZVLMNeFSF80MfNoD9bhb17Rv9sOJcRQwpIssC6qpBKqCe2Tj+l3IwwKA1+gFAKAUB1XdysaPJIwVEUuzHkFUZYnwABoDPuiPeG6v3vbiYn5O0oECtzTQ5UeAQx5/eJPfQGjUAoBQGd9OG8Xyaw6lGxJdExeIiAzKfeCE/noCZ6KrR4tk2ayekY+P2K7M6D3Kyj3UBa6A6zMvFwcQ4iM8ORnHfjnigOygKXvf0m2VhIYpC8soxxJEASudRxsxCj2ZzqNNaAlNzd8LbaURktS3mkK6OMMhPLOCQQcHBBI0PcaAsFAKAUBj2+c42rteOyLAWdlmW6cnC8Q9IE5wOYj8Myd1ATe8PS/YW3zdrm6kHmqsWkeewcZGCPsBqAr72+3dsArLjZ9o2hBBVmXuK56xvYeBTntoDVN3NkC0tobZXd1iQIGc5JA/IdgHYMDsoCm9Fe8txez7RMj8cCT4g0HmqWk0BHMcCxn2mgPdv50hxWDpBHGbi6criFDqATgZwD5x5KuMn2UB4ukrf2W0aG1sUD3cwDcLDIROzIBAycHtwArE6YoCa6Nd6G2jYpPIqrIGaNwueEsuNRnUAgg47KAl9s7dt7XqvlMixiWQRITnBcgkZxyGnpHQaZOtAe65uFjRnkYIigszMcAKBkkk8gBQENulvXb7RjeS1LFUcxkMvCcjUHHcwII7e8AgigJt3A5kDJxr3nlQH6oBQHDHGp0FAZJ0XD5ftW/2o2qA9RBnuOMY7iI0T700BpG823YrK2kuJz5qDQdrN9FV8ScCgIpNsy7Q2Z8o2UwjmcZj60A4ZXw6sNRrwsufEGgMl323o21ZssV1ewh3UkxwBOJV7Cx6oFc64w2dDQHRuJuDJLZNevftZ254+Lg4sskZIJYhwNGDYBDfjQFMsNmC4vI4oes4J5hGjP6ZQvwliQMEgZJxyII7KyD6U2rDa7Jsbie1gih6uMkcKgcT8owzczlyo1zzrAIDoJ2L1Vgbh9ZLpzIWPMopKpn2njf+egJfpQ3vOzrTiiwbiU9XCMZ1+k2O3hGNO0lR20Bn77uXVgtpf3V5Ob6a5gjMXHlSrt58bc+I8Oc4woOgHI0BuNAKAzHpz28yW0dlBkzXbBeEc+rDDT+dyq+I4qAk9ydrWdpJFsaNi08UXE7gDgaX05VznPFqWxjAGmcjFAWfebb0VjbvcXBPAnYPSZjoqqO0k/8AqcAGgKpuD0mJtCXqZYGt5GBeHLcSyovpcLFVyw7QM8jroaAv9AYRvvA219vpZpkxQARuRyCDDznwJ4lj9oFAbqiAAADAAwAOwdlAUbpb3xFhaFIm/tM4KRgc1X6bn2DQfvEdxoDHot35bPZ8O15ZXWYSwi0TPOMZPnE68JRThRgcI7eLAA+jdr3DrbSyQDMgid4x3uEJUfHFAZn0O7l20lsm0LoC5nmZ3y/nKh42BODoXJBJY6jOneQNPstlwxPI8MSI0pUyFVA4iowucdwoD2UAoCo9KdxNFs6Wa3uDbvEVkDAA8WvDwag+kWGPHFAZnuN0Tm+hS8vp3CzEy9WoHG2WOGZ2z6WrejnDc6A13d3c+ysh/ZbdEbkXPnSH2u2W92cUBNTSBVLNyUEn2AZNARsu2Y3smuoGDRmFpkYaaBCw56g6cjqKAxfcPelNlbDkm0NxcTyCFD+6kalm/dUgk9+QO2gLb0U7mNHnaW0ctdS5kXj5xqw1Y9zsP6V001FAZNebelvLu6eBGkuL1+pi71gOQVXuZkEaE8gvWfW0A3jYVvb7E2Yi3MiqEBaRvrytqQg5sc6Ac8KPGgMt2btJtvbahM6gW0IaUREghYkwfO7CXfq+LsxpyFATG9u3ptuXY2ds1sWqkNNN9FgDqxxzQH0R9NsHkM0BI9AUkcWzrqaVgii4bjZtAqrDEdSeWOI0BQek/fd9pzKtuHFtG3DFzBeU6Bz3HHojmASe0gAfSsKkKATkgAE95xQH7oCkdMW3/kmzJeE4km+YTHPzgeM+5A2vfigOzcWzi2XsiI3LCIBOvmZtMO+pBxzIyqADU8IAzQGKdIm9k+0ybjhZLKKQRRKfrlWbLfWcqpJx6AKj6WWyDRrvepNibJtbdAGvGhDiPnws+Wd3x2B2YAc2IwORIwDMd5N350EBuuN9oX0nGEY+cqEhU4x9d3YaclCY01AAtu1pX2g9vsPZjf2a3VFnmHosY8B205qGzgfScjsANASGx9kxjeaO3hXEVhbhUHsizk95L3JYntOtATn/AMQF0y7OjiTnNcIh8QFdwP61SgNB2NYLbwQwJ6MUaRj2KoH+1AZTvrtCA7wwG9kVLeyg6/zjzkyWUKObMWMRCjJPBQHfusZttbRXaEyNHZWpItUb6Un1j3kEBiRoCqKM4Y0BrdAcM2Bk6AUB8z7Z3yEu0ri/HnNGOrskIyM6rG5GOSgvLg6l3Ud+AJzdzdWXZ20Nkz3bMZLl5usDHPBIyMEVmOpdusyc/SyOzJAsHSopvtq7P2Zk9X+3lx2g8WfYRHHIAf8A7lAfvea5Wfb+zLWzA/sfE0nB6KKQMrpywiAY5fOKOdASPSL0kCAmz2b89eueDKDjER7dB6UncvIc25YIHj6ANlAWs145LSzyMvETk8Cc8k65LlyT26UBYt++kW22epQHrrk+jCpzgnkZCPQHhzPYKAx7d/Y9ztXbPBtENxL87cKdOGNQCsYH0QSyLw8wC2dc0BbekW7G09p2my7XDRQvxTlfRGPTGmg4I+Je7ifh5igNWG2oflXyMN8/1Rn4cHSMMFyTy1J5eBoCl7gf2PaN9sw/s8/LbfuEbkB1HcFYgAeDUBotAKAUBlnTTM9xJYbMjJHymUM5H1FIH4cTP/IKA0+2gWNFRAFVFCqByCgYAHuFAQ28291pYLm6mVWxkRjzpG+yg19/LxoDMbvaO094D1dqhtNnk4aRvpjtyR6f2E83sZjpQGj2+66W+zHsbcsR1MsYLHUs6tknsGWYnHIUBjvQxuYbuYXF0rGC2OERs4abPEVweSqTxEdrEc/OoDZN/La9ktHTZrRrM3mnj7YyCGCk6K2o1IPI+FAY1u9Dd7Id0j2XLNfElFnKvJEqdnVCNdc8ySynsONQALVsLo7u76ZbveCQtjVLYEYHg3B5qLpqq5J0yeYIEHvtuftFtq3CWMbLDdpGnGoCxiFUjVldgPMAMY80asMDBBxQGr7j7pQ7NtxDF5znzpZCMF37/BRyC9g7ySSBnG2eiy/aWW2trhE2fNO1yQTqrHGQyAZfGAFHFw+aDoaA8+2tgwx7W2Vsu1HzcB+USk6s7k9Y5c9rFYF9gYAYGBQG40AoDHunQhLnZs1yrtaI7dYFAOW4kYrqQMsqkDJ5BqAjYLa93lnEkvFbbOjbzQPpEaHhyMPJ2cZHCmoGucgTvS1uc/yG0j2bb8SW0uTCi8RKlT5xU6v53pcyeMk9tAcdHXR7KZztHbGXuWbjSN8Hhbsd8acQAHCg0QAduAoEP0v7sX021IpbSKRw8Sxo6ZwjAuGDMP2Yw+eI45ntFAaP0f7mxbNt+rXDSvgzSY9JhyA7kXJAHtPMmgIDYOzHTeS/lZGCyW8bI2Dgg9Sra9/FGfhQE70k7sNf2ZjiIWaN1nhJ5dYucA+0Fhrpkg9lAU6Tf7bRxAuyGFx6JkIkMee0jQKB/wDkI8TQFR3g2BNbXUd7vEr3EUoYv1BHmyKPm45CAoCkaeaR7Tg5A3bdm4ElpbusPUK0UbCEDAjBUHhAAGg5ch7BQEnQFZ6SUnbZl0toC0pThAUEsULAScIGpbq+PGNc0BnnRJ0ZOki3m0I+Dgw0MLDXi7HcfRx9FTrnU4wKA0nffdlb+2MXGY5FZZYZRzSVfROmveD7e/FAYxvXsvbyT/LJoz1kUYg6+24G4k84FuFTxAnjOWCLjTQYoDx7l7v7VmV47OJrcTH566kDozLnPCGbzuHOpEYyx9JsYAA2PcTo9ttmrlB1s5GGmYa47Qi8kXwGp7ScCgKlc7gbXgMltsy9jisXdnVSeF0DHLLxLGX07MOM+FASGyNxLTY0E19cE3NxEjS8bjADAZHApJwxOBxEk68xmgKruHuxe3ez7m6tbjqbq5uCTIWZQ8Y4usHEqkrmSRzkDOUFAaL0c7gxbMjY8XWXEgHWSYwMDUKg7Fzr3sdTyAAHTv8Abky3Usd3YXBtryJerDZIV0yTwsRnGpPYQcnIOmAPD0f7j3kF5JfbTuFmnaMxKFLN5pKnJJVcY4cBQMak0Bo1AKAUBUt/9zTfiGSCUwXVuxeGUagZxkMB2ZUa9ncQSCBUX3Q3hnPDc7TjjTtMRIb3COKM/wCIUBMbt9EVlbt1lzxXk3MtN6HF39Xrn+ctQGhIoAAAAA0AHICgOaA4VQOQA7dO/toDmgFAVXened7W92dBwr1V08scjEHIYKvVBTkAEu3bnIGlAWqgFAddxOqIzuQqqCzE8goGST7AKAyHoiVr7aV9tRweEnqos/vcOB7ViSIfzn3AbFQCgOq5tkkUrKiup5qwDD4HSgP2iAAAAADQAaACgP1QCgFAKAUAoBQHDLnnrQHNAKAUAoBQCgFAKAUBn/TpKy7Il4eRkhDfZ6wH8wtAWPcbZXyXZ9rARhkiXjA+uw4pP8bNQE7QCgFAKAUAoBQCgFAKAUAoBQCgIPfDdmPaFuYZSUIIeORfSjkHosv5Y7QTy50BToN+LvZuIduQOyDCpewjiRx2GQD0W/E/V7SBZrXpC2ZIvEt7AB3O/Af6XwfwoDOukff7/wCYFdm7J4peuYK7gEceueFc68GmWflwg8wSaA1Hczd1bCzitkIJUZdvrSHV2+PLuAAoCboBQCgFAKAUAoBQCgFAKAUAoBQCgFAKAUAoBQCgOi9s45kaOZEkRvSR1DKdcjIOh1ANAd9AKAUAoBQCgFAKAUAoBQCgFAKAUAoD8ugIIYAg6EHUEeNAVPaXRpsuY8T2iKe+MvF+EbAfhQElu5ujZ2OfkkCxltC2WZyO4u5LY8M4oCcoBQCgFAKAUAoBQCgFAKAUAoBQCgFAKAUAoBQCgFAKAUAoBQCgFAKAUB//2Q=="/>
          <p:cNvSpPr>
            <a:spLocks noChangeAspect="1" noChangeArrowheads="1"/>
          </p:cNvSpPr>
          <p:nvPr/>
        </p:nvSpPr>
        <p:spPr bwMode="auto">
          <a:xfrm>
            <a:off x="673100" y="4556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08619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8077200" cy="1080120"/>
          </a:xfrm>
        </p:spPr>
        <p:txBody>
          <a:bodyPr/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3200" b="1" dirty="0" smtClean="0"/>
              <a:t>Duty of disclosure under IA 2015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077200" cy="3966592"/>
          </a:xfrm>
        </p:spPr>
        <p:txBody>
          <a:bodyPr/>
          <a:lstStyle/>
          <a:p>
            <a:pPr>
              <a:buClr>
                <a:srgbClr val="99CCFF"/>
              </a:buClr>
              <a:buFont typeface="Wingdings"/>
            </a:pPr>
            <a:r>
              <a:rPr lang="en-US" sz="1600" dirty="0" smtClean="0">
                <a:solidFill>
                  <a:schemeClr val="tx1"/>
                </a:solidFill>
              </a:rPr>
              <a:t>Duty to give a “fair presentation of the risk” (s.3(1)):</a:t>
            </a:r>
          </a:p>
          <a:p>
            <a:pPr>
              <a:buClr>
                <a:srgbClr val="99CCFF"/>
              </a:buClr>
              <a:buFont typeface="Wingdings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Clr>
                <a:srgbClr val="99CCFF"/>
              </a:buClr>
              <a:buFont typeface="Wingdings"/>
              <a:buChar char="§"/>
            </a:pPr>
            <a:r>
              <a:rPr lang="en-US" sz="1600" dirty="0" smtClean="0">
                <a:solidFill>
                  <a:schemeClr val="tx1"/>
                </a:solidFill>
              </a:rPr>
              <a:t>Disclosure </a:t>
            </a:r>
            <a:r>
              <a:rPr lang="en-US" sz="1600" dirty="0">
                <a:solidFill>
                  <a:schemeClr val="tx1"/>
                </a:solidFill>
              </a:rPr>
              <a:t>must be </a:t>
            </a:r>
            <a:r>
              <a:rPr lang="en-US" sz="1600" b="1" dirty="0">
                <a:solidFill>
                  <a:schemeClr val="tx1"/>
                </a:solidFill>
              </a:rPr>
              <a:t>reasonably clear and </a:t>
            </a:r>
            <a:r>
              <a:rPr lang="en-US" sz="1600" b="1" dirty="0" smtClean="0">
                <a:solidFill>
                  <a:schemeClr val="tx1"/>
                </a:solidFill>
              </a:rPr>
              <a:t>accessible </a:t>
            </a:r>
            <a:r>
              <a:rPr lang="en-US" sz="1600" dirty="0" smtClean="0">
                <a:solidFill>
                  <a:schemeClr val="tx1"/>
                </a:solidFill>
              </a:rPr>
              <a:t>(s.3(3)(b)).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Clr>
                <a:srgbClr val="99CCFF"/>
              </a:buClr>
              <a:buFont typeface="Wingdings"/>
            </a:pPr>
            <a:r>
              <a:rPr lang="en-US" sz="1600" dirty="0" smtClean="0">
                <a:solidFill>
                  <a:schemeClr val="tx1"/>
                </a:solidFill>
              </a:rPr>
              <a:t>Disclosure of every material circumstance that the </a:t>
            </a:r>
            <a:r>
              <a:rPr lang="en-US" sz="1600" b="1" dirty="0" smtClean="0">
                <a:solidFill>
                  <a:schemeClr val="tx1"/>
                </a:solidFill>
              </a:rPr>
              <a:t>insured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knows or ought to know</a:t>
            </a:r>
            <a:r>
              <a:rPr lang="en-US" sz="1600" dirty="0" smtClean="0">
                <a:solidFill>
                  <a:schemeClr val="tx1"/>
                </a:solidFill>
              </a:rPr>
              <a:t> (s.3(4)(a)), except:</a:t>
            </a:r>
          </a:p>
          <a:p>
            <a:pPr lvl="2">
              <a:buClr>
                <a:srgbClr val="99CCFF"/>
              </a:buClr>
              <a:buFont typeface="Wingdings"/>
            </a:pPr>
            <a:r>
              <a:rPr lang="en-US" sz="1600" dirty="0" smtClean="0">
                <a:solidFill>
                  <a:schemeClr val="tx1"/>
                </a:solidFill>
              </a:rPr>
              <a:t>Matters which the </a:t>
            </a:r>
            <a:r>
              <a:rPr lang="en-US" sz="1600" b="1" dirty="0" smtClean="0">
                <a:solidFill>
                  <a:schemeClr val="tx1"/>
                </a:solidFill>
              </a:rPr>
              <a:t>insurer knows or ought to know </a:t>
            </a:r>
            <a:r>
              <a:rPr lang="en-US" sz="1600" dirty="0" smtClean="0">
                <a:solidFill>
                  <a:schemeClr val="tx1"/>
                </a:solidFill>
              </a:rPr>
              <a:t>(s.3(5)(b)-(d))</a:t>
            </a:r>
          </a:p>
          <a:p>
            <a:pPr lvl="2">
              <a:buClr>
                <a:srgbClr val="99CCFF"/>
              </a:buClr>
              <a:buFont typeface="Wingdings"/>
            </a:pPr>
            <a:r>
              <a:rPr lang="en-US" sz="1600" dirty="0" smtClean="0">
                <a:solidFill>
                  <a:schemeClr val="tx1"/>
                </a:solidFill>
              </a:rPr>
              <a:t>Where </a:t>
            </a:r>
            <a:r>
              <a:rPr lang="en-US" sz="1600" b="1" dirty="0" smtClean="0">
                <a:solidFill>
                  <a:schemeClr val="tx1"/>
                </a:solidFill>
              </a:rPr>
              <a:t>sufficient information provided</a:t>
            </a:r>
            <a:r>
              <a:rPr lang="en-US" sz="1600" dirty="0" smtClean="0">
                <a:solidFill>
                  <a:schemeClr val="tx1"/>
                </a:solidFill>
              </a:rPr>
              <a:t> to put a prudent insurer on notice that it needs to make further enquiries (i.e. “signposting” of material facts) (s.3(4)(b)).</a:t>
            </a:r>
          </a:p>
          <a:p>
            <a:pPr lvl="1">
              <a:buClr>
                <a:srgbClr val="99CCFF"/>
              </a:buClr>
              <a:buFont typeface="Wingdings"/>
            </a:pPr>
            <a:r>
              <a:rPr lang="en-US" sz="1600" dirty="0" smtClean="0">
                <a:solidFill>
                  <a:schemeClr val="tx1"/>
                </a:solidFill>
              </a:rPr>
              <a:t>Material representations must be substantially correct or, if a statement of expectation or belief, given in good faith (s.3(3)(c)).</a:t>
            </a:r>
          </a:p>
          <a:p>
            <a:pPr>
              <a:buClr>
                <a:srgbClr val="99CCFF"/>
              </a:buClr>
              <a:buFont typeface="Wingdings"/>
            </a:pPr>
            <a:endParaRPr lang="en-GB" sz="1600" dirty="0" smtClean="0">
              <a:solidFill>
                <a:schemeClr val="tx1"/>
              </a:solidFill>
            </a:endParaRPr>
          </a:p>
          <a:p>
            <a:pPr>
              <a:buClr>
                <a:srgbClr val="99CCFF"/>
              </a:buClr>
              <a:buFont typeface="Wingdings"/>
            </a:pPr>
            <a:r>
              <a:rPr lang="en-GB" sz="1600" dirty="0" smtClean="0">
                <a:solidFill>
                  <a:schemeClr val="tx1"/>
                </a:solidFill>
              </a:rPr>
              <a:t>A modern restatement of existing law incorporating developments (</a:t>
            </a:r>
            <a:r>
              <a:rPr lang="en-GB" sz="1600" i="1" u="sng" dirty="0" smtClean="0">
                <a:solidFill>
                  <a:schemeClr val="tx1"/>
                </a:solidFill>
              </a:rPr>
              <a:t>Container Transport v </a:t>
            </a:r>
            <a:r>
              <a:rPr lang="en-GB" sz="1600" i="1" u="sng" dirty="0" err="1" smtClean="0">
                <a:solidFill>
                  <a:schemeClr val="tx1"/>
                </a:solidFill>
              </a:rPr>
              <a:t>Oceanus</a:t>
            </a:r>
            <a:r>
              <a:rPr lang="en-GB" sz="1600" i="1" u="sng" dirty="0" smtClean="0">
                <a:solidFill>
                  <a:schemeClr val="tx1"/>
                </a:solidFill>
              </a:rPr>
              <a:t> Mutual</a:t>
            </a:r>
            <a:r>
              <a:rPr lang="en-GB" sz="1600" dirty="0" smtClean="0">
                <a:solidFill>
                  <a:schemeClr val="tx1"/>
                </a:solidFill>
              </a:rPr>
              <a:t> (1984).</a:t>
            </a:r>
          </a:p>
          <a:p>
            <a:pPr>
              <a:buClr>
                <a:srgbClr val="99CCFF"/>
              </a:buClr>
              <a:buFont typeface="Wingdings"/>
            </a:pPr>
            <a:endParaRPr lang="en-GB" sz="1600" dirty="0" smtClean="0">
              <a:solidFill>
                <a:schemeClr val="tx1"/>
              </a:solidFill>
            </a:endParaRPr>
          </a:p>
          <a:p>
            <a:pPr>
              <a:buClr>
                <a:srgbClr val="99CCFF"/>
              </a:buClr>
              <a:buFont typeface="Wingdings"/>
            </a:pPr>
            <a:r>
              <a:rPr lang="en-GB" sz="1600" dirty="0" smtClean="0">
                <a:solidFill>
                  <a:schemeClr val="tx1"/>
                </a:solidFill>
              </a:rPr>
              <a:t>NB: Guidance as to what is “material” contained in Section 7 of the IA 2015.</a:t>
            </a:r>
          </a:p>
        </p:txBody>
      </p:sp>
      <p:pic>
        <p:nvPicPr>
          <p:cNvPr id="4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90995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Duty: reasonably clear and accessible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4864"/>
            <a:ext cx="8077200" cy="3814936"/>
          </a:xfrm>
        </p:spPr>
        <p:txBody>
          <a:bodyPr/>
          <a:lstStyle/>
          <a:p>
            <a:pPr>
              <a:buClr>
                <a:schemeClr val="accent3"/>
              </a:buClr>
            </a:pPr>
            <a:r>
              <a:rPr lang="en-GB" sz="1800" dirty="0" smtClean="0"/>
              <a:t>“Data dumping” no longer acceptable</a:t>
            </a:r>
          </a:p>
          <a:p>
            <a:pPr>
              <a:buClr>
                <a:schemeClr val="accent3"/>
              </a:buClr>
            </a:pPr>
            <a:endParaRPr lang="en-GB" sz="1800" dirty="0"/>
          </a:p>
          <a:p>
            <a:pPr>
              <a:buClr>
                <a:schemeClr val="accent3"/>
              </a:buClr>
            </a:pPr>
            <a:r>
              <a:rPr lang="en-GB" sz="1800" dirty="0" smtClean="0"/>
              <a:t>Insured required to “structure, index and signpost the information given”</a:t>
            </a:r>
          </a:p>
          <a:p>
            <a:pPr>
              <a:buClr>
                <a:schemeClr val="accent3"/>
              </a:buClr>
            </a:pPr>
            <a:endParaRPr lang="en-GB" sz="1800" dirty="0"/>
          </a:p>
          <a:p>
            <a:pPr>
              <a:buClr>
                <a:schemeClr val="accent3"/>
              </a:buClr>
            </a:pPr>
            <a:r>
              <a:rPr lang="en-GB" sz="1800" dirty="0" smtClean="0"/>
              <a:t>Risk effectively shifted onto brokers</a:t>
            </a:r>
          </a:p>
          <a:p>
            <a:pPr>
              <a:buClr>
                <a:schemeClr val="accent3"/>
              </a:buClr>
            </a:pPr>
            <a:endParaRPr lang="en-GB" sz="1800" dirty="0"/>
          </a:p>
          <a:p>
            <a:pPr>
              <a:buClr>
                <a:schemeClr val="accent3"/>
              </a:buClr>
            </a:pPr>
            <a:r>
              <a:rPr lang="en-GB" sz="1800" dirty="0" smtClean="0"/>
              <a:t>Key is asking right questions and suggesting sensible ways of organising data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68" y="0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88957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Duty: insured knows or ought to know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2856"/>
            <a:ext cx="8077200" cy="3886944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GB" sz="1800" dirty="0" smtClean="0"/>
              <a:t>Knowledge of:</a:t>
            </a:r>
          </a:p>
          <a:p>
            <a:pPr lvl="1">
              <a:buClr>
                <a:schemeClr val="accent2"/>
              </a:buClr>
            </a:pPr>
            <a:r>
              <a:rPr lang="en-GB" sz="1800" dirty="0"/>
              <a:t>Senior management</a:t>
            </a:r>
          </a:p>
          <a:p>
            <a:pPr lvl="1">
              <a:buClr>
                <a:schemeClr val="accent2"/>
              </a:buClr>
            </a:pPr>
            <a:r>
              <a:rPr lang="en-GB" sz="1800" dirty="0"/>
              <a:t>Those responsible for the </a:t>
            </a:r>
            <a:r>
              <a:rPr lang="en-GB" sz="1800" dirty="0" smtClean="0"/>
              <a:t>insurance (including brokers)</a:t>
            </a:r>
            <a:endParaRPr lang="en-GB" sz="1800" dirty="0"/>
          </a:p>
          <a:p>
            <a:pPr>
              <a:buClr>
                <a:schemeClr val="accent2"/>
              </a:buClr>
            </a:pPr>
            <a:endParaRPr lang="en-GB" sz="1800" dirty="0"/>
          </a:p>
          <a:p>
            <a:pPr>
              <a:buClr>
                <a:schemeClr val="accent2"/>
              </a:buClr>
            </a:pPr>
            <a:r>
              <a:rPr lang="en-GB" sz="1800" dirty="0" smtClean="0"/>
              <a:t>A “reasonable search of information available to the insured” required (s.4(6)):</a:t>
            </a:r>
          </a:p>
          <a:p>
            <a:pPr lvl="1">
              <a:buClr>
                <a:schemeClr val="accent2"/>
              </a:buClr>
            </a:pPr>
            <a:r>
              <a:rPr lang="en-GB" sz="1800" dirty="0" smtClean="0"/>
              <a:t>Computer records</a:t>
            </a:r>
          </a:p>
          <a:p>
            <a:pPr lvl="1">
              <a:buClr>
                <a:schemeClr val="accent2"/>
              </a:buClr>
            </a:pPr>
            <a:r>
              <a:rPr lang="en-GB" sz="1800" dirty="0" smtClean="0"/>
              <a:t>Individuals</a:t>
            </a:r>
          </a:p>
          <a:p>
            <a:pPr lvl="1">
              <a:buClr>
                <a:schemeClr val="accent2"/>
              </a:buClr>
            </a:pPr>
            <a:r>
              <a:rPr lang="en-GB" sz="1800" dirty="0" smtClean="0"/>
              <a:t>Outside advisors</a:t>
            </a:r>
            <a:endParaRPr lang="en-GB" sz="1800" dirty="0"/>
          </a:p>
        </p:txBody>
      </p:sp>
      <p:pic>
        <p:nvPicPr>
          <p:cNvPr id="6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5355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85289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077200" cy="780256"/>
          </a:xfrm>
        </p:spPr>
        <p:txBody>
          <a:bodyPr/>
          <a:lstStyle/>
          <a:p>
            <a:r>
              <a:rPr lang="en-GB" sz="3200" b="1" dirty="0" smtClean="0"/>
              <a:t>Exception: insurer knows / ought to know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76872"/>
            <a:ext cx="8077200" cy="3742928"/>
          </a:xfrm>
        </p:spPr>
        <p:txBody>
          <a:bodyPr/>
          <a:lstStyle/>
          <a:p>
            <a:pPr>
              <a:buClr>
                <a:schemeClr val="accent4"/>
              </a:buClr>
            </a:pPr>
            <a:r>
              <a:rPr lang="en-GB" sz="1800" dirty="0" smtClean="0"/>
              <a:t>Knowledge of any persons who play a meaningful role in the underwriting decision</a:t>
            </a:r>
          </a:p>
          <a:p>
            <a:pPr>
              <a:buClr>
                <a:schemeClr val="accent4"/>
              </a:buClr>
            </a:pPr>
            <a:endParaRPr lang="en-GB" sz="1800" dirty="0"/>
          </a:p>
          <a:p>
            <a:pPr>
              <a:buClr>
                <a:schemeClr val="accent4"/>
              </a:buClr>
            </a:pPr>
            <a:r>
              <a:rPr lang="en-GB" sz="1800" dirty="0" smtClean="0"/>
              <a:t>Information which is “common knowledge” (e.g. </a:t>
            </a:r>
            <a:r>
              <a:rPr lang="en-GB" sz="1800" i="1" u="sng" dirty="0" smtClean="0"/>
              <a:t>Hales v Reliance</a:t>
            </a:r>
            <a:r>
              <a:rPr lang="en-GB" sz="1800" dirty="0" smtClean="0"/>
              <a:t> (1960))</a:t>
            </a:r>
          </a:p>
          <a:p>
            <a:pPr>
              <a:buClr>
                <a:schemeClr val="accent4"/>
              </a:buClr>
            </a:pPr>
            <a:endParaRPr lang="en-GB" sz="1800" dirty="0"/>
          </a:p>
          <a:p>
            <a:pPr>
              <a:buClr>
                <a:schemeClr val="accent4"/>
              </a:buClr>
            </a:pPr>
            <a:r>
              <a:rPr lang="en-GB" sz="1800" dirty="0" smtClean="0"/>
              <a:t>No presumption of knowledge simply because insurer had the means of ascertaining that knowledge (</a:t>
            </a:r>
            <a:r>
              <a:rPr lang="en-GB" sz="1800" i="1" u="sng" dirty="0" err="1" smtClean="0"/>
              <a:t>Kingscroft</a:t>
            </a:r>
            <a:r>
              <a:rPr lang="en-GB" sz="1800" i="1" u="sng" dirty="0" smtClean="0"/>
              <a:t> v Nissan</a:t>
            </a:r>
            <a:r>
              <a:rPr lang="en-GB" sz="1800" dirty="0" smtClean="0"/>
              <a:t> (1994))</a:t>
            </a:r>
          </a:p>
          <a:p>
            <a:pPr>
              <a:buClr>
                <a:schemeClr val="accent4"/>
              </a:buClr>
            </a:pPr>
            <a:endParaRPr lang="en-GB" sz="1800" dirty="0"/>
          </a:p>
          <a:p>
            <a:pPr>
              <a:buClr>
                <a:schemeClr val="accent4"/>
              </a:buClr>
            </a:pPr>
            <a:r>
              <a:rPr lang="en-GB" sz="1800" dirty="0" smtClean="0"/>
              <a:t>BUT insurer deemed to know information which is held and which is readily available to underwriters (s.5(2)(a))</a:t>
            </a:r>
          </a:p>
          <a:p>
            <a:endParaRPr lang="en-GB" sz="1800" dirty="0"/>
          </a:p>
          <a:p>
            <a:endParaRPr lang="en-GB" sz="1800" dirty="0"/>
          </a:p>
        </p:txBody>
      </p:sp>
      <p:pic>
        <p:nvPicPr>
          <p:cNvPr id="6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63575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8077200" cy="914400"/>
          </a:xfrm>
        </p:spPr>
        <p:txBody>
          <a:bodyPr/>
          <a:lstStyle/>
          <a:p>
            <a:r>
              <a:rPr lang="en-GB" b="1" dirty="0" smtClean="0"/>
              <a:t>Exceptions: signposting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20888"/>
            <a:ext cx="8077200" cy="3598912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en-GB" sz="1800" dirty="0" smtClean="0"/>
              <a:t>Insured must try to give good disclosure and provide at least a good base on which insurers can make further enquiries</a:t>
            </a:r>
          </a:p>
          <a:p>
            <a:pPr>
              <a:buClr>
                <a:schemeClr val="accent1"/>
              </a:buClr>
            </a:pPr>
            <a:endParaRPr lang="en-GB" sz="1800" dirty="0"/>
          </a:p>
          <a:p>
            <a:pPr>
              <a:buClr>
                <a:schemeClr val="accent1"/>
              </a:buClr>
            </a:pPr>
            <a:r>
              <a:rPr lang="en-GB" sz="1800" dirty="0" smtClean="0"/>
              <a:t>Insurer must engage with the material and ask questions where appropriate</a:t>
            </a:r>
            <a:endParaRPr lang="en-GB" sz="1800" dirty="0"/>
          </a:p>
        </p:txBody>
      </p:sp>
      <p:pic>
        <p:nvPicPr>
          <p:cNvPr id="5" name="DACLogo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9216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7072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AC Beachcroft Master Template">
  <a:themeElements>
    <a:clrScheme name="DACB Powerpoint Master Theme">
      <a:dk1>
        <a:srgbClr val="000000"/>
      </a:dk1>
      <a:lt1>
        <a:srgbClr val="FFFFFF"/>
      </a:lt1>
      <a:dk2>
        <a:srgbClr val="000033"/>
      </a:dk2>
      <a:lt2>
        <a:srgbClr val="808080"/>
      </a:lt2>
      <a:accent1>
        <a:srgbClr val="99CCFF"/>
      </a:accent1>
      <a:accent2>
        <a:srgbClr val="C5D644"/>
      </a:accent2>
      <a:accent3>
        <a:srgbClr val="F5A0C3"/>
      </a:accent3>
      <a:accent4>
        <a:srgbClr val="FFCC33"/>
      </a:accent4>
      <a:accent5>
        <a:srgbClr val="008091"/>
      </a:accent5>
      <a:accent6>
        <a:srgbClr val="FF6600"/>
      </a:accent6>
      <a:hlink>
        <a:srgbClr val="0092D4"/>
      </a:hlink>
      <a:folHlink>
        <a:srgbClr val="9E9FCF"/>
      </a:folHlink>
    </a:clrScheme>
    <a:fontScheme name="Beachcroft Master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chcroft Master Template 1">
        <a:dk1>
          <a:srgbClr val="000000"/>
        </a:dk1>
        <a:lt1>
          <a:srgbClr val="FFFFFF"/>
        </a:lt1>
        <a:dk2>
          <a:srgbClr val="000033"/>
        </a:dk2>
        <a:lt2>
          <a:srgbClr val="808080"/>
        </a:lt2>
        <a:accent1>
          <a:srgbClr val="99CCFF"/>
        </a:accent1>
        <a:accent2>
          <a:srgbClr val="C5D644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2C23D"/>
        </a:accent6>
        <a:hlink>
          <a:srgbClr val="FF66FF"/>
        </a:hlink>
        <a:folHlink>
          <a:srgbClr val="FFCC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1000</Words>
  <Application>Microsoft Office PowerPoint</Application>
  <PresentationFormat>On-screen Show (4:3)</PresentationFormat>
  <Paragraphs>144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DAC Beachcroft Master Template</vt:lpstr>
      <vt:lpstr>The Insurance Act 2015  Tom Davison Steven Smith   By the end of this session, delegates will be able to discuss • what the Insurance Act 2015 is about. • the impact of the Act on Brokers and Insurers and what actions they need to undertake in order to comply • the move from Duty of Disclosure to Fair Presentation, incorporating what this entails and what is excluded. • the remedies available for misrepresentation and non disclosure. </vt:lpstr>
      <vt:lpstr>Introduction</vt:lpstr>
      <vt:lpstr>Damages for late payment</vt:lpstr>
      <vt:lpstr>Duty of disclosure: existing law</vt:lpstr>
      <vt:lpstr>     Duty of disclosure under IA 2015</vt:lpstr>
      <vt:lpstr>Duty: reasonably clear and accessible</vt:lpstr>
      <vt:lpstr>Duty: insured knows or ought to know</vt:lpstr>
      <vt:lpstr>Exception: insurer knows / ought to know</vt:lpstr>
      <vt:lpstr>Exceptions: signposting</vt:lpstr>
      <vt:lpstr>Example: X &amp; Co (1)</vt:lpstr>
      <vt:lpstr>Case study: X &amp; Co (2)</vt:lpstr>
      <vt:lpstr>Remedies: current regime</vt:lpstr>
      <vt:lpstr>Remedies under the IA 2015</vt:lpstr>
      <vt:lpstr>Remedies: deliberate or reckless</vt:lpstr>
      <vt:lpstr>Remedies: neither deliberate nor reckless</vt:lpstr>
      <vt:lpstr>Warranties: existing regime</vt:lpstr>
      <vt:lpstr>Warranties under the IA 2015</vt:lpstr>
      <vt:lpstr>Terms that seek to diminish the risk</vt:lpstr>
      <vt:lpstr>Any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Insurance Act 2015  Tom Davison Steven Smith   By the end of this session, delegates will be able to discuss • what the Insurance Act 2015 is about. • the impact of the Act on Brokers and Insurers and what actions they need to undertake in order to comply • the move from Duty of Disclosure to Fair Presentation, incorporating what this entails and what is excluded. • the remedies available for misrepresentation and non disclosure. </dc:title>
  <dc:creator>Sandra McDonald</dc:creator>
  <cp:lastModifiedBy>amktsanh</cp:lastModifiedBy>
  <cp:revision>1</cp:revision>
  <dcterms:modified xsi:type="dcterms:W3CDTF">2015-12-01T12:11:39Z</dcterms:modified>
</cp:coreProperties>
</file>