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8" r:id="rId3"/>
    <p:sldId id="259" r:id="rId4"/>
    <p:sldId id="261" r:id="rId5"/>
    <p:sldId id="297" r:id="rId6"/>
    <p:sldId id="302" r:id="rId7"/>
    <p:sldId id="301" r:id="rId8"/>
    <p:sldId id="298" r:id="rId9"/>
    <p:sldId id="300" r:id="rId10"/>
    <p:sldId id="299" r:id="rId11"/>
    <p:sldId id="304" r:id="rId12"/>
    <p:sldId id="306" r:id="rId13"/>
    <p:sldId id="305" r:id="rId14"/>
    <p:sldId id="307" r:id="rId15"/>
    <p:sldId id="311" r:id="rId16"/>
    <p:sldId id="316" r:id="rId17"/>
    <p:sldId id="317" r:id="rId18"/>
    <p:sldId id="310" r:id="rId19"/>
    <p:sldId id="309" r:id="rId20"/>
    <p:sldId id="308" r:id="rId21"/>
    <p:sldId id="315" r:id="rId22"/>
    <p:sldId id="314" r:id="rId23"/>
    <p:sldId id="313" r:id="rId24"/>
    <p:sldId id="312" r:id="rId25"/>
    <p:sldId id="321" r:id="rId26"/>
    <p:sldId id="320" r:id="rId27"/>
    <p:sldId id="319" r:id="rId28"/>
    <p:sldId id="318" r:id="rId29"/>
    <p:sldId id="322" r:id="rId30"/>
    <p:sldId id="294" r:id="rId31"/>
    <p:sldId id="290" r:id="rId32"/>
    <p:sldId id="296" r:id="rId33"/>
  </p:sldIdLst>
  <p:sldSz cx="9144000" cy="6858000" type="screen4x3"/>
  <p:notesSz cx="68580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28DFF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6087" autoAdjust="0"/>
  </p:normalViewPr>
  <p:slideViewPr>
    <p:cSldViewPr>
      <p:cViewPr varScale="1">
        <p:scale>
          <a:sx n="53" d="100"/>
          <a:sy n="53" d="100"/>
        </p:scale>
        <p:origin x="-1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34" y="-132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02" y="0"/>
            <a:ext cx="297180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4B728-C816-48E6-96C3-56C83CB278C2}" type="datetimeFigureOut">
              <a:rPr lang="en-US" smtClean="0"/>
              <a:pPr/>
              <a:t>11/10/2015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7180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02" y="9428959"/>
            <a:ext cx="297180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7CF40-11CC-4796-B1F4-FFEACF0FC1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704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1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1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715154"/>
            <a:ext cx="502920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71801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30306"/>
            <a:ext cx="2971801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3AF162-8C92-436D-8C0D-53EA4D1A8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82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D936A-77B6-4535-A5C5-AB4AEC038A9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b="0" baseline="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23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89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36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21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906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05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29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05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Mention</a:t>
            </a:r>
            <a:r>
              <a:rPr lang="en-GB" baseline="0" dirty="0" smtClean="0"/>
              <a:t> about automatic unfair dismissal claims on the rise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936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48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1982-323D-4029-A708-6C4A8E5160D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endParaRPr lang="en-GB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30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56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Seeing more and more cases involving social media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058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354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077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505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032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541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849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76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06395-AD37-43FE-838C-CEA3A4F0545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06395-AD37-43FE-838C-CEA3A4F0545F}" type="slidenum">
              <a:rPr lang="en-US" smtClean="0"/>
              <a:pPr/>
              <a:t>31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60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4657E-B6A4-4C1B-9E29-E3C5BEE4F2B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88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Provide example of recent case over dispute over pay and overtime. Issue will be much harder to address</a:t>
            </a:r>
            <a:r>
              <a:rPr lang="en-GB" baseline="0" dirty="0" smtClean="0"/>
              <a:t> without key written information having been provided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18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59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8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3AF162-8C92-436D-8C0D-53EA4D1A886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2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Appt generic screen.png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2" t="15097" r="19463" b="2501"/>
          <a:stretch/>
        </p:blipFill>
        <p:spPr>
          <a:xfrm>
            <a:off x="0" y="1"/>
            <a:ext cx="9161751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Tahoma" pitchFamily="-80" charset="0"/>
          <a:ea typeface="ＭＳ Ｐゴシック" pitchFamily="-8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–"/>
        <a:defRPr sz="28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•"/>
        <a:defRPr sz="24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–"/>
        <a:defRPr sz="20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»"/>
        <a:defRPr sz="20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»"/>
        <a:defRPr sz="20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»"/>
        <a:defRPr sz="20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»"/>
        <a:defRPr sz="20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D4980"/>
        </a:buClr>
        <a:buChar char="»"/>
        <a:defRPr sz="2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zacal@gasolicitors.com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Appt home screen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1" t="15593" r="-308" b="1604"/>
          <a:stretch/>
        </p:blipFill>
        <p:spPr>
          <a:xfrm>
            <a:off x="-66740" y="-28366"/>
            <a:ext cx="9319260" cy="6922787"/>
          </a:xfrm>
          <a:prstGeom prst="rect">
            <a:avLst/>
          </a:prstGeom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696200" cy="838200"/>
          </a:xfrm>
        </p:spPr>
        <p:txBody>
          <a:bodyPr/>
          <a:lstStyle/>
          <a:p>
            <a:pPr eaLnBrk="1" hangingPunct="1"/>
            <a:r>
              <a:rPr lang="en-US" sz="4500" dirty="0" smtClean="0"/>
              <a:t>Employment Law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35263"/>
            <a:ext cx="7696200" cy="838200"/>
          </a:xfrm>
          <a:noFill/>
        </p:spPr>
        <p:txBody>
          <a:bodyPr/>
          <a:lstStyle/>
          <a:p>
            <a:pPr algn="l" eaLnBrk="1" hangingPunct="1"/>
            <a:r>
              <a:rPr lang="en-US" sz="4400" dirty="0" smtClean="0">
                <a:solidFill>
                  <a:schemeClr val="bg1"/>
                </a:solidFill>
              </a:rPr>
              <a:t>The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Deductions from Wages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When can they be made?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Now?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No!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636912"/>
            <a:ext cx="3971156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9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Deduction from Wages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/>
          </a:p>
          <a:p>
            <a:r>
              <a:rPr lang="en-GB" sz="2000" dirty="0" smtClean="0">
                <a:solidFill>
                  <a:schemeClr val="tx1"/>
                </a:solidFill>
              </a:rPr>
              <a:t>Permitted deductions – tax and national insurance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All other deductions require written consent 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Solution – Contract!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976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Intellectual Property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Developed in the workplace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Who owns it?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Confusion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Solution – Contract!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268488"/>
            <a:ext cx="3216879" cy="252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7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Training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Employer pays for training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Employee resigns soon after training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Employer is out of pocket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Training costs clause within a contract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5840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Restrictive Covenants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Prevents employees leaving and competing and damaging the business.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Common types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Non compete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Non solicitation of business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Non solicitation of employees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Reasonableness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Duration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Appropriate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82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Employment Tribunal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Deals with employment disputes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Fees – employees must pay: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Issuing Fees between £160 and £250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Hearing Fees between £230 and £950</a:t>
            </a:r>
          </a:p>
          <a:p>
            <a:pPr marL="457200" lvl="1" indent="0"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Claims down by 70-80%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Appeals – unsuccessful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Reforms – under review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08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ACAS Early Conciliation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Employee must do this before they can make a claim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Lasts for 1 month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Purpose is to seek to resolve disputes before a claim is issued to the Employment Tribunal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278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Limitation Periods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3 months less one day from date of: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Dismissal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Deduction of Wages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Act of Discrimination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Extended by ACAS Early Conciliation 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Unfair Dismissal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>
                <a:solidFill>
                  <a:schemeClr val="tx1"/>
                </a:solidFill>
              </a:rPr>
              <a:t>Unfair Dismissal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Qualifying Service = 2 years employment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Automatic Unfair Dismissal = no minimum qualifying service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Disciplinary Process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Fair Reasons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Conduct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Capability/Performance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Redundancy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Statutory Restriction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Some Other Substantial Reason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Not retirement = age discrimination</a:t>
            </a:r>
          </a:p>
          <a:p>
            <a:pPr lvl="1"/>
            <a:endParaRPr lang="en-GB" sz="1800" dirty="0" smtClean="0"/>
          </a:p>
          <a:p>
            <a:pPr marL="457200" lvl="1" indent="0">
              <a:buNone/>
            </a:pP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01165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Unfair Dismissal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>
                <a:solidFill>
                  <a:schemeClr val="tx1"/>
                </a:solidFill>
              </a:rPr>
              <a:t>Awards</a:t>
            </a:r>
            <a:endParaRPr lang="en-GB" sz="1800" dirty="0">
              <a:solidFill>
                <a:schemeClr val="tx1"/>
              </a:solidFill>
            </a:endParaRP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Compensation - maximum = lower of 12 months pay or £78,335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Unlimited compensation for automatic unfair dismissal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Basic Award – formula based on length of service and </a:t>
            </a:r>
            <a:r>
              <a:rPr lang="en-GB" sz="1800" dirty="0" smtClean="0">
                <a:solidFill>
                  <a:schemeClr val="tx1"/>
                </a:solidFill>
              </a:rPr>
              <a:t>pay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Repay Tribunal Fees</a:t>
            </a:r>
            <a:endParaRPr lang="en-GB" sz="1800" dirty="0">
              <a:solidFill>
                <a:schemeClr val="tx1"/>
              </a:solidFill>
            </a:endParaRP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Legal Fees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Not generally recoverable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Legal Expenses Insurance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92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Purpose of today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The Basics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Recent Developments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Your Pack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Timings</a:t>
            </a:r>
          </a:p>
          <a:p>
            <a:endParaRPr lang="en-GB" sz="2000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Discrimination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Protected </a:t>
            </a:r>
            <a:r>
              <a:rPr lang="en-GB" sz="2000" dirty="0" smtClean="0">
                <a:solidFill>
                  <a:schemeClr val="tx1"/>
                </a:solidFill>
              </a:rPr>
              <a:t>Characteristics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Age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Disability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Gender Reassignment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Marriage and civil partnership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Pregnancy and maternity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Race 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Religion and Belief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Sex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Sexual Orientation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40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Discrimination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No qualifying service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Awards– unlimited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Legal Fees – not generally recoverable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Can be brought against organisations and individuals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916832"/>
            <a:ext cx="289783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88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Social Media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sz="2000" dirty="0" smtClean="0"/>
          </a:p>
          <a:p>
            <a:r>
              <a:rPr lang="en-GB" sz="2000" dirty="0" smtClean="0">
                <a:solidFill>
                  <a:schemeClr val="tx1"/>
                </a:solidFill>
              </a:rPr>
              <a:t>Increasing impact on employment</a:t>
            </a:r>
          </a:p>
          <a:p>
            <a:r>
              <a:rPr lang="en-GB" sz="2000" dirty="0">
                <a:solidFill>
                  <a:schemeClr val="tx1"/>
                </a:solidFill>
              </a:rPr>
              <a:t>ACAS Guidance - </a:t>
            </a:r>
            <a:r>
              <a:rPr lang="en-GB" sz="2000" dirty="0" smtClean="0">
                <a:solidFill>
                  <a:schemeClr val="tx1"/>
                </a:solidFill>
              </a:rPr>
              <a:t>www.acas.org.uk/index.aspx?articleid=3375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42393"/>
            <a:ext cx="2378075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213995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80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Social Media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No settled rules or approach from the Employment Tribunal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Important to have a clear policy on use of social media in and out of work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Conflicting case law: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Walters v </a:t>
            </a:r>
            <a:r>
              <a:rPr lang="en-GB" sz="1600" dirty="0" err="1" smtClean="0">
                <a:solidFill>
                  <a:schemeClr val="tx1"/>
                </a:solidFill>
              </a:rPr>
              <a:t>Asda</a:t>
            </a:r>
            <a:r>
              <a:rPr lang="en-GB" sz="1600" dirty="0" smtClean="0">
                <a:solidFill>
                  <a:schemeClr val="tx1"/>
                </a:solidFill>
              </a:rPr>
              <a:t> Stores Limited </a:t>
            </a:r>
          </a:p>
          <a:p>
            <a:pPr lvl="1"/>
            <a:r>
              <a:rPr lang="en-GB" sz="1600" dirty="0" err="1" smtClean="0">
                <a:solidFill>
                  <a:schemeClr val="tx1"/>
                </a:solidFill>
              </a:rPr>
              <a:t>Preece</a:t>
            </a:r>
            <a:r>
              <a:rPr lang="en-GB" sz="1600" dirty="0" smtClean="0">
                <a:solidFill>
                  <a:schemeClr val="tx1"/>
                </a:solidFill>
              </a:rPr>
              <a:t> v JD </a:t>
            </a:r>
            <a:r>
              <a:rPr lang="en-GB" sz="1600" dirty="0" err="1" smtClean="0">
                <a:solidFill>
                  <a:schemeClr val="tx1"/>
                </a:solidFill>
              </a:rPr>
              <a:t>Wetherspoons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</a:rPr>
              <a:t>plc</a:t>
            </a:r>
            <a:endParaRPr lang="en-GB" sz="1600" dirty="0" smtClean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Social media use outside of work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Pay v United Kingdom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Game Retail Limited v Laws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806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Overtime and Holiday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Bear Scotland case – November 2014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Impact = holiday pay should be calculated to include overtime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Guaranteed overtime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Voluntary overtime?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Yes, in the non binding Northern Ireland case of Patterson v </a:t>
            </a:r>
            <a:r>
              <a:rPr lang="en-GB" sz="2000" dirty="0" err="1" smtClean="0">
                <a:solidFill>
                  <a:schemeClr val="tx1"/>
                </a:solidFill>
              </a:rPr>
              <a:t>Castlereagh</a:t>
            </a:r>
            <a:r>
              <a:rPr lang="en-GB" sz="2000" dirty="0" smtClean="0">
                <a:solidFill>
                  <a:schemeClr val="tx1"/>
                </a:solidFill>
              </a:rPr>
              <a:t> Borough Council 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Unclear at present</a:t>
            </a:r>
          </a:p>
          <a:p>
            <a:pPr lvl="1"/>
            <a:endParaRPr lang="en-GB" sz="16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Appeal – expected 8 &amp; 9 December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Overtime and Holiday Pay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Calculations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Unclear 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Suggested approach is average earnings over previous 12 weeks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Deductions must be no more than 3 months apart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Employees can only go back two years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9088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Shared Parental Leave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What is Shared Parental Leave (SPL)?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Leave to enable ‘parents’ to share the care of the child flexibly in its first </a:t>
            </a:r>
            <a:r>
              <a:rPr lang="en-GB" sz="2000" dirty="0" smtClean="0">
                <a:solidFill>
                  <a:schemeClr val="tx1"/>
                </a:solidFill>
              </a:rPr>
              <a:t>year</a:t>
            </a:r>
            <a:endParaRPr lang="en-GB" sz="2000" dirty="0">
              <a:solidFill>
                <a:schemeClr val="tx1"/>
              </a:solidFill>
            </a:endParaRP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Applies to babies due after 5 April 2015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Maximum of 50 weeks can be ‘shared’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Right to make 3 bookings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Continuous leave must be granted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Request for discontinuous can be refused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81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Shared Parental Leave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What </a:t>
            </a:r>
            <a:r>
              <a:rPr lang="en-GB" sz="2000" dirty="0">
                <a:solidFill>
                  <a:schemeClr val="tx1"/>
                </a:solidFill>
              </a:rPr>
              <a:t>is Shared Parental Pay (SPP</a:t>
            </a:r>
            <a:r>
              <a:rPr lang="en-GB" sz="2000" dirty="0" smtClean="0">
                <a:solidFill>
                  <a:schemeClr val="tx1"/>
                </a:solidFill>
              </a:rPr>
              <a:t>)?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Separate </a:t>
            </a:r>
            <a:r>
              <a:rPr lang="en-GB" sz="2000" dirty="0">
                <a:solidFill>
                  <a:schemeClr val="tx1"/>
                </a:solidFill>
              </a:rPr>
              <a:t>right from SPL with different eligibility </a:t>
            </a:r>
            <a:r>
              <a:rPr lang="en-GB" sz="2000" dirty="0" smtClean="0">
                <a:solidFill>
                  <a:schemeClr val="tx1"/>
                </a:solidFill>
              </a:rPr>
              <a:t>criteria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Maximum </a:t>
            </a:r>
            <a:r>
              <a:rPr lang="en-GB" sz="2000" dirty="0">
                <a:solidFill>
                  <a:schemeClr val="tx1"/>
                </a:solidFill>
              </a:rPr>
              <a:t>of 37 weeks can be ‘shared</a:t>
            </a:r>
            <a:r>
              <a:rPr lang="en-GB" sz="2000" dirty="0" smtClean="0">
                <a:solidFill>
                  <a:schemeClr val="tx1"/>
                </a:solidFill>
              </a:rPr>
              <a:t>’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Current </a:t>
            </a:r>
            <a:r>
              <a:rPr lang="en-GB" sz="2000" dirty="0">
                <a:solidFill>
                  <a:schemeClr val="tx1"/>
                </a:solidFill>
              </a:rPr>
              <a:t>statutory rate of £139.58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Very complicated rules!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May be extended to grandparents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Little take up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50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199728"/>
          </a:xfrm>
        </p:spPr>
        <p:txBody>
          <a:bodyPr/>
          <a:lstStyle/>
          <a:p>
            <a:pPr algn="ctr"/>
            <a:r>
              <a:rPr lang="en-GB" dirty="0" smtClean="0"/>
              <a:t>Living Wage &amp; National </a:t>
            </a:r>
            <a:br>
              <a:rPr lang="en-GB" dirty="0" smtClean="0"/>
            </a:br>
            <a:r>
              <a:rPr lang="en-GB" dirty="0" smtClean="0"/>
              <a:t>Minimum Wage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>
                <a:solidFill>
                  <a:schemeClr val="tx1"/>
                </a:solidFill>
              </a:rPr>
              <a:t>Government attempt to increase earnings 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Current National Minimum Wage = £6.70 per hour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Living Wage of £7.20 per hour to come in on 6 April 2016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Aim by 2020 is £9.00 per hour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Failure to pay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Unlawful deduction of wages claims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Criminal and civil penalties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</a:rPr>
              <a:t>Naming and shaming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6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Peripatetic Employees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Recent European case </a:t>
            </a:r>
          </a:p>
          <a:p>
            <a:pPr lvl="1"/>
            <a:r>
              <a:rPr lang="es-ES" sz="2000" dirty="0" smtClean="0">
                <a:solidFill>
                  <a:schemeClr val="tx1"/>
                </a:solidFill>
              </a:rPr>
              <a:t>“</a:t>
            </a:r>
            <a:r>
              <a:rPr lang="es-ES" sz="2000" dirty="0" err="1" smtClean="0">
                <a:solidFill>
                  <a:schemeClr val="tx1"/>
                </a:solidFill>
              </a:rPr>
              <a:t>Tyco</a:t>
            </a:r>
            <a:r>
              <a:rPr lang="es-ES" sz="2000" dirty="0" smtClean="0">
                <a:solidFill>
                  <a:schemeClr val="tx1"/>
                </a:solidFill>
              </a:rPr>
              <a:t>” Case (</a:t>
            </a:r>
            <a:r>
              <a:rPr lang="es-ES" sz="2000" dirty="0" err="1" smtClean="0">
                <a:solidFill>
                  <a:schemeClr val="tx1"/>
                </a:solidFill>
              </a:rPr>
              <a:t>Federacion</a:t>
            </a: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>
                <a:solidFill>
                  <a:schemeClr val="tx1"/>
                </a:solidFill>
              </a:rPr>
              <a:t>de Servicios Privados del sindicato Comisiones Obreras v </a:t>
            </a:r>
            <a:r>
              <a:rPr lang="es-ES" sz="2000" dirty="0" err="1">
                <a:solidFill>
                  <a:schemeClr val="tx1"/>
                </a:solidFill>
              </a:rPr>
              <a:t>Tyco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  <a:r>
              <a:rPr lang="es-ES" sz="2000" dirty="0" err="1" smtClean="0">
                <a:solidFill>
                  <a:schemeClr val="tx1"/>
                </a:solidFill>
              </a:rPr>
              <a:t>Integrated</a:t>
            </a: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>
                <a:solidFill>
                  <a:schemeClr val="tx1"/>
                </a:solidFill>
              </a:rPr>
              <a:t>Security SL and </a:t>
            </a:r>
            <a:r>
              <a:rPr lang="es-ES" sz="2000" dirty="0" err="1" smtClean="0">
                <a:solidFill>
                  <a:schemeClr val="tx1"/>
                </a:solidFill>
              </a:rPr>
              <a:t>another</a:t>
            </a:r>
            <a:r>
              <a:rPr lang="es-ES" sz="2000" dirty="0" smtClean="0">
                <a:solidFill>
                  <a:schemeClr val="tx1"/>
                </a:solidFill>
              </a:rPr>
              <a:t>)</a:t>
            </a:r>
          </a:p>
          <a:p>
            <a:endParaRPr lang="es-ES" sz="2400" dirty="0">
              <a:solidFill>
                <a:schemeClr val="tx1"/>
              </a:solidFill>
            </a:endParaRPr>
          </a:p>
          <a:p>
            <a:r>
              <a:rPr lang="es-ES" sz="2000" dirty="0" smtClean="0">
                <a:solidFill>
                  <a:schemeClr val="tx1"/>
                </a:solidFill>
              </a:rPr>
              <a:t>Workers with no fixed  place of work, who travel for work should be paid for journeys to first appointments and home from last appointment</a:t>
            </a:r>
          </a:p>
          <a:p>
            <a:pPr lvl="1"/>
            <a:r>
              <a:rPr lang="es-ES" sz="2000" dirty="0" smtClean="0">
                <a:solidFill>
                  <a:schemeClr val="tx1"/>
                </a:solidFill>
              </a:rPr>
              <a:t>Salespeople</a:t>
            </a:r>
          </a:p>
          <a:p>
            <a:pPr lvl="1"/>
            <a:r>
              <a:rPr lang="es-ES" sz="2000" dirty="0" smtClean="0">
                <a:solidFill>
                  <a:schemeClr val="tx1"/>
                </a:solidFill>
              </a:rPr>
              <a:t>Care workers</a:t>
            </a:r>
          </a:p>
          <a:p>
            <a:pPr marL="457200" lvl="1" indent="0">
              <a:buNone/>
            </a:pPr>
            <a:r>
              <a:rPr lang="es-ES" sz="1600" dirty="0" smtClean="0">
                <a:solidFill>
                  <a:schemeClr val="tx1"/>
                </a:solidFill>
              </a:rPr>
              <a:t> 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98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Employment Department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Rhiain Lewis, Head of Department  				            </a:t>
            </a:r>
          </a:p>
          <a:p>
            <a:pPr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Robert Zacal, Solicitor</a:t>
            </a:r>
          </a:p>
          <a:p>
            <a:endParaRPr lang="en-GB" dirty="0" smtClean="0"/>
          </a:p>
          <a:p>
            <a:endParaRPr lang="en-GB" dirty="0" smtClean="0"/>
          </a:p>
          <a:p>
            <a:pPr eaLnBrk="1" hangingPunct="1"/>
            <a:endParaRPr lang="en-GB" dirty="0" smtClean="0"/>
          </a:p>
        </p:txBody>
      </p:sp>
      <p:pic>
        <p:nvPicPr>
          <p:cNvPr id="4" name="Picture 3" descr="Rhia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2714620"/>
            <a:ext cx="2286016" cy="1357322"/>
          </a:xfrm>
          <a:prstGeom prst="rect">
            <a:avLst/>
          </a:prstGeom>
        </p:spPr>
      </p:pic>
      <p:pic>
        <p:nvPicPr>
          <p:cNvPr id="5" name="Picture 4" descr="Ro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4214818"/>
            <a:ext cx="2286016" cy="1522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tx1"/>
                </a:solidFill>
              </a:rPr>
              <a:t>Any Questions?</a:t>
            </a:r>
          </a:p>
          <a:p>
            <a:pPr>
              <a:buNone/>
            </a:pPr>
            <a:endParaRPr lang="en-GB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Rob </a:t>
            </a:r>
            <a:r>
              <a:rPr lang="en-GB" sz="2000" dirty="0">
                <a:solidFill>
                  <a:schemeClr val="tx1"/>
                </a:solidFill>
              </a:rPr>
              <a:t>Zacal, Employment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Solicitor</a:t>
            </a:r>
            <a:r>
              <a:rPr lang="en-GB" sz="2000" dirty="0">
                <a:solidFill>
                  <a:schemeClr val="tx1"/>
                </a:solidFill>
              </a:rPr>
              <a:t>, GA Solicitors LLP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01752 </a:t>
            </a:r>
            <a:r>
              <a:rPr lang="en-GB" sz="2000" dirty="0">
                <a:solidFill>
                  <a:schemeClr val="tx1"/>
                </a:solidFill>
              </a:rPr>
              <a:t>513549 or </a:t>
            </a:r>
            <a:r>
              <a:rPr lang="en-GB" sz="2000" dirty="0">
                <a:hlinkClick r:id="rId3"/>
              </a:rPr>
              <a:t>robert.zacal@gasolicitors.com</a:t>
            </a:r>
            <a:endParaRPr lang="en-GB" sz="2000" dirty="0"/>
          </a:p>
          <a:p>
            <a:pPr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GA Solicitors – A team to rely 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928802"/>
            <a:ext cx="8786874" cy="4114800"/>
          </a:xfrm>
        </p:spPr>
        <p:txBody>
          <a:bodyPr/>
          <a:lstStyle/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If you need a solicitor, the chances are you need help with a problem.</a:t>
            </a:r>
            <a:br>
              <a:rPr lang="en-GB" sz="2000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Don’t worry, you’re in safe hands.* 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Whether you are from a publicly quoted company or a small family business; from the public sector or a private individual, you will appreciate and value our top-flight legal advice, outstanding service and straightforward approach. 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We have teams of specialists to help you with:</a:t>
            </a:r>
          </a:p>
          <a:p>
            <a:pPr>
              <a:buNone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		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		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			*</a:t>
            </a:r>
            <a:r>
              <a:rPr lang="en-GB" sz="1600" dirty="0" smtClean="0">
                <a:solidFill>
                  <a:schemeClr val="tx1"/>
                </a:solidFill>
              </a:rPr>
              <a:t>In a recent survey 100% of our clients</a:t>
            </a:r>
          </a:p>
          <a:p>
            <a:pPr>
              <a:buNone/>
            </a:pPr>
            <a:r>
              <a:rPr lang="en-GB" sz="1600" dirty="0" smtClean="0">
                <a:solidFill>
                  <a:schemeClr val="tx1"/>
                </a:solidFill>
              </a:rPr>
              <a:t>			  rated our service as good or excellent.</a:t>
            </a:r>
          </a:p>
          <a:p>
            <a:pPr>
              <a:buNone/>
            </a:pPr>
            <a:endParaRPr lang="en-GB" sz="2000" dirty="0" smtClean="0"/>
          </a:p>
        </p:txBody>
      </p:sp>
      <p:pic>
        <p:nvPicPr>
          <p:cNvPr id="4" name="Picture 3" descr="Questionnaire-Templa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00570"/>
            <a:ext cx="1452555" cy="1644402"/>
          </a:xfrm>
          <a:prstGeom prst="rect">
            <a:avLst/>
          </a:prstGeom>
        </p:spPr>
      </p:pic>
      <p:pic>
        <p:nvPicPr>
          <p:cNvPr id="5" name="Picture 4" descr="Capture team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4074" y="3714752"/>
            <a:ext cx="2429926" cy="246674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Disclaimer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u="sng" dirty="0">
                <a:solidFill>
                  <a:schemeClr val="tx1"/>
                </a:solidFill>
              </a:rPr>
              <a:t>This presentation constitutes only a summary of the aspects of employment law(and is up to date as at 4 November 2015). GA Solicitors will not be held liable for any reliance on this presentation.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dirty="0" smtClean="0"/>
              <a:t>Section 1 Statement of Particulars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GB" sz="2000" dirty="0" smtClean="0"/>
          </a:p>
          <a:p>
            <a:pPr eaLnBrk="1" hangingPunct="1">
              <a:buNone/>
            </a:pPr>
            <a:endParaRPr lang="en-GB" sz="2000" dirty="0" smtClean="0"/>
          </a:p>
          <a:p>
            <a:r>
              <a:rPr lang="en-GB" sz="2000" dirty="0" smtClean="0">
                <a:solidFill>
                  <a:schemeClr val="tx1"/>
                </a:solidFill>
              </a:rPr>
              <a:t>Legal Requirement </a:t>
            </a: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 Section 1 of the Employment Rights Act 1996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Must be provided to new employees within 2 months of the start date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None/>
            </a:pPr>
            <a:endParaRPr lang="en-GB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368152"/>
          </a:xfrm>
        </p:spPr>
        <p:txBody>
          <a:bodyPr/>
          <a:lstStyle/>
          <a:p>
            <a:pPr algn="ctr"/>
            <a:r>
              <a:rPr lang="en-GB" dirty="0" smtClean="0"/>
              <a:t>What is a S.1 Statement </a:t>
            </a:r>
            <a:br>
              <a:rPr lang="en-GB" dirty="0" smtClean="0"/>
            </a:br>
            <a:r>
              <a:rPr lang="en-GB" dirty="0" smtClean="0"/>
              <a:t>of Particulars?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Summary of key terms of employment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Names of the parties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Start date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Start date of continuous employment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Salary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Pay dates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Hours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Holiday, sick pay, pension entitlement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Notice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Job Title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Permanent or fixed term</a:t>
            </a:r>
          </a:p>
          <a:p>
            <a:pPr lvl="1"/>
            <a:r>
              <a:rPr lang="en-GB" sz="1800" dirty="0" smtClean="0">
                <a:solidFill>
                  <a:schemeClr val="tx1"/>
                </a:solidFill>
              </a:rPr>
              <a:t>Any collective agreements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392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Failure to Provide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Failure </a:t>
            </a:r>
            <a:r>
              <a:rPr lang="en-GB" sz="2000" dirty="0">
                <a:solidFill>
                  <a:schemeClr val="tx1"/>
                </a:solidFill>
              </a:rPr>
              <a:t>= Potential Employment Tribunal claim 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2 – 4 weeks gross wages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Bigger Issue - Confusion!</a:t>
            </a:r>
            <a:endParaRPr lang="en-GB" sz="2000" dirty="0">
              <a:solidFill>
                <a:schemeClr val="tx1"/>
              </a:solidFill>
            </a:endParaRPr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  <a:p>
            <a:endParaRPr lang="en-GB" sz="2400" dirty="0" smtClean="0"/>
          </a:p>
          <a:p>
            <a:pPr lvl="1"/>
            <a:endParaRPr lang="en-GB" sz="2000" dirty="0"/>
          </a:p>
          <a:p>
            <a:endParaRPr lang="en-GB" sz="2000" dirty="0" smtClean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681772"/>
            <a:ext cx="4229468" cy="21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Contracts of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/>
          </a:p>
          <a:p>
            <a:r>
              <a:rPr lang="en-GB" sz="2000" dirty="0" smtClean="0">
                <a:solidFill>
                  <a:schemeClr val="tx1"/>
                </a:solidFill>
              </a:rPr>
              <a:t>Crucial!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More detailed than a S.1 Statement of Particulars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Covers anything needed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0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Notice - Employers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Statutory Minimum Notice </a:t>
            </a:r>
          </a:p>
          <a:p>
            <a:pPr lvl="1"/>
            <a:endParaRPr lang="en-GB" sz="2000" dirty="0" smtClean="0">
              <a:solidFill>
                <a:schemeClr val="tx1"/>
              </a:solidFill>
            </a:endParaRP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Section 86 of the Employment Rights Act 1996</a:t>
            </a:r>
          </a:p>
          <a:p>
            <a:pPr lvl="1"/>
            <a:endParaRPr lang="en-GB" sz="2000" dirty="0" smtClean="0">
              <a:solidFill>
                <a:schemeClr val="tx1"/>
              </a:solidFill>
            </a:endParaRPr>
          </a:p>
          <a:p>
            <a:pPr lvl="1"/>
            <a:r>
              <a:rPr lang="en-GB" sz="2000" dirty="0" smtClean="0">
                <a:solidFill>
                  <a:schemeClr val="tx1"/>
                </a:solidFill>
              </a:rPr>
              <a:t>Employer:</a:t>
            </a:r>
          </a:p>
          <a:p>
            <a:pPr lvl="2"/>
            <a:r>
              <a:rPr lang="en-GB" sz="2000" dirty="0" smtClean="0">
                <a:solidFill>
                  <a:schemeClr val="tx1"/>
                </a:solidFill>
              </a:rPr>
              <a:t> 1 week after someone has been employed for one month.</a:t>
            </a:r>
          </a:p>
          <a:p>
            <a:pPr lvl="2"/>
            <a:r>
              <a:rPr lang="en-GB" sz="2000" dirty="0" smtClean="0">
                <a:solidFill>
                  <a:schemeClr val="tx1"/>
                </a:solidFill>
              </a:rPr>
              <a:t>1 week for each complete year after 2 years.</a:t>
            </a:r>
          </a:p>
          <a:p>
            <a:pPr lvl="2"/>
            <a:r>
              <a:rPr lang="en-GB" sz="2000" dirty="0" smtClean="0">
                <a:solidFill>
                  <a:schemeClr val="tx1"/>
                </a:solidFill>
              </a:rPr>
              <a:t>Maximum of 12 weeks notice.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7159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Notice - Employees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400" dirty="0" smtClean="0"/>
          </a:p>
          <a:p>
            <a:endParaRPr lang="en-GB" sz="2400" dirty="0"/>
          </a:p>
          <a:p>
            <a:r>
              <a:rPr lang="en-GB" sz="2000" dirty="0" smtClean="0">
                <a:solidFill>
                  <a:schemeClr val="tx1"/>
                </a:solidFill>
              </a:rPr>
              <a:t>1 weeks notice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Regardless of length of employment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132856"/>
            <a:ext cx="344656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wGA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NewGAppt template</Template>
  <TotalTime>2546</TotalTime>
  <Words>985</Words>
  <Application>Microsoft Office PowerPoint</Application>
  <PresentationFormat>On-screen Show (4:3)</PresentationFormat>
  <Paragraphs>324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NewGAppt template</vt:lpstr>
      <vt:lpstr>Employment Law</vt:lpstr>
      <vt:lpstr>Introduction</vt:lpstr>
      <vt:lpstr>Employment Department</vt:lpstr>
      <vt:lpstr>Section 1 Statement of Particulars </vt:lpstr>
      <vt:lpstr>What is a S.1 Statement  of Particulars?</vt:lpstr>
      <vt:lpstr>Failure to Provide</vt:lpstr>
      <vt:lpstr>Contracts of Employment</vt:lpstr>
      <vt:lpstr>Notice - Employers</vt:lpstr>
      <vt:lpstr>Notice - Employees</vt:lpstr>
      <vt:lpstr>Deductions from Wages</vt:lpstr>
      <vt:lpstr>Deduction from Wages</vt:lpstr>
      <vt:lpstr>Intellectual Property</vt:lpstr>
      <vt:lpstr>Training Costs</vt:lpstr>
      <vt:lpstr>Restrictive Covenants</vt:lpstr>
      <vt:lpstr>Employment Tribunal</vt:lpstr>
      <vt:lpstr>ACAS Early Conciliation</vt:lpstr>
      <vt:lpstr>Limitation Periods</vt:lpstr>
      <vt:lpstr>Unfair Dismissal</vt:lpstr>
      <vt:lpstr>Unfair Dismissal</vt:lpstr>
      <vt:lpstr>Discrimination</vt:lpstr>
      <vt:lpstr>Discrimination</vt:lpstr>
      <vt:lpstr>Social Media</vt:lpstr>
      <vt:lpstr>Social Media</vt:lpstr>
      <vt:lpstr>Overtime and Holiday Pay</vt:lpstr>
      <vt:lpstr>Overtime and Holiday Pay</vt:lpstr>
      <vt:lpstr>Shared Parental Leave</vt:lpstr>
      <vt:lpstr>Shared Parental Leave</vt:lpstr>
      <vt:lpstr>Living Wage &amp; National  Minimum Wage</vt:lpstr>
      <vt:lpstr>Peripatetic Employees</vt:lpstr>
      <vt:lpstr>PowerPoint Presentation</vt:lpstr>
      <vt:lpstr>GA Solicitors – A team to rely on</vt:lpstr>
      <vt:lpstr>Disclaimer</vt:lpstr>
    </vt:vector>
  </TitlesOfParts>
  <Company>Gill Akaster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Katy McKenna</dc:creator>
  <cp:lastModifiedBy>Venetia Morrison</cp:lastModifiedBy>
  <cp:revision>138</cp:revision>
  <cp:lastPrinted>2015-11-04T11:59:52Z</cp:lastPrinted>
  <dcterms:created xsi:type="dcterms:W3CDTF">2014-08-21T09:03:48Z</dcterms:created>
  <dcterms:modified xsi:type="dcterms:W3CDTF">2015-11-10T17:28:39Z</dcterms:modified>
</cp:coreProperties>
</file>