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98" r:id="rId4"/>
    <p:sldId id="300" r:id="rId5"/>
    <p:sldId id="299" r:id="rId6"/>
    <p:sldId id="303" r:id="rId7"/>
    <p:sldId id="304" r:id="rId8"/>
    <p:sldId id="305" r:id="rId9"/>
    <p:sldId id="310" r:id="rId10"/>
    <p:sldId id="316" r:id="rId11"/>
    <p:sldId id="322" r:id="rId12"/>
    <p:sldId id="323" r:id="rId13"/>
    <p:sldId id="325" r:id="rId14"/>
    <p:sldId id="32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3200" kern="1200">
        <a:solidFill>
          <a:schemeClr val="accent2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FFCC"/>
    <a:srgbClr val="33CCCC"/>
    <a:srgbClr val="00FFFF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89373" autoAdjust="0"/>
  </p:normalViewPr>
  <p:slideViewPr>
    <p:cSldViewPr>
      <p:cViewPr varScale="1">
        <p:scale>
          <a:sx n="93" d="100"/>
          <a:sy n="93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22354A6-6DCD-9145-A9D4-AC97F3417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0F59F-2EB6-944B-A139-85AC09D1077D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11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12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13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0F59F-2EB6-944B-A139-85AC09D1077D}" type="slidenum">
              <a:rPr lang="en-US"/>
              <a:pPr/>
              <a:t>14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2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3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4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5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7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748E5-8CC9-0641-9077-4AD5F582C577}" type="slidenum">
              <a:rPr lang="en-US"/>
              <a:pPr/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_larg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3000" y="3392424"/>
            <a:ext cx="7080504" cy="21701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2672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2400" y="228600"/>
            <a:ext cx="8839200" cy="54864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304800" y="3048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insert page header</a:t>
            </a:r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insert page text</a:t>
            </a:r>
            <a:endParaRPr lang="en-US" dirty="0"/>
          </a:p>
        </p:txBody>
      </p:sp>
      <p:pic>
        <p:nvPicPr>
          <p:cNvPr id="11" name="Picture 10" descr="blue_small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400" y="5755766"/>
            <a:ext cx="2667000" cy="818769"/>
          </a:xfrm>
          <a:prstGeom prst="rect">
            <a:avLst/>
          </a:prstGeom>
        </p:spPr>
      </p:pic>
      <p:pic>
        <p:nvPicPr>
          <p:cNvPr id="13" name="Picture 12" descr="chartered-insurance-institute-gif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034" y="5286388"/>
            <a:ext cx="857256" cy="11694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Social Engineering – “Hacking the Human” 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428736"/>
            <a:ext cx="8248648" cy="371477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Hackers toolkits use different methods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Applications, Adverts and Malware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Passwords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Case Studies</a:t>
            </a:r>
            <a:r>
              <a:rPr lang="en-US" sz="3600" i="1" dirty="0" smtClean="0">
                <a:solidFill>
                  <a:srgbClr val="BA1623"/>
                </a:solidFill>
                <a:latin typeface="Georgia"/>
              </a:rPr>
              <a:t/>
            </a:r>
            <a:br>
              <a:rPr lang="en-US" sz="3600" i="1" dirty="0" smtClean="0">
                <a:solidFill>
                  <a:srgbClr val="BA1623"/>
                </a:solidFill>
                <a:latin typeface="Georgia"/>
              </a:rPr>
            </a:b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142984"/>
            <a:ext cx="8248648" cy="392909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US" dirty="0" smtClean="0"/>
              <a:t>Crypto Viruses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Virtualisation</a:t>
            </a:r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Denial of Service Attack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Network Breach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Denial of Access</a:t>
            </a:r>
            <a:r>
              <a:rPr lang="en-US" sz="3600" i="1" dirty="0" smtClean="0">
                <a:solidFill>
                  <a:srgbClr val="BA1623"/>
                </a:solidFill>
                <a:latin typeface="Georgia"/>
              </a:rPr>
              <a:t/>
            </a:r>
            <a:br>
              <a:rPr lang="en-US" sz="3600" i="1" dirty="0" smtClean="0">
                <a:solidFill>
                  <a:srgbClr val="BA1623"/>
                </a:solidFill>
                <a:latin typeface="Georgia"/>
              </a:rPr>
            </a:b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142984"/>
            <a:ext cx="8248648" cy="392909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US" dirty="0" err="1" smtClean="0"/>
              <a:t>Botnets</a:t>
            </a:r>
            <a:r>
              <a:rPr lang="en-US" dirty="0" smtClean="0"/>
              <a:t> can be hired out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There is no physical damage to the target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Substantial BI impact for on-line traders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100 </a:t>
            </a:r>
            <a:r>
              <a:rPr lang="en-GB" dirty="0" err="1" smtClean="0"/>
              <a:t>Gb</a:t>
            </a:r>
            <a:r>
              <a:rPr lang="en-GB" dirty="0" smtClean="0"/>
              <a:t> per second</a:t>
            </a:r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Clr>
                <a:srgbClr val="BA1623"/>
              </a:buClr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0070C0"/>
                </a:solidFill>
              </a:rPr>
              <a:t>Keylogger</a:t>
            </a:r>
            <a:r>
              <a:rPr lang="en-US" sz="4000" dirty="0" smtClean="0">
                <a:solidFill>
                  <a:srgbClr val="0070C0"/>
                </a:solidFill>
              </a:rPr>
              <a:t> Breach</a:t>
            </a:r>
            <a:r>
              <a:rPr lang="en-US" sz="3600" i="1" dirty="0" smtClean="0">
                <a:solidFill>
                  <a:srgbClr val="BA1623"/>
                </a:solidFill>
                <a:latin typeface="Georgia"/>
              </a:rPr>
              <a:t/>
            </a:r>
            <a:br>
              <a:rPr lang="en-US" sz="3600" i="1" dirty="0" smtClean="0">
                <a:solidFill>
                  <a:srgbClr val="BA1623"/>
                </a:solidFill>
                <a:latin typeface="Georgia"/>
              </a:rPr>
            </a:b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000108"/>
            <a:ext cx="8248648" cy="392909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US" dirty="0" smtClean="0"/>
              <a:t>USB Amazon £40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No administration rights required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Key strokes saved in flash memory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 User name and password can be read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5429288" cy="15696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chemeClr val="bg1"/>
                </a:solidFill>
                <a:latin typeface="Baskerville Old Face" pitchFamily="18" charset="0"/>
                <a:cs typeface="Vijaya" pitchFamily="34" charset="0"/>
              </a:rPr>
              <a:t>Questions</a:t>
            </a:r>
            <a:r>
              <a:rPr lang="en-GB" sz="7200" dirty="0" smtClean="0">
                <a:solidFill>
                  <a:schemeClr val="bg1"/>
                </a:solidFill>
                <a:latin typeface="Baskerville Old Face" pitchFamily="18" charset="0"/>
                <a:cs typeface="Vijaya" pitchFamily="34" charset="0"/>
              </a:rPr>
              <a:t> </a:t>
            </a:r>
            <a:r>
              <a:rPr lang="en-GB" sz="9600" dirty="0" smtClean="0">
                <a:solidFill>
                  <a:schemeClr val="bg1"/>
                </a:solidFill>
                <a:latin typeface="Vijaya" pitchFamily="34" charset="0"/>
                <a:cs typeface="Vijaya" pitchFamily="34" charset="0"/>
              </a:rPr>
              <a:t> </a:t>
            </a:r>
            <a:endParaRPr lang="en-GB" sz="9600" dirty="0">
              <a:solidFill>
                <a:schemeClr val="bg1"/>
              </a:solidFill>
              <a:latin typeface="Vijaya" pitchFamily="34" charset="0"/>
              <a:cs typeface="Vijay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285720" y="1000108"/>
            <a:ext cx="8534400" cy="4267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sz="4400" dirty="0" smtClean="0"/>
              <a:t>An Introduction to Cyber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3200" dirty="0" smtClean="0"/>
              <a:t>Dr Mark Hawksworth</a:t>
            </a:r>
          </a:p>
          <a:p>
            <a:pPr algn="ctr"/>
            <a:r>
              <a:rPr lang="en-US" sz="3200" dirty="0" smtClean="0"/>
              <a:t>Technology Practice Group Leader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9552" y="548680"/>
            <a:ext cx="8320086" cy="4572032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pPr indent="-241200">
              <a:lnSpc>
                <a:spcPct val="200000"/>
              </a:lnSpc>
              <a:spcAft>
                <a:spcPts val="1200"/>
              </a:spcAft>
              <a:buClr>
                <a:srgbClr val="BA1623"/>
              </a:buClr>
            </a:pPr>
            <a:r>
              <a:rPr lang="en-GB" sz="5100" dirty="0" smtClean="0"/>
              <a:t>Who carries out “Cyber Crime”</a:t>
            </a:r>
          </a:p>
          <a:p>
            <a:pPr indent="-241200">
              <a:lnSpc>
                <a:spcPct val="200000"/>
              </a:lnSpc>
              <a:spcAft>
                <a:spcPts val="1200"/>
              </a:spcAft>
              <a:buClr>
                <a:srgbClr val="BA1623"/>
              </a:buClr>
            </a:pPr>
            <a:r>
              <a:rPr lang="en-GB" sz="5100" dirty="0" smtClean="0"/>
              <a:t>Why have Cyber incidents become so prevalent</a:t>
            </a:r>
          </a:p>
          <a:p>
            <a:pPr indent="-241200">
              <a:lnSpc>
                <a:spcPct val="200000"/>
              </a:lnSpc>
              <a:spcAft>
                <a:spcPts val="1200"/>
              </a:spcAft>
              <a:buClr>
                <a:srgbClr val="BA1623"/>
              </a:buClr>
            </a:pPr>
            <a:r>
              <a:rPr lang="en-GB" sz="5100" dirty="0" smtClean="0"/>
              <a:t>Social Engineering</a:t>
            </a:r>
          </a:p>
          <a:p>
            <a:pPr indent="-241200">
              <a:lnSpc>
                <a:spcPct val="200000"/>
              </a:lnSpc>
              <a:spcAft>
                <a:spcPts val="1200"/>
              </a:spcAft>
              <a:buClr>
                <a:srgbClr val="BA1623"/>
              </a:buClr>
            </a:pPr>
            <a:r>
              <a:rPr lang="en-GB" sz="5100" dirty="0" smtClean="0"/>
              <a:t>Case Studies for some common Cyber incidents</a:t>
            </a:r>
          </a:p>
          <a:p>
            <a:pPr indent="-241200">
              <a:lnSpc>
                <a:spcPct val="200000"/>
              </a:lnSpc>
              <a:spcAft>
                <a:spcPts val="1200"/>
              </a:spcAft>
              <a:buClr>
                <a:srgbClr val="BA1623"/>
              </a:buClr>
            </a:pPr>
            <a:r>
              <a:rPr lang="en-GB" sz="5100" dirty="0" smtClean="0"/>
              <a:t>Recent high profile Cyber incidents </a:t>
            </a:r>
            <a:endParaRPr lang="en-US" sz="5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357166"/>
            <a:ext cx="8248648" cy="76674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Who carries out Cyber Crime?</a:t>
            </a: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71472" y="857232"/>
            <a:ext cx="8248648" cy="4267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Skilled individuals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Organised Crime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Corporate Espionage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Insider threats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err="1" smtClean="0"/>
              <a:t>Hacktivists</a:t>
            </a:r>
            <a:endParaRPr lang="en-GB" dirty="0" smtClean="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State sponsored attacks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Clr>
                <a:srgbClr val="BA1623"/>
              </a:buClr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285720" y="1000108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Clr>
                <a:srgbClr val="528F2A"/>
              </a:buClr>
            </a:pPr>
            <a:r>
              <a:rPr lang="en-GB" sz="2800" dirty="0" smtClean="0"/>
              <a:t>   The </a:t>
            </a:r>
            <a:r>
              <a:rPr lang="en-GB" sz="2800" dirty="0"/>
              <a:t>nature of the risk has changed from </a:t>
            </a:r>
            <a:r>
              <a:rPr lang="en-GB" sz="2800" dirty="0" smtClean="0"/>
              <a:t>individuals seeking </a:t>
            </a:r>
            <a:r>
              <a:rPr lang="en-GB" sz="2800" dirty="0"/>
              <a:t>notoriety / kudos to criminals presenting a targeted advanced persistent </a:t>
            </a:r>
            <a:r>
              <a:rPr lang="en-GB" sz="2800" dirty="0" smtClean="0"/>
              <a:t>threat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00034" y="3357562"/>
            <a:ext cx="82153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/>
            <a:r>
              <a:rPr lang="en-GB" altLang="en-US" sz="2800" dirty="0">
                <a:solidFill>
                  <a:schemeClr val="tx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Network infrastructures can contain thousands of applications, delivering different functions, including interaction with external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Why is Cyber profiling now?</a:t>
            </a: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000108"/>
            <a:ext cx="8248648" cy="392909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indent="-241200">
              <a:lnSpc>
                <a:spcPct val="20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The Onion Ring “TOR”</a:t>
            </a:r>
          </a:p>
          <a:p>
            <a:pPr indent="-241200">
              <a:lnSpc>
                <a:spcPct val="20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Digital currency</a:t>
            </a:r>
          </a:p>
          <a:p>
            <a:pPr indent="-241200">
              <a:lnSpc>
                <a:spcPct val="20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Web pages selling illegal goods / data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Clr>
                <a:srgbClr val="BA1623"/>
              </a:buClr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The Onion Ring</a:t>
            </a:r>
            <a:r>
              <a:rPr lang="en-US" sz="3600" i="1" dirty="0" smtClean="0">
                <a:solidFill>
                  <a:srgbClr val="BA1623"/>
                </a:solidFill>
                <a:latin typeface="Georgia"/>
              </a:rPr>
              <a:t/>
            </a:r>
            <a:br>
              <a:rPr lang="en-US" sz="3600" i="1" dirty="0" smtClean="0">
                <a:solidFill>
                  <a:srgbClr val="BA1623"/>
                </a:solidFill>
                <a:latin typeface="Georgia"/>
              </a:rPr>
            </a:b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142984"/>
            <a:ext cx="8248648" cy="392909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Gives anonymity on-line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Actual address is masked using relays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Can be used to set up anonymous accounts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 No source if unsecured domestic </a:t>
            </a:r>
            <a:r>
              <a:rPr lang="en-GB" dirty="0" err="1" smtClean="0"/>
              <a:t>WiFi</a:t>
            </a:r>
            <a:r>
              <a:rPr lang="en-GB" dirty="0" smtClean="0"/>
              <a:t> is used 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+mn-lt"/>
              </a:rPr>
              <a:t>Wardriving</a:t>
            </a:r>
            <a:r>
              <a:rPr lang="en-US" sz="3600" i="1" dirty="0" smtClean="0">
                <a:solidFill>
                  <a:srgbClr val="BA1623"/>
                </a:solidFill>
                <a:latin typeface="Georgia"/>
              </a:rPr>
              <a:t/>
            </a:r>
            <a:br>
              <a:rPr lang="en-US" sz="3600" i="1" dirty="0" smtClean="0">
                <a:solidFill>
                  <a:srgbClr val="BA1623"/>
                </a:solidFill>
                <a:latin typeface="Georgia"/>
              </a:rPr>
            </a:br>
            <a:endParaRPr lang="en-US" sz="3600" i="1" dirty="0">
              <a:solidFill>
                <a:srgbClr val="0070C0"/>
              </a:solidFill>
              <a:latin typeface="Georgia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357158" y="1357298"/>
            <a:ext cx="8248648" cy="392909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  <a:spcAft>
                <a:spcPts val="1200"/>
              </a:spcAft>
              <a:buClr>
                <a:srgbClr val="BA1623"/>
              </a:buClr>
            </a:pPr>
            <a:r>
              <a:rPr lang="en-GB" dirty="0" smtClean="0"/>
              <a:t>   </a:t>
            </a:r>
            <a:r>
              <a:rPr lang="en-GB" dirty="0" err="1" smtClean="0"/>
              <a:t>Wardriving</a:t>
            </a:r>
            <a:r>
              <a:rPr lang="en-GB" dirty="0" smtClean="0"/>
              <a:t> is the act of searching for open Wi-Fi wireless networks by a person in a moving vehicle, using a portable computer, </a:t>
            </a:r>
            <a:r>
              <a:rPr lang="en-GB" dirty="0" err="1" smtClean="0"/>
              <a:t>smartphone</a:t>
            </a:r>
            <a:r>
              <a:rPr lang="en-GB" dirty="0" smtClean="0"/>
              <a:t> or personal digital assistant (PDA).</a:t>
            </a:r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Clr>
                <a:srgbClr val="BA1623"/>
              </a:buClr>
              <a:buFont typeface="Wingdings" pitchFamily="2" charset="2"/>
              <a:buChar char="Ø"/>
            </a:pP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1472" y="500042"/>
            <a:ext cx="8248648" cy="76674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+mn-lt"/>
              </a:rPr>
              <a:t>Digital Currency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2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00034" y="1196752"/>
            <a:ext cx="8248648" cy="408450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400" dirty="0" smtClean="0"/>
              <a:t> Decentralised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400" dirty="0" smtClean="0"/>
              <a:t> Transactions held in a public register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400" dirty="0" smtClean="0"/>
              <a:t> Interchangeable with tangible currency</a:t>
            </a:r>
          </a:p>
          <a:p>
            <a:pPr indent="-241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400" dirty="0" smtClean="0"/>
              <a:t> </a:t>
            </a:r>
            <a:r>
              <a:rPr lang="en-GB" sz="2400" dirty="0" err="1" smtClean="0"/>
              <a:t>Bitcoin</a:t>
            </a:r>
            <a:r>
              <a:rPr lang="en-GB" sz="2400" dirty="0" smtClean="0"/>
              <a:t> value $1 in 2010 to $100 in 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_template_June">
  <a:themeElements>
    <a:clrScheme name="Custom 1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EB7"/>
      </a:accent1>
      <a:accent2>
        <a:srgbClr val="0E50C1"/>
      </a:accent2>
      <a:accent3>
        <a:srgbClr val="14374F"/>
      </a:accent3>
      <a:accent4>
        <a:srgbClr val="000000"/>
      </a:accent4>
      <a:accent5>
        <a:srgbClr val="1A2B63"/>
      </a:accent5>
      <a:accent6>
        <a:srgbClr val="5C76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CL_template_June</Template>
  <TotalTime>6200</TotalTime>
  <Words>324</Words>
  <Application>Microsoft Office PowerPoint</Application>
  <PresentationFormat>On-screen Show (4:3)</PresentationFormat>
  <Paragraphs>84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CL_template_June</vt:lpstr>
      <vt:lpstr>Slide 1</vt:lpstr>
      <vt:lpstr>Slide 2</vt:lpstr>
      <vt:lpstr>Slide 3</vt:lpstr>
      <vt:lpstr>Who carries out Cyber Crime?</vt:lpstr>
      <vt:lpstr>Slide 5</vt:lpstr>
      <vt:lpstr>Why is Cyber profiling now?</vt:lpstr>
      <vt:lpstr>The Onion Ring </vt:lpstr>
      <vt:lpstr>Wardriving </vt:lpstr>
      <vt:lpstr>Digital Currency</vt:lpstr>
      <vt:lpstr>Social Engineering – “Hacking the Human” </vt:lpstr>
      <vt:lpstr>Case Studies </vt:lpstr>
      <vt:lpstr>Denial of Access </vt:lpstr>
      <vt:lpstr>Keylogger Breach </vt:lpstr>
      <vt:lpstr>Slide 14</vt:lpstr>
    </vt:vector>
  </TitlesOfParts>
  <Company>Cunningham Lindsey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Study</dc:creator>
  <cp:lastModifiedBy>amktsanh</cp:lastModifiedBy>
  <cp:revision>434</cp:revision>
  <dcterms:created xsi:type="dcterms:W3CDTF">2012-05-03T10:24:11Z</dcterms:created>
  <dcterms:modified xsi:type="dcterms:W3CDTF">2015-10-12T10:02:38Z</dcterms:modified>
</cp:coreProperties>
</file>