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1" r:id="rId2"/>
  </p:sldMasterIdLst>
  <p:notesMasterIdLst>
    <p:notesMasterId r:id="rId19"/>
  </p:notesMasterIdLst>
  <p:handoutMasterIdLst>
    <p:handoutMasterId r:id="rId20"/>
  </p:handoutMasterIdLst>
  <p:sldIdLst>
    <p:sldId id="265" r:id="rId3"/>
    <p:sldId id="386" r:id="rId4"/>
    <p:sldId id="379" r:id="rId5"/>
    <p:sldId id="383" r:id="rId6"/>
    <p:sldId id="274" r:id="rId7"/>
    <p:sldId id="375" r:id="rId8"/>
    <p:sldId id="270" r:id="rId9"/>
    <p:sldId id="376" r:id="rId10"/>
    <p:sldId id="381" r:id="rId11"/>
    <p:sldId id="264" r:id="rId12"/>
    <p:sldId id="382" r:id="rId13"/>
    <p:sldId id="385" r:id="rId14"/>
    <p:sldId id="377" r:id="rId15"/>
    <p:sldId id="384" r:id="rId16"/>
    <p:sldId id="387" r:id="rId17"/>
    <p:sldId id="321" r:id="rId18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8">
          <p15:clr>
            <a:srgbClr val="A4A3A4"/>
          </p15:clr>
        </p15:guide>
        <p15:guide id="2" orient="horz" pos="3912">
          <p15:clr>
            <a:srgbClr val="A4A3A4"/>
          </p15:clr>
        </p15:guide>
        <p15:guide id="3" orient="horz" pos="1072">
          <p15:clr>
            <a:srgbClr val="A4A3A4"/>
          </p15:clr>
        </p15:guide>
        <p15:guide id="4" orient="horz" pos="1012">
          <p15:clr>
            <a:srgbClr val="A4A3A4"/>
          </p15:clr>
        </p15:guide>
        <p15:guide id="5" orient="horz" pos="497">
          <p15:clr>
            <a:srgbClr val="A4A3A4"/>
          </p15:clr>
        </p15:guide>
        <p15:guide id="6" orient="horz" pos="3637">
          <p15:clr>
            <a:srgbClr val="A4A3A4"/>
          </p15:clr>
        </p15:guide>
        <p15:guide id="7" orient="horz" pos="1720">
          <p15:clr>
            <a:srgbClr val="A4A3A4"/>
          </p15:clr>
        </p15:guide>
        <p15:guide id="8" orient="horz" pos="2330">
          <p15:clr>
            <a:srgbClr val="A4A3A4"/>
          </p15:clr>
        </p15:guide>
        <p15:guide id="9" orient="horz" pos="1876">
          <p15:clr>
            <a:srgbClr val="A4A3A4"/>
          </p15:clr>
        </p15:guide>
        <p15:guide id="10" pos="1128">
          <p15:clr>
            <a:srgbClr val="A4A3A4"/>
          </p15:clr>
        </p15:guide>
        <p15:guide id="11" pos="5530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  <p15:guide id="14" pos="4184">
          <p15:clr>
            <a:srgbClr val="A4A3A4"/>
          </p15:clr>
        </p15:guide>
        <p15:guide id="15" pos="232">
          <p15:clr>
            <a:srgbClr val="A4A3A4"/>
          </p15:clr>
        </p15:guide>
        <p15:guide id="16" pos="4636">
          <p15:clr>
            <a:srgbClr val="A4A3A4"/>
          </p15:clr>
        </p15:guide>
        <p15:guide id="17" pos="3833">
          <p15:clr>
            <a:srgbClr val="A4A3A4"/>
          </p15:clr>
        </p15:guide>
        <p15:guide id="18" pos="2028">
          <p15:clr>
            <a:srgbClr val="A4A3A4"/>
          </p15:clr>
        </p15:guide>
        <p15:guide id="19" pos="1581">
          <p15:clr>
            <a:srgbClr val="A4A3A4"/>
          </p15:clr>
        </p15:guide>
        <p15:guide id="20" pos="3737">
          <p15:clr>
            <a:srgbClr val="A4A3A4"/>
          </p15:clr>
        </p15:guide>
        <p15:guide id="21" pos="1491">
          <p15:clr>
            <a:srgbClr val="A4A3A4"/>
          </p15:clr>
        </p15:guide>
        <p15:guide id="22" pos="1934">
          <p15:clr>
            <a:srgbClr val="A4A3A4"/>
          </p15:clr>
        </p15:guide>
        <p15:guide id="23" pos="4271">
          <p15:clr>
            <a:srgbClr val="A4A3A4"/>
          </p15:clr>
        </p15:guide>
        <p15:guide id="24" pos="4731">
          <p15:clr>
            <a:srgbClr val="A4A3A4"/>
          </p15:clr>
        </p15:guide>
        <p15:guide id="25" pos="1039">
          <p15:clr>
            <a:srgbClr val="A4A3A4"/>
          </p15:clr>
        </p15:guide>
        <p15:guide id="26" pos="3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1020" y="-102"/>
      </p:cViewPr>
      <p:guideLst>
        <p:guide orient="horz" pos="918"/>
        <p:guide orient="horz" pos="3912"/>
        <p:guide orient="horz" pos="1072"/>
        <p:guide orient="horz" pos="1012"/>
        <p:guide orient="horz" pos="497"/>
        <p:guide orient="horz" pos="3637"/>
        <p:guide orient="horz" pos="1720"/>
        <p:guide orient="horz" pos="2330"/>
        <p:guide orient="horz" pos="1876"/>
        <p:guide pos="1128"/>
        <p:guide pos="5530"/>
        <p:guide pos="2835"/>
        <p:guide pos="2925"/>
        <p:guide pos="4184"/>
        <p:guide pos="232"/>
        <p:guide pos="4636"/>
        <p:guide pos="3833"/>
        <p:guide pos="2028"/>
        <p:guide pos="1581"/>
        <p:guide pos="3737"/>
        <p:guide pos="1491"/>
        <p:guide pos="1934"/>
        <p:guide pos="4271"/>
        <p:guide pos="4731"/>
        <p:guide pos="1039"/>
        <p:guide pos="3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-2160" y="-78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47E4-9208-45ED-8224-1AD6E875B711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5860-1A52-4A3A-98E4-ECB64709A4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594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1B42-E013-4BCC-99C5-47C9E3CCCCEF}" type="datetimeFigureOut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DCE1C-F309-4647-A589-0417310520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54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89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‘Hacker’ may or may not include employees</a:t>
            </a:r>
          </a:p>
          <a:p>
            <a:endParaRPr lang="en-GB" dirty="0" smtClean="0"/>
          </a:p>
          <a:p>
            <a:r>
              <a:rPr lang="en-GB" dirty="0" smtClean="0"/>
              <a:t>Where does data have</a:t>
            </a:r>
            <a:r>
              <a:rPr lang="en-GB" baseline="0" dirty="0" smtClean="0"/>
              <a:t> to be held? Insured’s own systems only, or are OSPs covered?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858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140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725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DPA: 1. fair</a:t>
            </a:r>
            <a:r>
              <a:rPr lang="en-GB" baseline="0" dirty="0" smtClean="0"/>
              <a:t> and lawful processing; 2. obtained for specific purpose; 3. adequate, relevant and not excessive; 4. accurate and kept up to date; 5. retained no longer than necessary; 6. rights of data subject (access, prevention of processing); 7. Appropriate steps taken to secure data; 8. Transfer outside of EEA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096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096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DCE1C-F309-4647-A589-0417310520F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096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800225" y="1487224"/>
            <a:ext cx="7343775" cy="53707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76375"/>
            <a:ext cx="9144000" cy="0"/>
          </a:xfrm>
          <a:prstGeom prst="line">
            <a:avLst/>
          </a:prstGeom>
          <a:ln w="635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85938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361587"/>
            <a:ext cx="1008889" cy="49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8" y="1724026"/>
            <a:ext cx="5343522" cy="702732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127" y="2602232"/>
            <a:ext cx="5343523" cy="42672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80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00" y="1724399"/>
            <a:ext cx="5342400" cy="1440000"/>
          </a:xfrm>
        </p:spPr>
        <p:txBody>
          <a:bodyPr anchor="t"/>
          <a:lstStyle>
            <a:lvl1pPr algn="l">
              <a:lnSpc>
                <a:spcPct val="95000"/>
              </a:lnSpc>
              <a:defRPr sz="2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9161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00" y="1724399"/>
            <a:ext cx="5342400" cy="1440000"/>
          </a:xfrm>
        </p:spPr>
        <p:txBody>
          <a:bodyPr anchor="t"/>
          <a:lstStyle>
            <a:lvl1pPr algn="l">
              <a:lnSpc>
                <a:spcPct val="95000"/>
              </a:lnSpc>
              <a:defRPr sz="2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014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1391706"/>
            <a:ext cx="6272212" cy="4818594"/>
          </a:xfrm>
        </p:spPr>
        <p:txBody>
          <a:bodyPr anchor="t"/>
          <a:lstStyle>
            <a:lvl1pPr algn="l">
              <a:lnSpc>
                <a:spcPct val="95000"/>
              </a:lnSpc>
              <a:defRPr sz="3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53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1391706"/>
            <a:ext cx="6272212" cy="4818594"/>
          </a:xfrm>
        </p:spPr>
        <p:txBody>
          <a:bodyPr anchor="t"/>
          <a:lstStyle>
            <a:lvl1pPr algn="l">
              <a:lnSpc>
                <a:spcPct val="95000"/>
              </a:lnSpc>
              <a:defRPr sz="3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2972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84137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365125" y="1476375"/>
            <a:ext cx="84137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068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84137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365126" y="2059781"/>
            <a:ext cx="8388350" cy="414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4067969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51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4137025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368300" y="1828800"/>
            <a:ext cx="4104000" cy="43709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A49-2E25-4150-A2E3-3AA4FC2241FD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4635053" y="1466305"/>
            <a:ext cx="4137025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650463" y="1828800"/>
            <a:ext cx="4104000" cy="4370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3361066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00934" y="1581149"/>
            <a:ext cx="3362400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2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4" y="6266403"/>
            <a:ext cx="3586721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5053" y="6266403"/>
            <a:ext cx="3585600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11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Large Chart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62801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365125" y="2059781"/>
            <a:ext cx="6264000" cy="414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44C5-5A96-4890-A4C2-3A47464113D5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4067969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46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A49-2E25-4150-A2E3-3AA4FC2241FD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4635053" y="1466305"/>
            <a:ext cx="4137025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650463" y="1828219"/>
            <a:ext cx="4104000" cy="4370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00934" y="1581149"/>
            <a:ext cx="3362400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2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5053" y="6266403"/>
            <a:ext cx="3585600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5125" y="1581149"/>
            <a:ext cx="4133850" cy="4620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116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365125" y="1466305"/>
            <a:ext cx="62801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4580467" y="2187573"/>
            <a:ext cx="1998134" cy="4013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33C-F5F3-4E06-9B53-0B598F5D7074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4069557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hart Placeholder 14"/>
          <p:cNvSpPr>
            <a:spLocks noGrp="1"/>
          </p:cNvSpPr>
          <p:nvPr>
            <p:ph type="chart" sz="quarter" idx="17"/>
          </p:nvPr>
        </p:nvSpPr>
        <p:spPr>
          <a:xfrm>
            <a:off x="2472796" y="2187573"/>
            <a:ext cx="1998134" cy="4013721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Chart Placeholder 14"/>
          <p:cNvSpPr>
            <a:spLocks noGrp="1"/>
          </p:cNvSpPr>
          <p:nvPr>
            <p:ph type="chart" sz="quarter" idx="18"/>
          </p:nvPr>
        </p:nvSpPr>
        <p:spPr>
          <a:xfrm>
            <a:off x="368300" y="2187573"/>
            <a:ext cx="1998134" cy="4013721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3" y="2028750"/>
            <a:ext cx="1933046" cy="209550"/>
          </a:xfrm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en-US" dirty="0" smtClean="0"/>
              <a:t>Click to edit Chart sub-title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538677" y="2028750"/>
            <a:ext cx="1933046" cy="209550"/>
          </a:xfrm>
        </p:spPr>
        <p:txBody>
          <a:bodyPr>
            <a:normAutofit/>
          </a:bodyPr>
          <a:lstStyle>
            <a:lvl1pPr marL="0" indent="0" rtl="0">
              <a:buNone/>
              <a:defRPr sz="1000" b="1"/>
            </a:lvl1pPr>
          </a:lstStyle>
          <a:p>
            <a:pPr lvl="0"/>
            <a:r>
              <a:rPr lang="en-US" dirty="0" smtClean="0"/>
              <a:t>Click to edit Chart sub-title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45555" y="2028750"/>
            <a:ext cx="1933046" cy="209550"/>
          </a:xfrm>
        </p:spPr>
        <p:txBody>
          <a:bodyPr>
            <a:normAutofit/>
          </a:bodyPr>
          <a:lstStyle>
            <a:lvl1pPr marL="0" indent="0" rtl="0">
              <a:buNone/>
              <a:defRPr sz="1000" b="1"/>
            </a:lvl1pPr>
          </a:lstStyle>
          <a:p>
            <a:pPr lvl="0"/>
            <a:r>
              <a:rPr lang="en-US" dirty="0" smtClean="0"/>
              <a:t>Click to edit Chart sub-title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52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476375"/>
            <a:ext cx="9144000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85938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8" y="1724026"/>
            <a:ext cx="5343522" cy="702732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127" y="2602232"/>
            <a:ext cx="5343523" cy="42672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361587"/>
            <a:ext cx="1008890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56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6550"/>
            <a:ext cx="8413750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276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6550"/>
            <a:ext cx="4135438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43436" y="1606550"/>
            <a:ext cx="4135438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798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9200"/>
            <a:ext cx="2705100" cy="3044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68300" y="4788692"/>
            <a:ext cx="2701925" cy="97551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  <a:lvl2pPr marL="180000" indent="0">
              <a:spcAft>
                <a:spcPts val="0"/>
              </a:spcAft>
              <a:buNone/>
              <a:defRPr sz="1200"/>
            </a:lvl2pPr>
            <a:lvl3pPr marL="396000" indent="0">
              <a:spcAft>
                <a:spcPts val="0"/>
              </a:spcAft>
              <a:buNone/>
              <a:defRPr sz="1200"/>
            </a:lvl3pPr>
            <a:lvl4pPr marL="576000" indent="0">
              <a:spcAft>
                <a:spcPts val="0"/>
              </a:spcAft>
              <a:buNone/>
              <a:defRPr sz="1200"/>
            </a:lvl4pPr>
            <a:lvl5pPr marL="828000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219723" y="1609200"/>
            <a:ext cx="2705100" cy="3044825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22898" y="4788692"/>
            <a:ext cx="2701925" cy="975519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1200"/>
            </a:lvl1pPr>
            <a:lvl2pPr marL="180000" indent="0">
              <a:spcAft>
                <a:spcPts val="0"/>
              </a:spcAft>
              <a:buNone/>
              <a:defRPr sz="1200"/>
            </a:lvl2pPr>
            <a:lvl3pPr marL="396000" indent="0">
              <a:spcAft>
                <a:spcPts val="0"/>
              </a:spcAft>
              <a:buNone/>
              <a:defRPr sz="1200"/>
            </a:lvl3pPr>
            <a:lvl4pPr marL="576000" indent="0">
              <a:spcAft>
                <a:spcPts val="0"/>
              </a:spcAft>
              <a:buNone/>
              <a:defRPr sz="1200"/>
            </a:lvl4pPr>
            <a:lvl5pPr marL="828000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073775" y="1609200"/>
            <a:ext cx="2705100" cy="3044825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076950" y="4788692"/>
            <a:ext cx="2701925" cy="975519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1200"/>
            </a:lvl1pPr>
            <a:lvl2pPr marL="180000" indent="0">
              <a:spcAft>
                <a:spcPts val="0"/>
              </a:spcAft>
              <a:buNone/>
              <a:defRPr sz="1200"/>
            </a:lvl2pPr>
            <a:lvl3pPr marL="396000" indent="0">
              <a:spcAft>
                <a:spcPts val="0"/>
              </a:spcAft>
              <a:buNone/>
              <a:defRPr sz="1200"/>
            </a:lvl3pPr>
            <a:lvl4pPr marL="576000" indent="0">
              <a:spcAft>
                <a:spcPts val="0"/>
              </a:spcAft>
              <a:buNone/>
              <a:defRPr sz="1200"/>
            </a:lvl4pPr>
            <a:lvl5pPr marL="828000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892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44C5-5A96-4890-A4C2-3A47464113D5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61950" y="1608930"/>
            <a:ext cx="30672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78075" y="1608930"/>
            <a:ext cx="30672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61950" y="3973247"/>
            <a:ext cx="30672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578075" y="3973247"/>
            <a:ext cx="30672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005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9200"/>
            <a:ext cx="27051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219723" y="16092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073775" y="16092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365125" y="3978300"/>
            <a:ext cx="27051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3219723" y="39783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6073775" y="39783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2046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44C5-5A96-4890-A4C2-3A47464113D5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65125" y="1606550"/>
            <a:ext cx="6276975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7276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A49-2E25-4150-A2E3-3AA4FC2241FD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2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5053" y="6266403"/>
            <a:ext cx="3585600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5125" y="1581149"/>
            <a:ext cx="4133850" cy="4620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43436" y="1606550"/>
            <a:ext cx="4135438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5080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5124" y="1466305"/>
            <a:ext cx="8416131" cy="4743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28" b="17479"/>
          <a:stretch/>
        </p:blipFill>
        <p:spPr>
          <a:xfrm>
            <a:off x="0" y="1337697"/>
            <a:ext cx="9144000" cy="486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7D67-E30D-46B1-B17B-874F6CACFA25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0739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ical Reac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144841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6004779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831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7D67-E30D-46B1-B17B-874F6CACFA25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630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E06-5913-44DF-9708-80A69B660842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5125" y="1476375"/>
            <a:ext cx="8413749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785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C48-E57B-453E-82FC-B6B1B5503D58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24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00" y="1724399"/>
            <a:ext cx="5342400" cy="1440000"/>
          </a:xfrm>
        </p:spPr>
        <p:txBody>
          <a:bodyPr anchor="t"/>
          <a:lstStyle>
            <a:lvl1pPr algn="l">
              <a:lnSpc>
                <a:spcPct val="95000"/>
              </a:lnSpc>
              <a:defRPr sz="2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76375"/>
            <a:ext cx="9144000" cy="0"/>
          </a:xfrm>
          <a:prstGeom prst="line">
            <a:avLst/>
          </a:prstGeom>
          <a:ln w="635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85938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361587"/>
            <a:ext cx="1008889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87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800225" y="1487224"/>
            <a:ext cx="7343775" cy="53707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76375"/>
            <a:ext cx="9144000" cy="0"/>
          </a:xfrm>
          <a:prstGeom prst="line">
            <a:avLst/>
          </a:prstGeom>
          <a:ln w="635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85938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361587"/>
            <a:ext cx="1008889" cy="49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8" y="1724026"/>
            <a:ext cx="5343522" cy="702732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127" y="2602232"/>
            <a:ext cx="5343523" cy="42672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87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476375"/>
            <a:ext cx="9144000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85938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8" y="1724026"/>
            <a:ext cx="5343522" cy="702732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127" y="2602232"/>
            <a:ext cx="5343523" cy="42672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361587"/>
            <a:ext cx="1008890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31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E06-5913-44DF-9708-80A69B660842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5125" y="1476375"/>
            <a:ext cx="8413749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9883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4" y="1701801"/>
            <a:ext cx="5573712" cy="4499494"/>
          </a:xfrm>
        </p:spPr>
        <p:txBody>
          <a:bodyPr>
            <a:normAutofit/>
          </a:bodyPr>
          <a:lstStyle>
            <a:lvl1pPr marL="252000" indent="-252000">
              <a:defRPr sz="2200"/>
            </a:lvl1pPr>
            <a:lvl2pPr marL="576000" indent="-324000">
              <a:defRPr sz="2200"/>
            </a:lvl2pPr>
            <a:lvl3pPr marL="828000" indent="-252000">
              <a:defRPr sz="2200"/>
            </a:lvl3pPr>
            <a:lvl4pPr marL="1152000" indent="-324000">
              <a:defRPr sz="2200"/>
            </a:lvl4pPr>
            <a:lvl5pPr marL="1476000" indent="-324000"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5125" y="1476375"/>
            <a:ext cx="8413749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9067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dented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1701801"/>
            <a:ext cx="5573712" cy="4499494"/>
          </a:xfrm>
        </p:spPr>
        <p:txBody>
          <a:bodyPr>
            <a:normAutofit/>
          </a:bodyPr>
          <a:lstStyle>
            <a:lvl1pPr marL="252000" indent="-252000">
              <a:defRPr sz="2200"/>
            </a:lvl1pPr>
            <a:lvl2pPr marL="576000" indent="-324000">
              <a:defRPr sz="2200"/>
            </a:lvl2pPr>
            <a:lvl3pPr marL="828000" indent="-252000">
              <a:defRPr sz="2200"/>
            </a:lvl3pPr>
            <a:lvl4pPr marL="1152000" indent="-324000">
              <a:defRPr sz="2200"/>
            </a:lvl4pPr>
            <a:lvl5pPr marL="1476000" indent="-324000"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5125" y="1476375"/>
            <a:ext cx="8413749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1942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4"/>
          </p:nvPr>
        </p:nvSpPr>
        <p:spPr>
          <a:xfrm>
            <a:off x="365125" y="1484842"/>
            <a:ext cx="8413750" cy="473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E06-5913-44DF-9708-80A69B660842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4906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4"/>
          </p:nvPr>
        </p:nvSpPr>
        <p:spPr>
          <a:xfrm>
            <a:off x="365125" y="1484842"/>
            <a:ext cx="6273800" cy="473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E06-5913-44DF-9708-80A69B660842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789738" y="1617135"/>
            <a:ext cx="1989137" cy="4593166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 marL="792000" indent="-216000">
              <a:spcAft>
                <a:spcPts val="1000"/>
              </a:spcAft>
              <a:defRPr sz="1200"/>
            </a:lvl4pPr>
            <a:lvl5pPr marL="1008000" indent="-216000"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89738" y="1476375"/>
            <a:ext cx="1989136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6382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heet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6713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5124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38003" y="1608667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507838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506249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9128" y="1608667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643815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42226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715105" y="1608667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784874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783285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36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4" y="1701801"/>
            <a:ext cx="5573712" cy="4499494"/>
          </a:xfrm>
        </p:spPr>
        <p:txBody>
          <a:bodyPr>
            <a:normAutofit/>
          </a:bodyPr>
          <a:lstStyle>
            <a:lvl1pPr marL="252000" indent="-252000">
              <a:defRPr sz="2200"/>
            </a:lvl1pPr>
            <a:lvl2pPr marL="576000" indent="-324000">
              <a:defRPr sz="2200"/>
            </a:lvl2pPr>
            <a:lvl3pPr marL="828000" indent="-252000">
              <a:defRPr sz="2200"/>
            </a:lvl3pPr>
            <a:lvl4pPr marL="1152000" indent="-324000">
              <a:defRPr sz="2200"/>
            </a:lvl4pPr>
            <a:lvl5pPr marL="1476000" indent="-324000"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5125" y="1476375"/>
            <a:ext cx="8413749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27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heet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6712" y="1609200"/>
            <a:ext cx="1273175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5124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15728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790700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790337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144841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24950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24587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9200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4653712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53349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6004779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84888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084525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7434639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504474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7504111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26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00" y="1724399"/>
            <a:ext cx="5342400" cy="1440000"/>
          </a:xfrm>
        </p:spPr>
        <p:txBody>
          <a:bodyPr anchor="t"/>
          <a:lstStyle>
            <a:lvl1pPr algn="l">
              <a:lnSpc>
                <a:spcPct val="95000"/>
              </a:lnSpc>
              <a:defRPr sz="2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2901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00" y="1724399"/>
            <a:ext cx="5342400" cy="1440000"/>
          </a:xfrm>
        </p:spPr>
        <p:txBody>
          <a:bodyPr anchor="t"/>
          <a:lstStyle>
            <a:lvl1pPr algn="l">
              <a:lnSpc>
                <a:spcPct val="95000"/>
              </a:lnSpc>
              <a:defRPr sz="2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899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1391706"/>
            <a:ext cx="6272212" cy="4818594"/>
          </a:xfrm>
        </p:spPr>
        <p:txBody>
          <a:bodyPr anchor="t"/>
          <a:lstStyle>
            <a:lvl1pPr algn="l">
              <a:lnSpc>
                <a:spcPct val="95000"/>
              </a:lnSpc>
              <a:defRPr sz="3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99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1391706"/>
            <a:ext cx="6272212" cy="4818594"/>
          </a:xfrm>
        </p:spPr>
        <p:txBody>
          <a:bodyPr anchor="t"/>
          <a:lstStyle>
            <a:lvl1pPr algn="l">
              <a:lnSpc>
                <a:spcPct val="95000"/>
              </a:lnSpc>
              <a:defRPr sz="3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3381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84137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365125" y="1476375"/>
            <a:ext cx="84137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336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84137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365126" y="2059781"/>
            <a:ext cx="8388350" cy="414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4067969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703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4137025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368300" y="1828800"/>
            <a:ext cx="4104000" cy="43709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A49-2E25-4150-A2E3-3AA4FC2241FD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35053" y="1466305"/>
            <a:ext cx="4137025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650463" y="1828800"/>
            <a:ext cx="4104000" cy="4370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3361066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00934" y="1581149"/>
            <a:ext cx="3362400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2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4" y="6266403"/>
            <a:ext cx="3586721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5053" y="6266403"/>
            <a:ext cx="3585600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154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Large Chart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125" y="1466305"/>
            <a:ext cx="62801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365125" y="2059781"/>
            <a:ext cx="6264000" cy="4141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44C5-5A96-4890-A4C2-3A47464113D5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4067969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860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A49-2E25-4150-A2E3-3AA4FC2241FD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35053" y="1466305"/>
            <a:ext cx="4137025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650463" y="1828219"/>
            <a:ext cx="4104000" cy="4370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00934" y="1581149"/>
            <a:ext cx="3362400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2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5053" y="6266403"/>
            <a:ext cx="3585600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5125" y="1581149"/>
            <a:ext cx="4133850" cy="4620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070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ndented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1701801"/>
            <a:ext cx="5573712" cy="4499494"/>
          </a:xfrm>
        </p:spPr>
        <p:txBody>
          <a:bodyPr>
            <a:normAutofit/>
          </a:bodyPr>
          <a:lstStyle>
            <a:lvl1pPr marL="252000" indent="-252000">
              <a:defRPr sz="2200"/>
            </a:lvl1pPr>
            <a:lvl2pPr marL="576000" indent="-324000">
              <a:defRPr sz="2200"/>
            </a:lvl2pPr>
            <a:lvl3pPr marL="828000" indent="-252000">
              <a:defRPr sz="2200"/>
            </a:lvl3pPr>
            <a:lvl4pPr marL="1152000" indent="-324000">
              <a:defRPr sz="2200"/>
            </a:lvl4pPr>
            <a:lvl5pPr marL="1476000" indent="-324000"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5125" y="1476375"/>
            <a:ext cx="8413749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9827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365125" y="1466305"/>
            <a:ext cx="6280150" cy="4734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4580467" y="2187573"/>
            <a:ext cx="1998134" cy="4013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933C-F5F3-4E06-9B53-0B598F5D7074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1005" y="1581149"/>
            <a:ext cx="4069557" cy="4786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200" b="1"/>
            </a:lvl1pPr>
            <a:lvl2pPr marL="126000" indent="0">
              <a:buNone/>
              <a:defRPr sz="1200"/>
            </a:lvl2pPr>
            <a:lvl3pPr marL="252000" indent="0">
              <a:buNone/>
              <a:defRPr sz="1200"/>
            </a:lvl3pPr>
            <a:lvl4pPr marL="378000" indent="0">
              <a:buNone/>
              <a:defRPr sz="1200"/>
            </a:lvl4pPr>
            <a:lvl5pPr marL="5040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hart Placeholder 14"/>
          <p:cNvSpPr>
            <a:spLocks noGrp="1"/>
          </p:cNvSpPr>
          <p:nvPr>
            <p:ph type="chart" sz="quarter" idx="17"/>
          </p:nvPr>
        </p:nvSpPr>
        <p:spPr>
          <a:xfrm>
            <a:off x="2472796" y="2187573"/>
            <a:ext cx="1998134" cy="4013721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Chart Placeholder 14"/>
          <p:cNvSpPr>
            <a:spLocks noGrp="1"/>
          </p:cNvSpPr>
          <p:nvPr>
            <p:ph type="chart" sz="quarter" idx="18"/>
          </p:nvPr>
        </p:nvSpPr>
        <p:spPr>
          <a:xfrm>
            <a:off x="368300" y="2187573"/>
            <a:ext cx="1998134" cy="4013721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3" y="2028750"/>
            <a:ext cx="1933046" cy="209550"/>
          </a:xfrm>
        </p:spPr>
        <p:txBody>
          <a:bodyPr>
            <a:norm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en-US" dirty="0" smtClean="0"/>
              <a:t>Click to edit Chart sub-title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538677" y="2028750"/>
            <a:ext cx="1933046" cy="209550"/>
          </a:xfrm>
        </p:spPr>
        <p:txBody>
          <a:bodyPr>
            <a:normAutofit/>
          </a:bodyPr>
          <a:lstStyle>
            <a:lvl1pPr marL="0" indent="0" rtl="0">
              <a:buNone/>
              <a:defRPr sz="1000" b="1"/>
            </a:lvl1pPr>
          </a:lstStyle>
          <a:p>
            <a:pPr lvl="0"/>
            <a:r>
              <a:rPr lang="en-US" dirty="0" smtClean="0"/>
              <a:t>Click to edit Chart sub-title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45555" y="2028750"/>
            <a:ext cx="1933046" cy="209550"/>
          </a:xfrm>
        </p:spPr>
        <p:txBody>
          <a:bodyPr>
            <a:normAutofit/>
          </a:bodyPr>
          <a:lstStyle>
            <a:lvl1pPr marL="0" indent="0" rtl="0">
              <a:buNone/>
              <a:defRPr sz="1000" b="1"/>
            </a:lvl1pPr>
          </a:lstStyle>
          <a:p>
            <a:pPr lvl="0"/>
            <a:r>
              <a:rPr lang="en-US" dirty="0" smtClean="0"/>
              <a:t>Click to edit Chart sub-title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41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6550"/>
            <a:ext cx="8413750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277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6550"/>
            <a:ext cx="4135438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43436" y="1606550"/>
            <a:ext cx="4135438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3678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9200"/>
            <a:ext cx="2705100" cy="3044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68300" y="4788692"/>
            <a:ext cx="2701925" cy="97551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  <a:lvl2pPr marL="180000" indent="0">
              <a:spcAft>
                <a:spcPts val="0"/>
              </a:spcAft>
              <a:buNone/>
              <a:defRPr sz="1200"/>
            </a:lvl2pPr>
            <a:lvl3pPr marL="396000" indent="0">
              <a:spcAft>
                <a:spcPts val="0"/>
              </a:spcAft>
              <a:buNone/>
              <a:defRPr sz="1200"/>
            </a:lvl3pPr>
            <a:lvl4pPr marL="576000" indent="0">
              <a:spcAft>
                <a:spcPts val="0"/>
              </a:spcAft>
              <a:buNone/>
              <a:defRPr sz="1200"/>
            </a:lvl4pPr>
            <a:lvl5pPr marL="828000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219723" y="1609200"/>
            <a:ext cx="2705100" cy="3044825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222898" y="4788692"/>
            <a:ext cx="2701925" cy="975519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1200"/>
            </a:lvl1pPr>
            <a:lvl2pPr marL="180000" indent="0">
              <a:spcAft>
                <a:spcPts val="0"/>
              </a:spcAft>
              <a:buNone/>
              <a:defRPr sz="1200"/>
            </a:lvl2pPr>
            <a:lvl3pPr marL="396000" indent="0">
              <a:spcAft>
                <a:spcPts val="0"/>
              </a:spcAft>
              <a:buNone/>
              <a:defRPr sz="1200"/>
            </a:lvl3pPr>
            <a:lvl4pPr marL="576000" indent="0">
              <a:spcAft>
                <a:spcPts val="0"/>
              </a:spcAft>
              <a:buNone/>
              <a:defRPr sz="1200"/>
            </a:lvl4pPr>
            <a:lvl5pPr marL="828000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073775" y="1609200"/>
            <a:ext cx="2705100" cy="3044825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076950" y="4788692"/>
            <a:ext cx="2701925" cy="975519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1200"/>
            </a:lvl1pPr>
            <a:lvl2pPr marL="180000" indent="0">
              <a:spcAft>
                <a:spcPts val="0"/>
              </a:spcAft>
              <a:buNone/>
              <a:defRPr sz="1200"/>
            </a:lvl2pPr>
            <a:lvl3pPr marL="396000" indent="0">
              <a:spcAft>
                <a:spcPts val="0"/>
              </a:spcAft>
              <a:buNone/>
              <a:defRPr sz="1200"/>
            </a:lvl3pPr>
            <a:lvl4pPr marL="576000" indent="0">
              <a:spcAft>
                <a:spcPts val="0"/>
              </a:spcAft>
              <a:buNone/>
              <a:defRPr sz="1200"/>
            </a:lvl4pPr>
            <a:lvl5pPr marL="828000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8060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44C5-5A96-4890-A4C2-3A47464113D5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61950" y="1608930"/>
            <a:ext cx="30672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78075" y="1608930"/>
            <a:ext cx="30672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61950" y="3973247"/>
            <a:ext cx="30672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578075" y="3973247"/>
            <a:ext cx="30672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686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2698-C00B-44CA-9338-8CC72E25A330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65125" y="1609200"/>
            <a:ext cx="27051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219723" y="16092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073775" y="16092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68300" y="1466305"/>
            <a:ext cx="84105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365125" y="3978300"/>
            <a:ext cx="2705100" cy="22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3219723" y="39783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6073775" y="3978300"/>
            <a:ext cx="2705100" cy="2232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6144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44C5-5A96-4890-A4C2-3A47464113D5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73333" y="1581149"/>
            <a:ext cx="2005542" cy="4629151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>
              <a:spcAft>
                <a:spcPts val="1000"/>
              </a:spcAft>
              <a:defRPr sz="1200"/>
            </a:lvl4pPr>
            <a:lvl5pPr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773333" y="1466305"/>
            <a:ext cx="200554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8300" y="1466305"/>
            <a:ext cx="62769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65125" y="1606550"/>
            <a:ext cx="6276975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54078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EA49-2E25-4150-A2E3-3AA4FC2241FD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2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5053" y="6266403"/>
            <a:ext cx="3585600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65125" y="1581149"/>
            <a:ext cx="4133850" cy="4620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68300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635053" y="1466305"/>
            <a:ext cx="41338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43436" y="1606550"/>
            <a:ext cx="4135438" cy="4603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8720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5124" y="1466305"/>
            <a:ext cx="8416131" cy="4743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28" b="17479"/>
          <a:stretch/>
        </p:blipFill>
        <p:spPr>
          <a:xfrm>
            <a:off x="0" y="1337697"/>
            <a:ext cx="9144000" cy="486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7D67-E30D-46B1-B17B-874F6CACFA25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4294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ical Reac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144841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6004779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22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4"/>
          </p:nvPr>
        </p:nvSpPr>
        <p:spPr>
          <a:xfrm>
            <a:off x="365125" y="1484842"/>
            <a:ext cx="8413750" cy="473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E06-5913-44DF-9708-80A69B660842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41282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7D67-E30D-46B1-B17B-874F6CACFA25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3116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EC48-E57B-453E-82FC-B6B1B5503D58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15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00" y="1724399"/>
            <a:ext cx="5342400" cy="1440000"/>
          </a:xfrm>
        </p:spPr>
        <p:txBody>
          <a:bodyPr anchor="t"/>
          <a:lstStyle>
            <a:lvl1pPr algn="l">
              <a:lnSpc>
                <a:spcPct val="95000"/>
              </a:lnSpc>
              <a:defRPr sz="2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76375"/>
            <a:ext cx="9144000" cy="0"/>
          </a:xfrm>
          <a:prstGeom prst="line">
            <a:avLst/>
          </a:prstGeom>
          <a:ln w="635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85938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3" y="361587"/>
            <a:ext cx="1008889" cy="4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35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4"/>
          </p:nvPr>
        </p:nvSpPr>
        <p:spPr>
          <a:xfrm>
            <a:off x="365125" y="1484842"/>
            <a:ext cx="6273800" cy="473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BE06-5913-44DF-9708-80A69B660842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789738" y="1617135"/>
            <a:ext cx="1989137" cy="4593166"/>
          </a:xfrm>
        </p:spPr>
        <p:txBody>
          <a:bodyPr/>
          <a:lstStyle>
            <a:lvl1pPr>
              <a:spcAft>
                <a:spcPts val="1000"/>
              </a:spcAft>
              <a:defRPr sz="1200"/>
            </a:lvl1pPr>
            <a:lvl2pPr>
              <a:spcAft>
                <a:spcPts val="1000"/>
              </a:spcAft>
              <a:defRPr sz="1200"/>
            </a:lvl2pPr>
            <a:lvl3pPr>
              <a:spcAft>
                <a:spcPts val="1000"/>
              </a:spcAft>
              <a:defRPr sz="1200"/>
            </a:lvl3pPr>
            <a:lvl4pPr marL="792000" indent="-216000">
              <a:spcAft>
                <a:spcPts val="1000"/>
              </a:spcAft>
              <a:defRPr sz="1200"/>
            </a:lvl4pPr>
            <a:lvl5pPr marL="1008000" indent="-216000">
              <a:spcAft>
                <a:spcPts val="1000"/>
              </a:spcAft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89738" y="1476375"/>
            <a:ext cx="1989136" cy="0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99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heet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6713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5124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38003" y="1608667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507838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506249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9128" y="1608667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643815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42226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715105" y="1608667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784874" y="1608667"/>
            <a:ext cx="2000250" cy="2285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783285" y="4034694"/>
            <a:ext cx="2001839" cy="217560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712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heet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5631-01F8-4E12-80D3-F4885ACBBA2A}" type="datetime1">
              <a:rPr lang="en-GB" smtClean="0"/>
              <a:pPr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288" y="359020"/>
            <a:ext cx="862586" cy="420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4" y="6266403"/>
            <a:ext cx="4132262" cy="257705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  <a:lvl2pPr marL="180000" indent="0">
              <a:spcAft>
                <a:spcPts val="0"/>
              </a:spcAft>
              <a:buNone/>
              <a:defRPr sz="800"/>
            </a:lvl2pPr>
            <a:lvl3pPr marL="360000" indent="0">
              <a:spcAft>
                <a:spcPts val="0"/>
              </a:spcAft>
              <a:buNone/>
              <a:defRPr sz="800"/>
            </a:lvl3pPr>
            <a:lvl4pPr marL="540000" indent="0">
              <a:spcAft>
                <a:spcPts val="0"/>
              </a:spcAft>
              <a:buNone/>
              <a:defRPr sz="800"/>
            </a:lvl4pPr>
            <a:lvl5pPr marL="720000" indent="0">
              <a:spcAft>
                <a:spcPts val="0"/>
              </a:spcAft>
              <a:buNone/>
              <a:defRPr sz="800"/>
            </a:lvl5pPr>
          </a:lstStyle>
          <a:p>
            <a:pPr lvl="0"/>
            <a:r>
              <a:rPr lang="en-US" dirty="0" smtClean="0"/>
              <a:t>Optional source notes (8pt):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6712" y="1609200"/>
            <a:ext cx="1273175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65124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15728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790700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790337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144841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24950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24587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79200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4653712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53349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6004779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84888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084525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7434639" y="1609200"/>
            <a:ext cx="0" cy="46016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504474" y="1609200"/>
            <a:ext cx="1274400" cy="15423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7504111" y="3249050"/>
            <a:ext cx="1274763" cy="294777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 b="1"/>
            </a:lvl1pPr>
            <a:lvl2pPr marL="0" indent="0">
              <a:spcAft>
                <a:spcPts val="0"/>
              </a:spcAft>
              <a:buNone/>
              <a:defRPr sz="1200"/>
            </a:lvl2pPr>
            <a:lvl3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 sz="1200"/>
            </a:lvl3pPr>
            <a:lvl4pPr marL="396000" indent="-216000">
              <a:spcAft>
                <a:spcPts val="1000"/>
              </a:spcAft>
              <a:buFont typeface="Arial" panose="020B0604020202020204" pitchFamily="34" charset="0"/>
              <a:buChar char="–"/>
              <a:defRPr sz="1200"/>
            </a:lvl4pPr>
            <a:lvl5pPr marL="576000" indent="-1800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68300" y="1466305"/>
            <a:ext cx="841295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83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551905"/>
            <a:ext cx="6992937" cy="802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701801"/>
            <a:ext cx="6994525" cy="4499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252749" y="6419591"/>
            <a:ext cx="100814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7C9016E6-9991-49C7-994F-1E04B828E624}" type="datetime1">
              <a:rPr lang="en-GB" smtClean="0"/>
              <a:pPr/>
              <a:t>12/10/2015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244601" y="6419591"/>
            <a:ext cx="112545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49" y="6404400"/>
            <a:ext cx="39052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8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A226B5C7-863F-4784-8CDC-18C0AF13FB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448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64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51" r:id="rId10"/>
    <p:sldLayoutId id="2147483673" r:id="rId11"/>
    <p:sldLayoutId id="2147483666" r:id="rId12"/>
    <p:sldLayoutId id="2147483667" r:id="rId13"/>
    <p:sldLayoutId id="2147483720" r:id="rId14"/>
    <p:sldLayoutId id="2147483660" r:id="rId15"/>
    <p:sldLayoutId id="2147483663" r:id="rId16"/>
    <p:sldLayoutId id="2147483661" r:id="rId17"/>
    <p:sldLayoutId id="2147483674" r:id="rId18"/>
    <p:sldLayoutId id="2147483662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1" r:id="rId25"/>
    <p:sldLayoutId id="2147483682" r:id="rId26"/>
    <p:sldLayoutId id="2147483683" r:id="rId27"/>
    <p:sldLayoutId id="2147483684" r:id="rId28"/>
    <p:sldLayoutId id="2147483654" r:id="rId29"/>
    <p:sldLayoutId id="2147483655" r:id="rId30"/>
    <p:sldLayoutId id="2147483680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52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3" y="551905"/>
            <a:ext cx="6992937" cy="802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701801"/>
            <a:ext cx="6994525" cy="44994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252749" y="6419591"/>
            <a:ext cx="100814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7C9016E6-9991-49C7-994F-1E04B828E624}" type="datetime1">
              <a:rPr lang="en-GB" smtClean="0">
                <a:solidFill>
                  <a:prstClr val="black"/>
                </a:solidFill>
              </a:rPr>
              <a:pPr/>
              <a:t>12/10/2015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244601" y="6419591"/>
            <a:ext cx="112545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85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49" y="6404400"/>
            <a:ext cx="390525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8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2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216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52000" algn="l" defTabSz="914400" rtl="0" eaLnBrk="1" latinLnBrk="0" hangingPunct="1">
        <a:lnSpc>
          <a:spcPct val="92000"/>
        </a:lnSpc>
        <a:spcBef>
          <a:spcPts val="0"/>
        </a:spcBef>
        <a:spcAft>
          <a:spcPts val="20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" b="12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Insurance of the risk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Policy covers &amp; underwriting issues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Ridley, Senior Development Underwriter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12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Underwriting issues -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What?</a:t>
            </a:r>
          </a:p>
          <a:p>
            <a:r>
              <a:rPr lang="en-US" sz="1800" dirty="0" smtClean="0"/>
              <a:t>How much?</a:t>
            </a:r>
          </a:p>
          <a:p>
            <a:r>
              <a:rPr lang="en-US" sz="1800" dirty="0" smtClean="0"/>
              <a:t>Where?</a:t>
            </a:r>
          </a:p>
          <a:p>
            <a:r>
              <a:rPr lang="en-US" sz="1800" dirty="0" smtClean="0"/>
              <a:t>Why?</a:t>
            </a:r>
          </a:p>
          <a:p>
            <a:r>
              <a:rPr lang="en-US" sz="1800" dirty="0" smtClean="0"/>
              <a:t>How long?</a:t>
            </a:r>
          </a:p>
          <a:p>
            <a:r>
              <a:rPr lang="en-US" sz="1800" dirty="0" smtClean="0"/>
              <a:t>What protections?</a:t>
            </a:r>
          </a:p>
          <a:p>
            <a:r>
              <a:rPr lang="en-US" sz="1800" dirty="0" smtClean="0"/>
              <a:t>Previous breaches / investigations / complaints</a:t>
            </a:r>
          </a:p>
          <a:p>
            <a:r>
              <a:rPr lang="en-US" sz="1800" dirty="0" smtClean="0"/>
              <a:t>Breach preparedness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6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Underwriting issues -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13403-cyber-and-data-uk.doc [Read-Only] [Compatibility Mode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1" t="35232" r="23013" b="23597"/>
          <a:stretch/>
        </p:blipFill>
        <p:spPr>
          <a:xfrm>
            <a:off x="1295400" y="1761569"/>
            <a:ext cx="6196891" cy="3886755"/>
          </a:xfrm>
        </p:spPr>
      </p:pic>
    </p:spTree>
    <p:extLst>
      <p:ext uri="{BB962C8B-B14F-4D97-AF65-F5344CB8AC3E}">
        <p14:creationId xmlns:p14="http://schemas.microsoft.com/office/powerpoint/2010/main" xmlns="" val="23098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Underwriting issues - cyber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Industry</a:t>
            </a:r>
          </a:p>
          <a:p>
            <a:r>
              <a:rPr lang="en-US" sz="1800" dirty="0" err="1" smtClean="0"/>
              <a:t>Controversiality</a:t>
            </a:r>
            <a:endParaRPr lang="en-US" sz="1800" dirty="0" smtClean="0"/>
          </a:p>
          <a:p>
            <a:r>
              <a:rPr lang="en-US" sz="1800" dirty="0" smtClean="0"/>
              <a:t>Size / complexity of network</a:t>
            </a:r>
          </a:p>
          <a:p>
            <a:r>
              <a:rPr lang="en-US" sz="1800" dirty="0" smtClean="0"/>
              <a:t>Reliance on website / network</a:t>
            </a:r>
          </a:p>
          <a:p>
            <a:r>
              <a:rPr lang="en-US" sz="1800" dirty="0" smtClean="0"/>
              <a:t>Disaster recovery plan</a:t>
            </a:r>
          </a:p>
          <a:p>
            <a:r>
              <a:rPr lang="en-US" sz="1800" dirty="0" smtClean="0"/>
              <a:t>Remote access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94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Underwriting issues – risk 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The basics</a:t>
            </a:r>
          </a:p>
          <a:p>
            <a:r>
              <a:rPr lang="en-US" sz="1800" dirty="0" smtClean="0"/>
              <a:t>Regular mandatory password updates</a:t>
            </a:r>
          </a:p>
          <a:p>
            <a:r>
              <a:rPr lang="en-US" sz="1800" dirty="0" smtClean="0"/>
              <a:t>Anti-virus software</a:t>
            </a:r>
          </a:p>
          <a:p>
            <a:r>
              <a:rPr lang="en-US" sz="1800" dirty="0" smtClean="0"/>
              <a:t>Defined process to patch systems</a:t>
            </a:r>
          </a:p>
          <a:p>
            <a:r>
              <a:rPr lang="en-US" sz="1800" dirty="0" smtClean="0"/>
              <a:t>Configured firewall</a:t>
            </a:r>
          </a:p>
          <a:p>
            <a:r>
              <a:rPr lang="en-US" sz="1800" dirty="0" smtClean="0"/>
              <a:t>Procedures to revoke access</a:t>
            </a:r>
          </a:p>
          <a:p>
            <a:r>
              <a:rPr lang="en-US" sz="1800" dirty="0" smtClean="0"/>
              <a:t>Compliance with DPA and PCI-DSS (if applicable)</a:t>
            </a:r>
          </a:p>
          <a:p>
            <a:r>
              <a:rPr lang="en-US" sz="1800" dirty="0"/>
              <a:t>Written data security policy in place</a:t>
            </a:r>
          </a:p>
          <a:p>
            <a:endParaRPr lang="en-US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02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Underwriting issues – risk 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Intermediate / advanced</a:t>
            </a:r>
          </a:p>
          <a:p>
            <a:r>
              <a:rPr lang="en-US" sz="1800" dirty="0" smtClean="0"/>
              <a:t>Regular network scans</a:t>
            </a:r>
          </a:p>
          <a:p>
            <a:r>
              <a:rPr lang="en-US" sz="1800" dirty="0" smtClean="0"/>
              <a:t>Track, monitor and restrict access to personal data</a:t>
            </a:r>
          </a:p>
          <a:p>
            <a:r>
              <a:rPr lang="en-US" sz="1800" dirty="0" smtClean="0"/>
              <a:t>Data retention / purge policy</a:t>
            </a:r>
          </a:p>
          <a:p>
            <a:r>
              <a:rPr lang="en-US" sz="1800" dirty="0" smtClean="0"/>
              <a:t>CISO (or equivalent) in place</a:t>
            </a:r>
          </a:p>
          <a:p>
            <a:r>
              <a:rPr lang="en-US" sz="1800" dirty="0" smtClean="0"/>
              <a:t>Third party audit of privacy practices/network security</a:t>
            </a:r>
          </a:p>
          <a:p>
            <a:r>
              <a:rPr lang="en-US" sz="1800" dirty="0"/>
              <a:t>Full data breach incident response plan in </a:t>
            </a:r>
            <a:r>
              <a:rPr lang="en-US" sz="1800" dirty="0" smtClean="0"/>
              <a:t>place</a:t>
            </a:r>
          </a:p>
          <a:p>
            <a:r>
              <a:rPr lang="en-US" sz="1800" dirty="0" smtClean="0"/>
              <a:t>Intrusion detection systems</a:t>
            </a:r>
          </a:p>
          <a:p>
            <a:r>
              <a:rPr lang="en-US" sz="1800" dirty="0" smtClean="0"/>
              <a:t>End-to-end encryption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1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It’s not just about IT risk</a:t>
            </a:r>
          </a:p>
          <a:p>
            <a:r>
              <a:rPr lang="en-GB" sz="1800" dirty="0" smtClean="0"/>
              <a:t>Claim response is even more important than underlying policy cover</a:t>
            </a:r>
          </a:p>
          <a:p>
            <a:r>
              <a:rPr lang="en-GB" sz="1800" dirty="0" smtClean="0"/>
              <a:t>Turnover isn’t an adequate indicator of risk</a:t>
            </a:r>
          </a:p>
          <a:p>
            <a:r>
              <a:rPr lang="en-GB" sz="1800" dirty="0" smtClean="0"/>
              <a:t>Basic steps can significantly reduce the risk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86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350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b="1" dirty="0" smtClean="0"/>
              <a:t>What is ‘cyber’?</a:t>
            </a:r>
          </a:p>
          <a:p>
            <a:r>
              <a:rPr lang="en-GB" sz="1800" b="1" dirty="0" smtClean="0"/>
              <a:t>Policy cover</a:t>
            </a:r>
          </a:p>
          <a:p>
            <a:r>
              <a:rPr lang="en-GB" sz="1800" b="1" dirty="0" smtClean="0"/>
              <a:t>Claim response</a:t>
            </a:r>
          </a:p>
          <a:p>
            <a:r>
              <a:rPr lang="en-GB" sz="1800" b="1" dirty="0" smtClean="0"/>
              <a:t>Underwriting information</a:t>
            </a:r>
          </a:p>
          <a:p>
            <a:r>
              <a:rPr lang="en-GB" sz="1800" b="1" dirty="0" smtClean="0"/>
              <a:t>Risk management</a:t>
            </a:r>
          </a:p>
          <a:p>
            <a:r>
              <a:rPr lang="en-GB" sz="1800" b="1" dirty="0" smtClean="0"/>
              <a:t>Summary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9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Insurance of the risk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tx1"/>
                </a:solidFill>
              </a:rPr>
              <a:t>Policy covers – what is cyber?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5" t="26758" r="59804" b="44336"/>
          <a:stretch/>
        </p:blipFill>
        <p:spPr bwMode="auto">
          <a:xfrm>
            <a:off x="457200" y="1733550"/>
            <a:ext cx="8020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/>
          <p:cNvSpPr/>
          <p:nvPr/>
        </p:nvSpPr>
        <p:spPr>
          <a:xfrm>
            <a:off x="0" y="659342"/>
            <a:ext cx="9153525" cy="5229733"/>
          </a:xfrm>
          <a:prstGeom prst="mathMultiply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44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Policy covers – what is cyber?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Data</a:t>
            </a:r>
          </a:p>
          <a:p>
            <a:pPr lvl="1"/>
            <a:r>
              <a:rPr lang="en-US" sz="1800" dirty="0"/>
              <a:t>Personal or Commercial</a:t>
            </a:r>
          </a:p>
          <a:p>
            <a:pPr lvl="1"/>
            <a:r>
              <a:rPr lang="en-US" sz="1800" dirty="0"/>
              <a:t>Tangible or intangible</a:t>
            </a:r>
          </a:p>
          <a:p>
            <a:pPr lvl="1"/>
            <a:r>
              <a:rPr lang="en-US" sz="1800" dirty="0"/>
              <a:t>Loss or misuse</a:t>
            </a:r>
          </a:p>
          <a:p>
            <a:pPr lvl="1"/>
            <a:r>
              <a:rPr lang="en-US" sz="1800" dirty="0"/>
              <a:t>Negligence or malice</a:t>
            </a:r>
          </a:p>
          <a:p>
            <a:r>
              <a:rPr lang="en-US" sz="1800" b="1" dirty="0"/>
              <a:t>Cyber</a:t>
            </a:r>
          </a:p>
          <a:p>
            <a:pPr lvl="1"/>
            <a:r>
              <a:rPr lang="en-US" sz="1800" dirty="0"/>
              <a:t>Hacks</a:t>
            </a:r>
          </a:p>
          <a:p>
            <a:pPr lvl="1"/>
            <a:r>
              <a:rPr lang="en-US" sz="1800" dirty="0"/>
              <a:t>Viruses</a:t>
            </a:r>
          </a:p>
          <a:p>
            <a:pPr lvl="1"/>
            <a:r>
              <a:rPr lang="en-US" sz="1800" dirty="0"/>
              <a:t>Denial of service attacks</a:t>
            </a:r>
          </a:p>
          <a:p>
            <a:pPr lvl="1"/>
            <a:r>
              <a:rPr lang="en-GB" sz="1800" dirty="0"/>
              <a:t>Liability for online presence/activities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Insurance of the risk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tx1"/>
                </a:solidFill>
              </a:rPr>
              <a:t>Policy covers – ‘First party’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xmlns="" val="2345138525"/>
              </p:ext>
            </p:extLst>
          </p:nvPr>
        </p:nvGraphicFramePr>
        <p:xfrm>
          <a:off x="365125" y="1484313"/>
          <a:ext cx="8413751" cy="38232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44067"/>
                <a:gridCol w="2875085"/>
                <a:gridCol w="2694599"/>
              </a:tblGrid>
              <a:tr h="3708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Cover overview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Main areas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Breach costs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Costs incurred in responding</a:t>
                      </a:r>
                      <a:r>
                        <a:rPr lang="en-US" sz="1200" baseline="0" dirty="0" smtClean="0"/>
                        <a:t> to an actual or suspected data breach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Legal fees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IT forensics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Notification</a:t>
                      </a:r>
                      <a:r>
                        <a:rPr lang="en-US" sz="1200" baseline="0" dirty="0" smtClean="0"/>
                        <a:t> costs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Credit monitoring services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Call </a:t>
                      </a:r>
                      <a:r>
                        <a:rPr lang="en-US" sz="1200" baseline="0" dirty="0" err="1" smtClean="0"/>
                        <a:t>centre</a:t>
                      </a:r>
                      <a:r>
                        <a:rPr lang="en-US" sz="1200" baseline="0" dirty="0" smtClean="0"/>
                        <a:t> set up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Cyber business interruption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Business interruption following cyber</a:t>
                      </a:r>
                      <a:r>
                        <a:rPr lang="en-US" sz="1200" baseline="0" dirty="0" smtClean="0"/>
                        <a:t> incident, including as a result of reputational damage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Loss of income</a:t>
                      </a:r>
                    </a:p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Increased costs of working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Hacker damage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Costs  incurred in replacing/repairing</a:t>
                      </a:r>
                      <a:r>
                        <a:rPr lang="en-US" sz="1200" baseline="0" dirty="0" smtClean="0"/>
                        <a:t> damage caused by a hacker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Computer systems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Computer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programmes</a:t>
                      </a:r>
                      <a:endParaRPr lang="en-US" sz="1200" baseline="0" dirty="0" smtClean="0"/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Data held electronically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Cyber extortion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Costs  incurred in the event of a threat to damage or disrupt</a:t>
                      </a:r>
                      <a:r>
                        <a:rPr lang="en-US" sz="1200" baseline="0" dirty="0" smtClean="0"/>
                        <a:t> computer systems, or publish information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Ransom payment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Consultant</a:t>
                      </a:r>
                      <a:r>
                        <a:rPr lang="en-US" sz="1200" baseline="0" dirty="0" smtClean="0"/>
                        <a:t> to handle negotiation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10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Insurance of the risk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tx1"/>
                </a:solidFill>
              </a:rPr>
              <a:t>Policy covers – ‘Third party’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xmlns="" val="3633655936"/>
              </p:ext>
            </p:extLst>
          </p:nvPr>
        </p:nvGraphicFramePr>
        <p:xfrm>
          <a:off x="365125" y="1484313"/>
          <a:ext cx="8413751" cy="24768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44067"/>
                <a:gridCol w="2875085"/>
                <a:gridCol w="2694599"/>
              </a:tblGrid>
              <a:tr h="3708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Cover overview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Main areas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Privacy protection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Defence</a:t>
                      </a:r>
                      <a:r>
                        <a:rPr lang="en-US" sz="1200" dirty="0" smtClean="0"/>
                        <a:t> costs and awards / settlements</a:t>
                      </a:r>
                      <a:r>
                        <a:rPr lang="en-US" sz="1200" baseline="0" dirty="0" smtClean="0"/>
                        <a:t> made following legal action or investigation as a result of a data breach, invasion of privacy, or breach of confidentiality </a:t>
                      </a: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Any breach of Data</a:t>
                      </a:r>
                      <a:r>
                        <a:rPr lang="en-US" sz="1200" baseline="0" dirty="0" smtClean="0"/>
                        <a:t> Protection Act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Breach of confidence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Regulatory fines / awards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PCI charges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Claims by employees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lang="en-US" sz="1200" dirty="0" smtClean="0"/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Media liability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Defence</a:t>
                      </a:r>
                      <a:r>
                        <a:rPr lang="en-US" sz="1200" dirty="0" smtClean="0"/>
                        <a:t> costs and awards / settlements made following legal action as a result of a company’s online presence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Breach of intellectual property</a:t>
                      </a:r>
                    </a:p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Defamation</a:t>
                      </a:r>
                    </a:p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Transmission of a virus</a:t>
                      </a:r>
                    </a:p>
                  </a:txBody>
                  <a:tcPr marL="0" marR="36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29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" r="2708"/>
          <a:stretch>
            <a:fillRect/>
          </a:stretch>
        </p:blipFill>
        <p:spPr>
          <a:xfrm>
            <a:off x="4562475" y="0"/>
            <a:ext cx="4581525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6714" y="1391706"/>
            <a:ext cx="5434011" cy="4818594"/>
          </a:xfrm>
        </p:spPr>
        <p:txBody>
          <a:bodyPr/>
          <a:lstStyle/>
          <a:p>
            <a:r>
              <a:rPr lang="en-GB" dirty="0" smtClean="0"/>
              <a:t>It’s not just about the policy cover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070" y="511420"/>
            <a:ext cx="862586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5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551905"/>
            <a:ext cx="6992937" cy="802762"/>
          </a:xfrm>
        </p:spPr>
        <p:txBody>
          <a:bodyPr/>
          <a:lstStyle/>
          <a:p>
            <a:r>
              <a:rPr lang="en-US" dirty="0" smtClean="0"/>
              <a:t>Insurance of the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Claim response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B5C7-863F-4784-8CDC-18C0AF13FBD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65124" y="1581149"/>
            <a:ext cx="8413749" cy="4620651"/>
          </a:xfrm>
        </p:spPr>
        <p:txBody>
          <a:bodyPr/>
          <a:lstStyle/>
          <a:p>
            <a:r>
              <a:rPr lang="en-GB" dirty="0" smtClean="0"/>
              <a:t>Time is of the essence when it comes to responding to an incident</a:t>
            </a:r>
          </a:p>
          <a:p>
            <a:r>
              <a:rPr lang="en-GB" dirty="0" smtClean="0"/>
              <a:t>Structure enables rapid, expert response</a:t>
            </a:r>
            <a:endParaRPr lang="en-GB" dirty="0"/>
          </a:p>
          <a:p>
            <a:r>
              <a:rPr lang="en-GB" dirty="0" smtClean="0"/>
              <a:t>Provides access to expert partners to effectively manage an incident</a:t>
            </a:r>
          </a:p>
          <a:p>
            <a:r>
              <a:rPr lang="en-GB" dirty="0" smtClean="0"/>
              <a:t>Insured is able to continue with running their business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Object 1"/>
          <p:cNvPicPr>
            <a:picLocks noGrp="1" noChangeArrowheads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" r="10"/>
          <a:stretch/>
        </p:blipFill>
        <p:spPr bwMode="auto">
          <a:xfrm>
            <a:off x="365124" y="3705225"/>
            <a:ext cx="8321675" cy="27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8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killer underwriting information?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670" y="359020"/>
            <a:ext cx="862586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COX_SCREEN_TEMPLATE_2015">
  <a:themeElements>
    <a:clrScheme name="HISCOX_COLORS_2014">
      <a:dk1>
        <a:sysClr val="windowText" lastClr="000000"/>
      </a:dk1>
      <a:lt1>
        <a:sysClr val="window" lastClr="FFFFFF"/>
      </a:lt1>
      <a:dk2>
        <a:srgbClr val="DA291C"/>
      </a:dk2>
      <a:lt2>
        <a:srgbClr val="F2F2F2"/>
      </a:lt2>
      <a:accent1>
        <a:srgbClr val="DA291C"/>
      </a:accent1>
      <a:accent2>
        <a:srgbClr val="BEBEBE"/>
      </a:accent2>
      <a:accent3>
        <a:srgbClr val="64009B"/>
      </a:accent3>
      <a:accent4>
        <a:srgbClr val="9A4DB9"/>
      </a:accent4>
      <a:accent5>
        <a:srgbClr val="A50096"/>
      </a:accent5>
      <a:accent6>
        <a:srgbClr val="C04DB6"/>
      </a:accent6>
      <a:hlink>
        <a:srgbClr val="000000"/>
      </a:hlink>
      <a:folHlink>
        <a:srgbClr val="000000"/>
      </a:folHlink>
    </a:clrScheme>
    <a:fontScheme name="HISCOX_FONTS_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0 G35 B180">
      <a:srgbClr val="0023B4"/>
    </a:custClr>
    <a:custClr name="R18 G122 B227">
      <a:srgbClr val="127AE3"/>
    </a:custClr>
    <a:custClr name="R64 G199 B233">
      <a:srgbClr val="40C7E9"/>
    </a:custClr>
    <a:custClr name="R128 G218 B240">
      <a:srgbClr val="80DAF0"/>
    </a:custClr>
    <a:custClr name="R0 G195 B80">
      <a:srgbClr val="00C350"/>
    </a:custClr>
    <a:custClr name="R254 G228 B51">
      <a:srgbClr val="FEE433"/>
    </a:custClr>
  </a:custClrLst>
</a:theme>
</file>

<file path=ppt/theme/theme2.xml><?xml version="1.0" encoding="utf-8"?>
<a:theme xmlns:a="http://schemas.openxmlformats.org/drawingml/2006/main" name="HISCOX_PPT_TEMPLATE_SCREEN_v6">
  <a:themeElements>
    <a:clrScheme name="HISCOX_COLORS_2014">
      <a:dk1>
        <a:sysClr val="windowText" lastClr="000000"/>
      </a:dk1>
      <a:lt1>
        <a:sysClr val="window" lastClr="FFFFFF"/>
      </a:lt1>
      <a:dk2>
        <a:srgbClr val="DA291C"/>
      </a:dk2>
      <a:lt2>
        <a:srgbClr val="F2F2F2"/>
      </a:lt2>
      <a:accent1>
        <a:srgbClr val="DA291C"/>
      </a:accent1>
      <a:accent2>
        <a:srgbClr val="BEBEBE"/>
      </a:accent2>
      <a:accent3>
        <a:srgbClr val="64009B"/>
      </a:accent3>
      <a:accent4>
        <a:srgbClr val="9A4DB9"/>
      </a:accent4>
      <a:accent5>
        <a:srgbClr val="A50096"/>
      </a:accent5>
      <a:accent6>
        <a:srgbClr val="C04DB6"/>
      </a:accent6>
      <a:hlink>
        <a:srgbClr val="000000"/>
      </a:hlink>
      <a:folHlink>
        <a:srgbClr val="000000"/>
      </a:folHlink>
    </a:clrScheme>
    <a:fontScheme name="HISCOX_FONTS_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0 G35 B180">
      <a:srgbClr val="0023B4"/>
    </a:custClr>
    <a:custClr name="R18 G122 B227">
      <a:srgbClr val="127AE3"/>
    </a:custClr>
    <a:custClr name="R64 G199 B233">
      <a:srgbClr val="40C7E9"/>
    </a:custClr>
    <a:custClr name="R128 G218 B240">
      <a:srgbClr val="80DAF0"/>
    </a:custClr>
    <a:custClr name="R0 G195 B80">
      <a:srgbClr val="00C350"/>
    </a:custClr>
    <a:custClr name="R254 G228 B51">
      <a:srgbClr val="FEE433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HISCOX_SCREEN_TEMPLATE_2015</Template>
  <TotalTime>1</TotalTime>
  <Words>595</Words>
  <Application>Microsoft Office PowerPoint</Application>
  <PresentationFormat>On-screen Show (4:3)</PresentationFormat>
  <Paragraphs>131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HISCOX_SCREEN_TEMPLATE_2015</vt:lpstr>
      <vt:lpstr>HISCOX_PPT_TEMPLATE_SCREEN_v6</vt:lpstr>
      <vt:lpstr>Insurance of the risk Policy covers &amp; underwriting issues</vt:lpstr>
      <vt:lpstr>Insurance of the risk Agenda</vt:lpstr>
      <vt:lpstr>Insurance of the risk Policy covers – what is cyber?</vt:lpstr>
      <vt:lpstr>Insurance of the risk Policy covers – what is cyber?</vt:lpstr>
      <vt:lpstr>Insurance of the risk Policy covers – ‘First party’</vt:lpstr>
      <vt:lpstr>Insurance of the risk Policy covers – ‘Third party’</vt:lpstr>
      <vt:lpstr>It’s not just about the policy cover</vt:lpstr>
      <vt:lpstr>Insurance of the risk Claim response</vt:lpstr>
      <vt:lpstr>What is the killer underwriting information?</vt:lpstr>
      <vt:lpstr>Insurance of the risk Underwriting issues - data</vt:lpstr>
      <vt:lpstr>Insurance of the risk Underwriting issues - data</vt:lpstr>
      <vt:lpstr>Insurance of the risk Underwriting issues - cyber</vt:lpstr>
      <vt:lpstr>Insurance of the risk Underwriting issues – risk management</vt:lpstr>
      <vt:lpstr>Insurance of the risk Underwriting issues – risk management</vt:lpstr>
      <vt:lpstr>Insurance of the risk Summary</vt:lpstr>
      <vt:lpstr>Thank you</vt:lpstr>
    </vt:vector>
  </TitlesOfParts>
  <Company>Hiscox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get lost in cyberspace Hiscox Cyber and data insurance</dc:title>
  <dc:creator>ridleys</dc:creator>
  <cp:lastModifiedBy>amktsanh</cp:lastModifiedBy>
  <cp:revision>33</cp:revision>
  <cp:lastPrinted>2014-12-10T17:55:30Z</cp:lastPrinted>
  <dcterms:created xsi:type="dcterms:W3CDTF">2015-07-06T13:10:08Z</dcterms:created>
  <dcterms:modified xsi:type="dcterms:W3CDTF">2015-10-12T10:01:15Z</dcterms:modified>
</cp:coreProperties>
</file>