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313" r:id="rId5"/>
    <p:sldId id="312" r:id="rId6"/>
    <p:sldId id="259" r:id="rId7"/>
    <p:sldId id="272" r:id="rId8"/>
    <p:sldId id="314" r:id="rId9"/>
    <p:sldId id="315" r:id="rId10"/>
    <p:sldId id="271" r:id="rId11"/>
    <p:sldId id="260" r:id="rId12"/>
    <p:sldId id="309" r:id="rId13"/>
    <p:sldId id="316" r:id="rId14"/>
    <p:sldId id="317" r:id="rId15"/>
    <p:sldId id="318" r:id="rId16"/>
    <p:sldId id="319" r:id="rId17"/>
    <p:sldId id="310" r:id="rId18"/>
    <p:sldId id="268" r:id="rId19"/>
  </p:sldIdLst>
  <p:sldSz cx="9753600" cy="7315200"/>
  <p:notesSz cx="7104063" cy="102346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 snapToGrid="0">
      <p:cViewPr varScale="1">
        <p:scale>
          <a:sx n="59" d="100"/>
          <a:sy n="59" d="100"/>
        </p:scale>
        <p:origin x="14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796" y="8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E6803E-AF8C-49EE-841B-3610F9CE2D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84E960-8F51-4A4A-95FF-01EE2D1D1F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DB495-BC63-4806-8D0F-7E12DBE11B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6D8E7-AA66-4C27-868B-B1FAEE5932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5F24E-9060-4C72-9001-8B51FAA38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709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</p:spPr>
        <p:txBody>
          <a:bodyPr lIns="99075" tIns="49538" rIns="99075" bIns="49538"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47209" y="4861441"/>
            <a:ext cx="5209646" cy="4605576"/>
          </a:xfrm>
          <a:prstGeom prst="rect">
            <a:avLst/>
          </a:prstGeom>
        </p:spPr>
        <p:txBody>
          <a:bodyPr lIns="99075" tIns="49538" rIns="99075" bIns="49538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remecourt.gov.uk/decided-cases/index.shtml" TargetMode="External"/><Relationship Id="rId2" Type="http://schemas.openxmlformats.org/officeDocument/2006/relationships/hyperlink" Target="http://www.legislation.gov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iclr.co.uk/" TargetMode="External"/><Relationship Id="rId4" Type="http://schemas.openxmlformats.org/officeDocument/2006/relationships/hyperlink" Target="http://www.bailii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remecourt.gov.uk/decided-cases/index.shtml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://www.legislation.gov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iclr.co.uk/" TargetMode="External"/><Relationship Id="rId4" Type="http://schemas.openxmlformats.org/officeDocument/2006/relationships/hyperlink" Target="http://www.bailii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 descr="Picture 2"/>
          <p:cNvPicPr>
            <a:picLocks noChangeAspect="1"/>
          </p:cNvPicPr>
          <p:nvPr/>
        </p:nvPicPr>
        <p:blipFill>
          <a:blip r:embed="rId3">
            <a:alphaModFix amt="58000"/>
          </a:blip>
          <a:srcRect l="2172" t="5660" b="21254"/>
          <a:stretch>
            <a:fillRect/>
          </a:stretch>
        </p:blipFill>
        <p:spPr>
          <a:xfrm>
            <a:off x="0" y="0"/>
            <a:ext cx="9753602" cy="73152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7" name="Group 3"/>
          <p:cNvGrpSpPr/>
          <p:nvPr/>
        </p:nvGrpSpPr>
        <p:grpSpPr>
          <a:xfrm>
            <a:off x="5867736" y="503744"/>
            <a:ext cx="3885866" cy="455550"/>
            <a:chOff x="0" y="0"/>
            <a:chExt cx="3885865" cy="455548"/>
          </a:xfrm>
        </p:grpSpPr>
        <p:sp>
          <p:nvSpPr>
            <p:cNvPr id="95" name="Freeform 4"/>
            <p:cNvSpPr/>
            <p:nvPr/>
          </p:nvSpPr>
          <p:spPr>
            <a:xfrm>
              <a:off x="0" y="313927"/>
              <a:ext cx="3885866" cy="141622"/>
            </a:xfrm>
            <a:prstGeom prst="rect">
              <a:avLst/>
            </a:prstGeom>
            <a:solidFill>
              <a:srgbClr val="FF7E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6" name="Freeform 5"/>
            <p:cNvSpPr/>
            <p:nvPr/>
          </p:nvSpPr>
          <p:spPr>
            <a:xfrm>
              <a:off x="0" y="-1"/>
              <a:ext cx="3885866" cy="141623"/>
            </a:xfrm>
            <a:prstGeom prst="rect">
              <a:avLst/>
            </a:prstGeom>
            <a:solidFill>
              <a:srgbClr val="FF7E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98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333" y="6159020"/>
            <a:ext cx="879014" cy="774967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TextBox 9"/>
          <p:cNvSpPr txBox="1"/>
          <p:nvPr/>
        </p:nvSpPr>
        <p:spPr>
          <a:xfrm>
            <a:off x="206457" y="2013148"/>
            <a:ext cx="9340686" cy="1001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3800"/>
              </a:lnSpc>
              <a:defRPr sz="4400" b="1">
                <a:solidFill>
                  <a:srgbClr val="FFFFFF"/>
                </a:solidFill>
              </a:defRPr>
            </a:pPr>
            <a:r>
              <a:rPr lang="en-GB" sz="3600" dirty="0"/>
              <a:t>Reading, Understanding &amp; Applying Laws </a:t>
            </a:r>
            <a:br>
              <a:rPr dirty="0"/>
            </a:br>
            <a:endParaRPr dirty="0"/>
          </a:p>
        </p:txBody>
      </p:sp>
      <p:sp>
        <p:nvSpPr>
          <p:cNvPr id="100" name="TextBox 10"/>
          <p:cNvSpPr txBox="1"/>
          <p:nvPr/>
        </p:nvSpPr>
        <p:spPr>
          <a:xfrm>
            <a:off x="-468086" y="3573959"/>
            <a:ext cx="10980395" cy="1068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4400"/>
              </a:lnSpc>
              <a:defRPr sz="3200" b="1">
                <a:solidFill>
                  <a:srgbClr val="FFFFFF"/>
                </a:solidFill>
              </a:defRPr>
            </a:pPr>
            <a:r>
              <a:rPr sz="2400" dirty="0"/>
              <a:t>by</a:t>
            </a:r>
          </a:p>
          <a:p>
            <a:pPr algn="ctr">
              <a:lnSpc>
                <a:spcPts val="4400"/>
              </a:lnSpc>
              <a:defRPr sz="3200" b="1">
                <a:solidFill>
                  <a:srgbClr val="FFFFFF"/>
                </a:solidFill>
              </a:defRPr>
            </a:pPr>
            <a:r>
              <a:rPr sz="2400" dirty="0"/>
              <a:t>Jeff Heasman MABP, PGCert CELTA, LL.B (Hons), LL.M</a:t>
            </a:r>
          </a:p>
        </p:txBody>
      </p:sp>
      <p:sp>
        <p:nvSpPr>
          <p:cNvPr id="101" name="TextBox 11"/>
          <p:cNvSpPr txBox="1"/>
          <p:nvPr/>
        </p:nvSpPr>
        <p:spPr>
          <a:xfrm>
            <a:off x="731519" y="4621352"/>
            <a:ext cx="8593482" cy="817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3300"/>
              </a:lnSpc>
              <a:defRPr sz="2000" b="1">
                <a:solidFill>
                  <a:srgbClr val="FFFFFF"/>
                </a:solidFill>
              </a:defRPr>
            </a:pPr>
            <a:r>
              <a:t>Certified Practitioner Member of the Academy of Modern Applied Psychology</a:t>
            </a:r>
          </a:p>
          <a:p>
            <a:pPr algn="ctr">
              <a:lnSpc>
                <a:spcPts val="3300"/>
              </a:lnSpc>
              <a:defRPr sz="2000" b="1">
                <a:solidFill>
                  <a:srgbClr val="FFFFFF"/>
                </a:solidFill>
              </a:defRPr>
            </a:pPr>
            <a:r>
              <a:t>Member of the Association for Business Psychology </a:t>
            </a:r>
          </a:p>
        </p:txBody>
      </p:sp>
      <p:sp>
        <p:nvSpPr>
          <p:cNvPr id="102" name="TextBox 12"/>
          <p:cNvSpPr txBox="1"/>
          <p:nvPr/>
        </p:nvSpPr>
        <p:spPr>
          <a:xfrm>
            <a:off x="1711999" y="6367217"/>
            <a:ext cx="8593482" cy="411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3300"/>
              </a:lnSpc>
              <a:defRPr sz="2400">
                <a:solidFill>
                  <a:srgbClr val="FFFFFF"/>
                </a:solidFill>
              </a:defRPr>
            </a:lvl1pPr>
          </a:lstStyle>
          <a:p>
            <a:r>
              <a:t>linkedin.com/in/jeffheasman</a:t>
            </a:r>
          </a:p>
        </p:txBody>
      </p:sp>
      <p:grpSp>
        <p:nvGrpSpPr>
          <p:cNvPr id="105" name="Group 13"/>
          <p:cNvGrpSpPr/>
          <p:nvPr/>
        </p:nvGrpSpPr>
        <p:grpSpPr>
          <a:xfrm>
            <a:off x="-1" y="5420035"/>
            <a:ext cx="3572981" cy="455550"/>
            <a:chOff x="0" y="0"/>
            <a:chExt cx="3572979" cy="455548"/>
          </a:xfrm>
        </p:grpSpPr>
        <p:sp>
          <p:nvSpPr>
            <p:cNvPr id="103" name="Freeform 14"/>
            <p:cNvSpPr/>
            <p:nvPr/>
          </p:nvSpPr>
          <p:spPr>
            <a:xfrm>
              <a:off x="-1" y="313927"/>
              <a:ext cx="3572981" cy="141622"/>
            </a:xfrm>
            <a:prstGeom prst="rect">
              <a:avLst/>
            </a:prstGeom>
            <a:solidFill>
              <a:srgbClr val="007BB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4" name="Freeform 15"/>
            <p:cNvSpPr/>
            <p:nvPr/>
          </p:nvSpPr>
          <p:spPr>
            <a:xfrm>
              <a:off x="-1" y="-1"/>
              <a:ext cx="3572981" cy="141623"/>
            </a:xfrm>
            <a:prstGeom prst="rect">
              <a:avLst/>
            </a:prstGeom>
            <a:solidFill>
              <a:srgbClr val="007BB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06" name="Picture 6" descr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32" y="221130"/>
            <a:ext cx="3217335" cy="8954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endParaRPr dirty="0"/>
          </a:p>
        </p:txBody>
      </p:sp>
      <p:sp>
        <p:nvSpPr>
          <p:cNvPr id="130" name="Content Placeholder 4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61722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SzTx/>
              <a:buNone/>
              <a:defRPr sz="2800"/>
            </a:pPr>
            <a:endParaRPr lang="en-GB" dirty="0"/>
          </a:p>
          <a:p>
            <a:pPr marL="0" indent="0">
              <a:lnSpc>
                <a:spcPct val="90000"/>
              </a:lnSpc>
              <a:buSzTx/>
              <a:buNone/>
              <a:defRPr sz="2800"/>
            </a:pPr>
            <a:endParaRPr lang="en-GB" dirty="0"/>
          </a:p>
          <a:p>
            <a:pPr marL="0" indent="0">
              <a:lnSpc>
                <a:spcPct val="90000"/>
              </a:lnSpc>
              <a:buSzTx/>
              <a:buNone/>
              <a:defRPr sz="2800"/>
            </a:pPr>
            <a:endParaRPr lang="en-GB" dirty="0"/>
          </a:p>
        </p:txBody>
      </p:sp>
      <p:pic>
        <p:nvPicPr>
          <p:cNvPr id="131" name="Picture 15" descr="Picture 15"/>
          <p:cNvPicPr>
            <a:picLocks noChangeAspect="1"/>
          </p:cNvPicPr>
          <p:nvPr/>
        </p:nvPicPr>
        <p:blipFill>
          <a:blip r:embed="rId2"/>
          <a:srcRect r="91591"/>
          <a:stretch>
            <a:fillRect/>
          </a:stretch>
        </p:blipFill>
        <p:spPr>
          <a:xfrm>
            <a:off x="9128463" y="-2"/>
            <a:ext cx="625137" cy="73152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4" name="Group 11"/>
          <p:cNvGrpSpPr/>
          <p:nvPr/>
        </p:nvGrpSpPr>
        <p:grpSpPr>
          <a:xfrm>
            <a:off x="8690059" y="-1"/>
            <a:ext cx="455550" cy="7315201"/>
            <a:chOff x="0" y="0"/>
            <a:chExt cx="455549" cy="7315200"/>
          </a:xfrm>
        </p:grpSpPr>
        <p:sp>
          <p:nvSpPr>
            <p:cNvPr id="132" name="Freeform 12"/>
            <p:cNvSpPr/>
            <p:nvPr/>
          </p:nvSpPr>
          <p:spPr>
            <a:xfrm rot="5400000">
              <a:off x="-3586790" y="3586789"/>
              <a:ext cx="7315201" cy="141622"/>
            </a:xfrm>
            <a:prstGeom prst="rect">
              <a:avLst/>
            </a:prstGeom>
            <a:solidFill>
              <a:srgbClr val="FF7E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" name="Freeform 13"/>
            <p:cNvSpPr/>
            <p:nvPr/>
          </p:nvSpPr>
          <p:spPr>
            <a:xfrm rot="5400000">
              <a:off x="-3272862" y="3586789"/>
              <a:ext cx="7315201" cy="141622"/>
            </a:xfrm>
            <a:prstGeom prst="rect">
              <a:avLst/>
            </a:prstGeom>
            <a:solidFill>
              <a:srgbClr val="F6C85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A47647D-A39B-4214-994F-C9DE684551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2980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ontent Placeholder 4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61722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SzTx/>
              <a:buNone/>
              <a:defRPr sz="2800"/>
            </a:pPr>
            <a:endParaRPr lang="en-GB" dirty="0"/>
          </a:p>
          <a:p>
            <a:pPr marL="0" indent="0">
              <a:lnSpc>
                <a:spcPct val="90000"/>
              </a:lnSpc>
              <a:buSzTx/>
              <a:buNone/>
              <a:defRPr sz="2800"/>
            </a:pPr>
            <a:endParaRPr lang="en-GB" dirty="0"/>
          </a:p>
        </p:txBody>
      </p:sp>
      <p:pic>
        <p:nvPicPr>
          <p:cNvPr id="131" name="Picture 15" descr="Picture 15"/>
          <p:cNvPicPr>
            <a:picLocks noChangeAspect="1"/>
          </p:cNvPicPr>
          <p:nvPr/>
        </p:nvPicPr>
        <p:blipFill>
          <a:blip r:embed="rId2"/>
          <a:srcRect r="91591"/>
          <a:stretch>
            <a:fillRect/>
          </a:stretch>
        </p:blipFill>
        <p:spPr>
          <a:xfrm>
            <a:off x="9128463" y="-2"/>
            <a:ext cx="625137" cy="73152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4" name="Group 11"/>
          <p:cNvGrpSpPr/>
          <p:nvPr/>
        </p:nvGrpSpPr>
        <p:grpSpPr>
          <a:xfrm>
            <a:off x="8690059" y="-1"/>
            <a:ext cx="455550" cy="7315201"/>
            <a:chOff x="0" y="0"/>
            <a:chExt cx="455549" cy="7315200"/>
          </a:xfrm>
        </p:grpSpPr>
        <p:sp>
          <p:nvSpPr>
            <p:cNvPr id="132" name="Freeform 12"/>
            <p:cNvSpPr/>
            <p:nvPr/>
          </p:nvSpPr>
          <p:spPr>
            <a:xfrm rot="5400000">
              <a:off x="-3586790" y="3586789"/>
              <a:ext cx="7315201" cy="141622"/>
            </a:xfrm>
            <a:prstGeom prst="rect">
              <a:avLst/>
            </a:prstGeom>
            <a:solidFill>
              <a:srgbClr val="FF7E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" name="Freeform 13"/>
            <p:cNvSpPr/>
            <p:nvPr/>
          </p:nvSpPr>
          <p:spPr>
            <a:xfrm rot="5400000">
              <a:off x="-3272862" y="3586789"/>
              <a:ext cx="7315201" cy="141622"/>
            </a:xfrm>
            <a:prstGeom prst="rect">
              <a:avLst/>
            </a:prstGeom>
            <a:solidFill>
              <a:srgbClr val="F6C85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828D955-8CD4-4604-B54A-BCE96F30B4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751970" cy="81425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328346"/>
              </p:ext>
            </p:extLst>
          </p:nvPr>
        </p:nvGraphicFramePr>
        <p:xfrm>
          <a:off x="0" y="0"/>
          <a:ext cx="9753600" cy="7315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200">
                  <a:extLst>
                    <a:ext uri="{9D8B030D-6E8A-4147-A177-3AD203B41FA5}">
                      <a16:colId xmlns:a16="http://schemas.microsoft.com/office/drawing/2014/main" val="2284857425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3570032768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976835449"/>
                    </a:ext>
                  </a:extLst>
                </a:gridCol>
              </a:tblGrid>
              <a:tr h="955295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Issue </a:t>
                      </a: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Detail</a:t>
                      </a: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Source </a:t>
                      </a:r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:a16="http://schemas.microsoft.com/office/drawing/2014/main" val="3373608165"/>
                  </a:ext>
                </a:extLst>
              </a:tr>
              <a:tr h="3062176"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Classification of terms in a contract of insurance </a:t>
                      </a: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There are two types of terms in the contract – conditions and warranties</a:t>
                      </a:r>
                      <a:r>
                        <a:rPr lang="en-GB" sz="1300" dirty="0"/>
                        <a:t>. </a:t>
                      </a: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Doctrines and Principles of Insurance Law p.217</a:t>
                      </a:r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:a16="http://schemas.microsoft.com/office/drawing/2014/main" val="445064435"/>
                  </a:ext>
                </a:extLst>
              </a:tr>
              <a:tr h="1648864">
                <a:tc>
                  <a:txBody>
                    <a:bodyPr/>
                    <a:lstStyle/>
                    <a:p>
                      <a:endParaRPr lang="en-GB" sz="1300" dirty="0"/>
                    </a:p>
                    <a:p>
                      <a:endParaRPr lang="en-GB" sz="1300" dirty="0"/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:a16="http://schemas.microsoft.com/office/drawing/2014/main" val="1165220927"/>
                  </a:ext>
                </a:extLst>
              </a:tr>
              <a:tr h="1648864">
                <a:tc>
                  <a:txBody>
                    <a:bodyPr/>
                    <a:lstStyle/>
                    <a:p>
                      <a:endParaRPr lang="en-GB" sz="1300" dirty="0"/>
                    </a:p>
                    <a:p>
                      <a:endParaRPr lang="en-GB" sz="1300" dirty="0"/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:a16="http://schemas.microsoft.com/office/drawing/2014/main" val="1709491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34134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algn="l">
              <a:defRPr b="1"/>
            </a:lvl1pPr>
          </a:lstStyle>
          <a:p>
            <a:r>
              <a:rPr lang="en-GB" dirty="0"/>
              <a:t>Applying the law </a:t>
            </a:r>
            <a:endParaRPr dirty="0"/>
          </a:p>
        </p:txBody>
      </p:sp>
      <p:sp>
        <p:nvSpPr>
          <p:cNvPr id="179" name="Content Placeholder 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905255">
              <a:lnSpc>
                <a:spcPct val="80000"/>
              </a:lnSpc>
              <a:spcBef>
                <a:spcPts val="500"/>
              </a:spcBef>
              <a:buSzTx/>
              <a:buNone/>
              <a:defRPr sz="2277">
                <a:solidFill>
                  <a:srgbClr val="0F253F"/>
                </a:solidFill>
              </a:defRPr>
            </a:pPr>
            <a:endParaRPr lang="en-GB" sz="2376" dirty="0"/>
          </a:p>
          <a:p>
            <a:pPr marL="0" indent="0">
              <a:buNone/>
            </a:pPr>
            <a:r>
              <a:rPr lang="en-GB" sz="3200" b="1" dirty="0">
                <a:solidFill>
                  <a:schemeClr val="bg2"/>
                </a:solidFill>
              </a:rPr>
              <a:t>I</a:t>
            </a:r>
            <a:r>
              <a:rPr lang="es-ES" sz="3200" dirty="0" err="1">
                <a:solidFill>
                  <a:schemeClr val="bg2"/>
                </a:solidFill>
              </a:rPr>
              <a:t>ssue</a:t>
            </a:r>
            <a:r>
              <a:rPr lang="es-ES" sz="3200" dirty="0">
                <a:solidFill>
                  <a:schemeClr val="bg2"/>
                </a:solidFill>
              </a:rPr>
              <a:t>	</a:t>
            </a:r>
            <a:r>
              <a:rPr lang="es-ES" sz="3200" b="1" dirty="0">
                <a:solidFill>
                  <a:schemeClr val="bg2"/>
                </a:solidFill>
              </a:rPr>
              <a:t>					</a:t>
            </a:r>
            <a:r>
              <a:rPr lang="es-ES" sz="3200" b="1" dirty="0" err="1">
                <a:solidFill>
                  <a:schemeClr val="bg2"/>
                </a:solidFill>
              </a:rPr>
              <a:t>C</a:t>
            </a:r>
            <a:r>
              <a:rPr lang="es-ES" sz="3200" dirty="0" err="1">
                <a:solidFill>
                  <a:schemeClr val="bg2"/>
                </a:solidFill>
              </a:rPr>
              <a:t>laim</a:t>
            </a:r>
            <a:endParaRPr lang="es-ES" sz="3200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GB" sz="3200" b="1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GB" sz="3200" b="1" dirty="0">
                <a:solidFill>
                  <a:schemeClr val="bg2"/>
                </a:solidFill>
              </a:rPr>
              <a:t>R</a:t>
            </a:r>
            <a:r>
              <a:rPr lang="en-GB" sz="3200" dirty="0">
                <a:solidFill>
                  <a:schemeClr val="bg2"/>
                </a:solidFill>
              </a:rPr>
              <a:t>ule</a:t>
            </a:r>
            <a:r>
              <a:rPr lang="es-ES" sz="3200" dirty="0">
                <a:solidFill>
                  <a:schemeClr val="bg2"/>
                </a:solidFill>
              </a:rPr>
              <a:t>	</a:t>
            </a:r>
            <a:r>
              <a:rPr lang="es-ES" sz="3200" b="1" dirty="0">
                <a:solidFill>
                  <a:schemeClr val="bg2"/>
                </a:solidFill>
              </a:rPr>
              <a:t>					</a:t>
            </a:r>
            <a:r>
              <a:rPr lang="es-ES" sz="3200" b="1" dirty="0" err="1">
                <a:solidFill>
                  <a:schemeClr val="bg2"/>
                </a:solidFill>
              </a:rPr>
              <a:t>L</a:t>
            </a:r>
            <a:r>
              <a:rPr lang="es-ES" sz="3200" dirty="0" err="1">
                <a:solidFill>
                  <a:schemeClr val="bg2"/>
                </a:solidFill>
              </a:rPr>
              <a:t>aw</a:t>
            </a:r>
            <a:endParaRPr lang="es-ES" sz="32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GB" sz="3200" b="1" dirty="0">
                <a:solidFill>
                  <a:schemeClr val="bg2"/>
                </a:solidFill>
              </a:rPr>
              <a:t>				or</a:t>
            </a:r>
          </a:p>
          <a:p>
            <a:pPr marL="0" indent="0">
              <a:buNone/>
            </a:pPr>
            <a:r>
              <a:rPr lang="en-GB" sz="3200" b="1" dirty="0">
                <a:solidFill>
                  <a:schemeClr val="bg2"/>
                </a:solidFill>
              </a:rPr>
              <a:t>A</a:t>
            </a:r>
            <a:r>
              <a:rPr lang="en-GB" sz="3200" dirty="0">
                <a:solidFill>
                  <a:schemeClr val="bg2"/>
                </a:solidFill>
              </a:rPr>
              <a:t>nalysis</a:t>
            </a:r>
            <a:r>
              <a:rPr lang="es-ES" sz="3200" b="1" dirty="0">
                <a:solidFill>
                  <a:schemeClr val="bg2"/>
                </a:solidFill>
              </a:rPr>
              <a:t>					</a:t>
            </a:r>
            <a:r>
              <a:rPr lang="es-ES" sz="3200" b="1" dirty="0" err="1">
                <a:solidFill>
                  <a:schemeClr val="bg2"/>
                </a:solidFill>
              </a:rPr>
              <a:t>E</a:t>
            </a:r>
            <a:r>
              <a:rPr lang="es-ES" sz="3200" dirty="0" err="1">
                <a:solidFill>
                  <a:schemeClr val="bg2"/>
                </a:solidFill>
              </a:rPr>
              <a:t>valuation</a:t>
            </a:r>
            <a:endParaRPr lang="es-ES" sz="3200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GB" sz="3200" b="1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GB" sz="3200" b="1" dirty="0">
                <a:solidFill>
                  <a:schemeClr val="bg2"/>
                </a:solidFill>
              </a:rPr>
              <a:t>C</a:t>
            </a:r>
            <a:r>
              <a:rPr lang="en-GB" sz="3200" dirty="0">
                <a:solidFill>
                  <a:schemeClr val="bg2"/>
                </a:solidFill>
              </a:rPr>
              <a:t>onclusion</a:t>
            </a:r>
            <a:r>
              <a:rPr lang="es-ES" sz="3200" b="1" dirty="0">
                <a:solidFill>
                  <a:schemeClr val="bg2"/>
                </a:solidFill>
              </a:rPr>
              <a:t>					</a:t>
            </a:r>
            <a:r>
              <a:rPr lang="es-ES" sz="3200" b="1" dirty="0" err="1">
                <a:solidFill>
                  <a:schemeClr val="bg2"/>
                </a:solidFill>
              </a:rPr>
              <a:t>O</a:t>
            </a:r>
            <a:r>
              <a:rPr lang="es-ES" sz="3200" dirty="0" err="1">
                <a:solidFill>
                  <a:schemeClr val="bg2"/>
                </a:solidFill>
              </a:rPr>
              <a:t>utcome</a:t>
            </a:r>
            <a:endParaRPr lang="en-GB" sz="3200" dirty="0">
              <a:solidFill>
                <a:schemeClr val="bg2"/>
              </a:solidFill>
            </a:endParaRPr>
          </a:p>
          <a:p>
            <a:pPr marL="0" indent="0" defTabSz="905255">
              <a:lnSpc>
                <a:spcPct val="80000"/>
              </a:lnSpc>
              <a:spcBef>
                <a:spcPts val="500"/>
              </a:spcBef>
              <a:buSzTx/>
              <a:buNone/>
              <a:defRPr sz="2277">
                <a:solidFill>
                  <a:srgbClr val="0F253F"/>
                </a:solidFill>
              </a:defRPr>
            </a:pPr>
            <a:endParaRPr sz="2800" dirty="0"/>
          </a:p>
        </p:txBody>
      </p:sp>
      <p:pic>
        <p:nvPicPr>
          <p:cNvPr id="180" name="Picture 15" descr="Picture 15"/>
          <p:cNvPicPr>
            <a:picLocks noChangeAspect="1"/>
          </p:cNvPicPr>
          <p:nvPr/>
        </p:nvPicPr>
        <p:blipFill>
          <a:blip r:embed="rId2"/>
          <a:srcRect r="91591"/>
          <a:stretch>
            <a:fillRect/>
          </a:stretch>
        </p:blipFill>
        <p:spPr>
          <a:xfrm>
            <a:off x="9128463" y="-2"/>
            <a:ext cx="625137" cy="73152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3" name="Group 11"/>
          <p:cNvGrpSpPr/>
          <p:nvPr/>
        </p:nvGrpSpPr>
        <p:grpSpPr>
          <a:xfrm>
            <a:off x="8690059" y="-1"/>
            <a:ext cx="455550" cy="7315201"/>
            <a:chOff x="0" y="0"/>
            <a:chExt cx="455549" cy="7315200"/>
          </a:xfrm>
        </p:grpSpPr>
        <p:sp>
          <p:nvSpPr>
            <p:cNvPr id="181" name="Freeform 12"/>
            <p:cNvSpPr/>
            <p:nvPr/>
          </p:nvSpPr>
          <p:spPr>
            <a:xfrm rot="5400000">
              <a:off x="-3586790" y="3586789"/>
              <a:ext cx="7315201" cy="141622"/>
            </a:xfrm>
            <a:prstGeom prst="rect">
              <a:avLst/>
            </a:prstGeom>
            <a:solidFill>
              <a:srgbClr val="FF7E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2" name="Freeform 13"/>
            <p:cNvSpPr/>
            <p:nvPr/>
          </p:nvSpPr>
          <p:spPr>
            <a:xfrm rot="5400000">
              <a:off x="-3272862" y="3586789"/>
              <a:ext cx="7315201" cy="141622"/>
            </a:xfrm>
            <a:prstGeom prst="rect">
              <a:avLst/>
            </a:prstGeom>
            <a:solidFill>
              <a:srgbClr val="F6C85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6087848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algn="l">
              <a:defRPr b="1"/>
            </a:lvl1pPr>
          </a:lstStyle>
          <a:p>
            <a:r>
              <a:rPr lang="en-GB" dirty="0"/>
              <a:t>An example</a:t>
            </a:r>
            <a:endParaRPr dirty="0"/>
          </a:p>
        </p:txBody>
      </p:sp>
      <p:sp>
        <p:nvSpPr>
          <p:cNvPr id="179" name="Content Placeholder 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905255">
              <a:lnSpc>
                <a:spcPct val="80000"/>
              </a:lnSpc>
              <a:spcBef>
                <a:spcPts val="500"/>
              </a:spcBef>
              <a:buSzTx/>
              <a:buNone/>
              <a:defRPr sz="2277">
                <a:solidFill>
                  <a:srgbClr val="0F253F"/>
                </a:solidFill>
              </a:defRPr>
            </a:pPr>
            <a:r>
              <a:rPr lang="en-GB" sz="2376" dirty="0"/>
              <a:t>Section 13A</a:t>
            </a:r>
          </a:p>
          <a:p>
            <a:pPr marL="0" indent="0" algn="l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(1)It is an implied term of every contract of insurance that if the insured makes a claim under the contract, the insurer must pay any sums due in respect of the claim within a reasonable time.</a:t>
            </a:r>
          </a:p>
          <a:p>
            <a:pPr marL="0" indent="0" algn="l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(2)A reasonable time includes a reasonable time to investigate and assess the claim.</a:t>
            </a:r>
          </a:p>
          <a:p>
            <a:pPr marL="0" indent="0" algn="l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(3)What is reasonable will depend on all the relevant circumstances, but the following are examples of things which may need to be taken into account—</a:t>
            </a:r>
          </a:p>
          <a:p>
            <a:pPr marL="0" indent="0" algn="l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(a)the type of insurance,</a:t>
            </a:r>
          </a:p>
          <a:p>
            <a:pPr marL="0" indent="0" algn="l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(b)the size and complexity of the claim,</a:t>
            </a:r>
          </a:p>
          <a:p>
            <a:pPr marL="0" indent="0" algn="l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(c)compliance with any relevant statutory or regulatory rules or 	guidance,</a:t>
            </a:r>
          </a:p>
          <a:p>
            <a:pPr marL="0" indent="0" algn="l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(d)factors outside the insurer's control.</a:t>
            </a:r>
          </a:p>
          <a:p>
            <a:pPr marL="0" indent="0" defTabSz="905255">
              <a:lnSpc>
                <a:spcPct val="80000"/>
              </a:lnSpc>
              <a:spcBef>
                <a:spcPts val="500"/>
              </a:spcBef>
              <a:buSzTx/>
              <a:buNone/>
              <a:defRPr sz="2277">
                <a:solidFill>
                  <a:srgbClr val="0F253F"/>
                </a:solidFill>
              </a:defRPr>
            </a:pPr>
            <a:endParaRPr sz="2800" dirty="0"/>
          </a:p>
        </p:txBody>
      </p:sp>
      <p:pic>
        <p:nvPicPr>
          <p:cNvPr id="180" name="Picture 15" descr="Picture 15"/>
          <p:cNvPicPr>
            <a:picLocks noChangeAspect="1"/>
          </p:cNvPicPr>
          <p:nvPr/>
        </p:nvPicPr>
        <p:blipFill>
          <a:blip r:embed="rId2"/>
          <a:srcRect r="91591"/>
          <a:stretch>
            <a:fillRect/>
          </a:stretch>
        </p:blipFill>
        <p:spPr>
          <a:xfrm>
            <a:off x="9128463" y="-2"/>
            <a:ext cx="625137" cy="73152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3" name="Group 11"/>
          <p:cNvGrpSpPr/>
          <p:nvPr/>
        </p:nvGrpSpPr>
        <p:grpSpPr>
          <a:xfrm>
            <a:off x="8690059" y="-1"/>
            <a:ext cx="455550" cy="7315201"/>
            <a:chOff x="0" y="0"/>
            <a:chExt cx="455549" cy="7315200"/>
          </a:xfrm>
        </p:grpSpPr>
        <p:sp>
          <p:nvSpPr>
            <p:cNvPr id="181" name="Freeform 12"/>
            <p:cNvSpPr/>
            <p:nvPr/>
          </p:nvSpPr>
          <p:spPr>
            <a:xfrm rot="5400000">
              <a:off x="-3586790" y="3586789"/>
              <a:ext cx="7315201" cy="141622"/>
            </a:xfrm>
            <a:prstGeom prst="rect">
              <a:avLst/>
            </a:prstGeom>
            <a:solidFill>
              <a:srgbClr val="FF7E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2" name="Freeform 13"/>
            <p:cNvSpPr/>
            <p:nvPr/>
          </p:nvSpPr>
          <p:spPr>
            <a:xfrm rot="5400000">
              <a:off x="-3272862" y="3586789"/>
              <a:ext cx="7315201" cy="141622"/>
            </a:xfrm>
            <a:prstGeom prst="rect">
              <a:avLst/>
            </a:prstGeom>
            <a:solidFill>
              <a:srgbClr val="F6C85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8765641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ontent Placeholder 4"/>
          <p:cNvSpPr txBox="1">
            <a:spLocks noGrp="1"/>
          </p:cNvSpPr>
          <p:nvPr>
            <p:ph type="body" idx="1"/>
          </p:nvPr>
        </p:nvSpPr>
        <p:spPr>
          <a:xfrm>
            <a:off x="457200" y="925286"/>
            <a:ext cx="8229600" cy="57041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905255">
              <a:lnSpc>
                <a:spcPct val="80000"/>
              </a:lnSpc>
              <a:spcBef>
                <a:spcPts val="500"/>
              </a:spcBef>
              <a:buSzTx/>
              <a:buNone/>
              <a:defRPr sz="2277">
                <a:solidFill>
                  <a:srgbClr val="0F253F"/>
                </a:solidFill>
              </a:defRPr>
            </a:pPr>
            <a:endParaRPr lang="en-GB" sz="2800" dirty="0"/>
          </a:p>
          <a:p>
            <a:pPr marL="0" indent="0" defTabSz="905255">
              <a:lnSpc>
                <a:spcPct val="80000"/>
              </a:lnSpc>
              <a:spcBef>
                <a:spcPts val="500"/>
              </a:spcBef>
              <a:buSzTx/>
              <a:buNone/>
              <a:defRPr sz="2277">
                <a:solidFill>
                  <a:srgbClr val="0F253F"/>
                </a:solidFill>
              </a:defRPr>
            </a:pPr>
            <a:r>
              <a:rPr lang="en-GB" sz="2800" dirty="0"/>
              <a:t>John has contacted you for advice.  He has lost a contract because he has been unable to afford to replace the machinery that is the subject of his claim. The insurer confirmed that the policy would respond over a year ago but they have delayed in assessing quantum because they have been overwhelmed with work as a result of the Covid BI claims.  John is furious and wants your advice on whether he can make a claim against the insurer for their delays.  </a:t>
            </a:r>
          </a:p>
          <a:p>
            <a:pPr marL="0" indent="0" defTabSz="905255">
              <a:lnSpc>
                <a:spcPct val="80000"/>
              </a:lnSpc>
              <a:spcBef>
                <a:spcPts val="500"/>
              </a:spcBef>
              <a:buSzTx/>
              <a:buNone/>
              <a:defRPr sz="2277">
                <a:solidFill>
                  <a:srgbClr val="0F253F"/>
                </a:solidFill>
              </a:defRPr>
            </a:pPr>
            <a:endParaRPr lang="en-GB" sz="2800" dirty="0"/>
          </a:p>
          <a:p>
            <a:pPr marL="0" indent="0" defTabSz="905255">
              <a:lnSpc>
                <a:spcPct val="80000"/>
              </a:lnSpc>
              <a:spcBef>
                <a:spcPts val="500"/>
              </a:spcBef>
              <a:buSzTx/>
              <a:buNone/>
              <a:defRPr sz="2277">
                <a:solidFill>
                  <a:srgbClr val="0F253F"/>
                </a:solidFill>
              </a:defRPr>
            </a:pPr>
            <a:r>
              <a:rPr lang="en-GB" sz="2800" dirty="0"/>
              <a:t>Advise John. </a:t>
            </a:r>
          </a:p>
        </p:txBody>
      </p:sp>
      <p:pic>
        <p:nvPicPr>
          <p:cNvPr id="180" name="Picture 15" descr="Picture 15"/>
          <p:cNvPicPr>
            <a:picLocks noChangeAspect="1"/>
          </p:cNvPicPr>
          <p:nvPr/>
        </p:nvPicPr>
        <p:blipFill>
          <a:blip r:embed="rId2"/>
          <a:srcRect r="91591"/>
          <a:stretch>
            <a:fillRect/>
          </a:stretch>
        </p:blipFill>
        <p:spPr>
          <a:xfrm>
            <a:off x="9128463" y="-2"/>
            <a:ext cx="625137" cy="73152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3" name="Group 11"/>
          <p:cNvGrpSpPr/>
          <p:nvPr/>
        </p:nvGrpSpPr>
        <p:grpSpPr>
          <a:xfrm>
            <a:off x="8690059" y="-1"/>
            <a:ext cx="455550" cy="7315201"/>
            <a:chOff x="0" y="0"/>
            <a:chExt cx="455549" cy="7315200"/>
          </a:xfrm>
        </p:grpSpPr>
        <p:sp>
          <p:nvSpPr>
            <p:cNvPr id="181" name="Freeform 12"/>
            <p:cNvSpPr/>
            <p:nvPr/>
          </p:nvSpPr>
          <p:spPr>
            <a:xfrm rot="5400000">
              <a:off x="-3586790" y="3586789"/>
              <a:ext cx="7315201" cy="141622"/>
            </a:xfrm>
            <a:prstGeom prst="rect">
              <a:avLst/>
            </a:prstGeom>
            <a:solidFill>
              <a:srgbClr val="FF7E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2" name="Freeform 13"/>
            <p:cNvSpPr/>
            <p:nvPr/>
          </p:nvSpPr>
          <p:spPr>
            <a:xfrm rot="5400000">
              <a:off x="-3272862" y="3586789"/>
              <a:ext cx="7315201" cy="141622"/>
            </a:xfrm>
            <a:prstGeom prst="rect">
              <a:avLst/>
            </a:prstGeom>
            <a:solidFill>
              <a:srgbClr val="F6C85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9982153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ontent Placeholder 4"/>
          <p:cNvSpPr txBox="1">
            <a:spLocks noGrp="1"/>
          </p:cNvSpPr>
          <p:nvPr>
            <p:ph type="body" idx="1"/>
          </p:nvPr>
        </p:nvSpPr>
        <p:spPr>
          <a:xfrm>
            <a:off x="457200" y="925286"/>
            <a:ext cx="8229600" cy="570411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defTabSz="905255">
              <a:lnSpc>
                <a:spcPct val="80000"/>
              </a:lnSpc>
              <a:spcBef>
                <a:spcPts val="500"/>
              </a:spcBef>
              <a:buSzTx/>
              <a:buNone/>
              <a:defRPr sz="2277">
                <a:solidFill>
                  <a:srgbClr val="0F253F"/>
                </a:solidFill>
              </a:defRPr>
            </a:pPr>
            <a:endParaRPr lang="en-GB" sz="2800" dirty="0"/>
          </a:p>
          <a:p>
            <a:pPr marL="0" indent="0" defTabSz="905255">
              <a:lnSpc>
                <a:spcPct val="80000"/>
              </a:lnSpc>
              <a:spcBef>
                <a:spcPts val="500"/>
              </a:spcBef>
              <a:buSzTx/>
              <a:buNone/>
              <a:defRPr sz="2277">
                <a:solidFill>
                  <a:srgbClr val="0F253F"/>
                </a:solidFill>
              </a:defRPr>
            </a:pPr>
            <a:r>
              <a:rPr lang="en-GB" sz="2800" dirty="0"/>
              <a:t>Your claim is for damages for late payment of an insurance claim. (C) </a:t>
            </a:r>
          </a:p>
          <a:p>
            <a:pPr marL="0" indent="0" defTabSz="905255">
              <a:lnSpc>
                <a:spcPct val="80000"/>
              </a:lnSpc>
              <a:spcBef>
                <a:spcPts val="500"/>
              </a:spcBef>
              <a:buSzTx/>
              <a:buNone/>
              <a:defRPr sz="2277">
                <a:solidFill>
                  <a:srgbClr val="0F253F"/>
                </a:solidFill>
              </a:defRPr>
            </a:pPr>
            <a:endParaRPr lang="en-GB" sz="2800" dirty="0"/>
          </a:p>
          <a:p>
            <a:pPr marL="0" indent="0" defTabSz="905255">
              <a:lnSpc>
                <a:spcPct val="80000"/>
              </a:lnSpc>
              <a:spcBef>
                <a:spcPts val="500"/>
              </a:spcBef>
              <a:buSzTx/>
              <a:buNone/>
              <a:defRPr sz="2277">
                <a:solidFill>
                  <a:srgbClr val="0F253F"/>
                </a:solidFill>
              </a:defRPr>
            </a:pPr>
            <a:r>
              <a:rPr lang="en-GB" sz="2800" dirty="0"/>
              <a:t>The law states that the insurer should investigate, assess and make payments in a reasonable time, subject to any factors that may be outside their control. (L) </a:t>
            </a:r>
          </a:p>
          <a:p>
            <a:pPr marL="0" indent="0" defTabSz="905255">
              <a:lnSpc>
                <a:spcPct val="80000"/>
              </a:lnSpc>
              <a:spcBef>
                <a:spcPts val="500"/>
              </a:spcBef>
              <a:buSzTx/>
              <a:buNone/>
              <a:defRPr sz="2277">
                <a:solidFill>
                  <a:srgbClr val="0F253F"/>
                </a:solidFill>
              </a:defRPr>
            </a:pPr>
            <a:endParaRPr lang="en-GB" sz="2800" dirty="0"/>
          </a:p>
          <a:p>
            <a:pPr marL="0" indent="0" defTabSz="905255">
              <a:lnSpc>
                <a:spcPct val="80000"/>
              </a:lnSpc>
              <a:spcBef>
                <a:spcPts val="500"/>
              </a:spcBef>
              <a:buSzTx/>
              <a:buNone/>
              <a:defRPr sz="2277">
                <a:solidFill>
                  <a:srgbClr val="0F253F"/>
                </a:solidFill>
              </a:defRPr>
            </a:pPr>
            <a:r>
              <a:rPr lang="en-GB" sz="2800" dirty="0"/>
              <a:t>Your claim is not complex and you have supplied all information requested by the insurer promptly and in sufficient detail to enable them to make an assessment.  I do not consider that their excuse of being overwhelmed with work is likely to be a reasonable excuse for the delay. (E) </a:t>
            </a:r>
          </a:p>
          <a:p>
            <a:pPr marL="0" indent="0" defTabSz="905255">
              <a:lnSpc>
                <a:spcPct val="80000"/>
              </a:lnSpc>
              <a:spcBef>
                <a:spcPts val="500"/>
              </a:spcBef>
              <a:buSzTx/>
              <a:buNone/>
              <a:defRPr sz="2277">
                <a:solidFill>
                  <a:srgbClr val="0F253F"/>
                </a:solidFill>
              </a:defRPr>
            </a:pPr>
            <a:endParaRPr lang="en-GB" sz="2800" dirty="0"/>
          </a:p>
          <a:p>
            <a:pPr marL="0" indent="0" defTabSz="905255">
              <a:lnSpc>
                <a:spcPct val="80000"/>
              </a:lnSpc>
              <a:spcBef>
                <a:spcPts val="500"/>
              </a:spcBef>
              <a:buSzTx/>
              <a:buNone/>
              <a:defRPr sz="2277">
                <a:solidFill>
                  <a:srgbClr val="0F253F"/>
                </a:solidFill>
              </a:defRPr>
            </a:pPr>
            <a:r>
              <a:rPr lang="en-GB" sz="2800" dirty="0"/>
              <a:t>Based on the information currently available, my opinion is that your claim for damages for late payment of your insurance claim will be successful. (O)  </a:t>
            </a:r>
          </a:p>
        </p:txBody>
      </p:sp>
      <p:pic>
        <p:nvPicPr>
          <p:cNvPr id="180" name="Picture 15" descr="Picture 15"/>
          <p:cNvPicPr>
            <a:picLocks noChangeAspect="1"/>
          </p:cNvPicPr>
          <p:nvPr/>
        </p:nvPicPr>
        <p:blipFill>
          <a:blip r:embed="rId2"/>
          <a:srcRect r="91591"/>
          <a:stretch>
            <a:fillRect/>
          </a:stretch>
        </p:blipFill>
        <p:spPr>
          <a:xfrm>
            <a:off x="9128463" y="-2"/>
            <a:ext cx="625137" cy="73152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3" name="Group 11"/>
          <p:cNvGrpSpPr/>
          <p:nvPr/>
        </p:nvGrpSpPr>
        <p:grpSpPr>
          <a:xfrm>
            <a:off x="8690059" y="-1"/>
            <a:ext cx="455550" cy="7315201"/>
            <a:chOff x="0" y="0"/>
            <a:chExt cx="455549" cy="7315200"/>
          </a:xfrm>
        </p:grpSpPr>
        <p:sp>
          <p:nvSpPr>
            <p:cNvPr id="181" name="Freeform 12"/>
            <p:cNvSpPr/>
            <p:nvPr/>
          </p:nvSpPr>
          <p:spPr>
            <a:xfrm rot="5400000">
              <a:off x="-3586790" y="3586789"/>
              <a:ext cx="7315201" cy="141622"/>
            </a:xfrm>
            <a:prstGeom prst="rect">
              <a:avLst/>
            </a:prstGeom>
            <a:solidFill>
              <a:srgbClr val="FF7E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2" name="Freeform 13"/>
            <p:cNvSpPr/>
            <p:nvPr/>
          </p:nvSpPr>
          <p:spPr>
            <a:xfrm rot="5400000">
              <a:off x="-3272862" y="3586789"/>
              <a:ext cx="7315201" cy="141622"/>
            </a:xfrm>
            <a:prstGeom prst="rect">
              <a:avLst/>
            </a:prstGeom>
            <a:solidFill>
              <a:srgbClr val="F6C85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5533950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algn="l">
              <a:defRPr b="1"/>
            </a:lvl1pPr>
          </a:lstStyle>
          <a:p>
            <a:r>
              <a:rPr lang="en-GB" dirty="0"/>
              <a:t>Restatement of learning objectives</a:t>
            </a:r>
            <a:endParaRPr dirty="0"/>
          </a:p>
        </p:txBody>
      </p:sp>
      <p:sp>
        <p:nvSpPr>
          <p:cNvPr id="179" name="Content Placeholder 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defTabSz="905255">
              <a:lnSpc>
                <a:spcPct val="80000"/>
              </a:lnSpc>
              <a:spcBef>
                <a:spcPts val="500"/>
              </a:spcBef>
              <a:buSzTx/>
              <a:buNone/>
              <a:defRPr sz="2277">
                <a:solidFill>
                  <a:srgbClr val="0F253F"/>
                </a:solidFill>
              </a:defRPr>
            </a:pPr>
            <a:endParaRPr lang="en-GB" sz="2376" dirty="0"/>
          </a:p>
          <a:p>
            <a:pPr marL="0" indent="0">
              <a:spcBef>
                <a:spcPts val="600"/>
              </a:spcBef>
              <a:buSzTx/>
              <a:buNone/>
              <a:defRPr sz="2700"/>
            </a:pPr>
            <a:r>
              <a:rPr lang="en-GB" sz="2600" dirty="0"/>
              <a:t>By the end of the webinar, participants will be able to:</a:t>
            </a:r>
          </a:p>
          <a:p>
            <a:pPr marL="0" indent="0">
              <a:spcBef>
                <a:spcPts val="600"/>
              </a:spcBef>
              <a:buSzTx/>
              <a:buNone/>
              <a:defRPr sz="2800"/>
            </a:pPr>
            <a:endParaRPr lang="en-GB" sz="2600" dirty="0"/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GB" sz="2600" dirty="0">
                <a:cs typeface="Calibri" panose="020F0502020204030204" pitchFamily="34" charset="0"/>
              </a:rPr>
              <a:t>identify key skills in reading and understanding laws.</a:t>
            </a:r>
          </a:p>
          <a:p>
            <a:pPr marL="0" lvl="0" indent="0">
              <a:lnSpc>
                <a:spcPct val="107000"/>
              </a:lnSpc>
              <a:buNone/>
            </a:pPr>
            <a:endParaRPr lang="en-GB" sz="2600" dirty="0"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GB" sz="2600" dirty="0">
                <a:cs typeface="Calibri" panose="020F0502020204030204" pitchFamily="34" charset="0"/>
              </a:rPr>
              <a:t>recognise how to assimilate the knowledge gained and apply the law to a case study or provide advice to a client in a logical and clear way. 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endParaRPr lang="en-GB" sz="2600" dirty="0"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GB" sz="2600" dirty="0">
                <a:cs typeface="Calibri" panose="020F0502020204030204" pitchFamily="34" charset="0"/>
              </a:rPr>
              <a:t>implement a strategy to read, understand and apply law more quickly and effectively.     </a:t>
            </a:r>
            <a:endParaRPr lang="en-GB" sz="2600" dirty="0"/>
          </a:p>
          <a:p>
            <a:pPr marL="0" indent="0" defTabSz="905255">
              <a:lnSpc>
                <a:spcPct val="80000"/>
              </a:lnSpc>
              <a:spcBef>
                <a:spcPts val="500"/>
              </a:spcBef>
              <a:buSzTx/>
              <a:buNone/>
              <a:defRPr sz="2277">
                <a:solidFill>
                  <a:srgbClr val="0F253F"/>
                </a:solidFill>
              </a:defRPr>
            </a:pPr>
            <a:endParaRPr sz="2800" dirty="0"/>
          </a:p>
        </p:txBody>
      </p:sp>
      <p:pic>
        <p:nvPicPr>
          <p:cNvPr id="180" name="Picture 15" descr="Picture 15"/>
          <p:cNvPicPr>
            <a:picLocks noChangeAspect="1"/>
          </p:cNvPicPr>
          <p:nvPr/>
        </p:nvPicPr>
        <p:blipFill>
          <a:blip r:embed="rId2"/>
          <a:srcRect r="91591"/>
          <a:stretch>
            <a:fillRect/>
          </a:stretch>
        </p:blipFill>
        <p:spPr>
          <a:xfrm>
            <a:off x="9128463" y="-2"/>
            <a:ext cx="625137" cy="73152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3" name="Group 11"/>
          <p:cNvGrpSpPr/>
          <p:nvPr/>
        </p:nvGrpSpPr>
        <p:grpSpPr>
          <a:xfrm>
            <a:off x="8690059" y="-1"/>
            <a:ext cx="455550" cy="7315201"/>
            <a:chOff x="0" y="0"/>
            <a:chExt cx="455549" cy="7315200"/>
          </a:xfrm>
        </p:grpSpPr>
        <p:sp>
          <p:nvSpPr>
            <p:cNvPr id="181" name="Freeform 12"/>
            <p:cNvSpPr/>
            <p:nvPr/>
          </p:nvSpPr>
          <p:spPr>
            <a:xfrm rot="5400000">
              <a:off x="-3586790" y="3586789"/>
              <a:ext cx="7315201" cy="141622"/>
            </a:xfrm>
            <a:prstGeom prst="rect">
              <a:avLst/>
            </a:prstGeom>
            <a:solidFill>
              <a:srgbClr val="FF7E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2" name="Freeform 13"/>
            <p:cNvSpPr/>
            <p:nvPr/>
          </p:nvSpPr>
          <p:spPr>
            <a:xfrm rot="5400000">
              <a:off x="-3272862" y="3586789"/>
              <a:ext cx="7315201" cy="141622"/>
            </a:xfrm>
            <a:prstGeom prst="rect">
              <a:avLst/>
            </a:prstGeom>
            <a:solidFill>
              <a:srgbClr val="F6C85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8664162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14" descr="Picture 14"/>
          <p:cNvPicPr>
            <a:picLocks noChangeAspect="1"/>
          </p:cNvPicPr>
          <p:nvPr/>
        </p:nvPicPr>
        <p:blipFill>
          <a:blip r:embed="rId2"/>
          <a:srcRect r="66477"/>
          <a:stretch>
            <a:fillRect/>
          </a:stretch>
        </p:blipFill>
        <p:spPr>
          <a:xfrm>
            <a:off x="8475344" y="6364628"/>
            <a:ext cx="1021737" cy="9505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Picture 2" descr="Picture 2"/>
          <p:cNvPicPr>
            <a:picLocks noChangeAspect="1"/>
          </p:cNvPicPr>
          <p:nvPr/>
        </p:nvPicPr>
        <p:blipFill>
          <a:blip r:embed="rId3"/>
          <a:srcRect t="798" r="88376"/>
          <a:stretch>
            <a:fillRect/>
          </a:stretch>
        </p:blipFill>
        <p:spPr>
          <a:xfrm rot="10800000">
            <a:off x="-76201" y="-2"/>
            <a:ext cx="864123" cy="7315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9" name="Group 3"/>
          <p:cNvGrpSpPr/>
          <p:nvPr/>
        </p:nvGrpSpPr>
        <p:grpSpPr>
          <a:xfrm>
            <a:off x="778396" y="-1"/>
            <a:ext cx="455550" cy="7315201"/>
            <a:chOff x="0" y="0"/>
            <a:chExt cx="455549" cy="7315200"/>
          </a:xfrm>
        </p:grpSpPr>
        <p:sp>
          <p:nvSpPr>
            <p:cNvPr id="187" name="Freeform 4"/>
            <p:cNvSpPr/>
            <p:nvPr/>
          </p:nvSpPr>
          <p:spPr>
            <a:xfrm rot="5400000">
              <a:off x="-3586790" y="3586789"/>
              <a:ext cx="7315201" cy="141622"/>
            </a:xfrm>
            <a:prstGeom prst="rect">
              <a:avLst/>
            </a:prstGeom>
            <a:solidFill>
              <a:srgbClr val="FF7E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8" name="Freeform 5"/>
            <p:cNvSpPr/>
            <p:nvPr/>
          </p:nvSpPr>
          <p:spPr>
            <a:xfrm rot="5400000">
              <a:off x="-3272862" y="3586789"/>
              <a:ext cx="7315201" cy="141622"/>
            </a:xfrm>
            <a:prstGeom prst="rect">
              <a:avLst/>
            </a:prstGeom>
            <a:solidFill>
              <a:srgbClr val="28AD1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90" name="Content Placeholder 2" descr="Content Placeholder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45" y="0"/>
            <a:ext cx="8558913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t>Learning objectives </a:t>
            </a:r>
          </a:p>
        </p:txBody>
      </p:sp>
      <p:sp>
        <p:nvSpPr>
          <p:cNvPr id="109" name="Content Placeholder 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SzTx/>
              <a:buNone/>
              <a:defRPr sz="3000"/>
            </a:pPr>
            <a:endParaRPr dirty="0"/>
          </a:p>
          <a:p>
            <a:pPr marL="0" indent="0">
              <a:spcBef>
                <a:spcPts val="600"/>
              </a:spcBef>
              <a:buSzTx/>
              <a:buNone/>
              <a:defRPr sz="2700"/>
            </a:pPr>
            <a:r>
              <a:rPr dirty="0"/>
              <a:t>By the end of the webinar, participants will be able to:</a:t>
            </a:r>
            <a:endParaRPr sz="2900" dirty="0"/>
          </a:p>
          <a:p>
            <a:pPr marL="0" indent="0">
              <a:spcBef>
                <a:spcPts val="600"/>
              </a:spcBef>
              <a:buSzTx/>
              <a:buNone/>
              <a:defRPr sz="2800"/>
            </a:pPr>
            <a:endParaRPr lang="en-GB" sz="2900" dirty="0"/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identify key skills in reading and understanding laws.</a:t>
            </a:r>
          </a:p>
          <a:p>
            <a:pPr marL="0" lvl="0" indent="0">
              <a:lnSpc>
                <a:spcPct val="107000"/>
              </a:lnSpc>
              <a:buNone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recognise how to assimilate the knowledge gained and apply the law to a case study or provide advice to a client in a logical and clear way. 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implement a strategy to read, understand and apply law more quickly and effectively.     </a:t>
            </a:r>
            <a:endParaRPr sz="2900" dirty="0"/>
          </a:p>
        </p:txBody>
      </p:sp>
      <p:pic>
        <p:nvPicPr>
          <p:cNvPr id="110" name="Picture 15" descr="Picture 15"/>
          <p:cNvPicPr>
            <a:picLocks noChangeAspect="1"/>
          </p:cNvPicPr>
          <p:nvPr/>
        </p:nvPicPr>
        <p:blipFill>
          <a:blip r:embed="rId2"/>
          <a:srcRect r="91591"/>
          <a:stretch>
            <a:fillRect/>
          </a:stretch>
        </p:blipFill>
        <p:spPr>
          <a:xfrm>
            <a:off x="9128463" y="-2"/>
            <a:ext cx="625137" cy="73152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3" name="Group 11"/>
          <p:cNvGrpSpPr/>
          <p:nvPr/>
        </p:nvGrpSpPr>
        <p:grpSpPr>
          <a:xfrm>
            <a:off x="8690059" y="-1"/>
            <a:ext cx="455550" cy="7315201"/>
            <a:chOff x="0" y="0"/>
            <a:chExt cx="455549" cy="7315200"/>
          </a:xfrm>
        </p:grpSpPr>
        <p:sp>
          <p:nvSpPr>
            <p:cNvPr id="111" name="Freeform 12"/>
            <p:cNvSpPr/>
            <p:nvPr/>
          </p:nvSpPr>
          <p:spPr>
            <a:xfrm rot="5400000">
              <a:off x="-3586790" y="3586789"/>
              <a:ext cx="7315201" cy="141622"/>
            </a:xfrm>
            <a:prstGeom prst="rect">
              <a:avLst/>
            </a:prstGeom>
            <a:solidFill>
              <a:srgbClr val="FF7E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2" name="Freeform 13"/>
            <p:cNvSpPr/>
            <p:nvPr/>
          </p:nvSpPr>
          <p:spPr>
            <a:xfrm rot="5400000">
              <a:off x="-3272862" y="3586789"/>
              <a:ext cx="7315201" cy="141622"/>
            </a:xfrm>
            <a:prstGeom prst="rect">
              <a:avLst/>
            </a:prstGeom>
            <a:solidFill>
              <a:srgbClr val="F6C85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lang="en-GB" dirty="0"/>
              <a:t>How to find laws</a:t>
            </a:r>
            <a:endParaRPr dirty="0"/>
          </a:p>
        </p:txBody>
      </p:sp>
      <p:sp>
        <p:nvSpPr>
          <p:cNvPr id="116" name="Content Placeholder 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defTabSz="896111">
              <a:lnSpc>
                <a:spcPct val="90000"/>
              </a:lnSpc>
              <a:spcBef>
                <a:spcPts val="600"/>
              </a:spcBef>
              <a:buSzTx/>
              <a:buNone/>
              <a:defRPr sz="2744">
                <a:solidFill>
                  <a:srgbClr val="0F253F"/>
                </a:solidFill>
              </a:defRPr>
            </a:pPr>
            <a:endParaRPr lang="en-GB" sz="2600" dirty="0"/>
          </a:p>
          <a:p>
            <a:pPr defTabSz="896111">
              <a:lnSpc>
                <a:spcPct val="90000"/>
              </a:lnSpc>
              <a:spcBef>
                <a:spcPts val="600"/>
              </a:spcBef>
              <a:buSzTx/>
              <a:buFont typeface="Wingdings" panose="05000000000000000000" pitchFamily="2" charset="2"/>
              <a:buChar char="Ø"/>
              <a:defRPr sz="2744">
                <a:solidFill>
                  <a:srgbClr val="0F253F"/>
                </a:solidFill>
              </a:defRPr>
            </a:pPr>
            <a:r>
              <a:rPr lang="en-GB" sz="2600" dirty="0"/>
              <a:t>Statutes:</a:t>
            </a:r>
          </a:p>
          <a:p>
            <a:pPr defTabSz="896111">
              <a:lnSpc>
                <a:spcPct val="90000"/>
              </a:lnSpc>
              <a:spcBef>
                <a:spcPts val="600"/>
              </a:spcBef>
              <a:buSzTx/>
              <a:buFont typeface="Wingdings" panose="05000000000000000000" pitchFamily="2" charset="2"/>
              <a:buChar char="Ø"/>
              <a:defRPr sz="2744">
                <a:solidFill>
                  <a:srgbClr val="0F253F"/>
                </a:solidFill>
              </a:defRPr>
            </a:pPr>
            <a:endParaRPr lang="en-GB" sz="2600" dirty="0"/>
          </a:p>
          <a:p>
            <a:pPr marL="457200" lvl="1" indent="0" defTabSz="896111">
              <a:lnSpc>
                <a:spcPct val="90000"/>
              </a:lnSpc>
              <a:spcBef>
                <a:spcPts val="600"/>
              </a:spcBef>
              <a:buSzTx/>
              <a:buNone/>
              <a:defRPr sz="2744">
                <a:solidFill>
                  <a:srgbClr val="0F253F"/>
                </a:solidFill>
              </a:defRPr>
            </a:pPr>
            <a:r>
              <a:rPr lang="en-GB" sz="2600" dirty="0">
                <a:hlinkClick r:id="rId2"/>
              </a:rPr>
              <a:t>www.legislation.gov.uk</a:t>
            </a:r>
            <a:r>
              <a:rPr lang="en-GB" sz="2600" dirty="0"/>
              <a:t> </a:t>
            </a:r>
          </a:p>
          <a:p>
            <a:pPr marL="457200" lvl="1" indent="0" defTabSz="896111">
              <a:lnSpc>
                <a:spcPct val="90000"/>
              </a:lnSpc>
              <a:spcBef>
                <a:spcPts val="600"/>
              </a:spcBef>
              <a:buSzTx/>
              <a:buNone/>
              <a:defRPr sz="2744">
                <a:solidFill>
                  <a:srgbClr val="0F253F"/>
                </a:solidFill>
              </a:defRPr>
            </a:pPr>
            <a:endParaRPr lang="en-GB" sz="2600" dirty="0"/>
          </a:p>
          <a:p>
            <a:pPr marL="473529" indent="-457200" defTabSz="896111">
              <a:lnSpc>
                <a:spcPct val="90000"/>
              </a:lnSpc>
              <a:spcBef>
                <a:spcPts val="600"/>
              </a:spcBef>
              <a:buSzTx/>
              <a:buFont typeface="Wingdings" panose="05000000000000000000" pitchFamily="2" charset="2"/>
              <a:buChar char="Ø"/>
              <a:defRPr sz="2744">
                <a:solidFill>
                  <a:srgbClr val="0F253F"/>
                </a:solidFill>
              </a:defRPr>
            </a:pPr>
            <a:r>
              <a:rPr lang="en-GB" sz="2600" dirty="0"/>
              <a:t>Case law:</a:t>
            </a:r>
          </a:p>
          <a:p>
            <a:pPr marL="16329" indent="0" defTabSz="896111">
              <a:lnSpc>
                <a:spcPct val="90000"/>
              </a:lnSpc>
              <a:spcBef>
                <a:spcPts val="600"/>
              </a:spcBef>
              <a:buSzTx/>
              <a:buNone/>
              <a:defRPr sz="2744">
                <a:solidFill>
                  <a:srgbClr val="0F253F"/>
                </a:solidFill>
              </a:defRPr>
            </a:pPr>
            <a:endParaRPr lang="en-GB" sz="2600" dirty="0"/>
          </a:p>
          <a:p>
            <a:pPr marL="457200" lvl="1" indent="0">
              <a:buNone/>
            </a:pPr>
            <a:r>
              <a:rPr lang="en-GB" sz="2600" dirty="0">
                <a:solidFill>
                  <a:schemeClr val="bg2"/>
                </a:solidFill>
                <a:hlinkClick r:id="rId3"/>
              </a:rPr>
              <a:t>www.supremecourt.gov.uk/decided-cases/index.shtml</a:t>
            </a:r>
            <a:r>
              <a:rPr lang="en-GB" sz="2600" dirty="0">
                <a:solidFill>
                  <a:schemeClr val="bg2"/>
                </a:solidFill>
              </a:rPr>
              <a:t> (press summary and judgments available)</a:t>
            </a:r>
          </a:p>
          <a:p>
            <a:pPr marL="457200" lvl="1" indent="0">
              <a:buNone/>
            </a:pPr>
            <a:r>
              <a:rPr lang="en-GB" sz="2600" dirty="0">
                <a:solidFill>
                  <a:schemeClr val="bg2"/>
                </a:solidFill>
                <a:hlinkClick r:id="rId4"/>
              </a:rPr>
              <a:t>www.bailii.org</a:t>
            </a:r>
            <a:r>
              <a:rPr lang="en-GB" sz="2600" dirty="0">
                <a:solidFill>
                  <a:schemeClr val="bg2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GB" sz="2600" dirty="0">
                <a:solidFill>
                  <a:schemeClr val="bg2"/>
                </a:solidFill>
                <a:hlinkClick r:id="rId5"/>
              </a:rPr>
              <a:t>www.iclr.co.uk</a:t>
            </a:r>
            <a:r>
              <a:rPr lang="en-GB" sz="2600" dirty="0">
                <a:solidFill>
                  <a:schemeClr val="bg2"/>
                </a:solidFill>
              </a:rPr>
              <a:t> – The Incorporated Council of Law Reporting for England &amp; Wales (has the latest case summaries and an alert subscription) </a:t>
            </a:r>
          </a:p>
          <a:p>
            <a:pPr marL="457200" lvl="1" indent="0" defTabSz="896111">
              <a:lnSpc>
                <a:spcPct val="90000"/>
              </a:lnSpc>
              <a:spcBef>
                <a:spcPts val="600"/>
              </a:spcBef>
              <a:buSzTx/>
              <a:buNone/>
              <a:defRPr sz="2744">
                <a:solidFill>
                  <a:srgbClr val="0F253F"/>
                </a:solidFill>
              </a:defRPr>
            </a:pPr>
            <a:endParaRPr lang="en-GB" sz="2800" dirty="0"/>
          </a:p>
          <a:p>
            <a:pPr marL="457200" lvl="1" indent="0" defTabSz="896111">
              <a:lnSpc>
                <a:spcPct val="90000"/>
              </a:lnSpc>
              <a:spcBef>
                <a:spcPts val="600"/>
              </a:spcBef>
              <a:buSzTx/>
              <a:buNone/>
              <a:defRPr sz="2744">
                <a:solidFill>
                  <a:srgbClr val="0F253F"/>
                </a:solidFill>
              </a:defRPr>
            </a:pPr>
            <a:endParaRPr lang="en-GB" sz="2800" dirty="0"/>
          </a:p>
          <a:p>
            <a:pPr marL="457200" lvl="1" indent="0" defTabSz="896111">
              <a:lnSpc>
                <a:spcPct val="90000"/>
              </a:lnSpc>
              <a:spcBef>
                <a:spcPts val="600"/>
              </a:spcBef>
              <a:buSzTx/>
              <a:buNone/>
              <a:defRPr sz="2744">
                <a:solidFill>
                  <a:srgbClr val="0F253F"/>
                </a:solidFill>
              </a:defRPr>
            </a:pPr>
            <a:endParaRPr sz="2800" dirty="0"/>
          </a:p>
        </p:txBody>
      </p:sp>
      <p:pic>
        <p:nvPicPr>
          <p:cNvPr id="117" name="Picture 15" descr="Picture 15"/>
          <p:cNvPicPr>
            <a:picLocks noChangeAspect="1"/>
          </p:cNvPicPr>
          <p:nvPr/>
        </p:nvPicPr>
        <p:blipFill>
          <a:blip r:embed="rId6"/>
          <a:srcRect r="91591"/>
          <a:stretch>
            <a:fillRect/>
          </a:stretch>
        </p:blipFill>
        <p:spPr>
          <a:xfrm>
            <a:off x="9128463" y="-2"/>
            <a:ext cx="625137" cy="73152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 11"/>
          <p:cNvGrpSpPr/>
          <p:nvPr/>
        </p:nvGrpSpPr>
        <p:grpSpPr>
          <a:xfrm>
            <a:off x="8690059" y="-1"/>
            <a:ext cx="455550" cy="7315201"/>
            <a:chOff x="0" y="0"/>
            <a:chExt cx="455549" cy="7315200"/>
          </a:xfrm>
        </p:grpSpPr>
        <p:sp>
          <p:nvSpPr>
            <p:cNvPr id="118" name="Freeform 12"/>
            <p:cNvSpPr/>
            <p:nvPr/>
          </p:nvSpPr>
          <p:spPr>
            <a:xfrm rot="5400000">
              <a:off x="-3586790" y="3586789"/>
              <a:ext cx="7315201" cy="141622"/>
            </a:xfrm>
            <a:prstGeom prst="rect">
              <a:avLst/>
            </a:prstGeom>
            <a:solidFill>
              <a:srgbClr val="FF7E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9" name="Freeform 13"/>
            <p:cNvSpPr/>
            <p:nvPr/>
          </p:nvSpPr>
          <p:spPr>
            <a:xfrm rot="5400000">
              <a:off x="-3272862" y="3586789"/>
              <a:ext cx="7315201" cy="141622"/>
            </a:xfrm>
            <a:prstGeom prst="rect">
              <a:avLst/>
            </a:prstGeom>
            <a:solidFill>
              <a:srgbClr val="F6C85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lang="en-GB" dirty="0"/>
              <a:t>Tip 2 – Selective skimming </a:t>
            </a:r>
            <a:endParaRPr dirty="0"/>
          </a:p>
        </p:txBody>
      </p:sp>
      <p:sp>
        <p:nvSpPr>
          <p:cNvPr id="123" name="Content Placeholder 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buSzTx/>
              <a:buNone/>
              <a:defRPr sz="2800">
                <a:solidFill>
                  <a:srgbClr val="0F253F"/>
                </a:solidFill>
              </a:defRPr>
            </a:pPr>
            <a:r>
              <a:rPr dirty="0"/>
              <a:t>	</a:t>
            </a:r>
            <a:endParaRPr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 sz="2800"/>
            </a:pPr>
            <a:r>
              <a:rPr lang="en-GB" dirty="0"/>
              <a:t>Use reading lists wisely.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 sz="2800"/>
            </a:pPr>
            <a:endParaRPr lang="en-GB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 sz="2800"/>
            </a:pPr>
            <a:r>
              <a:rPr lang="en-GB" dirty="0"/>
              <a:t>Narrative to opinion/analysis.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 sz="2800"/>
            </a:pPr>
            <a:endParaRPr lang="en-GB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 sz="2800"/>
            </a:pPr>
            <a:r>
              <a:rPr lang="en-GB" dirty="0"/>
              <a:t>Read topic sentences.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 sz="2800"/>
            </a:pPr>
            <a:endParaRPr lang="en-GB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 sz="2800"/>
            </a:pPr>
            <a:r>
              <a:rPr lang="en-GB" dirty="0"/>
              <a:t>Only read for detail when you are sure you have the right text for you.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 sz="2800"/>
            </a:pPr>
            <a:endParaRPr lang="en-GB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 sz="2800"/>
            </a:pPr>
            <a:r>
              <a:rPr lang="en-GB" dirty="0"/>
              <a:t>Organise your notes (highlighting is the biggest illusion of learning).  Issue / Detail / Source. </a:t>
            </a:r>
            <a:endParaRPr dirty="0"/>
          </a:p>
        </p:txBody>
      </p:sp>
      <p:pic>
        <p:nvPicPr>
          <p:cNvPr id="124" name="Picture 15" descr="Picture 15"/>
          <p:cNvPicPr>
            <a:picLocks noChangeAspect="1"/>
          </p:cNvPicPr>
          <p:nvPr/>
        </p:nvPicPr>
        <p:blipFill>
          <a:blip r:embed="rId2"/>
          <a:srcRect r="91591"/>
          <a:stretch>
            <a:fillRect/>
          </a:stretch>
        </p:blipFill>
        <p:spPr>
          <a:xfrm>
            <a:off x="9128463" y="-2"/>
            <a:ext cx="625137" cy="73152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7" name="Group 11"/>
          <p:cNvGrpSpPr/>
          <p:nvPr/>
        </p:nvGrpSpPr>
        <p:grpSpPr>
          <a:xfrm>
            <a:off x="8690059" y="-1"/>
            <a:ext cx="455550" cy="7315201"/>
            <a:chOff x="0" y="0"/>
            <a:chExt cx="455549" cy="7315200"/>
          </a:xfrm>
        </p:grpSpPr>
        <p:sp>
          <p:nvSpPr>
            <p:cNvPr id="125" name="Freeform 12"/>
            <p:cNvSpPr/>
            <p:nvPr/>
          </p:nvSpPr>
          <p:spPr>
            <a:xfrm rot="5400000">
              <a:off x="-3586790" y="3586789"/>
              <a:ext cx="7315201" cy="141622"/>
            </a:xfrm>
            <a:prstGeom prst="rect">
              <a:avLst/>
            </a:prstGeom>
            <a:solidFill>
              <a:srgbClr val="FF7E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6" name="Freeform 13"/>
            <p:cNvSpPr/>
            <p:nvPr/>
          </p:nvSpPr>
          <p:spPr>
            <a:xfrm rot="5400000">
              <a:off x="-3272862" y="3586789"/>
              <a:ext cx="7315201" cy="141622"/>
            </a:xfrm>
            <a:prstGeom prst="rect">
              <a:avLst/>
            </a:prstGeom>
            <a:solidFill>
              <a:srgbClr val="F6C85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8E1AB3B-F4E8-473D-8370-67026DE47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D4DE78-2F28-4F5C-B059-FDA9EACB3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9753600" cy="731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8582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lang="en-GB" dirty="0"/>
              <a:t>How to find laws</a:t>
            </a:r>
            <a:endParaRPr dirty="0"/>
          </a:p>
        </p:txBody>
      </p:sp>
      <p:sp>
        <p:nvSpPr>
          <p:cNvPr id="116" name="Content Placeholder 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defTabSz="896111">
              <a:lnSpc>
                <a:spcPct val="90000"/>
              </a:lnSpc>
              <a:spcBef>
                <a:spcPts val="600"/>
              </a:spcBef>
              <a:buSzTx/>
              <a:buNone/>
              <a:defRPr sz="2744">
                <a:solidFill>
                  <a:srgbClr val="0F253F"/>
                </a:solidFill>
              </a:defRPr>
            </a:pPr>
            <a:endParaRPr lang="en-GB" sz="2600" dirty="0"/>
          </a:p>
          <a:p>
            <a:pPr defTabSz="896111">
              <a:lnSpc>
                <a:spcPct val="90000"/>
              </a:lnSpc>
              <a:spcBef>
                <a:spcPts val="600"/>
              </a:spcBef>
              <a:buSzTx/>
              <a:buFont typeface="Wingdings" panose="05000000000000000000" pitchFamily="2" charset="2"/>
              <a:buChar char="Ø"/>
              <a:defRPr sz="2744">
                <a:solidFill>
                  <a:srgbClr val="0F253F"/>
                </a:solidFill>
              </a:defRPr>
            </a:pPr>
            <a:r>
              <a:rPr lang="en-GB" sz="2600" dirty="0"/>
              <a:t>Statutes:</a:t>
            </a:r>
          </a:p>
          <a:p>
            <a:pPr defTabSz="896111">
              <a:lnSpc>
                <a:spcPct val="90000"/>
              </a:lnSpc>
              <a:spcBef>
                <a:spcPts val="600"/>
              </a:spcBef>
              <a:buSzTx/>
              <a:buFont typeface="Wingdings" panose="05000000000000000000" pitchFamily="2" charset="2"/>
              <a:buChar char="Ø"/>
              <a:defRPr sz="2744">
                <a:solidFill>
                  <a:srgbClr val="0F253F"/>
                </a:solidFill>
              </a:defRPr>
            </a:pPr>
            <a:endParaRPr lang="en-GB" sz="2600" dirty="0"/>
          </a:p>
          <a:p>
            <a:pPr marL="457200" lvl="1" indent="0" defTabSz="896111">
              <a:lnSpc>
                <a:spcPct val="90000"/>
              </a:lnSpc>
              <a:spcBef>
                <a:spcPts val="600"/>
              </a:spcBef>
              <a:buSzTx/>
              <a:buNone/>
              <a:defRPr sz="2744">
                <a:solidFill>
                  <a:srgbClr val="0F253F"/>
                </a:solidFill>
              </a:defRPr>
            </a:pPr>
            <a:r>
              <a:rPr lang="en-GB" sz="2600" dirty="0">
                <a:hlinkClick r:id="rId2"/>
              </a:rPr>
              <a:t>www.legislation.gov.uk</a:t>
            </a:r>
            <a:r>
              <a:rPr lang="en-GB" sz="2600" dirty="0"/>
              <a:t> </a:t>
            </a:r>
          </a:p>
          <a:p>
            <a:pPr marL="457200" lvl="1" indent="0" defTabSz="896111">
              <a:lnSpc>
                <a:spcPct val="90000"/>
              </a:lnSpc>
              <a:spcBef>
                <a:spcPts val="600"/>
              </a:spcBef>
              <a:buSzTx/>
              <a:buNone/>
              <a:defRPr sz="2744">
                <a:solidFill>
                  <a:srgbClr val="0F253F"/>
                </a:solidFill>
              </a:defRPr>
            </a:pPr>
            <a:endParaRPr lang="en-GB" sz="2600" dirty="0"/>
          </a:p>
          <a:p>
            <a:pPr marL="473529" indent="-457200" defTabSz="896111">
              <a:lnSpc>
                <a:spcPct val="90000"/>
              </a:lnSpc>
              <a:spcBef>
                <a:spcPts val="600"/>
              </a:spcBef>
              <a:buSzTx/>
              <a:buFont typeface="Wingdings" panose="05000000000000000000" pitchFamily="2" charset="2"/>
              <a:buChar char="Ø"/>
              <a:defRPr sz="2744">
                <a:solidFill>
                  <a:srgbClr val="0F253F"/>
                </a:solidFill>
              </a:defRPr>
            </a:pPr>
            <a:r>
              <a:rPr lang="en-GB" sz="2600" dirty="0"/>
              <a:t>Case law:</a:t>
            </a:r>
          </a:p>
          <a:p>
            <a:pPr marL="16329" indent="0" defTabSz="896111">
              <a:lnSpc>
                <a:spcPct val="90000"/>
              </a:lnSpc>
              <a:spcBef>
                <a:spcPts val="600"/>
              </a:spcBef>
              <a:buSzTx/>
              <a:buNone/>
              <a:defRPr sz="2744">
                <a:solidFill>
                  <a:srgbClr val="0F253F"/>
                </a:solidFill>
              </a:defRPr>
            </a:pPr>
            <a:endParaRPr lang="en-GB" sz="2600" dirty="0"/>
          </a:p>
          <a:p>
            <a:pPr marL="457200" lvl="1" indent="0">
              <a:buNone/>
            </a:pPr>
            <a:r>
              <a:rPr lang="en-GB" sz="2600" dirty="0">
                <a:solidFill>
                  <a:schemeClr val="bg2"/>
                </a:solidFill>
                <a:hlinkClick r:id="rId3"/>
              </a:rPr>
              <a:t>www.supremecourt.gov.uk/decided-cases/index.shtml</a:t>
            </a:r>
            <a:r>
              <a:rPr lang="en-GB" sz="2600" dirty="0">
                <a:solidFill>
                  <a:schemeClr val="bg2"/>
                </a:solidFill>
              </a:rPr>
              <a:t> (press summary and judgments available)</a:t>
            </a:r>
          </a:p>
          <a:p>
            <a:pPr marL="457200" lvl="1" indent="0">
              <a:buNone/>
            </a:pPr>
            <a:r>
              <a:rPr lang="en-GB" sz="2600" dirty="0">
                <a:solidFill>
                  <a:schemeClr val="bg2"/>
                </a:solidFill>
                <a:hlinkClick r:id="rId4"/>
              </a:rPr>
              <a:t>www.bailii.org</a:t>
            </a:r>
            <a:r>
              <a:rPr lang="en-GB" sz="2600" dirty="0">
                <a:solidFill>
                  <a:schemeClr val="bg2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GB" sz="2600" dirty="0">
                <a:solidFill>
                  <a:schemeClr val="bg2"/>
                </a:solidFill>
                <a:hlinkClick r:id="rId5"/>
              </a:rPr>
              <a:t>www.iclr.co.uk</a:t>
            </a:r>
            <a:r>
              <a:rPr lang="en-GB" sz="2600" dirty="0">
                <a:solidFill>
                  <a:schemeClr val="bg2"/>
                </a:solidFill>
              </a:rPr>
              <a:t> – The Incorporated Council of Law Reporting for England &amp; Wales (has the latest case summaries and an alert subscription) </a:t>
            </a:r>
          </a:p>
          <a:p>
            <a:pPr marL="457200" lvl="1" indent="0" defTabSz="896111">
              <a:lnSpc>
                <a:spcPct val="90000"/>
              </a:lnSpc>
              <a:spcBef>
                <a:spcPts val="600"/>
              </a:spcBef>
              <a:buSzTx/>
              <a:buNone/>
              <a:defRPr sz="2744">
                <a:solidFill>
                  <a:srgbClr val="0F253F"/>
                </a:solidFill>
              </a:defRPr>
            </a:pPr>
            <a:endParaRPr lang="en-GB" sz="2800" dirty="0"/>
          </a:p>
          <a:p>
            <a:pPr marL="457200" lvl="1" indent="0" defTabSz="896111">
              <a:lnSpc>
                <a:spcPct val="90000"/>
              </a:lnSpc>
              <a:spcBef>
                <a:spcPts val="600"/>
              </a:spcBef>
              <a:buSzTx/>
              <a:buNone/>
              <a:defRPr sz="2744">
                <a:solidFill>
                  <a:srgbClr val="0F253F"/>
                </a:solidFill>
              </a:defRPr>
            </a:pPr>
            <a:endParaRPr lang="en-GB" sz="2800" dirty="0"/>
          </a:p>
          <a:p>
            <a:pPr marL="457200" lvl="1" indent="0" defTabSz="896111">
              <a:lnSpc>
                <a:spcPct val="90000"/>
              </a:lnSpc>
              <a:spcBef>
                <a:spcPts val="600"/>
              </a:spcBef>
              <a:buSzTx/>
              <a:buNone/>
              <a:defRPr sz="2744">
                <a:solidFill>
                  <a:srgbClr val="0F253F"/>
                </a:solidFill>
              </a:defRPr>
            </a:pPr>
            <a:endParaRPr sz="2800" dirty="0"/>
          </a:p>
        </p:txBody>
      </p:sp>
      <p:pic>
        <p:nvPicPr>
          <p:cNvPr id="117" name="Picture 15" descr="Picture 15"/>
          <p:cNvPicPr>
            <a:picLocks noChangeAspect="1"/>
          </p:cNvPicPr>
          <p:nvPr/>
        </p:nvPicPr>
        <p:blipFill>
          <a:blip r:embed="rId6"/>
          <a:srcRect r="91591"/>
          <a:stretch>
            <a:fillRect/>
          </a:stretch>
        </p:blipFill>
        <p:spPr>
          <a:xfrm>
            <a:off x="9128463" y="-2"/>
            <a:ext cx="625137" cy="73152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 11"/>
          <p:cNvGrpSpPr/>
          <p:nvPr/>
        </p:nvGrpSpPr>
        <p:grpSpPr>
          <a:xfrm>
            <a:off x="8690059" y="-1"/>
            <a:ext cx="455550" cy="7315201"/>
            <a:chOff x="0" y="0"/>
            <a:chExt cx="455549" cy="7315200"/>
          </a:xfrm>
        </p:grpSpPr>
        <p:sp>
          <p:nvSpPr>
            <p:cNvPr id="118" name="Freeform 12"/>
            <p:cNvSpPr/>
            <p:nvPr/>
          </p:nvSpPr>
          <p:spPr>
            <a:xfrm rot="5400000">
              <a:off x="-3586790" y="3586789"/>
              <a:ext cx="7315201" cy="141622"/>
            </a:xfrm>
            <a:prstGeom prst="rect">
              <a:avLst/>
            </a:prstGeom>
            <a:solidFill>
              <a:srgbClr val="FF7E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9" name="Freeform 13"/>
            <p:cNvSpPr/>
            <p:nvPr/>
          </p:nvSpPr>
          <p:spPr>
            <a:xfrm rot="5400000">
              <a:off x="-3272862" y="3586789"/>
              <a:ext cx="7315201" cy="141622"/>
            </a:xfrm>
            <a:prstGeom prst="rect">
              <a:avLst/>
            </a:prstGeom>
            <a:solidFill>
              <a:srgbClr val="F6C85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860F2FF-74A6-46FB-8FDD-D4F49B7E63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99"/>
            <a:ext cx="9753600" cy="731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261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lang="en-GB" dirty="0"/>
              <a:t>Tip 2 – Selective skimming </a:t>
            </a:r>
            <a:endParaRPr dirty="0"/>
          </a:p>
        </p:txBody>
      </p:sp>
      <p:sp>
        <p:nvSpPr>
          <p:cNvPr id="123" name="Content Placeholder 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buSzTx/>
              <a:buNone/>
              <a:defRPr sz="2800">
                <a:solidFill>
                  <a:srgbClr val="0F253F"/>
                </a:solidFill>
              </a:defRPr>
            </a:pPr>
            <a:r>
              <a:rPr dirty="0"/>
              <a:t>	</a:t>
            </a:r>
            <a:endParaRPr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 sz="2800"/>
            </a:pPr>
            <a:r>
              <a:rPr lang="en-GB" dirty="0"/>
              <a:t>Use reading lists wisely.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 sz="2800"/>
            </a:pPr>
            <a:endParaRPr lang="en-GB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 sz="2800"/>
            </a:pPr>
            <a:r>
              <a:rPr lang="en-GB" dirty="0"/>
              <a:t>Narrative to opinion/analysis.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 sz="2800"/>
            </a:pPr>
            <a:endParaRPr lang="en-GB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 sz="2800"/>
            </a:pPr>
            <a:r>
              <a:rPr lang="en-GB" dirty="0"/>
              <a:t>Read topic sentences.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 sz="2800"/>
            </a:pPr>
            <a:endParaRPr lang="en-GB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 sz="2800"/>
            </a:pPr>
            <a:r>
              <a:rPr lang="en-GB" dirty="0"/>
              <a:t>Only read for detail when you are sure you have the right text for you.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 sz="2800"/>
            </a:pPr>
            <a:endParaRPr lang="en-GB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 sz="2800"/>
            </a:pPr>
            <a:r>
              <a:rPr lang="en-GB" dirty="0"/>
              <a:t>Organise your notes (highlighting is the biggest illusion of learning).  Issue / Detail / Source. </a:t>
            </a:r>
            <a:endParaRPr dirty="0"/>
          </a:p>
        </p:txBody>
      </p:sp>
      <p:pic>
        <p:nvPicPr>
          <p:cNvPr id="124" name="Picture 15" descr="Picture 15"/>
          <p:cNvPicPr>
            <a:picLocks noChangeAspect="1"/>
          </p:cNvPicPr>
          <p:nvPr/>
        </p:nvPicPr>
        <p:blipFill>
          <a:blip r:embed="rId2"/>
          <a:srcRect r="91591"/>
          <a:stretch>
            <a:fillRect/>
          </a:stretch>
        </p:blipFill>
        <p:spPr>
          <a:xfrm>
            <a:off x="9128463" y="-2"/>
            <a:ext cx="625137" cy="73152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7" name="Group 11"/>
          <p:cNvGrpSpPr/>
          <p:nvPr/>
        </p:nvGrpSpPr>
        <p:grpSpPr>
          <a:xfrm>
            <a:off x="8690059" y="-1"/>
            <a:ext cx="455550" cy="7315201"/>
            <a:chOff x="0" y="0"/>
            <a:chExt cx="455549" cy="7315200"/>
          </a:xfrm>
        </p:grpSpPr>
        <p:sp>
          <p:nvSpPr>
            <p:cNvPr id="125" name="Freeform 12"/>
            <p:cNvSpPr/>
            <p:nvPr/>
          </p:nvSpPr>
          <p:spPr>
            <a:xfrm rot="5400000">
              <a:off x="-3586790" y="3586789"/>
              <a:ext cx="7315201" cy="141622"/>
            </a:xfrm>
            <a:prstGeom prst="rect">
              <a:avLst/>
            </a:prstGeom>
            <a:solidFill>
              <a:srgbClr val="FF7E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6" name="Freeform 13"/>
            <p:cNvSpPr/>
            <p:nvPr/>
          </p:nvSpPr>
          <p:spPr>
            <a:xfrm rot="5400000">
              <a:off x="-3272862" y="3586789"/>
              <a:ext cx="7315201" cy="141622"/>
            </a:xfrm>
            <a:prstGeom prst="rect">
              <a:avLst/>
            </a:prstGeom>
            <a:solidFill>
              <a:srgbClr val="F6C85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8E1AB3B-F4E8-473D-8370-67026DE47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"/>
            <a:ext cx="9753600" cy="73152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5" descr="Picture 15"/>
          <p:cNvPicPr>
            <a:picLocks noChangeAspect="1"/>
          </p:cNvPicPr>
          <p:nvPr/>
        </p:nvPicPr>
        <p:blipFill>
          <a:blip r:embed="rId2"/>
          <a:srcRect r="91591"/>
          <a:stretch>
            <a:fillRect/>
          </a:stretch>
        </p:blipFill>
        <p:spPr>
          <a:xfrm>
            <a:off x="9128463" y="-2"/>
            <a:ext cx="625137" cy="73152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1" name="Group 11"/>
          <p:cNvGrpSpPr/>
          <p:nvPr/>
        </p:nvGrpSpPr>
        <p:grpSpPr>
          <a:xfrm>
            <a:off x="8690059" y="-1"/>
            <a:ext cx="455550" cy="7315201"/>
            <a:chOff x="0" y="0"/>
            <a:chExt cx="455549" cy="7315200"/>
          </a:xfrm>
        </p:grpSpPr>
        <p:sp>
          <p:nvSpPr>
            <p:cNvPr id="139" name="Freeform 12"/>
            <p:cNvSpPr/>
            <p:nvPr/>
          </p:nvSpPr>
          <p:spPr>
            <a:xfrm rot="5400000">
              <a:off x="-3586790" y="3586789"/>
              <a:ext cx="7315201" cy="141622"/>
            </a:xfrm>
            <a:prstGeom prst="rect">
              <a:avLst/>
            </a:prstGeom>
            <a:solidFill>
              <a:srgbClr val="FF7E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0" name="Freeform 13"/>
            <p:cNvSpPr/>
            <p:nvPr/>
          </p:nvSpPr>
          <p:spPr>
            <a:xfrm rot="5400000">
              <a:off x="-3272862" y="3586789"/>
              <a:ext cx="7315201" cy="141622"/>
            </a:xfrm>
            <a:prstGeom prst="rect">
              <a:avLst/>
            </a:prstGeom>
            <a:solidFill>
              <a:srgbClr val="F6C85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1902E61-E2E5-43DC-9DFA-3C187B9E2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689" y="0"/>
            <a:ext cx="4855077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040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5" descr="Picture 15"/>
          <p:cNvPicPr>
            <a:picLocks noChangeAspect="1"/>
          </p:cNvPicPr>
          <p:nvPr/>
        </p:nvPicPr>
        <p:blipFill>
          <a:blip r:embed="rId2"/>
          <a:srcRect r="91591"/>
          <a:stretch>
            <a:fillRect/>
          </a:stretch>
        </p:blipFill>
        <p:spPr>
          <a:xfrm>
            <a:off x="9128463" y="-2"/>
            <a:ext cx="625137" cy="73152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1" name="Group 11"/>
          <p:cNvGrpSpPr/>
          <p:nvPr/>
        </p:nvGrpSpPr>
        <p:grpSpPr>
          <a:xfrm>
            <a:off x="8690059" y="-1"/>
            <a:ext cx="455550" cy="7315201"/>
            <a:chOff x="0" y="0"/>
            <a:chExt cx="455549" cy="7315200"/>
          </a:xfrm>
        </p:grpSpPr>
        <p:sp>
          <p:nvSpPr>
            <p:cNvPr id="139" name="Freeform 12"/>
            <p:cNvSpPr/>
            <p:nvPr/>
          </p:nvSpPr>
          <p:spPr>
            <a:xfrm rot="5400000">
              <a:off x="-3586790" y="3586789"/>
              <a:ext cx="7315201" cy="141622"/>
            </a:xfrm>
            <a:prstGeom prst="rect">
              <a:avLst/>
            </a:prstGeom>
            <a:solidFill>
              <a:srgbClr val="FF7E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0" name="Freeform 13"/>
            <p:cNvSpPr/>
            <p:nvPr/>
          </p:nvSpPr>
          <p:spPr>
            <a:xfrm rot="5400000">
              <a:off x="-3272862" y="3586789"/>
              <a:ext cx="7315201" cy="141622"/>
            </a:xfrm>
            <a:prstGeom prst="rect">
              <a:avLst/>
            </a:prstGeom>
            <a:solidFill>
              <a:srgbClr val="F6C85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7C8AAA9-9887-4604-BB47-E9FC2CCFD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971"/>
            <a:ext cx="9753600" cy="741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3607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lang="en-GB" dirty="0"/>
              <a:t>Reading law textbooks</a:t>
            </a:r>
            <a:endParaRPr dirty="0"/>
          </a:p>
        </p:txBody>
      </p:sp>
      <p:sp>
        <p:nvSpPr>
          <p:cNvPr id="116" name="Content Placeholder 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lvl="1" indent="0" defTabSz="896111">
              <a:lnSpc>
                <a:spcPct val="90000"/>
              </a:lnSpc>
              <a:spcBef>
                <a:spcPts val="600"/>
              </a:spcBef>
              <a:buSzTx/>
              <a:buNone/>
              <a:defRPr sz="2744">
                <a:solidFill>
                  <a:srgbClr val="0F253F"/>
                </a:solidFill>
              </a:defRPr>
            </a:pPr>
            <a:endParaRPr lang="en-GB" sz="2800" dirty="0"/>
          </a:p>
          <a:p>
            <a:pPr defTabSz="896111">
              <a:lnSpc>
                <a:spcPct val="90000"/>
              </a:lnSpc>
              <a:spcBef>
                <a:spcPts val="600"/>
              </a:spcBef>
              <a:buSzTx/>
              <a:buFont typeface="Wingdings" panose="05000000000000000000" pitchFamily="2" charset="2"/>
              <a:buChar char="Ø"/>
              <a:defRPr sz="2744">
                <a:solidFill>
                  <a:srgbClr val="0F253F"/>
                </a:solidFill>
              </a:defRPr>
            </a:pPr>
            <a:r>
              <a:rPr lang="en-GB" sz="2800" dirty="0"/>
              <a:t>Be very careful when choosing texts.  </a:t>
            </a:r>
          </a:p>
          <a:p>
            <a:pPr defTabSz="896111">
              <a:lnSpc>
                <a:spcPct val="90000"/>
              </a:lnSpc>
              <a:spcBef>
                <a:spcPts val="600"/>
              </a:spcBef>
              <a:buSzTx/>
              <a:buFont typeface="Wingdings" panose="05000000000000000000" pitchFamily="2" charset="2"/>
              <a:buChar char="Ø"/>
              <a:defRPr sz="2744">
                <a:solidFill>
                  <a:srgbClr val="0F253F"/>
                </a:solidFill>
              </a:defRPr>
            </a:pPr>
            <a:endParaRPr lang="en-GB" sz="2800" dirty="0"/>
          </a:p>
          <a:p>
            <a:pPr defTabSz="896111">
              <a:lnSpc>
                <a:spcPct val="90000"/>
              </a:lnSpc>
              <a:spcBef>
                <a:spcPts val="600"/>
              </a:spcBef>
              <a:buSzTx/>
              <a:buFont typeface="Wingdings" panose="05000000000000000000" pitchFamily="2" charset="2"/>
              <a:buChar char="Ø"/>
              <a:defRPr sz="2744">
                <a:solidFill>
                  <a:srgbClr val="0F253F"/>
                </a:solidFill>
              </a:defRPr>
            </a:pPr>
            <a:r>
              <a:rPr lang="en-GB" sz="2800" dirty="0"/>
              <a:t>Begin with overviews, then delve deeper.  </a:t>
            </a:r>
          </a:p>
          <a:p>
            <a:pPr defTabSz="896111">
              <a:lnSpc>
                <a:spcPct val="90000"/>
              </a:lnSpc>
              <a:spcBef>
                <a:spcPts val="600"/>
              </a:spcBef>
              <a:buSzTx/>
              <a:buFont typeface="Wingdings" panose="05000000000000000000" pitchFamily="2" charset="2"/>
              <a:buChar char="Ø"/>
              <a:defRPr sz="2744">
                <a:solidFill>
                  <a:srgbClr val="0F253F"/>
                </a:solidFill>
              </a:defRPr>
            </a:pPr>
            <a:endParaRPr lang="en-GB" sz="2800" dirty="0"/>
          </a:p>
          <a:p>
            <a:pPr defTabSz="896111">
              <a:lnSpc>
                <a:spcPct val="90000"/>
              </a:lnSpc>
              <a:spcBef>
                <a:spcPts val="600"/>
              </a:spcBef>
              <a:buSzTx/>
              <a:buFont typeface="Wingdings" panose="05000000000000000000" pitchFamily="2" charset="2"/>
              <a:buChar char="Ø"/>
              <a:defRPr sz="2744">
                <a:solidFill>
                  <a:srgbClr val="0F253F"/>
                </a:solidFill>
              </a:defRPr>
            </a:pPr>
            <a:r>
              <a:rPr lang="en-GB" sz="2800" dirty="0"/>
              <a:t>Don´t be tempted to go direct to articles / opinion pieces.  </a:t>
            </a:r>
          </a:p>
          <a:p>
            <a:pPr marL="457200" lvl="1" indent="0" defTabSz="896111">
              <a:lnSpc>
                <a:spcPct val="90000"/>
              </a:lnSpc>
              <a:spcBef>
                <a:spcPts val="600"/>
              </a:spcBef>
              <a:buSzTx/>
              <a:buNone/>
              <a:defRPr sz="2744">
                <a:solidFill>
                  <a:srgbClr val="0F253F"/>
                </a:solidFill>
              </a:defRPr>
            </a:pPr>
            <a:endParaRPr lang="en-GB" sz="2800" dirty="0"/>
          </a:p>
          <a:p>
            <a:pPr marL="473529" indent="-457200" defTabSz="896111">
              <a:lnSpc>
                <a:spcPct val="90000"/>
              </a:lnSpc>
              <a:spcBef>
                <a:spcPts val="600"/>
              </a:spcBef>
              <a:buSzTx/>
              <a:buFont typeface="Wingdings" panose="05000000000000000000" pitchFamily="2" charset="2"/>
              <a:buChar char="Ø"/>
              <a:defRPr sz="2744">
                <a:solidFill>
                  <a:srgbClr val="0F253F"/>
                </a:solidFill>
              </a:defRPr>
            </a:pPr>
            <a:r>
              <a:rPr lang="en-GB" sz="2800" dirty="0"/>
              <a:t>Have a system for taking notes. </a:t>
            </a:r>
            <a:endParaRPr sz="2800" dirty="0"/>
          </a:p>
        </p:txBody>
      </p:sp>
      <p:pic>
        <p:nvPicPr>
          <p:cNvPr id="117" name="Picture 15" descr="Picture 15"/>
          <p:cNvPicPr>
            <a:picLocks noChangeAspect="1"/>
          </p:cNvPicPr>
          <p:nvPr/>
        </p:nvPicPr>
        <p:blipFill>
          <a:blip r:embed="rId2"/>
          <a:srcRect r="91591"/>
          <a:stretch>
            <a:fillRect/>
          </a:stretch>
        </p:blipFill>
        <p:spPr>
          <a:xfrm>
            <a:off x="9128463" y="-2"/>
            <a:ext cx="625137" cy="73152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 11"/>
          <p:cNvGrpSpPr/>
          <p:nvPr/>
        </p:nvGrpSpPr>
        <p:grpSpPr>
          <a:xfrm>
            <a:off x="8690059" y="-1"/>
            <a:ext cx="455550" cy="7315201"/>
            <a:chOff x="0" y="0"/>
            <a:chExt cx="455549" cy="7315200"/>
          </a:xfrm>
        </p:grpSpPr>
        <p:sp>
          <p:nvSpPr>
            <p:cNvPr id="118" name="Freeform 12"/>
            <p:cNvSpPr/>
            <p:nvPr/>
          </p:nvSpPr>
          <p:spPr>
            <a:xfrm rot="5400000">
              <a:off x="-3586790" y="3586789"/>
              <a:ext cx="7315201" cy="141622"/>
            </a:xfrm>
            <a:prstGeom prst="rect">
              <a:avLst/>
            </a:prstGeom>
            <a:solidFill>
              <a:srgbClr val="FF7E2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9" name="Freeform 13"/>
            <p:cNvSpPr/>
            <p:nvPr/>
          </p:nvSpPr>
          <p:spPr>
            <a:xfrm rot="5400000">
              <a:off x="-3272862" y="3586789"/>
              <a:ext cx="7315201" cy="141622"/>
            </a:xfrm>
            <a:prstGeom prst="rect">
              <a:avLst/>
            </a:prstGeom>
            <a:solidFill>
              <a:srgbClr val="F6C85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4601911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906</Words>
  <Application>Microsoft Office PowerPoint</Application>
  <PresentationFormat>Custom</PresentationFormat>
  <Paragraphs>116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</vt:lpstr>
      <vt:lpstr>Calibri</vt:lpstr>
      <vt:lpstr>Wingdings</vt:lpstr>
      <vt:lpstr>Office Theme</vt:lpstr>
      <vt:lpstr>PowerPoint Presentation</vt:lpstr>
      <vt:lpstr>Learning objectives </vt:lpstr>
      <vt:lpstr>How to find laws</vt:lpstr>
      <vt:lpstr>Tip 2 – Selective skimming </vt:lpstr>
      <vt:lpstr>How to find laws</vt:lpstr>
      <vt:lpstr>Tip 2 – Selective skimming </vt:lpstr>
      <vt:lpstr>PowerPoint Presentation</vt:lpstr>
      <vt:lpstr>PowerPoint Presentation</vt:lpstr>
      <vt:lpstr>Reading law textbooks</vt:lpstr>
      <vt:lpstr>PowerPoint Presentation</vt:lpstr>
      <vt:lpstr>PowerPoint Presentation</vt:lpstr>
      <vt:lpstr>PowerPoint Presentation</vt:lpstr>
      <vt:lpstr>Applying the law </vt:lpstr>
      <vt:lpstr>An example</vt:lpstr>
      <vt:lpstr>PowerPoint Presentation</vt:lpstr>
      <vt:lpstr>PowerPoint Presentation</vt:lpstr>
      <vt:lpstr>Restatement of learning objectives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Jeffrey Heasman</cp:lastModifiedBy>
  <cp:revision>21</cp:revision>
  <cp:lastPrinted>2020-09-23T06:41:02Z</cp:lastPrinted>
  <dcterms:modified xsi:type="dcterms:W3CDTF">2023-02-23T13:17:47Z</dcterms:modified>
</cp:coreProperties>
</file>