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256" r:id="rId2"/>
    <p:sldId id="257" r:id="rId3"/>
    <p:sldId id="290" r:id="rId4"/>
    <p:sldId id="272" r:id="rId5"/>
    <p:sldId id="300" r:id="rId6"/>
    <p:sldId id="286" r:id="rId7"/>
    <p:sldId id="291" r:id="rId8"/>
    <p:sldId id="293" r:id="rId9"/>
    <p:sldId id="294" r:id="rId10"/>
    <p:sldId id="288" r:id="rId11"/>
    <p:sldId id="297" r:id="rId12"/>
    <p:sldId id="298" r:id="rId13"/>
    <p:sldId id="302" r:id="rId14"/>
    <p:sldId id="301" r:id="rId15"/>
    <p:sldId id="299" r:id="rId16"/>
    <p:sldId id="292" r:id="rId17"/>
    <p:sldId id="276" r:id="rId18"/>
    <p:sldId id="296" r:id="rId19"/>
    <p:sldId id="295" r:id="rId20"/>
    <p:sldId id="289" r:id="rId21"/>
    <p:sldId id="268" r:id="rId22"/>
  </p:sldIdLst>
  <p:sldSz cx="9753600" cy="7315200"/>
  <p:notesSz cx="7104063" cy="102346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snapToGrid="0">
      <p:cViewPr varScale="1">
        <p:scale>
          <a:sx n="59" d="100"/>
          <a:sy n="59" d="100"/>
        </p:scale>
        <p:origin x="1408" y="60"/>
      </p:cViewPr>
      <p:guideLst/>
    </p:cSldViewPr>
  </p:slideViewPr>
  <p:notesTextViewPr>
    <p:cViewPr>
      <p:scale>
        <a:sx n="1" d="1"/>
        <a:sy n="1" d="1"/>
      </p:scale>
      <p:origin x="0" y="0"/>
    </p:cViewPr>
  </p:notesTextViewPr>
  <p:notesViewPr>
    <p:cSldViewPr snapToGrid="0">
      <p:cViewPr varScale="1">
        <p:scale>
          <a:sx n="46" d="100"/>
          <a:sy n="46" d="100"/>
        </p:scale>
        <p:origin x="2764"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6803E-AF8C-49EE-841B-3610F9CE2DD2}"/>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784E960-8F51-4A4A-95FF-01EE2D1D1F03}"/>
              </a:ext>
            </a:extLst>
          </p:cNvPr>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endParaRPr lang="en-GB" dirty="0"/>
          </a:p>
        </p:txBody>
      </p:sp>
      <p:sp>
        <p:nvSpPr>
          <p:cNvPr id="4" name="Footer Placeholder 3">
            <a:extLst>
              <a:ext uri="{FF2B5EF4-FFF2-40B4-BE49-F238E27FC236}">
                <a16:creationId xmlns:a16="http://schemas.microsoft.com/office/drawing/2014/main" id="{365DB495-BC63-4806-8D0F-7E12DBE11B72}"/>
              </a:ext>
            </a:extLst>
          </p:cNvPr>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6D8E7-AA66-4C27-868B-B1FAEE59322F}"/>
              </a:ext>
            </a:extLst>
          </p:cNvPr>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5265F24E-9060-4C72-9001-8B51FAA38DCE}" type="slidenum">
              <a:rPr lang="en-GB" smtClean="0"/>
              <a:t>‹#›</a:t>
            </a:fld>
            <a:endParaRPr lang="en-GB"/>
          </a:p>
        </p:txBody>
      </p:sp>
    </p:spTree>
    <p:extLst>
      <p:ext uri="{BB962C8B-B14F-4D97-AF65-F5344CB8AC3E}">
        <p14:creationId xmlns:p14="http://schemas.microsoft.com/office/powerpoint/2010/main" val="2588709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995363" y="768350"/>
            <a:ext cx="5113337" cy="3836988"/>
          </a:xfrm>
          <a:prstGeom prst="rect">
            <a:avLst/>
          </a:prstGeom>
        </p:spPr>
        <p:txBody>
          <a:bodyPr lIns="99075" tIns="49538" rIns="99075" bIns="49538"/>
          <a:lstStyle/>
          <a:p>
            <a:endParaRPr/>
          </a:p>
        </p:txBody>
      </p:sp>
      <p:sp>
        <p:nvSpPr>
          <p:cNvPr id="92" name="Shape 92"/>
          <p:cNvSpPr>
            <a:spLocks noGrp="1"/>
          </p:cNvSpPr>
          <p:nvPr>
            <p:ph type="body" sz="quarter" idx="1"/>
          </p:nvPr>
        </p:nvSpPr>
        <p:spPr>
          <a:xfrm>
            <a:off x="947209" y="4861441"/>
            <a:ext cx="5209646" cy="4605576"/>
          </a:xfrm>
          <a:prstGeom prst="rect">
            <a:avLst/>
          </a:prstGeom>
        </p:spPr>
        <p:txBody>
          <a:bodyPr lIns="99075" tIns="49538" rIns="99075" bIns="49538"/>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4"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pic>
        <p:nvPicPr>
          <p:cNvPr id="98" name="Picture 6" descr="Picture 6"/>
          <p:cNvPicPr>
            <a:picLocks noChangeAspect="1"/>
          </p:cNvPicPr>
          <p:nvPr/>
        </p:nvPicPr>
        <p:blipFill>
          <a:blip r:embed="rId4"/>
          <a:stretch>
            <a:fillRect/>
          </a:stretch>
        </p:blipFill>
        <p:spPr>
          <a:xfrm>
            <a:off x="3217333" y="6159020"/>
            <a:ext cx="879014" cy="774967"/>
          </a:xfrm>
          <a:prstGeom prst="rect">
            <a:avLst/>
          </a:prstGeom>
          <a:ln w="12700">
            <a:miter lim="400000"/>
          </a:ln>
        </p:spPr>
      </p:pic>
      <p:sp>
        <p:nvSpPr>
          <p:cNvPr id="99" name="TextBox 9"/>
          <p:cNvSpPr txBox="1"/>
          <p:nvPr/>
        </p:nvSpPr>
        <p:spPr>
          <a:xfrm>
            <a:off x="206457" y="2013148"/>
            <a:ext cx="9340686" cy="9882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800"/>
              </a:lnSpc>
              <a:defRPr sz="4400" b="1">
                <a:solidFill>
                  <a:srgbClr val="FFFFFF"/>
                </a:solidFill>
              </a:defRPr>
            </a:pPr>
            <a:r>
              <a:rPr lang="en-GB" sz="4000" dirty="0"/>
              <a:t>The Five Key Habits of a Trusted Adviser</a:t>
            </a:r>
            <a:br>
              <a:rPr sz="4000" dirty="0"/>
            </a:br>
            <a:endParaRPr sz="4000" dirty="0"/>
          </a:p>
        </p:txBody>
      </p:sp>
      <p:sp>
        <p:nvSpPr>
          <p:cNvPr id="100" name="TextBox 10"/>
          <p:cNvSpPr txBox="1"/>
          <p:nvPr/>
        </p:nvSpPr>
        <p:spPr>
          <a:xfrm>
            <a:off x="-551881" y="3191825"/>
            <a:ext cx="10857362" cy="10686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4400"/>
              </a:lnSpc>
              <a:defRPr sz="3200" b="1">
                <a:solidFill>
                  <a:srgbClr val="FFFFFF"/>
                </a:solidFill>
              </a:defRPr>
            </a:pPr>
            <a:r>
              <a:rPr sz="2400" dirty="0"/>
              <a:t>by</a:t>
            </a:r>
          </a:p>
          <a:p>
            <a:pPr algn="ctr">
              <a:lnSpc>
                <a:spcPts val="4400"/>
              </a:lnSpc>
              <a:defRPr sz="3200" b="1">
                <a:solidFill>
                  <a:srgbClr val="FFFFFF"/>
                </a:solidFill>
              </a:defRPr>
            </a:pPr>
            <a:r>
              <a:rPr sz="2400"/>
              <a:t>Jeff </a:t>
            </a:r>
            <a:r>
              <a:rPr sz="2400" dirty="0"/>
              <a:t>Heasman MABP, PGCert CELTA, LL.B (Hons), LL.M</a:t>
            </a:r>
          </a:p>
        </p:txBody>
      </p:sp>
      <p:sp>
        <p:nvSpPr>
          <p:cNvPr id="101" name="TextBox 11"/>
          <p:cNvSpPr txBox="1"/>
          <p:nvPr/>
        </p:nvSpPr>
        <p:spPr>
          <a:xfrm>
            <a:off x="731519" y="4621352"/>
            <a:ext cx="8593482" cy="8178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300"/>
              </a:lnSpc>
              <a:defRPr sz="2000" b="1">
                <a:solidFill>
                  <a:srgbClr val="FFFFFF"/>
                </a:solidFill>
              </a:defRPr>
            </a:pPr>
            <a:r>
              <a:rPr dirty="0"/>
              <a:t>Certified Practitioner Member of the Academy of Modern Applied Psychology</a:t>
            </a:r>
          </a:p>
          <a:p>
            <a:pPr algn="ctr">
              <a:lnSpc>
                <a:spcPts val="3300"/>
              </a:lnSpc>
              <a:defRPr sz="2000" b="1">
                <a:solidFill>
                  <a:srgbClr val="FFFFFF"/>
                </a:solidFill>
              </a:defRPr>
            </a:pPr>
            <a:r>
              <a:rPr dirty="0"/>
              <a:t>Member of the Association for Business Psychology </a:t>
            </a:r>
          </a:p>
        </p:txBody>
      </p:sp>
      <p:sp>
        <p:nvSpPr>
          <p:cNvPr id="102" name="TextBox 12"/>
          <p:cNvSpPr txBox="1"/>
          <p:nvPr/>
        </p:nvSpPr>
        <p:spPr>
          <a:xfrm>
            <a:off x="1711999" y="6367217"/>
            <a:ext cx="8593482" cy="4114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algn="ctr">
              <a:lnSpc>
                <a:spcPts val="3300"/>
              </a:lnSpc>
              <a:defRPr sz="2400">
                <a:solidFill>
                  <a:srgbClr val="FFFFFF"/>
                </a:solidFill>
              </a:defRPr>
            </a:lvl1pPr>
          </a:lstStyle>
          <a:p>
            <a:r>
              <a:t>linkedin.com/in/jeffheasman</a:t>
            </a:r>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pic>
        <p:nvPicPr>
          <p:cNvPr id="106" name="Picture 6" descr="Picture 6"/>
          <p:cNvPicPr>
            <a:picLocks noChangeAspect="1"/>
          </p:cNvPicPr>
          <p:nvPr/>
        </p:nvPicPr>
        <p:blipFill>
          <a:blip r:embed="rId5"/>
          <a:stretch>
            <a:fillRect/>
          </a:stretch>
        </p:blipFill>
        <p:spPr>
          <a:xfrm>
            <a:off x="103332" y="221130"/>
            <a:ext cx="3217335" cy="89541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326570"/>
            <a:ext cx="8229600" cy="1240973"/>
          </a:xfrm>
          <a:prstGeom prst="rect">
            <a:avLst/>
          </a:prstGeom>
        </p:spPr>
        <p:txBody>
          <a:bodyPr>
            <a:normAutofit/>
          </a:bodyPr>
          <a:lstStyle>
            <a:lvl1pPr algn="l">
              <a:defRPr b="1"/>
            </a:lvl1pPr>
          </a:lstStyle>
          <a:p>
            <a:r>
              <a:rPr lang="en-GB" dirty="0"/>
              <a:t>Habit 2 – empower the client</a:t>
            </a:r>
            <a:endParaRPr dirty="0"/>
          </a:p>
        </p:txBody>
      </p:sp>
      <p:sp>
        <p:nvSpPr>
          <p:cNvPr id="166" name="Content Placeholder 4"/>
          <p:cNvSpPr txBox="1">
            <a:spLocks noGrp="1"/>
          </p:cNvSpPr>
          <p:nvPr>
            <p:ph type="body" idx="1"/>
          </p:nvPr>
        </p:nvSpPr>
        <p:spPr>
          <a:xfrm>
            <a:off x="457200" y="1360714"/>
            <a:ext cx="8229600" cy="6281057"/>
          </a:xfrm>
          <a:prstGeom prst="rect">
            <a:avLst/>
          </a:prstGeom>
        </p:spPr>
        <p:txBody>
          <a:bodyPr>
            <a:normAutofit fontScale="55000" lnSpcReduction="20000"/>
          </a:bodyPr>
          <a:lstStyle/>
          <a:p>
            <a:pPr marL="440871" lvl="1"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4400" dirty="0"/>
              <a:t>Engage (let´s talk about …)</a:t>
            </a:r>
          </a:p>
          <a:p>
            <a:pPr>
              <a:spcBef>
                <a:spcPts val="600"/>
              </a:spcBef>
              <a:buSzTx/>
              <a:buFont typeface="Wingdings" panose="05000000000000000000" pitchFamily="2" charset="2"/>
              <a:buChar char="Ø"/>
              <a:defRPr sz="2800">
                <a:solidFill>
                  <a:srgbClr val="0F253F"/>
                </a:solidFill>
              </a:defRPr>
            </a:pPr>
            <a:endParaRPr lang="en-GB" sz="4400" dirty="0"/>
          </a:p>
          <a:p>
            <a:pPr>
              <a:spcBef>
                <a:spcPts val="600"/>
              </a:spcBef>
              <a:buSzTx/>
              <a:buFont typeface="Wingdings" panose="05000000000000000000" pitchFamily="2" charset="2"/>
              <a:buChar char="Ø"/>
              <a:defRPr sz="2800">
                <a:solidFill>
                  <a:srgbClr val="0F253F"/>
                </a:solidFill>
              </a:defRPr>
            </a:pPr>
            <a:r>
              <a:rPr lang="en-GB" sz="4400" dirty="0"/>
              <a:t>Listen (tell me more …)</a:t>
            </a:r>
          </a:p>
          <a:p>
            <a:pPr>
              <a:spcBef>
                <a:spcPts val="600"/>
              </a:spcBef>
              <a:buSzTx/>
              <a:buFont typeface="Wingdings" panose="05000000000000000000" pitchFamily="2" charset="2"/>
              <a:buChar char="Ø"/>
              <a:defRPr sz="2800">
                <a:solidFill>
                  <a:srgbClr val="0F253F"/>
                </a:solidFill>
              </a:defRPr>
            </a:pPr>
            <a:endParaRPr lang="en-GB" sz="4400" dirty="0"/>
          </a:p>
          <a:p>
            <a:pPr>
              <a:spcBef>
                <a:spcPts val="600"/>
              </a:spcBef>
              <a:buSzTx/>
              <a:buFont typeface="Wingdings" panose="05000000000000000000" pitchFamily="2" charset="2"/>
              <a:buChar char="Ø"/>
              <a:defRPr sz="2800">
                <a:solidFill>
                  <a:srgbClr val="0F253F"/>
                </a:solidFill>
              </a:defRPr>
            </a:pPr>
            <a:r>
              <a:rPr lang="en-GB" sz="4400" dirty="0"/>
              <a:t>Frame (so the issue is …)</a:t>
            </a:r>
          </a:p>
          <a:p>
            <a:pPr>
              <a:spcBef>
                <a:spcPts val="600"/>
              </a:spcBef>
              <a:buSzTx/>
              <a:buFont typeface="Wingdings" panose="05000000000000000000" pitchFamily="2" charset="2"/>
              <a:buChar char="Ø"/>
              <a:defRPr sz="2800">
                <a:solidFill>
                  <a:srgbClr val="0F253F"/>
                </a:solidFill>
              </a:defRPr>
            </a:pPr>
            <a:endParaRPr lang="en-GB" sz="4400" dirty="0"/>
          </a:p>
          <a:p>
            <a:pPr>
              <a:spcBef>
                <a:spcPts val="600"/>
              </a:spcBef>
              <a:buSzTx/>
              <a:buFont typeface="Wingdings" panose="05000000000000000000" pitchFamily="2" charset="2"/>
              <a:buChar char="Ø"/>
              <a:defRPr sz="2800">
                <a:solidFill>
                  <a:srgbClr val="0F253F"/>
                </a:solidFill>
              </a:defRPr>
            </a:pPr>
            <a:r>
              <a:rPr lang="en-GB" sz="4400" dirty="0"/>
              <a:t>Envision (let´s imagine …)</a:t>
            </a:r>
          </a:p>
          <a:p>
            <a:pPr>
              <a:spcBef>
                <a:spcPts val="600"/>
              </a:spcBef>
              <a:buSzTx/>
              <a:buFont typeface="Wingdings" panose="05000000000000000000" pitchFamily="2" charset="2"/>
              <a:buChar char="Ø"/>
              <a:defRPr sz="2800">
                <a:solidFill>
                  <a:srgbClr val="0F253F"/>
                </a:solidFill>
              </a:defRPr>
            </a:pPr>
            <a:endParaRPr lang="en-GB" sz="4400" dirty="0"/>
          </a:p>
          <a:p>
            <a:pPr>
              <a:spcBef>
                <a:spcPts val="600"/>
              </a:spcBef>
              <a:buSzTx/>
              <a:buFont typeface="Wingdings" panose="05000000000000000000" pitchFamily="2" charset="2"/>
              <a:buChar char="Ø"/>
              <a:defRPr sz="2800">
                <a:solidFill>
                  <a:srgbClr val="0F253F"/>
                </a:solidFill>
              </a:defRPr>
            </a:pPr>
            <a:r>
              <a:rPr lang="en-GB" sz="4400" dirty="0"/>
              <a:t>Commit (I suggest we …) </a:t>
            </a:r>
          </a:p>
          <a:p>
            <a:pPr>
              <a:spcBef>
                <a:spcPts val="600"/>
              </a:spcBef>
              <a:buSzTx/>
              <a:buFont typeface="Wingdings" panose="05000000000000000000" pitchFamily="2" charset="2"/>
              <a:buChar char="Ø"/>
              <a:defRPr sz="2800">
                <a:solidFill>
                  <a:srgbClr val="0F253F"/>
                </a:solidFill>
              </a:defRPr>
            </a:pPr>
            <a:endParaRPr lang="en-GB" sz="4400" dirty="0"/>
          </a:p>
          <a:p>
            <a:pPr>
              <a:spcBef>
                <a:spcPts val="600"/>
              </a:spcBef>
              <a:buSzTx/>
              <a:buFont typeface="Wingdings" panose="05000000000000000000" pitchFamily="2" charset="2"/>
              <a:buChar char="Ø"/>
              <a:defRPr sz="2800">
                <a:solidFill>
                  <a:srgbClr val="0F253F"/>
                </a:solidFill>
              </a:defRPr>
            </a:pPr>
            <a:endParaRPr lang="en-GB" sz="4400" dirty="0"/>
          </a:p>
          <a:p>
            <a:pPr>
              <a:spcBef>
                <a:spcPts val="600"/>
              </a:spcBef>
              <a:buSzTx/>
              <a:buFont typeface="Wingdings" panose="05000000000000000000" pitchFamily="2" charset="2"/>
              <a:buChar char="Ø"/>
              <a:defRPr sz="2800">
                <a:solidFill>
                  <a:srgbClr val="0F253F"/>
                </a:solidFill>
              </a:defRPr>
            </a:pPr>
            <a:r>
              <a:rPr lang="en-GB" sz="4400" dirty="0"/>
              <a:t>Utilise MESOs (Multiple Equivalent Simultaneous Offers) if it is relevant</a:t>
            </a:r>
            <a:r>
              <a:rPr lang="en-GB" sz="2400" dirty="0"/>
              <a:t>.  </a:t>
            </a:r>
          </a:p>
          <a:p>
            <a:pPr marL="0"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endParaRPr lang="en-GB" sz="2400" dirty="0"/>
          </a:p>
          <a:p>
            <a:pPr marL="0" indent="0">
              <a:spcBef>
                <a:spcPts val="600"/>
              </a:spcBef>
              <a:buSzTx/>
              <a:buNone/>
              <a:defRPr sz="2800">
                <a:solidFill>
                  <a:srgbClr val="0F253F"/>
                </a:solidFill>
              </a:defRPr>
            </a:pPr>
            <a:r>
              <a:rPr lang="en-GB" sz="2400" dirty="0"/>
              <a:t>	</a:t>
            </a:r>
          </a:p>
          <a:p>
            <a:pPr marL="0" indent="0">
              <a:spcBef>
                <a:spcPts val="600"/>
              </a:spcBef>
              <a:buSzTx/>
              <a:buNone/>
              <a:defRPr sz="2800">
                <a:solidFill>
                  <a:srgbClr val="0F253F"/>
                </a:solidFill>
              </a:defRPr>
            </a:pP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323703817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326570"/>
            <a:ext cx="8229600" cy="1240973"/>
          </a:xfrm>
          <a:prstGeom prst="rect">
            <a:avLst/>
          </a:prstGeom>
        </p:spPr>
        <p:txBody>
          <a:bodyPr>
            <a:normAutofit/>
          </a:bodyPr>
          <a:lstStyle>
            <a:lvl1pPr algn="l">
              <a:defRPr b="1"/>
            </a:lvl1pPr>
          </a:lstStyle>
          <a:p>
            <a:r>
              <a:rPr lang="en-GB" dirty="0"/>
              <a:t>Habit 3 – information asymmetry </a:t>
            </a:r>
            <a:endParaRPr dirty="0"/>
          </a:p>
        </p:txBody>
      </p:sp>
      <p:sp>
        <p:nvSpPr>
          <p:cNvPr id="166" name="Content Placeholder 4"/>
          <p:cNvSpPr txBox="1">
            <a:spLocks noGrp="1"/>
          </p:cNvSpPr>
          <p:nvPr>
            <p:ph type="body" idx="1"/>
          </p:nvPr>
        </p:nvSpPr>
        <p:spPr>
          <a:xfrm>
            <a:off x="457200" y="1360715"/>
            <a:ext cx="8229600" cy="5954486"/>
          </a:xfrm>
          <a:prstGeom prst="rect">
            <a:avLst/>
          </a:prstGeom>
        </p:spPr>
        <p:txBody>
          <a:bodyPr>
            <a:normAutofit lnSpcReduction="10000"/>
          </a:bodyPr>
          <a:lstStyle/>
          <a:p>
            <a:pPr marL="0"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Plain language is crucial but it goes deeper.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The Keats heuristic – the harder something is to pronounce or understand, the greater the perceived risk!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The more difficult something is to read, the harder the task is perceived to be.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People </a:t>
            </a:r>
            <a:r>
              <a:rPr lang="en-GB" sz="2400"/>
              <a:t>misattribute the </a:t>
            </a:r>
            <a:r>
              <a:rPr lang="en-GB" sz="2400" dirty="0"/>
              <a:t>experienced ease or difficulty based on what is the focus of their attention at the time.   </a:t>
            </a:r>
          </a:p>
          <a:p>
            <a:pPr>
              <a:spcBef>
                <a:spcPts val="600"/>
              </a:spcBef>
              <a:buSzTx/>
              <a:buFont typeface="Wingdings" panose="05000000000000000000" pitchFamily="2" charset="2"/>
              <a:buChar char="Ø"/>
              <a:defRPr sz="2800">
                <a:solidFill>
                  <a:srgbClr val="0F253F"/>
                </a:solidFill>
              </a:defRPr>
            </a:pPr>
            <a:endParaRPr lang="en-GB" sz="2400" dirty="0"/>
          </a:p>
          <a:p>
            <a:pPr marL="0"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endParaRPr lang="en-GB" sz="2400" dirty="0"/>
          </a:p>
          <a:p>
            <a:pPr marL="0" indent="0">
              <a:spcBef>
                <a:spcPts val="600"/>
              </a:spcBef>
              <a:buSzTx/>
              <a:buNone/>
              <a:defRPr sz="2800">
                <a:solidFill>
                  <a:srgbClr val="0F253F"/>
                </a:solidFill>
              </a:defRPr>
            </a:pPr>
            <a:r>
              <a:rPr lang="en-GB" sz="2400" dirty="0"/>
              <a:t>	</a:t>
            </a:r>
          </a:p>
          <a:p>
            <a:pPr marL="0" indent="0">
              <a:spcBef>
                <a:spcPts val="600"/>
              </a:spcBef>
              <a:buSzTx/>
              <a:buNone/>
              <a:defRPr sz="2800">
                <a:solidFill>
                  <a:srgbClr val="0F253F"/>
                </a:solidFill>
              </a:defRPr>
            </a:pP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99460245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326570"/>
            <a:ext cx="8229600" cy="1240973"/>
          </a:xfrm>
          <a:prstGeom prst="rect">
            <a:avLst/>
          </a:prstGeom>
        </p:spPr>
        <p:txBody>
          <a:bodyPr>
            <a:normAutofit fontScale="90000"/>
          </a:bodyPr>
          <a:lstStyle>
            <a:lvl1pPr algn="l">
              <a:defRPr b="1"/>
            </a:lvl1pPr>
          </a:lstStyle>
          <a:p>
            <a:r>
              <a:rPr lang="en-GB" dirty="0"/>
              <a:t>Habit 4 – disconfirmation not confirmation  </a:t>
            </a:r>
            <a:endParaRPr dirty="0"/>
          </a:p>
        </p:txBody>
      </p:sp>
      <p:sp>
        <p:nvSpPr>
          <p:cNvPr id="166" name="Content Placeholder 4"/>
          <p:cNvSpPr txBox="1">
            <a:spLocks noGrp="1"/>
          </p:cNvSpPr>
          <p:nvPr>
            <p:ph type="body" idx="1"/>
          </p:nvPr>
        </p:nvSpPr>
        <p:spPr>
          <a:xfrm>
            <a:off x="457200" y="1360715"/>
            <a:ext cx="8229600" cy="5954486"/>
          </a:xfrm>
          <a:prstGeom prst="rect">
            <a:avLst/>
          </a:prstGeom>
        </p:spPr>
        <p:txBody>
          <a:bodyPr>
            <a:normAutofit fontScale="92500" lnSpcReduction="20000"/>
          </a:bodyPr>
          <a:lstStyle/>
          <a:p>
            <a:pPr marL="440871" lvl="1"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600" dirty="0"/>
              <a:t>If you hear yourself thinking to yourself, “what my clients wants is ….” it is time to think about your biases! </a:t>
            </a:r>
          </a:p>
          <a:p>
            <a:pPr>
              <a:spcBef>
                <a:spcPts val="600"/>
              </a:spcBef>
              <a:buSzTx/>
              <a:buFont typeface="Wingdings" panose="05000000000000000000" pitchFamily="2" charset="2"/>
              <a:buChar char="Ø"/>
              <a:defRPr sz="2800">
                <a:solidFill>
                  <a:srgbClr val="0F253F"/>
                </a:solidFill>
              </a:defRPr>
            </a:pPr>
            <a:endParaRPr lang="en-GB" sz="2600" dirty="0"/>
          </a:p>
          <a:p>
            <a:pPr>
              <a:spcBef>
                <a:spcPts val="600"/>
              </a:spcBef>
              <a:buSzTx/>
              <a:buFont typeface="Wingdings" panose="05000000000000000000" pitchFamily="2" charset="2"/>
              <a:buChar char="Ø"/>
              <a:defRPr sz="2800">
                <a:solidFill>
                  <a:srgbClr val="0F253F"/>
                </a:solidFill>
              </a:defRPr>
            </a:pPr>
            <a:r>
              <a:rPr lang="en-GB" sz="2600" dirty="0"/>
              <a:t>Reactance.  When people feel their autonomy is under threat, they push for the freedom.   </a:t>
            </a:r>
          </a:p>
          <a:p>
            <a:pPr>
              <a:spcBef>
                <a:spcPts val="600"/>
              </a:spcBef>
              <a:buSzTx/>
              <a:buFont typeface="Wingdings" panose="05000000000000000000" pitchFamily="2" charset="2"/>
              <a:buChar char="Ø"/>
              <a:defRPr sz="2800">
                <a:solidFill>
                  <a:srgbClr val="0F253F"/>
                </a:solidFill>
              </a:defRPr>
            </a:pPr>
            <a:endParaRPr lang="en-GB" sz="2600" dirty="0"/>
          </a:p>
          <a:p>
            <a:pPr>
              <a:spcBef>
                <a:spcPts val="600"/>
              </a:spcBef>
              <a:buSzTx/>
              <a:buFont typeface="Wingdings" panose="05000000000000000000" pitchFamily="2" charset="2"/>
              <a:buChar char="Ø"/>
              <a:defRPr sz="2800">
                <a:solidFill>
                  <a:srgbClr val="0F253F"/>
                </a:solidFill>
              </a:defRPr>
            </a:pPr>
            <a:r>
              <a:rPr lang="en-GB" sz="2600" dirty="0"/>
              <a:t>Questions are powerful (be careful how you use them).   </a:t>
            </a:r>
          </a:p>
          <a:p>
            <a:pPr>
              <a:spcBef>
                <a:spcPts val="600"/>
              </a:spcBef>
              <a:buSzTx/>
              <a:buFont typeface="Wingdings" panose="05000000000000000000" pitchFamily="2" charset="2"/>
              <a:buChar char="Ø"/>
              <a:defRPr sz="2800">
                <a:solidFill>
                  <a:srgbClr val="0F253F"/>
                </a:solidFill>
              </a:defRPr>
            </a:pPr>
            <a:endParaRPr lang="en-GB" sz="2600" dirty="0"/>
          </a:p>
          <a:p>
            <a:pPr>
              <a:spcBef>
                <a:spcPts val="600"/>
              </a:spcBef>
              <a:buSzTx/>
              <a:buFont typeface="Wingdings" panose="05000000000000000000" pitchFamily="2" charset="2"/>
              <a:buChar char="Ø"/>
              <a:defRPr sz="2800">
                <a:solidFill>
                  <a:srgbClr val="0F253F"/>
                </a:solidFill>
              </a:defRPr>
            </a:pPr>
            <a:r>
              <a:rPr lang="en-GB" sz="2600" dirty="0"/>
              <a:t>The deeper the power imbalance the more likelihood of reactance (think how information asymmetry impacts this). </a:t>
            </a:r>
          </a:p>
          <a:p>
            <a:pPr>
              <a:spcBef>
                <a:spcPts val="600"/>
              </a:spcBef>
              <a:buSzTx/>
              <a:buFont typeface="Wingdings" panose="05000000000000000000" pitchFamily="2" charset="2"/>
              <a:buChar char="Ø"/>
              <a:defRPr sz="2800">
                <a:solidFill>
                  <a:srgbClr val="0F253F"/>
                </a:solidFill>
              </a:defRPr>
            </a:pPr>
            <a:endParaRPr lang="en-GB" sz="2600" dirty="0"/>
          </a:p>
          <a:p>
            <a:pPr>
              <a:spcBef>
                <a:spcPts val="600"/>
              </a:spcBef>
              <a:buSzTx/>
              <a:buFont typeface="Wingdings" panose="05000000000000000000" pitchFamily="2" charset="2"/>
              <a:buChar char="Ø"/>
              <a:defRPr sz="2800">
                <a:solidFill>
                  <a:srgbClr val="0F253F"/>
                </a:solidFill>
              </a:defRPr>
            </a:pPr>
            <a:r>
              <a:rPr lang="en-GB" sz="2600" dirty="0"/>
              <a:t>Emphasise freedom of choice!  Think about habit 2 (empowering).  </a:t>
            </a:r>
          </a:p>
          <a:p>
            <a:pPr marL="0"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r>
              <a:rPr lang="en-GB" sz="2400" dirty="0"/>
              <a:t>	</a:t>
            </a:r>
          </a:p>
          <a:p>
            <a:pPr marL="0" indent="0">
              <a:spcBef>
                <a:spcPts val="600"/>
              </a:spcBef>
              <a:buSzTx/>
              <a:buNone/>
              <a:defRPr sz="2800">
                <a:solidFill>
                  <a:srgbClr val="0F253F"/>
                </a:solidFill>
              </a:defRPr>
            </a:pP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61356642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326570"/>
            <a:ext cx="8229600" cy="1240973"/>
          </a:xfrm>
          <a:prstGeom prst="rect">
            <a:avLst/>
          </a:prstGeom>
        </p:spPr>
        <p:txBody>
          <a:bodyPr>
            <a:normAutofit/>
          </a:bodyPr>
          <a:lstStyle>
            <a:lvl1pPr algn="l">
              <a:defRPr b="1"/>
            </a:lvl1pPr>
          </a:lstStyle>
          <a:p>
            <a:r>
              <a:rPr lang="en-GB" sz="1400" dirty="0"/>
              <a:t>Source: Think Again, Adam Grant</a:t>
            </a:r>
            <a:endParaRPr sz="1400" dirty="0"/>
          </a:p>
        </p:txBody>
      </p:sp>
      <p:sp>
        <p:nvSpPr>
          <p:cNvPr id="166" name="Content Placeholder 4"/>
          <p:cNvSpPr txBox="1">
            <a:spLocks noGrp="1"/>
          </p:cNvSpPr>
          <p:nvPr>
            <p:ph type="body" idx="1"/>
          </p:nvPr>
        </p:nvSpPr>
        <p:spPr>
          <a:xfrm>
            <a:off x="457200" y="1360715"/>
            <a:ext cx="8229600" cy="5954486"/>
          </a:xfrm>
          <a:prstGeom prst="rect">
            <a:avLst/>
          </a:prstGeom>
        </p:spPr>
        <p:txBody>
          <a:bodyPr>
            <a:normAutofit/>
          </a:bodyPr>
          <a:lstStyle/>
          <a:p>
            <a:pPr marL="440871" lvl="1"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r>
              <a:rPr lang="en-GB" sz="2400" dirty="0"/>
              <a:t>	</a:t>
            </a:r>
          </a:p>
          <a:p>
            <a:pPr marL="0" indent="0">
              <a:spcBef>
                <a:spcPts val="600"/>
              </a:spcBef>
              <a:buSzTx/>
              <a:buNone/>
              <a:defRPr sz="2800">
                <a:solidFill>
                  <a:srgbClr val="0F253F"/>
                </a:solidFill>
              </a:defRPr>
            </a:pP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pic>
        <p:nvPicPr>
          <p:cNvPr id="2" name="Picture 1">
            <a:extLst>
              <a:ext uri="{FF2B5EF4-FFF2-40B4-BE49-F238E27FC236}">
                <a16:creationId xmlns:a16="http://schemas.microsoft.com/office/drawing/2014/main" id="{C42013CB-FDEA-2DDE-7B47-7C41D013B2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725" y="1567543"/>
            <a:ext cx="7206343" cy="4528457"/>
          </a:xfrm>
          <a:prstGeom prst="rect">
            <a:avLst/>
          </a:prstGeom>
        </p:spPr>
      </p:pic>
    </p:spTree>
    <p:extLst>
      <p:ext uri="{BB962C8B-B14F-4D97-AF65-F5344CB8AC3E}">
        <p14:creationId xmlns:p14="http://schemas.microsoft.com/office/powerpoint/2010/main" val="293515004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326570"/>
            <a:ext cx="8229600" cy="1240973"/>
          </a:xfrm>
          <a:prstGeom prst="rect">
            <a:avLst/>
          </a:prstGeom>
        </p:spPr>
        <p:txBody>
          <a:bodyPr>
            <a:normAutofit fontScale="90000"/>
          </a:bodyPr>
          <a:lstStyle>
            <a:lvl1pPr algn="l">
              <a:defRPr b="1"/>
            </a:lvl1pPr>
          </a:lstStyle>
          <a:p>
            <a:r>
              <a:rPr lang="en-GB" dirty="0"/>
              <a:t>Habit 4 – disconfirmation not confirmation  </a:t>
            </a:r>
            <a:endParaRPr dirty="0"/>
          </a:p>
        </p:txBody>
      </p:sp>
      <p:sp>
        <p:nvSpPr>
          <p:cNvPr id="166" name="Content Placeholder 4"/>
          <p:cNvSpPr txBox="1">
            <a:spLocks noGrp="1"/>
          </p:cNvSpPr>
          <p:nvPr>
            <p:ph type="body" idx="1"/>
          </p:nvPr>
        </p:nvSpPr>
        <p:spPr>
          <a:xfrm>
            <a:off x="457200" y="1360715"/>
            <a:ext cx="8229600" cy="5954486"/>
          </a:xfrm>
          <a:prstGeom prst="rect">
            <a:avLst/>
          </a:prstGeom>
        </p:spPr>
        <p:txBody>
          <a:bodyPr>
            <a:normAutofit fontScale="92500" lnSpcReduction="20000"/>
          </a:bodyPr>
          <a:lstStyle/>
          <a:p>
            <a:pPr marL="440871" lvl="1"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600" dirty="0"/>
              <a:t>If you hear yourself thinking to yourself, “what my clients wants is ….” it is time to think about your biases! </a:t>
            </a:r>
          </a:p>
          <a:p>
            <a:pPr>
              <a:spcBef>
                <a:spcPts val="600"/>
              </a:spcBef>
              <a:buSzTx/>
              <a:buFont typeface="Wingdings" panose="05000000000000000000" pitchFamily="2" charset="2"/>
              <a:buChar char="Ø"/>
              <a:defRPr sz="2800">
                <a:solidFill>
                  <a:srgbClr val="0F253F"/>
                </a:solidFill>
              </a:defRPr>
            </a:pPr>
            <a:endParaRPr lang="en-GB" sz="2600" dirty="0"/>
          </a:p>
          <a:p>
            <a:pPr>
              <a:spcBef>
                <a:spcPts val="600"/>
              </a:spcBef>
              <a:buSzTx/>
              <a:buFont typeface="Wingdings" panose="05000000000000000000" pitchFamily="2" charset="2"/>
              <a:buChar char="Ø"/>
              <a:defRPr sz="2800">
                <a:solidFill>
                  <a:srgbClr val="0F253F"/>
                </a:solidFill>
              </a:defRPr>
            </a:pPr>
            <a:r>
              <a:rPr lang="en-GB" sz="2600" dirty="0"/>
              <a:t>Reactance.  When people feel their autonomy is under threat, they push for the freedom.   </a:t>
            </a:r>
          </a:p>
          <a:p>
            <a:pPr>
              <a:spcBef>
                <a:spcPts val="600"/>
              </a:spcBef>
              <a:buSzTx/>
              <a:buFont typeface="Wingdings" panose="05000000000000000000" pitchFamily="2" charset="2"/>
              <a:buChar char="Ø"/>
              <a:defRPr sz="2800">
                <a:solidFill>
                  <a:srgbClr val="0F253F"/>
                </a:solidFill>
              </a:defRPr>
            </a:pPr>
            <a:endParaRPr lang="en-GB" sz="2600" dirty="0"/>
          </a:p>
          <a:p>
            <a:pPr>
              <a:spcBef>
                <a:spcPts val="600"/>
              </a:spcBef>
              <a:buSzTx/>
              <a:buFont typeface="Wingdings" panose="05000000000000000000" pitchFamily="2" charset="2"/>
              <a:buChar char="Ø"/>
              <a:defRPr sz="2800">
                <a:solidFill>
                  <a:srgbClr val="0F253F"/>
                </a:solidFill>
              </a:defRPr>
            </a:pPr>
            <a:r>
              <a:rPr lang="en-GB" sz="2600" dirty="0"/>
              <a:t>Questions are powerful (be careful how you use them).   </a:t>
            </a:r>
          </a:p>
          <a:p>
            <a:pPr>
              <a:spcBef>
                <a:spcPts val="600"/>
              </a:spcBef>
              <a:buSzTx/>
              <a:buFont typeface="Wingdings" panose="05000000000000000000" pitchFamily="2" charset="2"/>
              <a:buChar char="Ø"/>
              <a:defRPr sz="2800">
                <a:solidFill>
                  <a:srgbClr val="0F253F"/>
                </a:solidFill>
              </a:defRPr>
            </a:pPr>
            <a:endParaRPr lang="en-GB" sz="2600" dirty="0"/>
          </a:p>
          <a:p>
            <a:pPr>
              <a:spcBef>
                <a:spcPts val="600"/>
              </a:spcBef>
              <a:buSzTx/>
              <a:buFont typeface="Wingdings" panose="05000000000000000000" pitchFamily="2" charset="2"/>
              <a:buChar char="Ø"/>
              <a:defRPr sz="2800">
                <a:solidFill>
                  <a:srgbClr val="0F253F"/>
                </a:solidFill>
              </a:defRPr>
            </a:pPr>
            <a:r>
              <a:rPr lang="en-GB" sz="2600" dirty="0"/>
              <a:t>The deeper the power imbalance the more likelihood of reactance (think how information asymmetry impacts this). </a:t>
            </a:r>
          </a:p>
          <a:p>
            <a:pPr>
              <a:spcBef>
                <a:spcPts val="600"/>
              </a:spcBef>
              <a:buSzTx/>
              <a:buFont typeface="Wingdings" panose="05000000000000000000" pitchFamily="2" charset="2"/>
              <a:buChar char="Ø"/>
              <a:defRPr sz="2800">
                <a:solidFill>
                  <a:srgbClr val="0F253F"/>
                </a:solidFill>
              </a:defRPr>
            </a:pPr>
            <a:endParaRPr lang="en-GB" sz="2600" dirty="0"/>
          </a:p>
          <a:p>
            <a:pPr>
              <a:spcBef>
                <a:spcPts val="600"/>
              </a:spcBef>
              <a:buSzTx/>
              <a:buFont typeface="Wingdings" panose="05000000000000000000" pitchFamily="2" charset="2"/>
              <a:buChar char="Ø"/>
              <a:defRPr sz="2800">
                <a:solidFill>
                  <a:srgbClr val="0F253F"/>
                </a:solidFill>
              </a:defRPr>
            </a:pPr>
            <a:r>
              <a:rPr lang="en-GB" sz="2600" dirty="0"/>
              <a:t>Emphasise freedom of choice!  Think about habit 2 (empowering).  </a:t>
            </a:r>
          </a:p>
          <a:p>
            <a:pPr marL="0"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r>
              <a:rPr lang="en-GB" sz="2400" dirty="0"/>
              <a:t>	</a:t>
            </a:r>
          </a:p>
          <a:p>
            <a:pPr marL="0" indent="0">
              <a:spcBef>
                <a:spcPts val="600"/>
              </a:spcBef>
              <a:buSzTx/>
              <a:buNone/>
              <a:defRPr sz="2800">
                <a:solidFill>
                  <a:srgbClr val="0F253F"/>
                </a:solidFill>
              </a:defRPr>
            </a:pP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90252382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326570"/>
            <a:ext cx="8229600" cy="1240973"/>
          </a:xfrm>
          <a:prstGeom prst="rect">
            <a:avLst/>
          </a:prstGeom>
        </p:spPr>
        <p:txBody>
          <a:bodyPr>
            <a:normAutofit/>
          </a:bodyPr>
          <a:lstStyle>
            <a:lvl1pPr algn="l">
              <a:defRPr b="1"/>
            </a:lvl1pPr>
          </a:lstStyle>
          <a:p>
            <a:r>
              <a:rPr lang="en-GB" dirty="0"/>
              <a:t>Habit 5 – self-orientation   </a:t>
            </a:r>
            <a:endParaRPr dirty="0"/>
          </a:p>
        </p:txBody>
      </p:sp>
      <p:sp>
        <p:nvSpPr>
          <p:cNvPr id="166" name="Content Placeholder 4"/>
          <p:cNvSpPr txBox="1">
            <a:spLocks noGrp="1"/>
          </p:cNvSpPr>
          <p:nvPr>
            <p:ph type="body" idx="1"/>
          </p:nvPr>
        </p:nvSpPr>
        <p:spPr>
          <a:xfrm>
            <a:off x="457200" y="1360715"/>
            <a:ext cx="8229600" cy="5954486"/>
          </a:xfrm>
          <a:prstGeom prst="rect">
            <a:avLst/>
          </a:prstGeom>
        </p:spPr>
        <p:txBody>
          <a:bodyPr>
            <a:normAutofit/>
          </a:bodyPr>
          <a:lstStyle/>
          <a:p>
            <a:pPr marL="0"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The client will ultimately make their decision based on how you make them feel.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Self-orientation can destroy trust without you realising.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All of habits 1 to 4 lead to ensuring self-orientation is kept in check:</a:t>
            </a:r>
          </a:p>
          <a:p>
            <a:pPr>
              <a:spcBef>
                <a:spcPts val="600"/>
              </a:spcBef>
              <a:buSzTx/>
              <a:buFont typeface="Wingdings" panose="05000000000000000000" pitchFamily="2" charset="2"/>
              <a:buChar char="Ø"/>
              <a:defRPr sz="2800">
                <a:solidFill>
                  <a:srgbClr val="0F253F"/>
                </a:solidFill>
              </a:defRPr>
            </a:pPr>
            <a:endParaRPr lang="en-GB" sz="2400" dirty="0"/>
          </a:p>
          <a:p>
            <a:pPr lvl="1">
              <a:spcBef>
                <a:spcPts val="600"/>
              </a:spcBef>
              <a:buSzTx/>
              <a:buFont typeface="Wingdings" panose="05000000000000000000" pitchFamily="2" charset="2"/>
              <a:buChar char="Ø"/>
              <a:defRPr sz="2800">
                <a:solidFill>
                  <a:srgbClr val="0F253F"/>
                </a:solidFill>
              </a:defRPr>
            </a:pPr>
            <a:r>
              <a:rPr lang="en-GB" sz="2400" dirty="0"/>
              <a:t>job essence</a:t>
            </a:r>
          </a:p>
          <a:p>
            <a:pPr lvl="1">
              <a:spcBef>
                <a:spcPts val="600"/>
              </a:spcBef>
              <a:buSzTx/>
              <a:buFont typeface="Wingdings" panose="05000000000000000000" pitchFamily="2" charset="2"/>
              <a:buChar char="Ø"/>
              <a:defRPr sz="2800">
                <a:solidFill>
                  <a:srgbClr val="0F253F"/>
                </a:solidFill>
              </a:defRPr>
            </a:pPr>
            <a:r>
              <a:rPr lang="en-GB" sz="2400" dirty="0"/>
              <a:t>client empowerment</a:t>
            </a:r>
          </a:p>
          <a:p>
            <a:pPr lvl="1">
              <a:spcBef>
                <a:spcPts val="600"/>
              </a:spcBef>
              <a:buSzTx/>
              <a:buFont typeface="Wingdings" panose="05000000000000000000" pitchFamily="2" charset="2"/>
              <a:buChar char="Ø"/>
              <a:defRPr sz="2800">
                <a:solidFill>
                  <a:srgbClr val="0F253F"/>
                </a:solidFill>
              </a:defRPr>
            </a:pPr>
            <a:r>
              <a:rPr lang="en-GB" sz="2400" dirty="0"/>
              <a:t>information asymmetry</a:t>
            </a:r>
          </a:p>
          <a:p>
            <a:pPr lvl="1">
              <a:spcBef>
                <a:spcPts val="600"/>
              </a:spcBef>
              <a:buSzTx/>
              <a:buFont typeface="Wingdings" panose="05000000000000000000" pitchFamily="2" charset="2"/>
              <a:buChar char="Ø"/>
              <a:defRPr sz="2800">
                <a:solidFill>
                  <a:srgbClr val="0F253F"/>
                </a:solidFill>
              </a:defRPr>
            </a:pPr>
            <a:r>
              <a:rPr lang="en-GB" sz="2400" dirty="0"/>
              <a:t>avoiding confirmation bias  </a:t>
            </a:r>
          </a:p>
          <a:p>
            <a:pPr marL="0" indent="0">
              <a:spcBef>
                <a:spcPts val="600"/>
              </a:spcBef>
              <a:buSzTx/>
              <a:buNone/>
              <a:defRPr sz="2800">
                <a:solidFill>
                  <a:srgbClr val="0F253F"/>
                </a:solidFill>
              </a:defRPr>
            </a:pP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62791154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4"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14755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When things go wrong  </a:t>
            </a:r>
            <a:br>
              <a:rPr sz="4000" dirty="0"/>
            </a:br>
            <a:endParaRPr sz="4000" dirty="0"/>
          </a:p>
        </p:txBody>
      </p:sp>
      <p:sp>
        <p:nvSpPr>
          <p:cNvPr id="100" name="TextBox 10"/>
          <p:cNvSpPr txBox="1"/>
          <p:nvPr/>
        </p:nvSpPr>
        <p:spPr>
          <a:xfrm>
            <a:off x="-551881" y="3191825"/>
            <a:ext cx="10857362" cy="504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4400"/>
              </a:lnSpc>
              <a:defRPr sz="3200" b="1">
                <a:solidFill>
                  <a:srgbClr val="FFFFFF"/>
                </a:solidFill>
              </a:defRPr>
            </a:pPr>
            <a:endParaRPr sz="2400" dirty="0"/>
          </a:p>
        </p:txBody>
      </p:sp>
      <p:sp>
        <p:nvSpPr>
          <p:cNvPr id="101" name="TextBox 11"/>
          <p:cNvSpPr txBox="1"/>
          <p:nvPr/>
        </p:nvSpPr>
        <p:spPr>
          <a:xfrm>
            <a:off x="731519" y="4621352"/>
            <a:ext cx="8593482" cy="3851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300"/>
              </a:lnSpc>
              <a:defRPr sz="2000" b="1">
                <a:solidFill>
                  <a:srgbClr val="FFFFFF"/>
                </a:solidFill>
              </a:defRPr>
            </a:pP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82904539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1"/>
            <a:ext cx="8229600" cy="762000"/>
          </a:xfrm>
          <a:prstGeom prst="rect">
            <a:avLst/>
          </a:prstGeom>
        </p:spPr>
        <p:txBody>
          <a:bodyPr>
            <a:normAutofit/>
          </a:bodyPr>
          <a:lstStyle>
            <a:lvl1pPr algn="l">
              <a:defRPr b="1"/>
            </a:lvl1pPr>
          </a:lstStyle>
          <a:p>
            <a:r>
              <a:rPr lang="en-GB" dirty="0"/>
              <a:t>When things go wrong!</a:t>
            </a:r>
            <a:endParaRPr dirty="0"/>
          </a:p>
        </p:txBody>
      </p:sp>
      <p:sp>
        <p:nvSpPr>
          <p:cNvPr id="166" name="Content Placeholder 4"/>
          <p:cNvSpPr txBox="1">
            <a:spLocks noGrp="1"/>
          </p:cNvSpPr>
          <p:nvPr>
            <p:ph type="body" idx="1"/>
          </p:nvPr>
        </p:nvSpPr>
        <p:spPr>
          <a:xfrm>
            <a:off x="457200" y="762001"/>
            <a:ext cx="8229600" cy="6553199"/>
          </a:xfrm>
          <a:prstGeom prst="rect">
            <a:avLst/>
          </a:prstGeom>
        </p:spPr>
        <p:txBody>
          <a:bodyPr>
            <a:normAutofit/>
          </a:bodyPr>
          <a:lstStyle/>
          <a:p>
            <a:pPr marL="0"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endParaRPr lang="en-GB" sz="2400" dirty="0"/>
          </a:p>
          <a:p>
            <a:pPr marL="0"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Apologise!  Quickly!  Openly! Nothing is a “slight” problem.</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A shared endeavour.  Remember vulnerability!</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You need to decide if the loss of trust is based on rational or emotive reasoning and fix that aspect. </a:t>
            </a:r>
          </a:p>
          <a:p>
            <a:pPr marL="0" indent="0">
              <a:spcBef>
                <a:spcPts val="600"/>
              </a:spcBef>
              <a:buSzTx/>
              <a:buNone/>
              <a:defRPr sz="2800">
                <a:solidFill>
                  <a:srgbClr val="0F253F"/>
                </a:solidFill>
              </a:defRPr>
            </a:pPr>
            <a:endParaRPr lang="en-GB" sz="26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38544798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6" name="Content Placeholder 4"/>
          <p:cNvSpPr txBox="1">
            <a:spLocks noGrp="1"/>
          </p:cNvSpPr>
          <p:nvPr>
            <p:ph type="body" idx="1"/>
          </p:nvPr>
        </p:nvSpPr>
        <p:spPr>
          <a:xfrm>
            <a:off x="457200" y="762001"/>
            <a:ext cx="8229600" cy="6553199"/>
          </a:xfrm>
          <a:prstGeom prst="rect">
            <a:avLst/>
          </a:prstGeom>
        </p:spPr>
        <p:txBody>
          <a:bodyPr>
            <a:normAutofit/>
          </a:bodyPr>
          <a:lstStyle/>
          <a:p>
            <a:pPr marL="0" indent="0">
              <a:spcBef>
                <a:spcPts val="600"/>
              </a:spcBef>
              <a:buSzTx/>
              <a:buNone/>
              <a:defRPr sz="2800">
                <a:solidFill>
                  <a:srgbClr val="0F253F"/>
                </a:solidFill>
              </a:defRPr>
            </a:pPr>
            <a:r>
              <a:rPr lang="en-GB" sz="2600" b="1" dirty="0"/>
              <a:t>The 5 habits are:</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1. Focus on job essence as well as job function. </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2. Empower the client to make the decisions. </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3. Ensure asymmetry of information. </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4. Seek disconfirmation and not confirmation. </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5. Consciously consider self-orientation at each step.</a:t>
            </a: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44399332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Restatement of l</a:t>
            </a:r>
            <a:r>
              <a:rPr dirty="0"/>
              <a:t>earning objectives </a:t>
            </a:r>
          </a:p>
        </p:txBody>
      </p:sp>
      <p:sp>
        <p:nvSpPr>
          <p:cNvPr id="109" name="Content Placeholder 4"/>
          <p:cNvSpPr txBox="1">
            <a:spLocks noGrp="1"/>
          </p:cNvSpPr>
          <p:nvPr>
            <p:ph type="body" idx="1"/>
          </p:nvPr>
        </p:nvSpPr>
        <p:spPr>
          <a:xfrm>
            <a:off x="0" y="1774370"/>
            <a:ext cx="8517753" cy="5170715"/>
          </a:xfrm>
          <a:prstGeom prst="rect">
            <a:avLst/>
          </a:prstGeom>
        </p:spPr>
        <p:txBody>
          <a:bodyPr>
            <a:normAutofit/>
          </a:bodyPr>
          <a:lstStyle/>
          <a:p>
            <a:pPr marL="0" indent="0">
              <a:spcBef>
                <a:spcPts val="600"/>
              </a:spcBef>
              <a:buSzTx/>
              <a:buNone/>
              <a:defRPr sz="3000"/>
            </a:pPr>
            <a:endParaRPr dirty="0"/>
          </a:p>
          <a:p>
            <a:pPr marL="0" indent="0">
              <a:spcBef>
                <a:spcPts val="600"/>
              </a:spcBef>
              <a:buSzTx/>
              <a:buNone/>
              <a:defRPr sz="2700"/>
            </a:pPr>
            <a:r>
              <a:rPr lang="en-GB" sz="2400" dirty="0"/>
              <a:t>During this session, we have</a:t>
            </a:r>
            <a:r>
              <a:rPr sz="2400" dirty="0"/>
              <a:t>:</a:t>
            </a:r>
          </a:p>
          <a:p>
            <a:pPr marL="440871" lvl="1" indent="0">
              <a:spcBef>
                <a:spcPts val="600"/>
              </a:spcBef>
              <a:buSzTx/>
              <a:buNone/>
              <a:defRPr sz="2800"/>
            </a:pPr>
            <a:endParaRPr lang="en-GB" sz="2400" dirty="0"/>
          </a:p>
          <a:p>
            <a:pPr marL="342900" lvl="0" indent="-342900" algn="just">
              <a:lnSpc>
                <a:spcPct val="105000"/>
              </a:lnSpc>
              <a:buFont typeface="Wingdings" panose="05000000000000000000" pitchFamily="2" charset="2"/>
              <a:buChar char=""/>
            </a:pPr>
            <a:r>
              <a:rPr lang="en-GB" sz="2400" dirty="0">
                <a:latin typeface="Calibri" panose="020F0502020204030204" pitchFamily="34" charset="0"/>
                <a:cs typeface="Arial" panose="020B0604020202020204" pitchFamily="34" charset="0"/>
              </a:rPr>
              <a:t>identified how trust is formed in the professional relationship between client and adviser.  </a:t>
            </a:r>
          </a:p>
          <a:p>
            <a:pPr marL="0" lvl="0" indent="0" algn="just">
              <a:lnSpc>
                <a:spcPct val="105000"/>
              </a:lnSpc>
              <a:buNone/>
            </a:pPr>
            <a:endParaRPr lang="en-GB" sz="2400" dirty="0">
              <a:latin typeface="Calibri" panose="020F0502020204030204" pitchFamily="34" charset="0"/>
              <a:cs typeface="Arial" panose="020B0604020202020204" pitchFamily="34" charset="0"/>
            </a:endParaRPr>
          </a:p>
          <a:p>
            <a:pPr marL="342900" lvl="0" indent="-342900" algn="just">
              <a:lnSpc>
                <a:spcPct val="105000"/>
              </a:lnSpc>
              <a:buFont typeface="Wingdings" panose="05000000000000000000" pitchFamily="2" charset="2"/>
              <a:buChar char=""/>
            </a:pPr>
            <a:r>
              <a:rPr lang="en-GB" sz="2400" dirty="0">
                <a:latin typeface="Calibri" panose="020F0502020204030204" pitchFamily="34" charset="0"/>
                <a:cs typeface="Arial" panose="020B0604020202020204" pitchFamily="34" charset="0"/>
              </a:rPr>
              <a:t>explained the 5 key habits of a trusted adviser. </a:t>
            </a:r>
          </a:p>
          <a:p>
            <a:pPr marL="0" lvl="0" indent="0" algn="just">
              <a:lnSpc>
                <a:spcPct val="105000"/>
              </a:lnSpc>
              <a:buNone/>
            </a:pPr>
            <a:endParaRPr lang="en-GB" sz="2400" dirty="0">
              <a:latin typeface="Calibri" panose="020F0502020204030204" pitchFamily="34" charset="0"/>
              <a:cs typeface="Arial" panose="020B0604020202020204" pitchFamily="34" charset="0"/>
            </a:endParaRPr>
          </a:p>
          <a:p>
            <a:pPr marL="342900" lvl="0" indent="-342900" algn="just">
              <a:lnSpc>
                <a:spcPct val="105000"/>
              </a:lnSpc>
              <a:buFont typeface="Wingdings" panose="05000000000000000000" pitchFamily="2" charset="2"/>
              <a:buChar char=""/>
            </a:pPr>
            <a:r>
              <a:rPr lang="en-GB" sz="2400" dirty="0">
                <a:latin typeface="Calibri" panose="020F0502020204030204" pitchFamily="34" charset="0"/>
                <a:cs typeface="Arial" panose="020B0604020202020204" pitchFamily="34" charset="0"/>
              </a:rPr>
              <a:t>learnt how to implement a strategy to build and maintain the status of a trusted adviser.  </a:t>
            </a:r>
            <a:endParaRPr lang="en-GB" sz="24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26401133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lstStyle>
            <a:lvl1pPr algn="l">
              <a:defRPr b="1"/>
            </a:lvl1pPr>
          </a:lstStyle>
          <a:p>
            <a:r>
              <a:rPr dirty="0"/>
              <a:t>Learning objectives </a:t>
            </a:r>
          </a:p>
        </p:txBody>
      </p:sp>
      <p:sp>
        <p:nvSpPr>
          <p:cNvPr id="109" name="Content Placeholder 4"/>
          <p:cNvSpPr txBox="1">
            <a:spLocks noGrp="1"/>
          </p:cNvSpPr>
          <p:nvPr>
            <p:ph type="body" idx="1"/>
          </p:nvPr>
        </p:nvSpPr>
        <p:spPr>
          <a:xfrm>
            <a:off x="457200" y="1600200"/>
            <a:ext cx="8229600" cy="4525963"/>
          </a:xfrm>
          <a:prstGeom prst="rect">
            <a:avLst/>
          </a:prstGeom>
        </p:spPr>
        <p:txBody>
          <a:bodyPr>
            <a:normAutofit lnSpcReduction="10000"/>
          </a:bodyPr>
          <a:lstStyle/>
          <a:p>
            <a:pPr marL="0" indent="0">
              <a:spcBef>
                <a:spcPts val="600"/>
              </a:spcBef>
              <a:buSzTx/>
              <a:buNone/>
              <a:defRPr sz="3000"/>
            </a:pPr>
            <a:endParaRPr dirty="0"/>
          </a:p>
          <a:p>
            <a:pPr marL="0" indent="0">
              <a:spcBef>
                <a:spcPts val="600"/>
              </a:spcBef>
              <a:buSzTx/>
              <a:buNone/>
              <a:defRPr sz="2700"/>
            </a:pPr>
            <a:r>
              <a:rPr sz="2400" dirty="0"/>
              <a:t>By the end of the </a:t>
            </a:r>
            <a:r>
              <a:rPr lang="en-GB" sz="2400" dirty="0"/>
              <a:t>session</a:t>
            </a:r>
            <a:r>
              <a:rPr sz="2400" dirty="0"/>
              <a:t>, participants will be able to:</a:t>
            </a:r>
          </a:p>
          <a:p>
            <a:pPr marL="0" indent="0">
              <a:spcBef>
                <a:spcPts val="600"/>
              </a:spcBef>
              <a:buSzTx/>
              <a:buNone/>
              <a:defRPr sz="2800"/>
            </a:pPr>
            <a:endParaRPr lang="en-GB" sz="2400" dirty="0"/>
          </a:p>
          <a:p>
            <a:pPr marL="342900" lvl="0" indent="-342900" algn="just">
              <a:lnSpc>
                <a:spcPct val="105000"/>
              </a:lnSpc>
              <a:buFont typeface="Wingdings" panose="05000000000000000000" pitchFamily="2" charset="2"/>
              <a:buChar char=""/>
            </a:pPr>
            <a:r>
              <a:rPr lang="en-GB" sz="2400" dirty="0">
                <a:latin typeface="Calibri" panose="020F0502020204030204" pitchFamily="34" charset="0"/>
                <a:cs typeface="Arial" panose="020B0604020202020204" pitchFamily="34" charset="0"/>
              </a:rPr>
              <a:t>identify how trust is formed in the professional relationship between client and adviser.  </a:t>
            </a:r>
          </a:p>
          <a:p>
            <a:pPr marL="0" lvl="0" indent="0" algn="just">
              <a:lnSpc>
                <a:spcPct val="105000"/>
              </a:lnSpc>
              <a:buNone/>
            </a:pPr>
            <a:endParaRPr lang="en-GB" sz="2400" dirty="0">
              <a:latin typeface="Calibri" panose="020F0502020204030204" pitchFamily="34" charset="0"/>
              <a:cs typeface="Arial" panose="020B0604020202020204" pitchFamily="34" charset="0"/>
            </a:endParaRPr>
          </a:p>
          <a:p>
            <a:pPr marL="342900" lvl="0" indent="-342900" algn="just">
              <a:lnSpc>
                <a:spcPct val="105000"/>
              </a:lnSpc>
              <a:buFont typeface="Wingdings" panose="05000000000000000000" pitchFamily="2" charset="2"/>
              <a:buChar char=""/>
            </a:pPr>
            <a:r>
              <a:rPr lang="en-GB" sz="2400" dirty="0">
                <a:latin typeface="Calibri" panose="020F0502020204030204" pitchFamily="34" charset="0"/>
                <a:cs typeface="Arial" panose="020B0604020202020204" pitchFamily="34" charset="0"/>
              </a:rPr>
              <a:t>explain the 5 key habits of a trusted adviser. </a:t>
            </a:r>
          </a:p>
          <a:p>
            <a:pPr marL="0" lvl="0" indent="0" algn="just">
              <a:lnSpc>
                <a:spcPct val="105000"/>
              </a:lnSpc>
              <a:buNone/>
            </a:pPr>
            <a:endParaRPr lang="en-GB" sz="2400" dirty="0">
              <a:latin typeface="Calibri" panose="020F0502020204030204" pitchFamily="34" charset="0"/>
              <a:cs typeface="Arial" panose="020B0604020202020204" pitchFamily="34" charset="0"/>
            </a:endParaRPr>
          </a:p>
          <a:p>
            <a:pPr marL="342900" lvl="0" indent="-342900" algn="just">
              <a:lnSpc>
                <a:spcPct val="105000"/>
              </a:lnSpc>
              <a:buFont typeface="Wingdings" panose="05000000000000000000" pitchFamily="2" charset="2"/>
              <a:buChar char=""/>
            </a:pPr>
            <a:r>
              <a:rPr lang="en-GB" sz="2400" dirty="0">
                <a:latin typeface="Calibri" panose="020F0502020204030204" pitchFamily="34" charset="0"/>
                <a:cs typeface="Arial" panose="020B0604020202020204" pitchFamily="34" charset="0"/>
              </a:rPr>
              <a:t>implement a strategy to build and maintain the status of a trusted adviser.  </a:t>
            </a:r>
            <a:endParaRPr lang="en-GB" sz="24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08" name="Title 3"/>
          <p:cNvSpPr txBox="1">
            <a:spLocks noGrp="1"/>
          </p:cNvSpPr>
          <p:nvPr>
            <p:ph type="title"/>
          </p:nvPr>
        </p:nvSpPr>
        <p:spPr>
          <a:prstGeom prst="rect">
            <a:avLst/>
          </a:prstGeom>
        </p:spPr>
        <p:txBody>
          <a:bodyPr>
            <a:normAutofit/>
          </a:bodyPr>
          <a:lstStyle>
            <a:lvl1pPr algn="l">
              <a:defRPr b="1"/>
            </a:lvl1pPr>
          </a:lstStyle>
          <a:p>
            <a:r>
              <a:rPr lang="en-GB" dirty="0"/>
              <a:t>Sources</a:t>
            </a:r>
            <a:r>
              <a:rPr dirty="0"/>
              <a:t> </a:t>
            </a:r>
          </a:p>
        </p:txBody>
      </p:sp>
      <p:sp>
        <p:nvSpPr>
          <p:cNvPr id="109" name="Content Placeholder 4"/>
          <p:cNvSpPr txBox="1">
            <a:spLocks noGrp="1"/>
          </p:cNvSpPr>
          <p:nvPr>
            <p:ph type="body" idx="1"/>
          </p:nvPr>
        </p:nvSpPr>
        <p:spPr>
          <a:xfrm>
            <a:off x="457200" y="1600200"/>
            <a:ext cx="8229600" cy="5440362"/>
          </a:xfrm>
          <a:prstGeom prst="rect">
            <a:avLst/>
          </a:prstGeom>
        </p:spPr>
        <p:txBody>
          <a:bodyPr>
            <a:normAutofit fontScale="92500" lnSpcReduction="20000"/>
          </a:bodyPr>
          <a:lstStyle/>
          <a:p>
            <a:pPr marL="0" indent="0">
              <a:spcBef>
                <a:spcPts val="600"/>
              </a:spcBef>
              <a:buSzTx/>
              <a:buNone/>
              <a:defRPr sz="3000"/>
            </a:pPr>
            <a:endParaRPr dirty="0"/>
          </a:p>
          <a:p>
            <a:pPr>
              <a:spcBef>
                <a:spcPts val="600"/>
              </a:spcBef>
              <a:buSzTx/>
              <a:buFont typeface="Wingdings" panose="05000000000000000000" pitchFamily="2" charset="2"/>
              <a:buChar char="Ø"/>
              <a:defRPr sz="2700"/>
            </a:pPr>
            <a:r>
              <a:rPr lang="en-GB" sz="2600" i="1" dirty="0"/>
              <a:t>The Trusted Advisor </a:t>
            </a:r>
            <a:r>
              <a:rPr lang="en-GB" sz="2600" dirty="0"/>
              <a:t>by D. </a:t>
            </a:r>
            <a:r>
              <a:rPr lang="en-GB" sz="2600" dirty="0" err="1"/>
              <a:t>Maister</a:t>
            </a:r>
            <a:r>
              <a:rPr lang="en-GB" sz="2600" dirty="0"/>
              <a:t>, C. Green and R. </a:t>
            </a:r>
            <a:r>
              <a:rPr lang="en-GB" sz="2600" dirty="0" err="1"/>
              <a:t>Galford</a:t>
            </a:r>
            <a:endParaRPr lang="en-GB" sz="2600" dirty="0"/>
          </a:p>
          <a:p>
            <a:pPr>
              <a:spcBef>
                <a:spcPts val="600"/>
              </a:spcBef>
              <a:buSzTx/>
              <a:buFont typeface="Wingdings" panose="05000000000000000000" pitchFamily="2" charset="2"/>
              <a:buChar char="Ø"/>
              <a:defRPr sz="2700"/>
            </a:pPr>
            <a:endParaRPr lang="en-GB" sz="2600" i="1" dirty="0"/>
          </a:p>
          <a:p>
            <a:pPr>
              <a:spcBef>
                <a:spcPts val="600"/>
              </a:spcBef>
              <a:buSzTx/>
              <a:buFont typeface="Wingdings" panose="05000000000000000000" pitchFamily="2" charset="2"/>
              <a:buChar char="Ø"/>
              <a:defRPr sz="2700"/>
            </a:pPr>
            <a:r>
              <a:rPr lang="en-GB" sz="2600" i="1" dirty="0"/>
              <a:t>The Role of Trust in Consumer Relationships</a:t>
            </a:r>
            <a:r>
              <a:rPr lang="en-GB" sz="2600" dirty="0"/>
              <a:t>, ESCP Europe</a:t>
            </a:r>
          </a:p>
          <a:p>
            <a:pPr>
              <a:spcBef>
                <a:spcPts val="600"/>
              </a:spcBef>
              <a:buSzTx/>
              <a:buFont typeface="Wingdings" panose="05000000000000000000" pitchFamily="2" charset="2"/>
              <a:buChar char="Ø"/>
              <a:defRPr sz="2700"/>
            </a:pPr>
            <a:endParaRPr lang="en-GB" sz="2600" dirty="0"/>
          </a:p>
          <a:p>
            <a:pPr>
              <a:spcBef>
                <a:spcPts val="600"/>
              </a:spcBef>
              <a:buSzTx/>
              <a:buFont typeface="Wingdings" panose="05000000000000000000" pitchFamily="2" charset="2"/>
              <a:buChar char="Ø"/>
              <a:defRPr sz="2700"/>
            </a:pPr>
            <a:r>
              <a:rPr lang="en-GB" sz="2600" i="1" dirty="0"/>
              <a:t>Public Trust in Insurance</a:t>
            </a:r>
            <a:r>
              <a:rPr lang="en-GB" sz="2600" dirty="0"/>
              <a:t>, Chartered Insurance Institute</a:t>
            </a:r>
          </a:p>
          <a:p>
            <a:pPr>
              <a:spcBef>
                <a:spcPts val="600"/>
              </a:spcBef>
              <a:buSzTx/>
              <a:buFont typeface="Wingdings" panose="05000000000000000000" pitchFamily="2" charset="2"/>
              <a:buChar char="Ø"/>
              <a:defRPr sz="2700"/>
            </a:pPr>
            <a:endParaRPr lang="en-GB" sz="2600" dirty="0"/>
          </a:p>
          <a:p>
            <a:pPr>
              <a:spcBef>
                <a:spcPts val="600"/>
              </a:spcBef>
              <a:buSzTx/>
              <a:buFont typeface="Wingdings" panose="05000000000000000000" pitchFamily="2" charset="2"/>
              <a:buChar char="Ø"/>
              <a:defRPr sz="2700"/>
            </a:pPr>
            <a:r>
              <a:rPr lang="en-GB" sz="2600" i="1" dirty="0"/>
              <a:t>The Role of “trust” in Building Customer Loyalty in Insurance</a:t>
            </a:r>
            <a:r>
              <a:rPr lang="en-GB" sz="2600" dirty="0"/>
              <a:t>, Journal of Business &amp; Management</a:t>
            </a:r>
          </a:p>
          <a:p>
            <a:pPr>
              <a:spcBef>
                <a:spcPts val="600"/>
              </a:spcBef>
              <a:buSzTx/>
              <a:buFont typeface="Wingdings" panose="05000000000000000000" pitchFamily="2" charset="2"/>
              <a:buChar char="Ø"/>
              <a:defRPr sz="2700"/>
            </a:pPr>
            <a:endParaRPr lang="en-GB" sz="2600" dirty="0"/>
          </a:p>
          <a:p>
            <a:pPr>
              <a:spcBef>
                <a:spcPts val="600"/>
              </a:spcBef>
              <a:buSzTx/>
              <a:buFont typeface="Wingdings" panose="05000000000000000000" pitchFamily="2" charset="2"/>
              <a:buChar char="Ø"/>
              <a:defRPr sz="2700"/>
            </a:pPr>
            <a:r>
              <a:rPr lang="en-GB" sz="2600" i="1" dirty="0"/>
              <a:t>Trust: what it is and what it is not</a:t>
            </a:r>
            <a:r>
              <a:rPr lang="en-GB" sz="2600" dirty="0"/>
              <a:t>, International Business &amp; Economics Research Journal</a:t>
            </a:r>
          </a:p>
          <a:p>
            <a:pPr>
              <a:spcBef>
                <a:spcPts val="600"/>
              </a:spcBef>
              <a:buSzTx/>
              <a:buFont typeface="Wingdings" panose="05000000000000000000" pitchFamily="2" charset="2"/>
              <a:buChar char="Ø"/>
              <a:defRPr sz="2700"/>
            </a:pPr>
            <a:endParaRPr lang="en-GB" sz="2600" dirty="0"/>
          </a:p>
          <a:p>
            <a:pPr>
              <a:spcBef>
                <a:spcPts val="600"/>
              </a:spcBef>
              <a:buSzTx/>
              <a:buFont typeface="Wingdings" panose="05000000000000000000" pitchFamily="2" charset="2"/>
              <a:buChar char="Ø"/>
              <a:defRPr sz="2700"/>
            </a:pPr>
            <a:r>
              <a:rPr lang="en-GB" sz="2600" i="1" dirty="0"/>
              <a:t>Trust in Insurance: the importance of experiences</a:t>
            </a:r>
            <a:r>
              <a:rPr lang="en-GB" sz="2600" dirty="0"/>
              <a:t>, Journal of Risk and Insurance</a:t>
            </a:r>
          </a:p>
          <a:p>
            <a:pPr>
              <a:spcBef>
                <a:spcPts val="600"/>
              </a:spcBef>
              <a:buSzTx/>
              <a:buFont typeface="Wingdings" panose="05000000000000000000" pitchFamily="2" charset="2"/>
              <a:buChar char="Ø"/>
              <a:defRPr sz="2700"/>
            </a:pPr>
            <a:endParaRPr lang="en-GB" sz="2600" dirty="0"/>
          </a:p>
          <a:p>
            <a:pPr>
              <a:spcBef>
                <a:spcPts val="600"/>
              </a:spcBef>
              <a:buSzTx/>
              <a:buFont typeface="Wingdings" panose="05000000000000000000" pitchFamily="2" charset="2"/>
              <a:buChar char="Ø"/>
              <a:defRPr sz="2700"/>
            </a:pPr>
            <a:endParaRPr sz="2600" dirty="0"/>
          </a:p>
          <a:p>
            <a:pPr marL="0" indent="0">
              <a:spcBef>
                <a:spcPts val="600"/>
              </a:spcBef>
              <a:buSzTx/>
              <a:buNone/>
              <a:defRPr sz="2800"/>
            </a:pPr>
            <a:endParaRPr lang="en-GB" sz="2400" dirty="0"/>
          </a:p>
          <a:p>
            <a:pPr marL="0" indent="0">
              <a:spcBef>
                <a:spcPts val="600"/>
              </a:spcBef>
              <a:buSzTx/>
              <a:buNone/>
              <a:defRPr sz="2800"/>
            </a:pPr>
            <a:endParaRPr lang="en-GB" sz="2400" dirty="0"/>
          </a:p>
        </p:txBody>
      </p:sp>
      <p:pic>
        <p:nvPicPr>
          <p:cNvPr id="110"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13" name="Group 11"/>
          <p:cNvGrpSpPr/>
          <p:nvPr/>
        </p:nvGrpSpPr>
        <p:grpSpPr>
          <a:xfrm>
            <a:off x="8690059" y="-1"/>
            <a:ext cx="455550" cy="7315201"/>
            <a:chOff x="0" y="0"/>
            <a:chExt cx="455549" cy="7315200"/>
          </a:xfrm>
        </p:grpSpPr>
        <p:sp>
          <p:nvSpPr>
            <p:cNvPr id="111"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2"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56431660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pic>
        <p:nvPicPr>
          <p:cNvPr id="185" name="Picture 14" descr="Picture 14"/>
          <p:cNvPicPr>
            <a:picLocks noChangeAspect="1"/>
          </p:cNvPicPr>
          <p:nvPr/>
        </p:nvPicPr>
        <p:blipFill>
          <a:blip r:embed="rId2"/>
          <a:srcRect r="66477"/>
          <a:stretch>
            <a:fillRect/>
          </a:stretch>
        </p:blipFill>
        <p:spPr>
          <a:xfrm>
            <a:off x="8475344" y="6364628"/>
            <a:ext cx="1021737" cy="950573"/>
          </a:xfrm>
          <a:prstGeom prst="rect">
            <a:avLst/>
          </a:prstGeom>
          <a:ln w="12700">
            <a:miter lim="400000"/>
          </a:ln>
        </p:spPr>
      </p:pic>
      <p:pic>
        <p:nvPicPr>
          <p:cNvPr id="186" name="Picture 2" descr="Picture 2"/>
          <p:cNvPicPr>
            <a:picLocks noChangeAspect="1"/>
          </p:cNvPicPr>
          <p:nvPr/>
        </p:nvPicPr>
        <p:blipFill>
          <a:blip r:embed="rId3"/>
          <a:srcRect t="798" r="88376"/>
          <a:stretch>
            <a:fillRect/>
          </a:stretch>
        </p:blipFill>
        <p:spPr>
          <a:xfrm rot="10800000">
            <a:off x="-76201" y="-2"/>
            <a:ext cx="864123" cy="7315201"/>
          </a:xfrm>
          <a:prstGeom prst="rect">
            <a:avLst/>
          </a:prstGeom>
          <a:ln w="12700">
            <a:miter lim="400000"/>
          </a:ln>
        </p:spPr>
      </p:pic>
      <p:grpSp>
        <p:nvGrpSpPr>
          <p:cNvPr id="189" name="Group 3"/>
          <p:cNvGrpSpPr/>
          <p:nvPr/>
        </p:nvGrpSpPr>
        <p:grpSpPr>
          <a:xfrm>
            <a:off x="778396" y="-1"/>
            <a:ext cx="455550" cy="7315201"/>
            <a:chOff x="0" y="0"/>
            <a:chExt cx="455549" cy="7315200"/>
          </a:xfrm>
        </p:grpSpPr>
        <p:sp>
          <p:nvSpPr>
            <p:cNvPr id="187" name="Freeform 4"/>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88" name="Freeform 5"/>
            <p:cNvSpPr/>
            <p:nvPr/>
          </p:nvSpPr>
          <p:spPr>
            <a:xfrm rot="5400000">
              <a:off x="-3272862" y="3586789"/>
              <a:ext cx="7315201" cy="141622"/>
            </a:xfrm>
            <a:prstGeom prst="rect">
              <a:avLst/>
            </a:prstGeom>
            <a:solidFill>
              <a:srgbClr val="28AD18"/>
            </a:solidFill>
            <a:ln w="12700" cap="flat">
              <a:noFill/>
              <a:miter lim="400000"/>
            </a:ln>
            <a:effectLst/>
          </p:spPr>
          <p:txBody>
            <a:bodyPr wrap="square" lIns="45719" tIns="45719" rIns="45719" bIns="45719" numCol="1" anchor="t">
              <a:noAutofit/>
            </a:bodyPr>
            <a:lstStyle/>
            <a:p>
              <a:endParaRPr/>
            </a:p>
          </p:txBody>
        </p:sp>
      </p:grpSp>
      <p:pic>
        <p:nvPicPr>
          <p:cNvPr id="190" name="Content Placeholder 2" descr="Content Placeholder 2"/>
          <p:cNvPicPr>
            <a:picLocks noChangeAspect="1"/>
          </p:cNvPicPr>
          <p:nvPr/>
        </p:nvPicPr>
        <p:blipFill>
          <a:blip r:embed="rId4"/>
          <a:stretch>
            <a:fillRect/>
          </a:stretch>
        </p:blipFill>
        <p:spPr>
          <a:xfrm>
            <a:off x="1233945" y="0"/>
            <a:ext cx="8558913" cy="7315200"/>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4"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14755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What is trust?</a:t>
            </a:r>
            <a:br>
              <a:rPr sz="4000" dirty="0"/>
            </a:br>
            <a:endParaRPr sz="4000" dirty="0"/>
          </a:p>
        </p:txBody>
      </p:sp>
      <p:sp>
        <p:nvSpPr>
          <p:cNvPr id="100" name="TextBox 10"/>
          <p:cNvSpPr txBox="1"/>
          <p:nvPr/>
        </p:nvSpPr>
        <p:spPr>
          <a:xfrm>
            <a:off x="-551881" y="3191825"/>
            <a:ext cx="10857362" cy="504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4400"/>
              </a:lnSpc>
              <a:defRPr sz="3200" b="1">
                <a:solidFill>
                  <a:srgbClr val="FFFFFF"/>
                </a:solidFill>
              </a:defRPr>
            </a:pPr>
            <a:endParaRPr sz="2400" dirty="0"/>
          </a:p>
        </p:txBody>
      </p:sp>
      <p:sp>
        <p:nvSpPr>
          <p:cNvPr id="101" name="TextBox 11"/>
          <p:cNvSpPr txBox="1"/>
          <p:nvPr/>
        </p:nvSpPr>
        <p:spPr>
          <a:xfrm>
            <a:off x="731519" y="4621352"/>
            <a:ext cx="8593482" cy="3851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lnSpc>
                <a:spcPts val="3300"/>
              </a:lnSpc>
              <a:defRPr sz="2000" b="1">
                <a:solidFill>
                  <a:srgbClr val="FFFFFF"/>
                </a:solidFill>
              </a:defRPr>
            </a:pP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87209181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15" name="Title 3"/>
          <p:cNvSpPr txBox="1">
            <a:spLocks noGrp="1"/>
          </p:cNvSpPr>
          <p:nvPr>
            <p:ph type="title"/>
          </p:nvPr>
        </p:nvSpPr>
        <p:spPr>
          <a:prstGeom prst="rect">
            <a:avLst/>
          </a:prstGeom>
        </p:spPr>
        <p:txBody>
          <a:bodyPr/>
          <a:lstStyle>
            <a:lvl1pPr algn="l">
              <a:defRPr b="1"/>
            </a:lvl1pPr>
          </a:lstStyle>
          <a:p>
            <a:r>
              <a:rPr lang="en-GB" dirty="0"/>
              <a:t>What is trust?</a:t>
            </a:r>
            <a:endParaRPr dirty="0"/>
          </a:p>
        </p:txBody>
      </p:sp>
      <p:sp>
        <p:nvSpPr>
          <p:cNvPr id="116" name="Content Placeholder 4"/>
          <p:cNvSpPr txBox="1">
            <a:spLocks noGrp="1"/>
          </p:cNvSpPr>
          <p:nvPr>
            <p:ph type="body" idx="1"/>
          </p:nvPr>
        </p:nvSpPr>
        <p:spPr>
          <a:xfrm>
            <a:off x="457200" y="1567543"/>
            <a:ext cx="8229600" cy="5649685"/>
          </a:xfrm>
          <a:prstGeom prst="rect">
            <a:avLst/>
          </a:prstGeom>
        </p:spPr>
        <p:txBody>
          <a:bodyPr>
            <a:normAutofit/>
          </a:bodyPr>
          <a:lstStyle/>
          <a:p>
            <a:pPr marL="457200" lvl="1" indent="0" defTabSz="896111">
              <a:lnSpc>
                <a:spcPct val="90000"/>
              </a:lnSpc>
              <a:spcBef>
                <a:spcPts val="600"/>
              </a:spcBef>
              <a:buSzTx/>
              <a:buNone/>
              <a:defRPr sz="2744">
                <a:solidFill>
                  <a:srgbClr val="0F253F"/>
                </a:solidFill>
              </a:defRPr>
            </a:pPr>
            <a:endParaRPr lang="en-GB" sz="2400" i="1"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It´s a choice!</a:t>
            </a:r>
          </a:p>
          <a:p>
            <a:pPr marL="359229" defTabSz="896111">
              <a:lnSpc>
                <a:spcPct val="90000"/>
              </a:lnSpc>
              <a:spcBef>
                <a:spcPts val="600"/>
              </a:spcBef>
              <a:buSzTx/>
              <a:buFont typeface="Wingdings" panose="05000000000000000000" pitchFamily="2" charset="2"/>
              <a:buChar char="Ø"/>
              <a:defRPr sz="2744">
                <a:solidFill>
                  <a:srgbClr val="0F253F"/>
                </a:solidFill>
              </a:defRPr>
            </a:pPr>
            <a:endParaRPr lang="en-GB" sz="2400"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It occurs on a rational and emotional level.   </a:t>
            </a:r>
          </a:p>
          <a:p>
            <a:pPr marL="359229" defTabSz="896111">
              <a:lnSpc>
                <a:spcPct val="90000"/>
              </a:lnSpc>
              <a:spcBef>
                <a:spcPts val="600"/>
              </a:spcBef>
              <a:buSzTx/>
              <a:buFont typeface="Wingdings" panose="05000000000000000000" pitchFamily="2" charset="2"/>
              <a:buChar char="Ø"/>
              <a:defRPr sz="2744">
                <a:solidFill>
                  <a:srgbClr val="0F253F"/>
                </a:solidFill>
              </a:defRPr>
            </a:pPr>
            <a:endParaRPr lang="en-GB" sz="2400"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It is a psychological state and it is relational.</a:t>
            </a:r>
          </a:p>
          <a:p>
            <a:pPr marL="16329" indent="0" defTabSz="896111">
              <a:lnSpc>
                <a:spcPct val="90000"/>
              </a:lnSpc>
              <a:spcBef>
                <a:spcPts val="600"/>
              </a:spcBef>
              <a:buSzTx/>
              <a:buNone/>
              <a:defRPr sz="2744">
                <a:solidFill>
                  <a:srgbClr val="0F253F"/>
                </a:solidFill>
              </a:defRPr>
            </a:pPr>
            <a:endParaRPr lang="en-GB" sz="2400"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Denise Rousseau emphasises the concept of vulnerability. </a:t>
            </a:r>
          </a:p>
          <a:p>
            <a:pPr marL="16329" indent="0" defTabSz="896111">
              <a:lnSpc>
                <a:spcPct val="90000"/>
              </a:lnSpc>
              <a:spcBef>
                <a:spcPts val="600"/>
              </a:spcBef>
              <a:buSzTx/>
              <a:buNone/>
              <a:defRPr sz="2744">
                <a:solidFill>
                  <a:srgbClr val="0F253F"/>
                </a:solidFill>
              </a:defRPr>
            </a:pPr>
            <a:endParaRPr lang="en-GB" sz="2400"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The trust equation:</a:t>
            </a:r>
          </a:p>
          <a:p>
            <a:pPr marL="16329" indent="0" defTabSz="896111">
              <a:lnSpc>
                <a:spcPct val="90000"/>
              </a:lnSpc>
              <a:spcBef>
                <a:spcPts val="600"/>
              </a:spcBef>
              <a:buSzTx/>
              <a:buNone/>
              <a:defRPr sz="2744">
                <a:solidFill>
                  <a:srgbClr val="0F253F"/>
                </a:solidFill>
              </a:defRPr>
            </a:pPr>
            <a:endParaRPr lang="en-GB" sz="2400" dirty="0"/>
          </a:p>
          <a:p>
            <a:pPr marL="359229" defTabSz="896111">
              <a:lnSpc>
                <a:spcPct val="90000"/>
              </a:lnSpc>
              <a:spcBef>
                <a:spcPts val="600"/>
              </a:spcBef>
              <a:buSzTx/>
              <a:buFont typeface="Wingdings" panose="05000000000000000000" pitchFamily="2" charset="2"/>
              <a:buChar char="Ø"/>
              <a:defRPr sz="2744">
                <a:solidFill>
                  <a:srgbClr val="0F253F"/>
                </a:solidFill>
              </a:defRPr>
            </a:pPr>
            <a:endParaRPr lang="en-GB" sz="2400" dirty="0"/>
          </a:p>
          <a:p>
            <a:pPr marL="16329" indent="0" defTabSz="896111">
              <a:lnSpc>
                <a:spcPct val="90000"/>
              </a:lnSpc>
              <a:spcBef>
                <a:spcPts val="600"/>
              </a:spcBef>
              <a:buSzTx/>
              <a:buNone/>
              <a:defRPr sz="2744">
                <a:solidFill>
                  <a:srgbClr val="0F253F"/>
                </a:solidFill>
              </a:defRPr>
            </a:pPr>
            <a:endParaRPr lang="en-GB" sz="2400" dirty="0"/>
          </a:p>
        </p:txBody>
      </p:sp>
      <p:pic>
        <p:nvPicPr>
          <p:cNvPr id="11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20" name="Group 11"/>
          <p:cNvGrpSpPr/>
          <p:nvPr/>
        </p:nvGrpSpPr>
        <p:grpSpPr>
          <a:xfrm>
            <a:off x="8690059" y="-1"/>
            <a:ext cx="455550" cy="7315201"/>
            <a:chOff x="0" y="0"/>
            <a:chExt cx="455549" cy="7315200"/>
          </a:xfrm>
        </p:grpSpPr>
        <p:sp>
          <p:nvSpPr>
            <p:cNvPr id="11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1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pic>
        <p:nvPicPr>
          <p:cNvPr id="3" name="Picture 2">
            <a:extLst>
              <a:ext uri="{FF2B5EF4-FFF2-40B4-BE49-F238E27FC236}">
                <a16:creationId xmlns:a16="http://schemas.microsoft.com/office/drawing/2014/main" id="{A3A74DC6-7C88-0F4F-AE3E-41ADE5FDD5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5430" y="5290456"/>
            <a:ext cx="5231370" cy="2024743"/>
          </a:xfrm>
          <a:prstGeom prst="rect">
            <a:avLst/>
          </a:prstGeom>
        </p:spPr>
      </p:pic>
    </p:spTree>
    <p:extLst>
      <p:ext uri="{BB962C8B-B14F-4D97-AF65-F5344CB8AC3E}">
        <p14:creationId xmlns:p14="http://schemas.microsoft.com/office/powerpoint/2010/main" val="255130563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6" name="Content Placeholder 4"/>
          <p:cNvSpPr txBox="1">
            <a:spLocks noGrp="1"/>
          </p:cNvSpPr>
          <p:nvPr>
            <p:ph type="body" idx="1"/>
          </p:nvPr>
        </p:nvSpPr>
        <p:spPr>
          <a:xfrm>
            <a:off x="457200" y="762001"/>
            <a:ext cx="8229600" cy="6553199"/>
          </a:xfrm>
          <a:prstGeom prst="rect">
            <a:avLst/>
          </a:prstGeom>
        </p:spPr>
        <p:txBody>
          <a:bodyPr>
            <a:normAutofit fontScale="92500" lnSpcReduction="10000"/>
          </a:bodyPr>
          <a:lstStyle/>
          <a:p>
            <a:pPr marL="457200" lvl="1" indent="0" defTabSz="896111">
              <a:lnSpc>
                <a:spcPct val="90000"/>
              </a:lnSpc>
              <a:spcBef>
                <a:spcPts val="600"/>
              </a:spcBef>
              <a:buSzTx/>
              <a:buNone/>
              <a:defRPr sz="2744">
                <a:solidFill>
                  <a:srgbClr val="0F253F"/>
                </a:solidFill>
              </a:defRPr>
            </a:pPr>
            <a:endParaRPr lang="en-GB" sz="2400" i="1"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Credibility:</a:t>
            </a:r>
          </a:p>
          <a:p>
            <a:pPr marL="800100" lvl="1" defTabSz="896111">
              <a:lnSpc>
                <a:spcPct val="90000"/>
              </a:lnSpc>
              <a:spcBef>
                <a:spcPts val="600"/>
              </a:spcBef>
              <a:buSzTx/>
              <a:buFont typeface="Wingdings" panose="05000000000000000000" pitchFamily="2" charset="2"/>
              <a:buChar char="Ø"/>
              <a:defRPr sz="2744">
                <a:solidFill>
                  <a:srgbClr val="0F253F"/>
                </a:solidFill>
              </a:defRPr>
            </a:pPr>
            <a:r>
              <a:rPr lang="en-GB" sz="2400" dirty="0"/>
              <a:t>on a rational level this is expertise.</a:t>
            </a:r>
          </a:p>
          <a:p>
            <a:pPr marL="800100" lvl="1" defTabSz="896111">
              <a:lnSpc>
                <a:spcPct val="90000"/>
              </a:lnSpc>
              <a:spcBef>
                <a:spcPts val="600"/>
              </a:spcBef>
              <a:buSzTx/>
              <a:buFont typeface="Wingdings" panose="05000000000000000000" pitchFamily="2" charset="2"/>
              <a:buChar char="Ø"/>
              <a:defRPr sz="2744">
                <a:solidFill>
                  <a:srgbClr val="0F253F"/>
                </a:solidFill>
              </a:defRPr>
            </a:pPr>
            <a:r>
              <a:rPr lang="en-GB" sz="2400" dirty="0"/>
              <a:t>on an emotional level it is the lived experience. </a:t>
            </a:r>
          </a:p>
          <a:p>
            <a:pPr marL="359229" defTabSz="896111">
              <a:lnSpc>
                <a:spcPct val="90000"/>
              </a:lnSpc>
              <a:spcBef>
                <a:spcPts val="600"/>
              </a:spcBef>
              <a:buSzTx/>
              <a:buFont typeface="Wingdings" panose="05000000000000000000" pitchFamily="2" charset="2"/>
              <a:buChar char="Ø"/>
              <a:defRPr sz="2744">
                <a:solidFill>
                  <a:srgbClr val="0F253F"/>
                </a:solidFill>
              </a:defRPr>
            </a:pPr>
            <a:endParaRPr lang="en-GB" sz="2400"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Reliability:</a:t>
            </a:r>
          </a:p>
          <a:p>
            <a:pPr marL="800100" lvl="1" defTabSz="896111">
              <a:lnSpc>
                <a:spcPct val="90000"/>
              </a:lnSpc>
              <a:spcBef>
                <a:spcPts val="600"/>
              </a:spcBef>
              <a:buSzTx/>
              <a:buFont typeface="Wingdings" panose="05000000000000000000" pitchFamily="2" charset="2"/>
              <a:buChar char="Ø"/>
              <a:defRPr sz="2744">
                <a:solidFill>
                  <a:srgbClr val="0F253F"/>
                </a:solidFill>
              </a:defRPr>
            </a:pPr>
            <a:r>
              <a:rPr lang="en-GB" sz="2400" dirty="0"/>
              <a:t>on a rational level it is the link between promises made and actions performed. </a:t>
            </a:r>
          </a:p>
          <a:p>
            <a:pPr marL="800100" lvl="1" defTabSz="896111">
              <a:lnSpc>
                <a:spcPct val="90000"/>
              </a:lnSpc>
              <a:spcBef>
                <a:spcPts val="600"/>
              </a:spcBef>
              <a:buSzTx/>
              <a:buFont typeface="Wingdings" panose="05000000000000000000" pitchFamily="2" charset="2"/>
              <a:buChar char="Ø"/>
              <a:defRPr sz="2744">
                <a:solidFill>
                  <a:srgbClr val="0F253F"/>
                </a:solidFill>
              </a:defRPr>
            </a:pPr>
            <a:r>
              <a:rPr lang="en-GB" sz="2400" dirty="0"/>
              <a:t>on an emotional level it is the observed repeated fulfilment of expectations. </a:t>
            </a:r>
          </a:p>
          <a:p>
            <a:pPr marL="359229" defTabSz="896111">
              <a:lnSpc>
                <a:spcPct val="90000"/>
              </a:lnSpc>
              <a:spcBef>
                <a:spcPts val="600"/>
              </a:spcBef>
              <a:buSzTx/>
              <a:buFont typeface="Wingdings" panose="05000000000000000000" pitchFamily="2" charset="2"/>
              <a:buChar char="Ø"/>
              <a:defRPr sz="2744">
                <a:solidFill>
                  <a:srgbClr val="0F253F"/>
                </a:solidFill>
              </a:defRPr>
            </a:pPr>
            <a:endParaRPr lang="en-GB" sz="2400"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Intimacy:</a:t>
            </a:r>
          </a:p>
          <a:p>
            <a:pPr marL="800100" lvl="1" defTabSz="896111">
              <a:lnSpc>
                <a:spcPct val="90000"/>
              </a:lnSpc>
              <a:spcBef>
                <a:spcPts val="600"/>
              </a:spcBef>
              <a:buSzTx/>
              <a:buFont typeface="Wingdings" panose="05000000000000000000" pitchFamily="2" charset="2"/>
              <a:buChar char="Ø"/>
              <a:defRPr sz="2744">
                <a:solidFill>
                  <a:srgbClr val="0F253F"/>
                </a:solidFill>
              </a:defRPr>
            </a:pPr>
            <a:r>
              <a:rPr lang="en-GB" sz="2400" dirty="0"/>
              <a:t>very much an emotional level and critical in financial services. It manifests when the client begins to confide.  This is really about who you are as an adviser.  When we are discreet, empathetic and human. </a:t>
            </a:r>
          </a:p>
          <a:p>
            <a:pPr marL="359229" defTabSz="896111">
              <a:lnSpc>
                <a:spcPct val="90000"/>
              </a:lnSpc>
              <a:spcBef>
                <a:spcPts val="600"/>
              </a:spcBef>
              <a:buSzTx/>
              <a:buFont typeface="Wingdings" panose="05000000000000000000" pitchFamily="2" charset="2"/>
              <a:buChar char="Ø"/>
              <a:defRPr sz="2744">
                <a:solidFill>
                  <a:srgbClr val="0F253F"/>
                </a:solidFill>
              </a:defRPr>
            </a:pPr>
            <a:endParaRPr lang="en-GB" sz="2400" dirty="0"/>
          </a:p>
          <a:p>
            <a:pPr marL="359229" defTabSz="896111">
              <a:lnSpc>
                <a:spcPct val="90000"/>
              </a:lnSpc>
              <a:spcBef>
                <a:spcPts val="600"/>
              </a:spcBef>
              <a:buSzTx/>
              <a:buFont typeface="Wingdings" panose="05000000000000000000" pitchFamily="2" charset="2"/>
              <a:buChar char="Ø"/>
              <a:defRPr sz="2744">
                <a:solidFill>
                  <a:srgbClr val="0F253F"/>
                </a:solidFill>
              </a:defRPr>
            </a:pPr>
            <a:r>
              <a:rPr lang="en-GB" sz="2400" dirty="0"/>
              <a:t>Self-orientation:  </a:t>
            </a:r>
          </a:p>
          <a:p>
            <a:pPr marL="800100" lvl="1" defTabSz="896111">
              <a:lnSpc>
                <a:spcPct val="90000"/>
              </a:lnSpc>
              <a:spcBef>
                <a:spcPts val="600"/>
              </a:spcBef>
              <a:buSzTx/>
              <a:buFont typeface="Wingdings" panose="05000000000000000000" pitchFamily="2" charset="2"/>
              <a:buChar char="Ø"/>
              <a:defRPr sz="2744">
                <a:solidFill>
                  <a:srgbClr val="0F253F"/>
                </a:solidFill>
              </a:defRPr>
            </a:pPr>
            <a:r>
              <a:rPr lang="en-GB" sz="2400" dirty="0"/>
              <a:t>on a rational and emotional level this is a pre-occupation with your own agenda.  Advice not sales! </a:t>
            </a:r>
          </a:p>
          <a:p>
            <a:pPr marL="0" indent="0">
              <a:spcBef>
                <a:spcPts val="600"/>
              </a:spcBef>
              <a:buSzTx/>
              <a:buNone/>
              <a:defRPr sz="2800">
                <a:solidFill>
                  <a:srgbClr val="0F253F"/>
                </a:solidFill>
              </a:defRPr>
            </a:pP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19762571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1"/>
            <a:ext cx="8229600" cy="762000"/>
          </a:xfrm>
          <a:prstGeom prst="rect">
            <a:avLst/>
          </a:prstGeom>
        </p:spPr>
        <p:txBody>
          <a:bodyPr>
            <a:normAutofit/>
          </a:bodyPr>
          <a:lstStyle>
            <a:lvl1pPr algn="l">
              <a:defRPr b="1"/>
            </a:lvl1pPr>
          </a:lstStyle>
          <a:p>
            <a:r>
              <a:rPr lang="en-GB" dirty="0"/>
              <a:t>The link to the Consumer Duty</a:t>
            </a:r>
            <a:endParaRPr dirty="0"/>
          </a:p>
        </p:txBody>
      </p:sp>
      <p:sp>
        <p:nvSpPr>
          <p:cNvPr id="166" name="Content Placeholder 4"/>
          <p:cNvSpPr txBox="1">
            <a:spLocks noGrp="1"/>
          </p:cNvSpPr>
          <p:nvPr>
            <p:ph type="body" idx="1"/>
          </p:nvPr>
        </p:nvSpPr>
        <p:spPr>
          <a:xfrm>
            <a:off x="457200" y="762001"/>
            <a:ext cx="8229600" cy="6553199"/>
          </a:xfrm>
          <a:prstGeom prst="rect">
            <a:avLst/>
          </a:prstGeom>
        </p:spPr>
        <p:txBody>
          <a:bodyPr>
            <a:normAutofit/>
          </a:bodyPr>
          <a:lstStyle/>
          <a:p>
            <a:pPr marL="0"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Would you recommend your products and services to family members?</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Understanding expectations.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Facilitating informed decision-making.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Switching channels where necessary to be confident the client is making an informed decision.</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Clearly set out procedures / terms of engagement. </a:t>
            </a:r>
          </a:p>
          <a:p>
            <a:pPr marL="0" indent="0">
              <a:spcBef>
                <a:spcPts val="600"/>
              </a:spcBef>
              <a:buSzTx/>
              <a:buNone/>
              <a:defRPr sz="2800">
                <a:solidFill>
                  <a:srgbClr val="0F253F"/>
                </a:solidFill>
              </a:defRPr>
            </a:pPr>
            <a:r>
              <a:rPr lang="en-GB" sz="2400" dirty="0"/>
              <a:t> </a:t>
            </a:r>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058574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3">
            <a:alphaModFix amt="58000"/>
          </a:blip>
          <a:srcRect l="2172" t="5660" b="21254"/>
          <a:stretch>
            <a:fillRect/>
          </a:stretch>
        </p:blipFill>
        <p:spPr>
          <a:xfrm>
            <a:off x="-4" y="832"/>
            <a:ext cx="9753604" cy="7314368"/>
          </a:xfrm>
          <a:prstGeom prst="rect">
            <a:avLst/>
          </a:prstGeom>
          <a:ln w="12700">
            <a:miter lim="400000"/>
          </a:ln>
        </p:spPr>
      </p:pic>
      <p:grpSp>
        <p:nvGrpSpPr>
          <p:cNvPr id="97" name="Group 3"/>
          <p:cNvGrpSpPr/>
          <p:nvPr/>
        </p:nvGrpSpPr>
        <p:grpSpPr>
          <a:xfrm>
            <a:off x="5867736" y="503744"/>
            <a:ext cx="3885866" cy="455550"/>
            <a:chOff x="0" y="0"/>
            <a:chExt cx="3885865" cy="455548"/>
          </a:xfrm>
        </p:grpSpPr>
        <p:sp>
          <p:nvSpPr>
            <p:cNvPr id="95" name="Freeform 4"/>
            <p:cNvSpPr/>
            <p:nvPr/>
          </p:nvSpPr>
          <p:spPr>
            <a:xfrm>
              <a:off x="0" y="313927"/>
              <a:ext cx="3885866"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96" name="Freeform 5"/>
            <p:cNvSpPr/>
            <p:nvPr/>
          </p:nvSpPr>
          <p:spPr>
            <a:xfrm>
              <a:off x="0" y="-1"/>
              <a:ext cx="3885866" cy="141623"/>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grpSp>
      <p:sp>
        <p:nvSpPr>
          <p:cNvPr id="99" name="TextBox 9"/>
          <p:cNvSpPr txBox="1"/>
          <p:nvPr/>
        </p:nvSpPr>
        <p:spPr>
          <a:xfrm>
            <a:off x="206457" y="2013148"/>
            <a:ext cx="9340686" cy="14755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800"/>
              </a:lnSpc>
              <a:defRPr sz="4400" b="1">
                <a:solidFill>
                  <a:srgbClr val="FFFFFF"/>
                </a:solidFill>
              </a:defRPr>
            </a:pPr>
            <a:endParaRPr lang="en-GB" sz="4000" dirty="0"/>
          </a:p>
          <a:p>
            <a:pPr algn="ctr">
              <a:lnSpc>
                <a:spcPts val="3800"/>
              </a:lnSpc>
              <a:defRPr sz="4400" b="1">
                <a:solidFill>
                  <a:srgbClr val="FFFFFF"/>
                </a:solidFill>
              </a:defRPr>
            </a:pPr>
            <a:r>
              <a:rPr lang="en-GB" sz="4000" dirty="0"/>
              <a:t>The 5 Habits </a:t>
            </a:r>
            <a:br>
              <a:rPr sz="4000" dirty="0"/>
            </a:br>
            <a:endParaRPr sz="4000" dirty="0"/>
          </a:p>
        </p:txBody>
      </p:sp>
      <p:sp>
        <p:nvSpPr>
          <p:cNvPr id="100" name="TextBox 10"/>
          <p:cNvSpPr txBox="1"/>
          <p:nvPr/>
        </p:nvSpPr>
        <p:spPr>
          <a:xfrm>
            <a:off x="-551881" y="3191825"/>
            <a:ext cx="10857362" cy="5044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4400"/>
              </a:lnSpc>
              <a:defRPr sz="3200" b="1">
                <a:solidFill>
                  <a:srgbClr val="FFFFFF"/>
                </a:solidFill>
              </a:defRPr>
            </a:pPr>
            <a:endParaRPr sz="2400" dirty="0"/>
          </a:p>
        </p:txBody>
      </p:sp>
      <p:sp>
        <p:nvSpPr>
          <p:cNvPr id="101" name="TextBox 11"/>
          <p:cNvSpPr txBox="1"/>
          <p:nvPr/>
        </p:nvSpPr>
        <p:spPr>
          <a:xfrm>
            <a:off x="731519" y="4621352"/>
            <a:ext cx="8593482" cy="3851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lnSpc>
                <a:spcPts val="3300"/>
              </a:lnSpc>
              <a:defRPr sz="2000" b="1">
                <a:solidFill>
                  <a:srgbClr val="FFFFFF"/>
                </a:solidFill>
              </a:defRPr>
            </a:pPr>
            <a:endParaRPr dirty="0"/>
          </a:p>
        </p:txBody>
      </p:sp>
      <p:grpSp>
        <p:nvGrpSpPr>
          <p:cNvPr id="105" name="Group 13"/>
          <p:cNvGrpSpPr/>
          <p:nvPr/>
        </p:nvGrpSpPr>
        <p:grpSpPr>
          <a:xfrm>
            <a:off x="-1" y="5420035"/>
            <a:ext cx="3572981" cy="455550"/>
            <a:chOff x="0" y="0"/>
            <a:chExt cx="3572979" cy="455548"/>
          </a:xfrm>
        </p:grpSpPr>
        <p:sp>
          <p:nvSpPr>
            <p:cNvPr id="103" name="Freeform 14"/>
            <p:cNvSpPr/>
            <p:nvPr/>
          </p:nvSpPr>
          <p:spPr>
            <a:xfrm>
              <a:off x="-1" y="313927"/>
              <a:ext cx="3572981" cy="141622"/>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sp>
          <p:nvSpPr>
            <p:cNvPr id="104" name="Freeform 15"/>
            <p:cNvSpPr/>
            <p:nvPr/>
          </p:nvSpPr>
          <p:spPr>
            <a:xfrm>
              <a:off x="-1" y="-1"/>
              <a:ext cx="3572981" cy="141623"/>
            </a:xfrm>
            <a:prstGeom prst="rect">
              <a:avLst/>
            </a:prstGeom>
            <a:solidFill>
              <a:srgbClr val="007BB6"/>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15446502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6" name="Content Placeholder 4"/>
          <p:cNvSpPr txBox="1">
            <a:spLocks noGrp="1"/>
          </p:cNvSpPr>
          <p:nvPr>
            <p:ph type="body" idx="1"/>
          </p:nvPr>
        </p:nvSpPr>
        <p:spPr>
          <a:xfrm>
            <a:off x="457200" y="762001"/>
            <a:ext cx="8229600" cy="6553199"/>
          </a:xfrm>
          <a:prstGeom prst="rect">
            <a:avLst/>
          </a:prstGeom>
        </p:spPr>
        <p:txBody>
          <a:bodyPr>
            <a:normAutofit/>
          </a:bodyPr>
          <a:lstStyle/>
          <a:p>
            <a:pPr marL="0" indent="0">
              <a:spcBef>
                <a:spcPts val="600"/>
              </a:spcBef>
              <a:buSzTx/>
              <a:buNone/>
              <a:defRPr sz="2800">
                <a:solidFill>
                  <a:srgbClr val="0F253F"/>
                </a:solidFill>
              </a:defRPr>
            </a:pPr>
            <a:r>
              <a:rPr lang="en-GB" sz="2600" b="1" dirty="0"/>
              <a:t>Trusted advisers always:</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1. Focus on job essence as well as job function. </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2. Empower the client to make the decisions. </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3. Ensure asymmetry of information. </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4. Seek disconfirmation and not confirmation. </a:t>
            </a:r>
          </a:p>
          <a:p>
            <a:pPr marL="0" indent="0">
              <a:spcBef>
                <a:spcPts val="600"/>
              </a:spcBef>
              <a:buSzTx/>
              <a:buNone/>
              <a:defRPr sz="2800">
                <a:solidFill>
                  <a:srgbClr val="0F253F"/>
                </a:solidFill>
              </a:defRPr>
            </a:pPr>
            <a:endParaRPr lang="en-GB" sz="2600" dirty="0"/>
          </a:p>
          <a:p>
            <a:pPr marL="0" indent="0">
              <a:spcBef>
                <a:spcPts val="600"/>
              </a:spcBef>
              <a:buSzTx/>
              <a:buNone/>
              <a:defRPr sz="2800">
                <a:solidFill>
                  <a:srgbClr val="0F253F"/>
                </a:solidFill>
              </a:defRPr>
            </a:pPr>
            <a:r>
              <a:rPr lang="en-GB" sz="2600" dirty="0"/>
              <a:t>5. Consciously consider self-orientation at each step.</a:t>
            </a: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402860104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DEADA">
            <a:alpha val="51000"/>
          </a:srgbClr>
        </a:solidFill>
        <a:effectLst/>
      </p:bgPr>
    </p:bg>
    <p:spTree>
      <p:nvGrpSpPr>
        <p:cNvPr id="1" name=""/>
        <p:cNvGrpSpPr/>
        <p:nvPr/>
      </p:nvGrpSpPr>
      <p:grpSpPr>
        <a:xfrm>
          <a:off x="0" y="0"/>
          <a:ext cx="0" cy="0"/>
          <a:chOff x="0" y="0"/>
          <a:chExt cx="0" cy="0"/>
        </a:xfrm>
      </p:grpSpPr>
      <p:sp>
        <p:nvSpPr>
          <p:cNvPr id="165" name="Title 3"/>
          <p:cNvSpPr txBox="1">
            <a:spLocks noGrp="1"/>
          </p:cNvSpPr>
          <p:nvPr>
            <p:ph type="title"/>
          </p:nvPr>
        </p:nvSpPr>
        <p:spPr>
          <a:xfrm>
            <a:off x="457200" y="326570"/>
            <a:ext cx="8229600" cy="1240973"/>
          </a:xfrm>
          <a:prstGeom prst="rect">
            <a:avLst/>
          </a:prstGeom>
        </p:spPr>
        <p:txBody>
          <a:bodyPr>
            <a:normAutofit/>
          </a:bodyPr>
          <a:lstStyle>
            <a:lvl1pPr algn="l">
              <a:defRPr b="1"/>
            </a:lvl1pPr>
          </a:lstStyle>
          <a:p>
            <a:r>
              <a:rPr lang="en-GB" dirty="0"/>
              <a:t>Habit 1 – focus on job essence </a:t>
            </a:r>
            <a:endParaRPr dirty="0"/>
          </a:p>
        </p:txBody>
      </p:sp>
      <p:sp>
        <p:nvSpPr>
          <p:cNvPr id="166" name="Content Placeholder 4"/>
          <p:cNvSpPr txBox="1">
            <a:spLocks noGrp="1"/>
          </p:cNvSpPr>
          <p:nvPr>
            <p:ph type="body" idx="1"/>
          </p:nvPr>
        </p:nvSpPr>
        <p:spPr>
          <a:xfrm>
            <a:off x="457200" y="1360715"/>
            <a:ext cx="8229600" cy="5954486"/>
          </a:xfrm>
          <a:prstGeom prst="rect">
            <a:avLst/>
          </a:prstGeom>
        </p:spPr>
        <p:txBody>
          <a:bodyPr>
            <a:normAutofit lnSpcReduction="10000"/>
          </a:bodyPr>
          <a:lstStyle/>
          <a:p>
            <a:pPr marL="440871" lvl="1" indent="0">
              <a:spcBef>
                <a:spcPts val="600"/>
              </a:spcBef>
              <a:buSzTx/>
              <a:buNone/>
              <a:defRPr sz="2800">
                <a:solidFill>
                  <a:srgbClr val="0F253F"/>
                </a:solidFill>
              </a:defRPr>
            </a:pPr>
            <a:endParaRPr lang="en-GB" sz="2400" dirty="0"/>
          </a:p>
          <a:p>
            <a:pPr marL="440871" lvl="1" indent="0">
              <a:spcBef>
                <a:spcPts val="600"/>
              </a:spcBef>
              <a:buSzTx/>
              <a:buNone/>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The focus is on the overall relationship and not just the transactions.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Service and needs are job function.</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Relationship and trust are job essence.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r>
              <a:rPr lang="en-GB" sz="2400" dirty="0"/>
              <a:t>Remember the importance of intimacy/warmth, particularly where credibility and reliability cannot be tested early on. </a:t>
            </a:r>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endParaRPr lang="en-GB" sz="2400" dirty="0"/>
          </a:p>
          <a:p>
            <a:pPr>
              <a:spcBef>
                <a:spcPts val="600"/>
              </a:spcBef>
              <a:buSzTx/>
              <a:buFont typeface="Wingdings" panose="05000000000000000000" pitchFamily="2" charset="2"/>
              <a:buChar char="Ø"/>
              <a:defRPr sz="2800">
                <a:solidFill>
                  <a:srgbClr val="0F253F"/>
                </a:solidFill>
              </a:defRPr>
            </a:pPr>
            <a:endParaRPr lang="en-GB" sz="2400" dirty="0"/>
          </a:p>
          <a:p>
            <a:pPr marL="0" indent="0">
              <a:spcBef>
                <a:spcPts val="600"/>
              </a:spcBef>
              <a:buSzTx/>
              <a:buNone/>
              <a:defRPr sz="2800">
                <a:solidFill>
                  <a:srgbClr val="0F253F"/>
                </a:solidFill>
              </a:defRPr>
            </a:pPr>
            <a:r>
              <a:rPr lang="en-GB" sz="2400" dirty="0"/>
              <a:t>	</a:t>
            </a:r>
          </a:p>
          <a:p>
            <a:pPr marL="0" indent="0">
              <a:spcBef>
                <a:spcPts val="600"/>
              </a:spcBef>
              <a:buSzTx/>
              <a:buNone/>
              <a:defRPr sz="2800">
                <a:solidFill>
                  <a:srgbClr val="0F253F"/>
                </a:solidFill>
              </a:defRPr>
            </a:pPr>
            <a:endParaRPr lang="en-GB" sz="2400" dirty="0"/>
          </a:p>
        </p:txBody>
      </p:sp>
      <p:pic>
        <p:nvPicPr>
          <p:cNvPr id="167" name="Picture 15" descr="Picture 15"/>
          <p:cNvPicPr>
            <a:picLocks noChangeAspect="1"/>
          </p:cNvPicPr>
          <p:nvPr/>
        </p:nvPicPr>
        <p:blipFill>
          <a:blip r:embed="rId2"/>
          <a:srcRect r="91591"/>
          <a:stretch>
            <a:fillRect/>
          </a:stretch>
        </p:blipFill>
        <p:spPr>
          <a:xfrm>
            <a:off x="9128463" y="-2"/>
            <a:ext cx="625137" cy="7315204"/>
          </a:xfrm>
          <a:prstGeom prst="rect">
            <a:avLst/>
          </a:prstGeom>
          <a:ln w="12700">
            <a:miter lim="400000"/>
          </a:ln>
        </p:spPr>
      </p:pic>
      <p:grpSp>
        <p:nvGrpSpPr>
          <p:cNvPr id="170" name="Group 11"/>
          <p:cNvGrpSpPr/>
          <p:nvPr/>
        </p:nvGrpSpPr>
        <p:grpSpPr>
          <a:xfrm>
            <a:off x="8690059" y="-1"/>
            <a:ext cx="455550" cy="7315201"/>
            <a:chOff x="0" y="0"/>
            <a:chExt cx="455549" cy="7315200"/>
          </a:xfrm>
        </p:grpSpPr>
        <p:sp>
          <p:nvSpPr>
            <p:cNvPr id="168" name="Freeform 12"/>
            <p:cNvSpPr/>
            <p:nvPr/>
          </p:nvSpPr>
          <p:spPr>
            <a:xfrm rot="5400000">
              <a:off x="-3586790" y="3586789"/>
              <a:ext cx="7315201" cy="141622"/>
            </a:xfrm>
            <a:prstGeom prst="rect">
              <a:avLst/>
            </a:prstGeom>
            <a:solidFill>
              <a:srgbClr val="FF7E25"/>
            </a:solidFill>
            <a:ln w="12700" cap="flat">
              <a:noFill/>
              <a:miter lim="400000"/>
            </a:ln>
            <a:effectLst/>
          </p:spPr>
          <p:txBody>
            <a:bodyPr wrap="square" lIns="45719" tIns="45719" rIns="45719" bIns="45719" numCol="1" anchor="t">
              <a:noAutofit/>
            </a:bodyPr>
            <a:lstStyle/>
            <a:p>
              <a:endParaRPr/>
            </a:p>
          </p:txBody>
        </p:sp>
        <p:sp>
          <p:nvSpPr>
            <p:cNvPr id="169" name="Freeform 13"/>
            <p:cNvSpPr/>
            <p:nvPr/>
          </p:nvSpPr>
          <p:spPr>
            <a:xfrm rot="5400000">
              <a:off x="-3272862" y="3586789"/>
              <a:ext cx="7315201" cy="141622"/>
            </a:xfrm>
            <a:prstGeom prst="rect">
              <a:avLst/>
            </a:prstGeom>
            <a:solidFill>
              <a:srgbClr val="F6C851"/>
            </a:solid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504190719"/>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1020</Words>
  <Application>Microsoft Office PowerPoint</Application>
  <PresentationFormat>Custom</PresentationFormat>
  <Paragraphs>205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PowerPoint Presentation</vt:lpstr>
      <vt:lpstr>Learning objectives </vt:lpstr>
      <vt:lpstr>PowerPoint Presentation</vt:lpstr>
      <vt:lpstr>What is trust?</vt:lpstr>
      <vt:lpstr>PowerPoint Presentation</vt:lpstr>
      <vt:lpstr>The link to the Consumer Duty</vt:lpstr>
      <vt:lpstr>PowerPoint Presentation</vt:lpstr>
      <vt:lpstr>PowerPoint Presentation</vt:lpstr>
      <vt:lpstr>Habit 1 – focus on job essence </vt:lpstr>
      <vt:lpstr>Habit 2 – empower the client</vt:lpstr>
      <vt:lpstr>Habit 3 – information asymmetry </vt:lpstr>
      <vt:lpstr>Habit 4 – disconfirmation not confirmation  </vt:lpstr>
      <vt:lpstr>Source: Think Again, Adam Grant</vt:lpstr>
      <vt:lpstr>Habit 4 – disconfirmation not confirmation  </vt:lpstr>
      <vt:lpstr>Habit 5 – self-orientation   </vt:lpstr>
      <vt:lpstr>PowerPoint Presentation</vt:lpstr>
      <vt:lpstr>When things go wrong!</vt:lpstr>
      <vt:lpstr>PowerPoint Presentation</vt:lpstr>
      <vt:lpstr>Restatement of learning objectives </vt:lpstr>
      <vt:lpstr>Sources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Jeff Heasman</cp:lastModifiedBy>
  <cp:revision>74</cp:revision>
  <cp:lastPrinted>2020-09-17T06:56:50Z</cp:lastPrinted>
  <dcterms:modified xsi:type="dcterms:W3CDTF">2024-09-11T17:10:36Z</dcterms:modified>
</cp:coreProperties>
</file>