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6" r:id="rId2"/>
    <p:sldId id="257" r:id="rId3"/>
    <p:sldId id="270" r:id="rId4"/>
    <p:sldId id="289" r:id="rId5"/>
    <p:sldId id="290" r:id="rId6"/>
    <p:sldId id="291" r:id="rId7"/>
    <p:sldId id="271" r:id="rId8"/>
    <p:sldId id="285" r:id="rId9"/>
    <p:sldId id="286" r:id="rId10"/>
    <p:sldId id="287" r:id="rId11"/>
    <p:sldId id="274" r:id="rId12"/>
    <p:sldId id="259" r:id="rId13"/>
    <p:sldId id="260" r:id="rId14"/>
    <p:sldId id="279" r:id="rId15"/>
    <p:sldId id="273" r:id="rId16"/>
    <p:sldId id="283" r:id="rId17"/>
    <p:sldId id="284" r:id="rId18"/>
    <p:sldId id="288" r:id="rId19"/>
    <p:sldId id="281" r:id="rId20"/>
    <p:sldId id="282" r:id="rId21"/>
    <p:sldId id="268" r:id="rId22"/>
  </p:sldIdLst>
  <p:sldSz cx="9753600" cy="7315200"/>
  <p:notesSz cx="7104063"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660"/>
  </p:normalViewPr>
  <p:slideViewPr>
    <p:cSldViewPr snapToGrid="0">
      <p:cViewPr varScale="1">
        <p:scale>
          <a:sx n="75" d="100"/>
          <a:sy n="75" d="100"/>
        </p:scale>
        <p:origin x="1560" y="58"/>
      </p:cViewPr>
      <p:guideLst/>
    </p:cSldViewPr>
  </p:slideViewPr>
  <p:notesTextViewPr>
    <p:cViewPr>
      <p:scale>
        <a:sx n="1" d="1"/>
        <a:sy n="1" d="1"/>
      </p:scale>
      <p:origin x="0" y="0"/>
    </p:cViewPr>
  </p:notesTextViewPr>
  <p:notesViewPr>
    <p:cSldViewPr snapToGrid="0">
      <p:cViewPr varScale="1">
        <p:scale>
          <a:sx n="45" d="100"/>
          <a:sy n="45" d="100"/>
        </p:scale>
        <p:origin x="2796"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6803E-AF8C-49EE-841B-3610F9CE2DD2}"/>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784E960-8F51-4A4A-95FF-01EE2D1D1F03}"/>
              </a:ext>
            </a:extLst>
          </p:cNvPr>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endParaRPr lang="en-GB" dirty="0"/>
          </a:p>
        </p:txBody>
      </p:sp>
      <p:sp>
        <p:nvSpPr>
          <p:cNvPr id="4" name="Footer Placeholder 3">
            <a:extLst>
              <a:ext uri="{FF2B5EF4-FFF2-40B4-BE49-F238E27FC236}">
                <a16:creationId xmlns:a16="http://schemas.microsoft.com/office/drawing/2014/main" id="{365DB495-BC63-4806-8D0F-7E12DBE11B72}"/>
              </a:ext>
            </a:extLst>
          </p:cNvPr>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6D8E7-AA66-4C27-868B-B1FAEE59322F}"/>
              </a:ext>
            </a:extLst>
          </p:cNvPr>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5265F24E-9060-4C72-9001-8B51FAA38DCE}" type="slidenum">
              <a:rPr lang="en-GB" smtClean="0"/>
              <a:t>‹#›</a:t>
            </a:fld>
            <a:endParaRPr lang="en-GB"/>
          </a:p>
        </p:txBody>
      </p:sp>
    </p:spTree>
    <p:extLst>
      <p:ext uri="{BB962C8B-B14F-4D97-AF65-F5344CB8AC3E}">
        <p14:creationId xmlns:p14="http://schemas.microsoft.com/office/powerpoint/2010/main" val="2588709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95363" y="768350"/>
            <a:ext cx="5113337" cy="3836988"/>
          </a:xfrm>
          <a:prstGeom prst="rect">
            <a:avLst/>
          </a:prstGeom>
        </p:spPr>
        <p:txBody>
          <a:bodyPr lIns="99075" tIns="49538" rIns="99075" bIns="49538"/>
          <a:lstStyle/>
          <a:p>
            <a:endParaRPr/>
          </a:p>
        </p:txBody>
      </p:sp>
      <p:sp>
        <p:nvSpPr>
          <p:cNvPr id="92" name="Shape 92"/>
          <p:cNvSpPr>
            <a:spLocks noGrp="1"/>
          </p:cNvSpPr>
          <p:nvPr>
            <p:ph type="body" sz="quarter" idx="1"/>
          </p:nvPr>
        </p:nvSpPr>
        <p:spPr>
          <a:xfrm>
            <a:off x="947209" y="4861441"/>
            <a:ext cx="5209646" cy="4605576"/>
          </a:xfrm>
          <a:prstGeom prst="rect">
            <a:avLst/>
          </a:prstGeom>
        </p:spPr>
        <p:txBody>
          <a:bodyPr lIns="99075" tIns="49538" rIns="99075" bIns="49538"/>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pic>
        <p:nvPicPr>
          <p:cNvPr id="98" name="Picture 6" descr="Picture 6"/>
          <p:cNvPicPr>
            <a:picLocks noChangeAspect="1"/>
          </p:cNvPicPr>
          <p:nvPr/>
        </p:nvPicPr>
        <p:blipFill>
          <a:blip r:embed="rId4"/>
          <a:stretch>
            <a:fillRect/>
          </a:stretch>
        </p:blipFill>
        <p:spPr>
          <a:xfrm>
            <a:off x="3217333" y="6159020"/>
            <a:ext cx="879014" cy="774967"/>
          </a:xfrm>
          <a:prstGeom prst="rect">
            <a:avLst/>
          </a:prstGeom>
          <a:ln w="12700">
            <a:miter lim="400000"/>
          </a:ln>
        </p:spPr>
      </p:pic>
      <p:sp>
        <p:nvSpPr>
          <p:cNvPr id="99" name="TextBox 9"/>
          <p:cNvSpPr txBox="1"/>
          <p:nvPr/>
        </p:nvSpPr>
        <p:spPr>
          <a:xfrm>
            <a:off x="206457" y="2013148"/>
            <a:ext cx="9340686" cy="14890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r>
              <a:rPr lang="en-GB" sz="4000" dirty="0"/>
              <a:t>SURE: a new technique to ensure clients have understood your advice</a:t>
            </a:r>
            <a:br>
              <a:rPr dirty="0"/>
            </a:br>
            <a:endParaRPr dirty="0"/>
          </a:p>
        </p:txBody>
      </p:sp>
      <p:sp>
        <p:nvSpPr>
          <p:cNvPr id="100" name="TextBox 10"/>
          <p:cNvSpPr txBox="1"/>
          <p:nvPr/>
        </p:nvSpPr>
        <p:spPr>
          <a:xfrm>
            <a:off x="-551881" y="3191825"/>
            <a:ext cx="10857362" cy="110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4400"/>
              </a:lnSpc>
              <a:defRPr sz="3200" b="1">
                <a:solidFill>
                  <a:srgbClr val="FFFFFF"/>
                </a:solidFill>
              </a:defRPr>
            </a:pPr>
            <a:r>
              <a:t>by</a:t>
            </a:r>
          </a:p>
          <a:p>
            <a:pPr algn="ctr">
              <a:lnSpc>
                <a:spcPts val="4400"/>
              </a:lnSpc>
              <a:defRPr sz="3200" b="1">
                <a:solidFill>
                  <a:srgbClr val="FFFFFF"/>
                </a:solidFill>
              </a:defRPr>
            </a:pPr>
            <a:r>
              <a:t>Jeff Heasman MABP, PGCert CELTA, LL.B (Hons), LL.M</a:t>
            </a:r>
          </a:p>
        </p:txBody>
      </p:sp>
      <p:sp>
        <p:nvSpPr>
          <p:cNvPr id="101" name="TextBox 11"/>
          <p:cNvSpPr txBox="1"/>
          <p:nvPr/>
        </p:nvSpPr>
        <p:spPr>
          <a:xfrm>
            <a:off x="731519" y="4621352"/>
            <a:ext cx="8593482" cy="8178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300"/>
              </a:lnSpc>
              <a:defRPr sz="2000" b="1">
                <a:solidFill>
                  <a:srgbClr val="FFFFFF"/>
                </a:solidFill>
              </a:defRPr>
            </a:pPr>
            <a:r>
              <a:rPr dirty="0"/>
              <a:t>Certified Practitioner Member of the Academy of Modern Applied Psychology</a:t>
            </a:r>
          </a:p>
          <a:p>
            <a:pPr algn="ctr">
              <a:lnSpc>
                <a:spcPts val="3300"/>
              </a:lnSpc>
              <a:defRPr sz="2000" b="1">
                <a:solidFill>
                  <a:srgbClr val="FFFFFF"/>
                </a:solidFill>
              </a:defRPr>
            </a:pPr>
            <a:r>
              <a:rPr dirty="0"/>
              <a:t>Member of the Association for Business Psychology </a:t>
            </a:r>
          </a:p>
        </p:txBody>
      </p:sp>
      <p:sp>
        <p:nvSpPr>
          <p:cNvPr id="102" name="TextBox 12"/>
          <p:cNvSpPr txBox="1"/>
          <p:nvPr/>
        </p:nvSpPr>
        <p:spPr>
          <a:xfrm>
            <a:off x="1711999" y="6367217"/>
            <a:ext cx="8593482" cy="411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lnSpc>
                <a:spcPts val="3300"/>
              </a:lnSpc>
              <a:defRPr sz="2400">
                <a:solidFill>
                  <a:srgbClr val="FFFFFF"/>
                </a:solidFill>
              </a:defRPr>
            </a:lvl1pPr>
          </a:lstStyle>
          <a:p>
            <a:r>
              <a:t>linkedin.com/in/jeffheasman</a:t>
            </a:r>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5"/>
          <a:stretch>
            <a:fillRect/>
          </a:stretch>
        </p:blipFill>
        <p:spPr>
          <a:xfrm>
            <a:off x="103332" y="144930"/>
            <a:ext cx="3217335" cy="89541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4 levels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intended to say.</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actually said.</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t>
            </a:r>
            <a:r>
              <a:rPr lang="en-GB" sz="2800" i="1" dirty="0"/>
              <a:t>think the other person understood</a:t>
            </a:r>
            <a:r>
              <a:rPr lang="en-GB" sz="2800" dirty="0"/>
              <a:t>. </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they </a:t>
            </a:r>
            <a:r>
              <a:rPr lang="en-GB" sz="2800" b="1" dirty="0"/>
              <a:t>actually understood</a:t>
            </a: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0158748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903515"/>
          </a:xfrm>
          <a:prstGeom prst="rect">
            <a:avLst/>
          </a:prstGeom>
        </p:spPr>
        <p:txBody>
          <a:bodyPr>
            <a:normAutofit/>
          </a:bodyPr>
          <a:lstStyle>
            <a:lvl1pPr algn="l">
              <a:defRPr b="1"/>
            </a:lvl1pPr>
          </a:lstStyle>
          <a:p>
            <a:r>
              <a:rPr lang="en-GB" dirty="0"/>
              <a:t>Introducing SURE</a:t>
            </a:r>
            <a:endParaRPr dirty="0"/>
          </a:p>
        </p:txBody>
      </p:sp>
      <p:sp>
        <p:nvSpPr>
          <p:cNvPr id="109" name="Content Placeholder 4"/>
          <p:cNvSpPr txBox="1">
            <a:spLocks noGrp="1"/>
          </p:cNvSpPr>
          <p:nvPr>
            <p:ph type="body" idx="1"/>
          </p:nvPr>
        </p:nvSpPr>
        <p:spPr>
          <a:xfrm>
            <a:off x="457200" y="762000"/>
            <a:ext cx="8229600" cy="6553200"/>
          </a:xfrm>
          <a:prstGeom prst="rect">
            <a:avLst/>
          </a:prstGeom>
        </p:spPr>
        <p:txBody>
          <a:bodyPr>
            <a:noAutofit/>
          </a:bodyPr>
          <a:lstStyle/>
          <a:p>
            <a:pPr marL="2308860" lvl="5" indent="0">
              <a:spcBef>
                <a:spcPts val="600"/>
              </a:spcBef>
              <a:buSzTx/>
              <a:buNone/>
              <a:defRPr sz="2800"/>
            </a:pPr>
            <a:endParaRPr lang="en-GB" sz="2800" dirty="0"/>
          </a:p>
          <a:p>
            <a:pPr marL="2308860" lvl="5" indent="0">
              <a:spcBef>
                <a:spcPts val="600"/>
              </a:spcBef>
              <a:buSzTx/>
              <a:buNone/>
              <a:defRPr sz="2800"/>
            </a:pPr>
            <a:r>
              <a:rPr lang="en-GB" sz="2800" b="1" dirty="0"/>
              <a:t>S</a:t>
            </a:r>
            <a:r>
              <a:rPr lang="en-GB" sz="2800" dirty="0"/>
              <a:t>ummarise</a:t>
            </a:r>
          </a:p>
          <a:p>
            <a:pPr marL="2308860" lvl="5" indent="0">
              <a:spcBef>
                <a:spcPts val="600"/>
              </a:spcBef>
              <a:buSzTx/>
              <a:buNone/>
              <a:defRPr sz="2800"/>
            </a:pPr>
            <a:endParaRPr lang="en-GB" sz="2800"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U</a:t>
            </a:r>
            <a:r>
              <a:rPr lang="en-GB" sz="2800" dirty="0"/>
              <a:t>nderstanding check</a:t>
            </a:r>
          </a:p>
          <a:p>
            <a:pPr marL="2308860" lvl="5" indent="0">
              <a:spcBef>
                <a:spcPts val="600"/>
              </a:spcBef>
              <a:buSzTx/>
              <a:buNone/>
              <a:defRPr sz="2800"/>
            </a:pPr>
            <a:endParaRPr lang="en-GB" sz="2800" dirty="0"/>
          </a:p>
          <a:p>
            <a:pPr marL="2308860" lvl="5" indent="0">
              <a:spcBef>
                <a:spcPts val="600"/>
              </a:spcBef>
              <a:buSzTx/>
              <a:buNone/>
              <a:defRPr sz="2800"/>
            </a:pPr>
            <a:endParaRPr lang="en-GB" sz="2800" dirty="0"/>
          </a:p>
          <a:p>
            <a:pPr marL="2308860" lvl="5" indent="0">
              <a:spcBef>
                <a:spcPts val="600"/>
              </a:spcBef>
              <a:buSzTx/>
              <a:buNone/>
              <a:defRPr sz="2800"/>
            </a:pPr>
            <a:r>
              <a:rPr lang="en-GB" sz="2800" b="1" dirty="0"/>
              <a:t>R</a:t>
            </a:r>
            <a:r>
              <a:rPr lang="en-GB" sz="2800" dirty="0"/>
              <a:t>epeat (client´s answer or</a:t>
            </a:r>
          </a:p>
          <a:p>
            <a:pPr marL="2308860" lvl="5" indent="0">
              <a:spcBef>
                <a:spcPts val="600"/>
              </a:spcBef>
              <a:buSzTx/>
              <a:buNone/>
              <a:defRPr sz="2800"/>
            </a:pPr>
            <a:r>
              <a:rPr lang="en-GB" sz="2800" dirty="0"/>
              <a:t>repeat advice)</a:t>
            </a:r>
          </a:p>
          <a:p>
            <a:pPr marL="2308860" lvl="5" indent="0">
              <a:spcBef>
                <a:spcPts val="600"/>
              </a:spcBef>
              <a:buSzTx/>
              <a:buNone/>
              <a:defRPr sz="2800"/>
            </a:pPr>
            <a:endParaRPr lang="en-GB" sz="2800" b="1"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	E</a:t>
            </a:r>
            <a:r>
              <a:rPr lang="en-GB" sz="2800" dirty="0"/>
              <a:t>mbed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Down 1">
            <a:extLst>
              <a:ext uri="{FF2B5EF4-FFF2-40B4-BE49-F238E27FC236}">
                <a16:creationId xmlns:a16="http://schemas.microsoft.com/office/drawing/2014/main" id="{0B8C42B7-D808-4418-BE67-BA6A0963D32C}"/>
              </a:ext>
            </a:extLst>
          </p:cNvPr>
          <p:cNvSpPr/>
          <p:nvPr/>
        </p:nvSpPr>
        <p:spPr>
          <a:xfrm>
            <a:off x="3461657" y="1807028"/>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9" name="Arrow: Down 8">
            <a:extLst>
              <a:ext uri="{FF2B5EF4-FFF2-40B4-BE49-F238E27FC236}">
                <a16:creationId xmlns:a16="http://schemas.microsoft.com/office/drawing/2014/main" id="{36143599-EC7D-4BD1-86F7-AEC5A66AF537}"/>
              </a:ext>
            </a:extLst>
          </p:cNvPr>
          <p:cNvSpPr/>
          <p:nvPr/>
        </p:nvSpPr>
        <p:spPr>
          <a:xfrm>
            <a:off x="3461657" y="3319489"/>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 name="Arrow: Down 9">
            <a:extLst>
              <a:ext uri="{FF2B5EF4-FFF2-40B4-BE49-F238E27FC236}">
                <a16:creationId xmlns:a16="http://schemas.microsoft.com/office/drawing/2014/main" id="{E47FBA82-B545-4B70-ACDF-BF693C48E80A}"/>
              </a:ext>
            </a:extLst>
          </p:cNvPr>
          <p:cNvSpPr/>
          <p:nvPr/>
        </p:nvSpPr>
        <p:spPr>
          <a:xfrm>
            <a:off x="3461657" y="5317344"/>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057031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2" name="Title 3"/>
          <p:cNvSpPr txBox="1">
            <a:spLocks noGrp="1"/>
          </p:cNvSpPr>
          <p:nvPr>
            <p:ph type="title"/>
          </p:nvPr>
        </p:nvSpPr>
        <p:spPr>
          <a:prstGeom prst="rect">
            <a:avLst/>
          </a:prstGeom>
        </p:spPr>
        <p:txBody>
          <a:bodyPr/>
          <a:lstStyle>
            <a:lvl1pPr algn="l">
              <a:defRPr b="1"/>
            </a:lvl1pPr>
          </a:lstStyle>
          <a:p>
            <a:r>
              <a:rPr lang="en-GB" dirty="0"/>
              <a:t>Summarise</a:t>
            </a:r>
            <a:endParaRPr dirty="0"/>
          </a:p>
        </p:txBody>
      </p:sp>
      <p:sp>
        <p:nvSpPr>
          <p:cNvPr id="123" name="Content Placeholder 4"/>
          <p:cNvSpPr txBox="1">
            <a:spLocks noGrp="1"/>
          </p:cNvSpPr>
          <p:nvPr>
            <p:ph type="body" idx="1"/>
          </p:nvPr>
        </p:nvSpPr>
        <p:spPr>
          <a:xfrm>
            <a:off x="457200" y="1600200"/>
            <a:ext cx="8229600" cy="5715000"/>
          </a:xfrm>
          <a:prstGeom prst="rect">
            <a:avLst/>
          </a:prstGeom>
        </p:spPr>
        <p:txBody>
          <a:bodyPr>
            <a:normAutofit/>
          </a:bodyPr>
          <a:lstStyle/>
          <a:p>
            <a:pPr marL="0" indent="0">
              <a:lnSpc>
                <a:spcPct val="90000"/>
              </a:lnSpc>
              <a:spcBef>
                <a:spcPts val="600"/>
              </a:spcBef>
              <a:buSzTx/>
              <a:buNone/>
              <a:defRPr sz="2800">
                <a:solidFill>
                  <a:srgbClr val="0F253F"/>
                </a:solidFill>
              </a:defRPr>
            </a:pPr>
            <a:endParaRPr lang="en-GB" sz="2400" dirty="0"/>
          </a:p>
          <a:p>
            <a:pPr>
              <a:lnSpc>
                <a:spcPct val="90000"/>
              </a:lnSpc>
              <a:spcBef>
                <a:spcPts val="600"/>
              </a:spcBef>
              <a:buSzTx/>
              <a:buFont typeface="Wingdings" panose="05000000000000000000" pitchFamily="2" charset="2"/>
              <a:buChar char="Ø"/>
              <a:defRPr sz="2800">
                <a:solidFill>
                  <a:srgbClr val="0F253F"/>
                </a:solidFill>
              </a:defRPr>
            </a:pPr>
            <a:r>
              <a:rPr lang="en-GB" sz="2400" dirty="0"/>
              <a:t>The summary should have two parts:</a:t>
            </a:r>
          </a:p>
          <a:p>
            <a:pPr>
              <a:lnSpc>
                <a:spcPct val="90000"/>
              </a:lnSpc>
              <a:spcBef>
                <a:spcPts val="600"/>
              </a:spcBef>
              <a:buSzTx/>
              <a:buFont typeface="Wingdings" panose="05000000000000000000" pitchFamily="2" charset="2"/>
              <a:buChar char="Ø"/>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1) A summary of the key points of the advice, in plain 	language.</a:t>
            </a:r>
          </a:p>
          <a:p>
            <a:pPr marL="0" indent="0">
              <a:lnSpc>
                <a:spcPct val="90000"/>
              </a:lnSpc>
              <a:spcBef>
                <a:spcPts val="600"/>
              </a:spcBef>
              <a:buSzTx/>
              <a:buNone/>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2) An explanation of how it applies to the client´s specific 	circumstances.  </a:t>
            </a:r>
          </a:p>
        </p:txBody>
      </p:sp>
      <p:pic>
        <p:nvPicPr>
          <p:cNvPr id="124"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27" name="Group 11"/>
          <p:cNvGrpSpPr/>
          <p:nvPr/>
        </p:nvGrpSpPr>
        <p:grpSpPr>
          <a:xfrm>
            <a:off x="8690059" y="-1"/>
            <a:ext cx="455550" cy="7315201"/>
            <a:chOff x="0" y="0"/>
            <a:chExt cx="455549" cy="7315200"/>
          </a:xfrm>
        </p:grpSpPr>
        <p:sp>
          <p:nvSpPr>
            <p:cNvPr id="125"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26"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normAutofit/>
          </a:bodyPr>
          <a:lstStyle>
            <a:lvl1pPr algn="l">
              <a:defRPr b="1"/>
            </a:lvl1pPr>
          </a:lstStyle>
          <a:p>
            <a:r>
              <a:rPr lang="en-GB" dirty="0"/>
              <a:t>Understanding check</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normAutofit fontScale="92500" lnSpcReduction="10000"/>
          </a:bodyPr>
          <a:lstStyle/>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It is at this point that the concept question is asked.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You cannot “test” all of your advice but rather you need to “test” a cross-section.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following is important:</a:t>
            </a:r>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r>
              <a:rPr lang="en-GB" dirty="0"/>
              <a:t>Plan the questions ahead of the discussion. </a:t>
            </a:r>
          </a:p>
          <a:p>
            <a:pPr lvl="1">
              <a:lnSpc>
                <a:spcPct val="90000"/>
              </a:lnSpc>
              <a:buSzTx/>
              <a:buFont typeface="Wingdings" panose="05000000000000000000" pitchFamily="2" charset="2"/>
              <a:buChar char="Ø"/>
              <a:defRPr sz="2800"/>
            </a:pPr>
            <a:r>
              <a:rPr lang="en-GB" dirty="0"/>
              <a:t>Don´t use jargon/unfamiliar language.  </a:t>
            </a:r>
          </a:p>
          <a:p>
            <a:pPr lvl="1">
              <a:lnSpc>
                <a:spcPct val="90000"/>
              </a:lnSpc>
              <a:buSzTx/>
              <a:buFont typeface="Wingdings" panose="05000000000000000000" pitchFamily="2" charset="2"/>
              <a:buChar char="Ø"/>
              <a:defRPr sz="2800"/>
            </a:pPr>
            <a:r>
              <a:rPr lang="en-GB" dirty="0"/>
              <a:t>Ask one question at a time.  </a:t>
            </a:r>
          </a:p>
          <a:p>
            <a:pPr lvl="1">
              <a:lnSpc>
                <a:spcPct val="90000"/>
              </a:lnSpc>
              <a:buSzTx/>
              <a:buFont typeface="Wingdings" panose="05000000000000000000" pitchFamily="2" charset="2"/>
              <a:buChar char="Ø"/>
              <a:defRPr sz="2800"/>
            </a:pPr>
            <a:r>
              <a:rPr lang="en-GB" dirty="0"/>
              <a:t>Use a mix of closed questions and open/probing questions. </a:t>
            </a:r>
          </a:p>
          <a:p>
            <a:pPr lvl="1">
              <a:lnSpc>
                <a:spcPct val="90000"/>
              </a:lnSpc>
              <a:buSzTx/>
              <a:buFont typeface="Wingdings" panose="05000000000000000000" pitchFamily="2" charset="2"/>
              <a:buChar char="Ø"/>
              <a:defRPr sz="2800"/>
            </a:pPr>
            <a:r>
              <a:rPr lang="en-GB" dirty="0"/>
              <a:t>A danger with closed questions is that they have a 50% chance of getting the answer right.  Never use leading questions. </a:t>
            </a:r>
            <a:endParaRPr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Repeat </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If the client answers correctly, acknowledge and repeat the advice.</a:t>
            </a:r>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the client doesn´t answer correctly, repeat the advice and repeat the same concept checking question.  </a:t>
            </a:r>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32101033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Embed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This will occur naturally through the repetition and questioning.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you follow the S, U &amp; R of SURE, you can be confident that the knowledge has been embedded in the client´s mind and it has been understood.   </a:t>
            </a:r>
          </a:p>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18045285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A practical example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r>
              <a:rPr lang="en-GB" dirty="0"/>
              <a:t>Let´s imagine the following appears in the policy:</a:t>
            </a:r>
          </a:p>
          <a:p>
            <a:pPr marL="0" indent="0">
              <a:lnSpc>
                <a:spcPct val="90000"/>
              </a:lnSpc>
              <a:buSzTx/>
              <a:buNone/>
              <a:defRPr sz="2800"/>
            </a:pPr>
            <a:endParaRPr lang="en-GB" sz="2800" dirty="0"/>
          </a:p>
          <a:p>
            <a:pPr marL="0" indent="0">
              <a:lnSpc>
                <a:spcPct val="90000"/>
              </a:lnSpc>
              <a:buSzTx/>
              <a:buNone/>
              <a:defRPr sz="2800"/>
            </a:pPr>
            <a:r>
              <a:rPr lang="en-GB" sz="2800" i="1"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lnSpc>
                <a:spcPct val="90000"/>
              </a:lnSpc>
              <a:buSzTx/>
              <a:buNone/>
              <a:defRPr sz="2800"/>
            </a:pPr>
            <a:endParaRPr lang="en-GB" dirty="0"/>
          </a:p>
          <a:p>
            <a:pPr marL="0" indent="0" algn="ctr">
              <a:lnSpc>
                <a:spcPct val="90000"/>
              </a:lnSpc>
              <a:buSzTx/>
              <a:buNone/>
              <a:defRPr sz="2800"/>
            </a:pPr>
            <a:r>
              <a:rPr lang="en-GB" sz="1600" i="1" dirty="0"/>
              <a:t>Taken from ‘Language on Trial’ by the Plain English Campaign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1126146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20000"/>
          </a:bodyPr>
          <a:lstStyle/>
          <a:p>
            <a:pPr marL="0" indent="0" algn="ctr">
              <a:lnSpc>
                <a:spcPct val="90000"/>
              </a:lnSpc>
              <a:buSzTx/>
              <a:buNone/>
              <a:defRPr sz="2800"/>
            </a:pPr>
            <a:r>
              <a:rPr lang="en-GB" sz="2600" b="1" dirty="0"/>
              <a:t>Summarise</a:t>
            </a:r>
          </a:p>
          <a:p>
            <a:pPr marL="0" indent="0">
              <a:buNone/>
            </a:pPr>
            <a:r>
              <a:rPr lang="en-GB" sz="2600" dirty="0"/>
              <a:t>The insurer will only pay if you keep to the terms of the policy and the statements and answers in your proposal are true. </a:t>
            </a:r>
          </a:p>
          <a:p>
            <a:pPr marL="0" indent="0">
              <a:buNone/>
            </a:pPr>
            <a:endParaRPr lang="en-GB" sz="2600" dirty="0"/>
          </a:p>
          <a:p>
            <a:pPr marL="0" indent="0" algn="ctr">
              <a:buNone/>
            </a:pPr>
            <a:r>
              <a:rPr lang="en-GB" sz="2600" b="1" dirty="0"/>
              <a:t>Understanding check</a:t>
            </a:r>
          </a:p>
          <a:p>
            <a:pPr marL="0" indent="0">
              <a:buNone/>
            </a:pPr>
            <a:r>
              <a:rPr lang="en-GB" sz="2600" dirty="0"/>
              <a:t>Can the insurer refuse to pay if you don´t keep to the terms of the policy? (closed)</a:t>
            </a:r>
          </a:p>
          <a:p>
            <a:pPr marL="0" indent="0">
              <a:buNone/>
            </a:pPr>
            <a:r>
              <a:rPr lang="en-GB" sz="2600" dirty="0"/>
              <a:t>What will happen if the statements and answers in your proposal aren´t true? (open)</a:t>
            </a:r>
          </a:p>
          <a:p>
            <a:pPr marL="0" indent="0">
              <a:buNone/>
            </a:pPr>
            <a:endParaRPr lang="en-GB" sz="2600" dirty="0"/>
          </a:p>
          <a:p>
            <a:pPr marL="0" indent="0" algn="ctr">
              <a:buNone/>
            </a:pPr>
            <a:r>
              <a:rPr lang="en-GB" sz="2600" b="1" dirty="0"/>
              <a:t>Repeat</a:t>
            </a:r>
          </a:p>
          <a:p>
            <a:pPr marL="0" indent="0">
              <a:buNone/>
            </a:pPr>
            <a:r>
              <a:rPr lang="en-GB" sz="2600" dirty="0"/>
              <a:t>That´s right, if the statements and answers in your proposal aren´t true, the insurer may refuse to pay.</a:t>
            </a:r>
          </a:p>
          <a:p>
            <a:pPr marL="0" indent="0">
              <a:buNone/>
            </a:pPr>
            <a:r>
              <a:rPr lang="en-GB" sz="2600" dirty="0"/>
              <a:t>or</a:t>
            </a:r>
          </a:p>
          <a:p>
            <a:pPr marL="0" indent="0">
              <a:buNone/>
            </a:pPr>
            <a:r>
              <a:rPr lang="en-GB" sz="2600" dirty="0"/>
              <a:t>Unfortunately, that isn´t correct.  Together, let´s look again at the term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57358085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10000"/>
          </a:bodyPr>
          <a:lstStyle/>
          <a:p>
            <a:pPr marL="0" indent="0" algn="ctr">
              <a:lnSpc>
                <a:spcPct val="90000"/>
              </a:lnSpc>
              <a:buSzTx/>
              <a:buNone/>
              <a:defRPr sz="2800"/>
            </a:pPr>
            <a:r>
              <a:rPr lang="en-GB" sz="2600" b="1" dirty="0"/>
              <a:t>Summarise</a:t>
            </a:r>
          </a:p>
          <a:p>
            <a:pPr marL="0" indent="0">
              <a:buNone/>
            </a:pPr>
            <a:r>
              <a:rPr lang="en-GB" sz="2600" dirty="0"/>
              <a:t>Some of the advantages of moving cash into bonds are x, y and z. </a:t>
            </a:r>
          </a:p>
          <a:p>
            <a:pPr marL="0" indent="0">
              <a:buNone/>
            </a:pPr>
            <a:endParaRPr lang="en-GB" sz="2600" dirty="0"/>
          </a:p>
          <a:p>
            <a:pPr marL="0" indent="0" algn="ctr">
              <a:buNone/>
            </a:pPr>
            <a:r>
              <a:rPr lang="en-GB" sz="2600" b="1" dirty="0"/>
              <a:t>Understanding check</a:t>
            </a:r>
          </a:p>
          <a:p>
            <a:pPr marL="0" indent="0">
              <a:buNone/>
            </a:pPr>
            <a:r>
              <a:rPr lang="en-GB" sz="2600" dirty="0"/>
              <a:t>Is y one of the advantages of moving cash into bonds? (closed)</a:t>
            </a:r>
          </a:p>
          <a:p>
            <a:pPr marL="0" indent="0">
              <a:buNone/>
            </a:pPr>
            <a:r>
              <a:rPr lang="en-GB" sz="2600" dirty="0"/>
              <a:t>Can you remind me of one of the advantages of moving cash into bonds? (open)</a:t>
            </a:r>
          </a:p>
          <a:p>
            <a:pPr marL="0" indent="0">
              <a:buNone/>
            </a:pPr>
            <a:endParaRPr lang="en-GB" sz="2600" dirty="0"/>
          </a:p>
          <a:p>
            <a:pPr marL="0" indent="0" algn="ctr">
              <a:buNone/>
            </a:pPr>
            <a:r>
              <a:rPr lang="en-GB" sz="2600" b="1" dirty="0"/>
              <a:t>Repeat</a:t>
            </a:r>
          </a:p>
          <a:p>
            <a:pPr marL="0" indent="0">
              <a:buNone/>
            </a:pPr>
            <a:r>
              <a:rPr lang="en-GB" sz="2600" dirty="0"/>
              <a:t>That´s right, one of the advantages of moving cash into bonds is y.</a:t>
            </a:r>
          </a:p>
          <a:p>
            <a:pPr marL="0" indent="0">
              <a:buNone/>
            </a:pPr>
            <a:r>
              <a:rPr lang="en-GB" sz="2600" dirty="0"/>
              <a:t>or</a:t>
            </a:r>
          </a:p>
          <a:p>
            <a:pPr marL="0" indent="0">
              <a:buNone/>
            </a:pPr>
            <a:r>
              <a:rPr lang="en-GB" sz="2600" dirty="0"/>
              <a:t>Unfortunately, that isn´t correct.  Together, let´s look again at the advantages of moving cash into bonds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26867955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Summary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Without some form of unobtrusive testing we cannot be confident that the client has listened to, and understood, our advice.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We need to prepare the questions we ask.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SURE technique will improve relationships and increase trust and loyalty.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6594007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t>Learning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sz="9600" dirty="0"/>
              <a:t>By the end of the webinar, participants will be able to:</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identify the key elements of the skill of concept checking.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recognise the risk of certain types of questions when dealing with clients.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implement a strategy to use the SURE technique to ensure clients have listened to and understood your advice.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Restatement of l</a:t>
            </a:r>
            <a:r>
              <a:rPr dirty="0"/>
              <a:t>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lang="en-GB" sz="9600" dirty="0"/>
              <a:t>During this </a:t>
            </a:r>
            <a:r>
              <a:rPr sz="9600" dirty="0"/>
              <a:t>webinar, </a:t>
            </a:r>
            <a:r>
              <a:rPr lang="en-GB" sz="9600" dirty="0"/>
              <a:t>we have</a:t>
            </a:r>
            <a:r>
              <a:rPr sz="9600" dirty="0"/>
              <a:t>:</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identified the key elements of the skill of concept checking.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recognised the risk of certain types of questions when dealing with clients.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learnt how to implement a strategy to use the SURE technique to ensure clients have </a:t>
            </a:r>
            <a:r>
              <a:rPr lang="en-GB" sz="9600"/>
              <a:t>listened to, and understood, </a:t>
            </a:r>
            <a:r>
              <a:rPr lang="en-GB" sz="9600" dirty="0"/>
              <a:t>your advice.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02285342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23261"/>
          </a:xfrm>
          <a:prstGeom prst="rect">
            <a:avLst/>
          </a:prstGeom>
        </p:spPr>
        <p:txBody>
          <a:bodyPr>
            <a:normAutofit/>
          </a:bodyPr>
          <a:lstStyle>
            <a:lvl1pPr algn="l">
              <a:defRPr b="1"/>
            </a:lvl1pPr>
          </a:lstStyle>
          <a:p>
            <a:r>
              <a:rPr lang="en-GB" dirty="0"/>
              <a:t>Why is this important?</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r>
              <a:rPr lang="en-GB" sz="2800" dirty="0"/>
              <a:t>Our legal and regulatory duties require us to ensure we have explained and the client has understood.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The Consumer Duty: outcome based regulation.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Regardless of the duties placed upon us, it is just good practice.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any loss of trust or loyalty in the future.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reputational damage.  </a:t>
            </a:r>
          </a:p>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50739654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Relevance to the Consumer Duty</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40000" lnSpcReduction="20000"/>
          </a:bodyPr>
          <a:lstStyle/>
          <a:p>
            <a:pPr>
              <a:spcBef>
                <a:spcPts val="600"/>
              </a:spcBef>
              <a:buSzTx/>
              <a:buFont typeface="Wingdings" panose="05000000000000000000" pitchFamily="2" charset="2"/>
              <a:buChar char="Ø"/>
              <a:defRPr sz="2800"/>
            </a:pPr>
            <a:endParaRPr lang="en-GB" sz="3400" dirty="0"/>
          </a:p>
          <a:p>
            <a:pPr>
              <a:spcBef>
                <a:spcPts val="600"/>
              </a:spcBef>
              <a:buSzTx/>
              <a:buFont typeface="Wingdings" panose="05000000000000000000" pitchFamily="2" charset="2"/>
              <a:buChar char="Ø"/>
              <a:defRPr sz="2800"/>
            </a:pPr>
            <a:endParaRPr lang="en-GB" sz="3400" dirty="0"/>
          </a:p>
          <a:p>
            <a:pPr>
              <a:spcBef>
                <a:spcPts val="600"/>
              </a:spcBef>
              <a:buSzTx/>
              <a:buFont typeface="Wingdings" panose="05000000000000000000" pitchFamily="2" charset="2"/>
              <a:buChar char="Ø"/>
              <a:defRPr sz="2800"/>
            </a:pPr>
            <a:r>
              <a:rPr lang="en-GB" sz="5900" dirty="0"/>
              <a:t>Communications must: </a:t>
            </a:r>
          </a:p>
          <a:p>
            <a:pPr>
              <a:spcBef>
                <a:spcPts val="600"/>
              </a:spcBef>
              <a:buSzTx/>
              <a:buFont typeface="Wingdings" panose="05000000000000000000" pitchFamily="2" charset="2"/>
              <a:buChar char="Ø"/>
              <a:defRPr sz="2800"/>
            </a:pPr>
            <a:endParaRPr lang="en-GB" sz="5900" dirty="0"/>
          </a:p>
          <a:p>
            <a:pPr lvl="1">
              <a:spcBef>
                <a:spcPts val="600"/>
              </a:spcBef>
              <a:buSzTx/>
              <a:buFont typeface="Wingdings" panose="05000000000000000000" pitchFamily="2" charset="2"/>
              <a:buChar char="Ø"/>
              <a:defRPr sz="2800"/>
            </a:pPr>
            <a:r>
              <a:rPr lang="en-GB" sz="5900" dirty="0"/>
              <a:t>meet the information needs</a:t>
            </a:r>
          </a:p>
          <a:p>
            <a:pPr lvl="1">
              <a:spcBef>
                <a:spcPts val="600"/>
              </a:spcBef>
              <a:buSzTx/>
              <a:buFont typeface="Wingdings" panose="05000000000000000000" pitchFamily="2" charset="2"/>
              <a:buChar char="Ø"/>
              <a:defRPr sz="2800"/>
            </a:pPr>
            <a:r>
              <a:rPr lang="en-GB" sz="5900" dirty="0"/>
              <a:t>be likely to be understood by customers intended to receive the communication</a:t>
            </a:r>
          </a:p>
          <a:p>
            <a:pPr lvl="1">
              <a:spcBef>
                <a:spcPts val="600"/>
              </a:spcBef>
              <a:buSzTx/>
              <a:buFont typeface="Wingdings" panose="05000000000000000000" pitchFamily="2" charset="2"/>
              <a:buChar char="Ø"/>
              <a:defRPr sz="2800"/>
            </a:pPr>
            <a:r>
              <a:rPr lang="en-GB" sz="5900" dirty="0"/>
              <a:t>facilitate informed decisions </a:t>
            </a:r>
          </a:p>
          <a:p>
            <a:pPr lvl="1">
              <a:spcBef>
                <a:spcPts val="600"/>
              </a:spcBef>
              <a:buSzTx/>
              <a:buFont typeface="Wingdings" panose="05000000000000000000" pitchFamily="2" charset="2"/>
              <a:buChar char="Ø"/>
              <a:defRPr sz="2800"/>
            </a:pPr>
            <a:r>
              <a:rPr lang="en-GB" sz="5900" dirty="0"/>
              <a:t>taking into account the characteristics of the customers intended to receive the communication </a:t>
            </a:r>
          </a:p>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9448831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1600200"/>
            <a:ext cx="8229600" cy="5018314"/>
          </a:xfrm>
          <a:prstGeom prst="rect">
            <a:avLst/>
          </a:prstGeom>
        </p:spPr>
        <p:txBody>
          <a:bodyPr>
            <a:normAutofit fontScale="92500" lnSpcReduction="20000"/>
          </a:bodyPr>
          <a:lstStyle/>
          <a:p>
            <a:pPr>
              <a:spcBef>
                <a:spcPts val="600"/>
              </a:spcBef>
              <a:buSzTx/>
              <a:buFont typeface="Wingdings" panose="05000000000000000000" pitchFamily="2" charset="2"/>
              <a:buChar char="Ø"/>
              <a:defRPr sz="2800"/>
            </a:pPr>
            <a:endParaRPr lang="en-GB" sz="3400" dirty="0"/>
          </a:p>
          <a:p>
            <a:pPr marL="0" indent="0">
              <a:spcBef>
                <a:spcPts val="600"/>
              </a:spcBef>
              <a:buSzTx/>
              <a:buNone/>
              <a:defRPr sz="2800"/>
            </a:pPr>
            <a:r>
              <a:rPr lang="en-GB" sz="2600" dirty="0"/>
              <a:t>Paragraph 8.39:</a:t>
            </a:r>
          </a:p>
          <a:p>
            <a:pPr marL="0" indent="0">
              <a:spcBef>
                <a:spcPts val="600"/>
              </a:spcBef>
              <a:buSzTx/>
              <a:buNone/>
              <a:defRPr sz="2800"/>
            </a:pPr>
            <a:endParaRPr lang="en-GB" sz="2600" dirty="0"/>
          </a:p>
          <a:p>
            <a:pPr marL="0" indent="0" algn="just">
              <a:spcBef>
                <a:spcPts val="600"/>
              </a:spcBef>
              <a:buSzTx/>
              <a:buNone/>
              <a:defRPr sz="2800"/>
            </a:pPr>
            <a:r>
              <a:rPr lang="en-GB" sz="2600" dirty="0"/>
              <a:t>“Firms may consider their communications to be understandable, but that may only reflect the views of those involved in the design and sign-off of their communications – often legal, compliance and other financial services professionals.”</a:t>
            </a:r>
          </a:p>
          <a:p>
            <a:pPr marL="0" indent="0">
              <a:spcBef>
                <a:spcPts val="600"/>
              </a:spcBef>
              <a:buSzTx/>
              <a:buNone/>
              <a:defRPr sz="3000"/>
            </a:pPr>
            <a:endParaRPr lang="en-GB" sz="2400" dirty="0"/>
          </a:p>
          <a:p>
            <a:pPr marL="0" indent="0">
              <a:spcBef>
                <a:spcPts val="600"/>
              </a:spcBef>
              <a:buSzTx/>
              <a:buNone/>
              <a:defRPr sz="3000"/>
            </a:pPr>
            <a:endParaRPr sz="8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51014544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457200"/>
            <a:ext cx="8229600" cy="6749144"/>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700"/>
            </a:pPr>
            <a:r>
              <a:rPr lang="en-GB" sz="2800" dirty="0"/>
              <a:t>Outcomes-based Regulation: </a:t>
            </a:r>
          </a:p>
          <a:p>
            <a:pPr marL="0" indent="0">
              <a:spcBef>
                <a:spcPts val="600"/>
              </a:spcBef>
              <a:buSzTx/>
              <a:buNone/>
              <a:defRPr sz="2700"/>
            </a:pPr>
            <a:endParaRPr lang="en-GB" sz="2800" dirty="0"/>
          </a:p>
          <a:p>
            <a:pPr marL="0" indent="0">
              <a:spcBef>
                <a:spcPts val="600"/>
              </a:spcBef>
              <a:buSzTx/>
              <a:buNone/>
              <a:defRPr sz="2700"/>
            </a:pPr>
            <a:endParaRPr lang="en-GB" sz="2800" dirty="0"/>
          </a:p>
          <a:p>
            <a:pPr marL="0" indent="0">
              <a:spcBef>
                <a:spcPts val="600"/>
              </a:spcBef>
              <a:buSzTx/>
              <a:buNone/>
              <a:defRPr sz="2700"/>
            </a:pPr>
            <a:r>
              <a:rPr lang="en-GB" sz="2800" dirty="0"/>
              <a:t>Inputs			Outputs		Outcomes</a:t>
            </a:r>
          </a:p>
          <a:p>
            <a:pPr marL="0" indent="0">
              <a:spcBef>
                <a:spcPts val="600"/>
              </a:spcBef>
              <a:buSzTx/>
              <a:buNone/>
              <a:defRPr sz="2800"/>
            </a:pPr>
            <a:endParaRPr lang="en-GB" sz="2800" dirty="0"/>
          </a:p>
          <a:p>
            <a:pPr marL="0" indent="0">
              <a:spcBef>
                <a:spcPts val="600"/>
              </a:spcBef>
              <a:buSzTx/>
              <a:buNone/>
              <a:defRPr sz="2800"/>
            </a:pPr>
            <a:r>
              <a:rPr lang="en-GB" sz="2400" i="1" dirty="0"/>
              <a:t>The skills / 		The activities 		What is to be resources.		to achieve the 		achieved / what the 			outcomes.		client values.	</a:t>
            </a:r>
          </a:p>
          <a:p>
            <a:pPr marL="0" indent="0">
              <a:spcBef>
                <a:spcPts val="600"/>
              </a:spcBef>
              <a:buSzTx/>
              <a:buNone/>
              <a:defRPr sz="2800"/>
            </a:pPr>
            <a:endParaRPr lang="en-GB" sz="2400" i="1" dirty="0"/>
          </a:p>
          <a:p>
            <a:pPr marL="0" indent="0">
              <a:spcBef>
                <a:spcPts val="600"/>
              </a:spcBef>
              <a:buSzTx/>
              <a:buNone/>
              <a:defRPr sz="2800"/>
            </a:pPr>
            <a:endParaRPr lang="en-GB" sz="2400" i="1" dirty="0"/>
          </a:p>
          <a:p>
            <a:pPr marL="0" indent="0">
              <a:spcBef>
                <a:spcPts val="600"/>
              </a:spcBef>
              <a:buSzTx/>
              <a:buNone/>
              <a:defRPr sz="2800"/>
            </a:pPr>
            <a:r>
              <a:rPr lang="en-GB" sz="2400" i="1" dirty="0"/>
              <a:t>Plain language 	Paraphrase / check	Understanding / 						informed decision-						making </a:t>
            </a:r>
            <a:endParaRPr lang="en-GB"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Striped Right 1">
            <a:extLst>
              <a:ext uri="{FF2B5EF4-FFF2-40B4-BE49-F238E27FC236}">
                <a16:creationId xmlns:a16="http://schemas.microsoft.com/office/drawing/2014/main" id="{E784082F-433A-199F-0170-BBF73A903F0C}"/>
              </a:ext>
            </a:extLst>
          </p:cNvPr>
          <p:cNvSpPr/>
          <p:nvPr/>
        </p:nvSpPr>
        <p:spPr>
          <a:xfrm>
            <a:off x="1774372" y="2468223"/>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3" name="Arrow: Striped Right 2">
            <a:extLst>
              <a:ext uri="{FF2B5EF4-FFF2-40B4-BE49-F238E27FC236}">
                <a16:creationId xmlns:a16="http://schemas.microsoft.com/office/drawing/2014/main" id="{D758FDBC-F14C-90A8-9D81-21C254F14B01}"/>
              </a:ext>
            </a:extLst>
          </p:cNvPr>
          <p:cNvSpPr/>
          <p:nvPr/>
        </p:nvSpPr>
        <p:spPr>
          <a:xfrm>
            <a:off x="4741382" y="2468223"/>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8711998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1360714"/>
          </a:xfrm>
          <a:prstGeom prst="rect">
            <a:avLst/>
          </a:prstGeom>
        </p:spPr>
        <p:txBody>
          <a:bodyPr>
            <a:normAutofit/>
          </a:bodyPr>
          <a:lstStyle>
            <a:lvl1pPr algn="l">
              <a:defRPr b="1"/>
            </a:lvl1pPr>
          </a:lstStyle>
          <a:p>
            <a:r>
              <a:rPr lang="en-GB" dirty="0"/>
              <a:t>What is concept checking?</a:t>
            </a:r>
            <a:endParaRPr dirty="0"/>
          </a:p>
        </p:txBody>
      </p:sp>
      <p:sp>
        <p:nvSpPr>
          <p:cNvPr id="109" name="Content Placeholder 4"/>
          <p:cNvSpPr txBox="1">
            <a:spLocks noGrp="1"/>
          </p:cNvSpPr>
          <p:nvPr>
            <p:ph type="body" idx="1"/>
          </p:nvPr>
        </p:nvSpPr>
        <p:spPr>
          <a:xfrm>
            <a:off x="457200" y="762001"/>
            <a:ext cx="8229600" cy="6553200"/>
          </a:xfrm>
          <a:prstGeom prst="rect">
            <a:avLst/>
          </a:prstGeom>
        </p:spPr>
        <p:txBody>
          <a:bodyPr>
            <a:noAutofit/>
          </a:bodyPr>
          <a:lstStyle/>
          <a:p>
            <a:pPr marL="0" indent="0">
              <a:spcBef>
                <a:spcPts val="600"/>
              </a:spcBef>
              <a:buSzTx/>
              <a:buNone/>
              <a:defRPr sz="2700"/>
            </a:pPr>
            <a:endParaRPr lang="en-GB" sz="2800" dirty="0"/>
          </a:p>
          <a:p>
            <a:pPr>
              <a:spcBef>
                <a:spcPts val="600"/>
              </a:spcBef>
              <a:buSzTx/>
              <a:buFont typeface="Wingdings" panose="05000000000000000000" pitchFamily="2" charset="2"/>
              <a:buChar char="Ø"/>
              <a:defRPr sz="2700"/>
            </a:pPr>
            <a:r>
              <a:rPr lang="en-GB" sz="2400" dirty="0"/>
              <a:t>A skill taught to teachers during training, especially language teachers.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An unobtrusive way of testing if someone has truly listened to, and understood, your advice.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It is important to avoid questions such as:</a:t>
            </a:r>
          </a:p>
          <a:p>
            <a:pPr lvl="1">
              <a:spcBef>
                <a:spcPts val="600"/>
              </a:spcBef>
              <a:buSzTx/>
              <a:buFont typeface="Wingdings" panose="05000000000000000000" pitchFamily="2" charset="2"/>
              <a:buChar char="Ø"/>
              <a:defRPr sz="2700"/>
            </a:pPr>
            <a:r>
              <a:rPr lang="en-GB" sz="2400" dirty="0"/>
              <a:t>Do you have any questions for me? </a:t>
            </a:r>
            <a:r>
              <a:rPr lang="en-GB" sz="2400" i="1" dirty="0"/>
              <a:t>(and relying on no)</a:t>
            </a:r>
          </a:p>
          <a:p>
            <a:pPr lvl="1">
              <a:spcBef>
                <a:spcPts val="600"/>
              </a:spcBef>
              <a:buSzTx/>
              <a:buFont typeface="Wingdings" panose="05000000000000000000" pitchFamily="2" charset="2"/>
              <a:buChar char="Ø"/>
              <a:defRPr sz="2700"/>
            </a:pPr>
            <a:r>
              <a:rPr lang="en-GB" sz="2400" dirty="0"/>
              <a:t>Is that clear? Do you understand? </a:t>
            </a:r>
            <a:r>
              <a:rPr lang="en-GB" sz="2400" i="1" dirty="0"/>
              <a:t>(and relying on yes)</a:t>
            </a:r>
          </a:p>
          <a:p>
            <a:pPr lvl="1">
              <a:spcBef>
                <a:spcPts val="600"/>
              </a:spcBef>
              <a:buSzTx/>
              <a:buFont typeface="Wingdings" panose="05000000000000000000" pitchFamily="2" charset="2"/>
              <a:buChar char="Ø"/>
              <a:defRPr sz="2700"/>
            </a:pPr>
            <a:r>
              <a:rPr lang="en-GB" sz="2400" dirty="0"/>
              <a:t>Is there anything you didn´t understand? </a:t>
            </a:r>
            <a:r>
              <a:rPr lang="en-GB" sz="2400" i="1" dirty="0"/>
              <a:t>(and relying on no)</a:t>
            </a:r>
          </a:p>
          <a:p>
            <a:pPr lvl="1">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Think back to how you would typically respond to such questions at school.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8678124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Vulnerable customers</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October 2020: 53% of UK adults classified as being vulnerable.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Vulnerability includes capability: low knowledge of financial matters and low literacy skills.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Remember that the 2012 Act requires you to take into account the specific characteristics of the actual consumer. </a:t>
            </a:r>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16956122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illusion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buFont typeface="Wingdings" panose="05000000000000000000" pitchFamily="2" charset="2"/>
              <a:buChar char="Ø"/>
            </a:pPr>
            <a:r>
              <a:rPr lang="en-GB" sz="2800" dirty="0"/>
              <a:t>You must paraphrase complicated information and apply it to the customer´s specific circumstances.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In other words, what this means is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The way this applies to your situation is …</a:t>
            </a:r>
          </a:p>
          <a:p>
            <a:pPr marL="0" indent="0">
              <a:buNone/>
            </a:pPr>
            <a:endParaRPr lang="en-GB" sz="2800" dirty="0"/>
          </a:p>
          <a:p>
            <a:pPr>
              <a:buFont typeface="Wingdings" panose="05000000000000000000" pitchFamily="2" charset="2"/>
              <a:buChar char="Ø"/>
            </a:pPr>
            <a:r>
              <a:rPr lang="en-GB" sz="2800" dirty="0"/>
              <a:t>Concept check to ensure understanding. </a:t>
            </a:r>
          </a:p>
          <a:p>
            <a:pPr marL="0" indent="0">
              <a:spcBef>
                <a:spcPts val="600"/>
              </a:spcBef>
              <a:buSzTx/>
              <a:buNone/>
              <a:defRPr sz="2800"/>
            </a:pP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2141759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1224</Words>
  <Application>Microsoft Office PowerPoint</Application>
  <PresentationFormat>Custom</PresentationFormat>
  <Paragraphs>227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PowerPoint Presentation</vt:lpstr>
      <vt:lpstr>Learning objectives </vt:lpstr>
      <vt:lpstr>Why is this important?</vt:lpstr>
      <vt:lpstr>Relevance to the Consumer Duty</vt:lpstr>
      <vt:lpstr>PowerPoint Presentation</vt:lpstr>
      <vt:lpstr>PowerPoint Presentation</vt:lpstr>
      <vt:lpstr>What is concept checking?</vt:lpstr>
      <vt:lpstr>Vulnerable customers</vt:lpstr>
      <vt:lpstr>The illusion of communication</vt:lpstr>
      <vt:lpstr>The 4 levels of communication</vt:lpstr>
      <vt:lpstr>Introducing SURE</vt:lpstr>
      <vt:lpstr>Summarise</vt:lpstr>
      <vt:lpstr>Understanding check</vt:lpstr>
      <vt:lpstr>Repeat </vt:lpstr>
      <vt:lpstr>Embed </vt:lpstr>
      <vt:lpstr>A practical example </vt:lpstr>
      <vt:lpstr>PowerPoint Presentation</vt:lpstr>
      <vt:lpstr>PowerPoint Presentation</vt:lpstr>
      <vt:lpstr>Summary </vt:lpstr>
      <vt:lpstr>Restatement of learning objectives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Laura Scott</cp:lastModifiedBy>
  <cp:revision>50</cp:revision>
  <cp:lastPrinted>2020-09-17T06:56:50Z</cp:lastPrinted>
  <dcterms:modified xsi:type="dcterms:W3CDTF">2024-07-11T08:24:13Z</dcterms:modified>
</cp:coreProperties>
</file>