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04" r:id="rId2"/>
    <p:sldId id="305" r:id="rId3"/>
    <p:sldId id="307" r:id="rId4"/>
    <p:sldId id="308" r:id="rId5"/>
    <p:sldId id="260" r:id="rId6"/>
    <p:sldId id="261" r:id="rId7"/>
    <p:sldId id="262" r:id="rId8"/>
    <p:sldId id="263" r:id="rId9"/>
    <p:sldId id="309" r:id="rId10"/>
    <p:sldId id="310" r:id="rId11"/>
    <p:sldId id="264" r:id="rId12"/>
    <p:sldId id="265" r:id="rId13"/>
    <p:sldId id="311" r:id="rId14"/>
    <p:sldId id="312" r:id="rId15"/>
    <p:sldId id="313" r:id="rId16"/>
    <p:sldId id="266" r:id="rId17"/>
    <p:sldId id="303" r:id="rId18"/>
    <p:sldId id="297" r:id="rId19"/>
    <p:sldId id="298" r:id="rId20"/>
    <p:sldId id="299" r:id="rId21"/>
    <p:sldId id="300" r:id="rId22"/>
  </p:sldIdLst>
  <p:sldSz cx="9906000" cy="6858000" type="A4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B00"/>
    <a:srgbClr val="7AB800"/>
    <a:srgbClr val="4F4525"/>
    <a:srgbClr val="C9CAC8"/>
    <a:srgbClr val="D3CD8B"/>
    <a:srgbClr val="FFE600"/>
    <a:srgbClr val="00338D"/>
    <a:srgbClr val="E11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9" d="100"/>
          <a:sy n="99" d="100"/>
        </p:scale>
        <p:origin x="-90" y="-4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Sheet1!$A$2:$A$14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10.200000000000001</c:v>
                </c:pt>
                <c:pt idx="1">
                  <c:v>2.8</c:v>
                </c:pt>
                <c:pt idx="2">
                  <c:v>2.8</c:v>
                </c:pt>
                <c:pt idx="3">
                  <c:v>1.4</c:v>
                </c:pt>
                <c:pt idx="4">
                  <c:v>1.4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0.60417</cdr:x>
      <cdr:y>0.34615</cdr:y>
    </cdr:from>
    <cdr:to>
      <cdr:x>0.84375</cdr:x>
      <cdr:y>0.48643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>
          <a:off x="3314700" y="1457325"/>
          <a:ext cx="1314450" cy="59055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0.58507</cdr:x>
      <cdr:y>0.23982</cdr:y>
    </cdr:from>
    <cdr:to>
      <cdr:x>0.78819</cdr:x>
      <cdr:y>0.44932</cdr:y>
    </cdr:to>
    <cdr:cxnSp macro="">
      <cdr:nvCxnSpPr>
        <cdr:cNvPr id="13" name="Straight Arrow Connector 12"/>
        <cdr:cNvCxnSpPr/>
      </cdr:nvCxnSpPr>
      <cdr:spPr>
        <a:xfrm xmlns:a="http://schemas.openxmlformats.org/drawingml/2006/main" flipH="1">
          <a:off x="3209928" y="1009650"/>
          <a:ext cx="1114423" cy="88201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0.56076</cdr:x>
      <cdr:y>0.14253</cdr:y>
    </cdr:from>
    <cdr:to>
      <cdr:x>0.70833</cdr:x>
      <cdr:y>0.42244</cdr:y>
    </cdr:to>
    <cdr:cxnSp macro="">
      <cdr:nvCxnSpPr>
        <cdr:cNvPr id="15" name="Straight Arrow Connector 14"/>
        <cdr:cNvCxnSpPr/>
      </cdr:nvCxnSpPr>
      <cdr:spPr>
        <a:xfrm xmlns:a="http://schemas.openxmlformats.org/drawingml/2006/main" flipH="1">
          <a:off x="3076575" y="600075"/>
          <a:ext cx="809625" cy="117843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0.52778</cdr:x>
      <cdr:y>0.09276</cdr:y>
    </cdr:from>
    <cdr:to>
      <cdr:x>0.58681</cdr:x>
      <cdr:y>0.40271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H="1">
          <a:off x="2895601" y="390525"/>
          <a:ext cx="323849" cy="130492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0.61632</cdr:x>
      <cdr:y>0.57014</cdr:y>
    </cdr:from>
    <cdr:to>
      <cdr:x>0.875</cdr:x>
      <cdr:y>0.65385</cdr:y>
    </cdr:to>
    <cdr:cxnSp macro="">
      <cdr:nvCxnSpPr>
        <cdr:cNvPr id="19" name="Straight Arrow Connector 18"/>
        <cdr:cNvCxnSpPr/>
      </cdr:nvCxnSpPr>
      <cdr:spPr>
        <a:xfrm xmlns:a="http://schemas.openxmlformats.org/drawingml/2006/main" flipH="1" flipV="1">
          <a:off x="3381375" y="2400300"/>
          <a:ext cx="1419225" cy="35242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0.60069</cdr:x>
      <cdr:y>0.61828</cdr:y>
    </cdr:from>
    <cdr:to>
      <cdr:x>0.83681</cdr:x>
      <cdr:y>0.76471</cdr:y>
    </cdr:to>
    <cdr:cxnSp macro="">
      <cdr:nvCxnSpPr>
        <cdr:cNvPr id="21" name="Straight Arrow Connector 20"/>
        <cdr:cNvCxnSpPr/>
      </cdr:nvCxnSpPr>
      <cdr:spPr>
        <a:xfrm xmlns:a="http://schemas.openxmlformats.org/drawingml/2006/main" flipH="1" flipV="1">
          <a:off x="3295653" y="2602992"/>
          <a:ext cx="1295397" cy="61645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0.58333</cdr:x>
      <cdr:y>0.65611</cdr:y>
    </cdr:from>
    <cdr:to>
      <cdr:x>0.78819</cdr:x>
      <cdr:y>0.86878</cdr:y>
    </cdr:to>
    <cdr:cxnSp macro="">
      <cdr:nvCxnSpPr>
        <cdr:cNvPr id="24" name="Straight Arrow Connector 23"/>
        <cdr:cNvCxnSpPr/>
      </cdr:nvCxnSpPr>
      <cdr:spPr>
        <a:xfrm xmlns:a="http://schemas.openxmlformats.org/drawingml/2006/main" flipH="1" flipV="1">
          <a:off x="3200401" y="2762250"/>
          <a:ext cx="1123950" cy="89535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0.4188</cdr:x>
      <cdr:y>0.38272</cdr:y>
    </cdr:from>
    <cdr:to>
      <cdr:x>0.58721</cdr:x>
      <cdr:y>0.63194</cdr:y>
    </cdr:to>
    <cdr:sp macro="" textlink="">
      <cdr:nvSpPr>
        <cdr:cNvPr id="44" name="Oval 43"/>
        <cdr:cNvSpPr/>
      </cdr:nvSpPr>
      <cdr:spPr>
        <a:xfrm xmlns:a="http://schemas.openxmlformats.org/drawingml/2006/main">
          <a:off x="3528392" y="2232248"/>
          <a:ext cx="1418844" cy="1453640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0.55729</cdr:x>
      <cdr:y>0.04525</cdr:y>
    </cdr:from>
    <cdr:to>
      <cdr:x>0.66667</cdr:x>
      <cdr:y>0.10181</cdr:y>
    </cdr:to>
    <cdr:sp macro="" textlink="">
      <cdr:nvSpPr>
        <cdr:cNvPr id="45" name="Text Box 44"/>
        <cdr:cNvSpPr txBox="1"/>
      </cdr:nvSpPr>
      <cdr:spPr>
        <a:xfrm xmlns:a="http://schemas.openxmlformats.org/drawingml/2006/main">
          <a:off x="3057524" y="190500"/>
          <a:ext cx="60007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Creditors</a:t>
          </a:r>
        </a:p>
      </cdr:txBody>
    </cdr:sp>
  </cdr:relSizeAnchor>
  <cdr:relSizeAnchor xmlns:cdr="http://schemas.openxmlformats.org/drawingml/2006/chartDrawing">
    <cdr:from>
      <cdr:x>0.64583</cdr:x>
      <cdr:y>0.09276</cdr:y>
    </cdr:from>
    <cdr:to>
      <cdr:x>0.7934</cdr:x>
      <cdr:y>0.14932</cdr:y>
    </cdr:to>
    <cdr:sp macro="" textlink="">
      <cdr:nvSpPr>
        <cdr:cNvPr id="46" name="Text Box 45"/>
        <cdr:cNvSpPr txBox="1"/>
      </cdr:nvSpPr>
      <cdr:spPr>
        <a:xfrm xmlns:a="http://schemas.openxmlformats.org/drawingml/2006/main">
          <a:off x="3543300" y="390525"/>
          <a:ext cx="80962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Stockholders</a:t>
          </a:r>
        </a:p>
      </cdr:txBody>
    </cdr:sp>
  </cdr:relSizeAnchor>
  <cdr:relSizeAnchor xmlns:cdr="http://schemas.openxmlformats.org/drawingml/2006/chartDrawing">
    <cdr:from>
      <cdr:x>0.75174</cdr:x>
      <cdr:y>0.19457</cdr:y>
    </cdr:from>
    <cdr:to>
      <cdr:x>0.91493</cdr:x>
      <cdr:y>0.24887</cdr:y>
    </cdr:to>
    <cdr:sp macro="" textlink="">
      <cdr:nvSpPr>
        <cdr:cNvPr id="47" name="Text Box 46"/>
        <cdr:cNvSpPr txBox="1"/>
      </cdr:nvSpPr>
      <cdr:spPr>
        <a:xfrm xmlns:a="http://schemas.openxmlformats.org/drawingml/2006/main">
          <a:off x="4124325" y="819150"/>
          <a:ext cx="89535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Customers</a:t>
          </a:r>
        </a:p>
      </cdr:txBody>
    </cdr:sp>
  </cdr:relSizeAnchor>
  <cdr:relSizeAnchor xmlns:cdr="http://schemas.openxmlformats.org/drawingml/2006/chartDrawing">
    <cdr:from>
      <cdr:x>0.84201</cdr:x>
      <cdr:y>0.31222</cdr:y>
    </cdr:from>
    <cdr:to>
      <cdr:x>0.99132</cdr:x>
      <cdr:y>0.36652</cdr:y>
    </cdr:to>
    <cdr:sp macro="" textlink="">
      <cdr:nvSpPr>
        <cdr:cNvPr id="48" name="Text Box 47"/>
        <cdr:cNvSpPr txBox="1"/>
      </cdr:nvSpPr>
      <cdr:spPr>
        <a:xfrm xmlns:a="http://schemas.openxmlformats.org/drawingml/2006/main">
          <a:off x="4619625" y="1314450"/>
          <a:ext cx="81915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Suppliers</a:t>
          </a:r>
        </a:p>
      </cdr:txBody>
    </cdr:sp>
  </cdr:relSizeAnchor>
  <cdr:relSizeAnchor xmlns:cdr="http://schemas.openxmlformats.org/drawingml/2006/chartDrawing">
    <cdr:from>
      <cdr:x>0.86806</cdr:x>
      <cdr:y>0.62896</cdr:y>
    </cdr:from>
    <cdr:to>
      <cdr:x>1</cdr:x>
      <cdr:y>0.67873</cdr:y>
    </cdr:to>
    <cdr:sp macro="" textlink="">
      <cdr:nvSpPr>
        <cdr:cNvPr id="49" name="Text Box 48"/>
        <cdr:cNvSpPr txBox="1"/>
      </cdr:nvSpPr>
      <cdr:spPr>
        <a:xfrm xmlns:a="http://schemas.openxmlformats.org/drawingml/2006/main">
          <a:off x="4762500" y="2647950"/>
          <a:ext cx="72390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Competitors</a:t>
          </a:r>
        </a:p>
      </cdr:txBody>
    </cdr:sp>
  </cdr:relSizeAnchor>
  <cdr:relSizeAnchor xmlns:cdr="http://schemas.openxmlformats.org/drawingml/2006/chartDrawing">
    <cdr:from>
      <cdr:x>0.83854</cdr:x>
      <cdr:y>0.73982</cdr:y>
    </cdr:from>
    <cdr:to>
      <cdr:x>0.96528</cdr:x>
      <cdr:y>0.8371</cdr:y>
    </cdr:to>
    <cdr:sp macro="" textlink="">
      <cdr:nvSpPr>
        <cdr:cNvPr id="50" name="Text Box 49"/>
        <cdr:cNvSpPr txBox="1"/>
      </cdr:nvSpPr>
      <cdr:spPr>
        <a:xfrm xmlns:a="http://schemas.openxmlformats.org/drawingml/2006/main">
          <a:off x="4600575" y="3114675"/>
          <a:ext cx="695325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Tax</a:t>
          </a:r>
          <a:r>
            <a:rPr lang="en-GB" sz="800" baseline="0" dirty="0"/>
            <a:t> </a:t>
          </a:r>
          <a:r>
            <a:rPr lang="en-GB" sz="1000" baseline="0" dirty="0"/>
            <a:t>Authorities</a:t>
          </a:r>
          <a:endParaRPr lang="en-GB" sz="1000" dirty="0"/>
        </a:p>
      </cdr:txBody>
    </cdr:sp>
  </cdr:relSizeAnchor>
  <cdr:relSizeAnchor xmlns:cdr="http://schemas.openxmlformats.org/drawingml/2006/chartDrawing">
    <cdr:from>
      <cdr:x>0.77778</cdr:x>
      <cdr:y>0.85747</cdr:y>
    </cdr:from>
    <cdr:to>
      <cdr:x>0.96701</cdr:x>
      <cdr:y>0.90272</cdr:y>
    </cdr:to>
    <cdr:sp macro="" textlink="">
      <cdr:nvSpPr>
        <cdr:cNvPr id="51" name="Text Box 50"/>
        <cdr:cNvSpPr txBox="1"/>
      </cdr:nvSpPr>
      <cdr:spPr>
        <a:xfrm xmlns:a="http://schemas.openxmlformats.org/drawingml/2006/main">
          <a:off x="4267200" y="3609976"/>
          <a:ext cx="103822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Social</a:t>
          </a:r>
          <a:r>
            <a:rPr lang="en-GB" sz="800" dirty="0"/>
            <a:t> </a:t>
          </a:r>
          <a:r>
            <a:rPr lang="en-GB" sz="1000" dirty="0"/>
            <a:t>Security</a:t>
          </a:r>
        </a:p>
      </cdr:txBody>
    </cdr:sp>
  </cdr:relSizeAnchor>
  <cdr:relSizeAnchor xmlns:cdr="http://schemas.openxmlformats.org/drawingml/2006/chartDrawing">
    <cdr:from>
      <cdr:x>0.5434</cdr:x>
      <cdr:y>0.69231</cdr:y>
    </cdr:from>
    <cdr:to>
      <cdr:x>0.7066</cdr:x>
      <cdr:y>0.95475</cdr:y>
    </cdr:to>
    <cdr:cxnSp macro="">
      <cdr:nvCxnSpPr>
        <cdr:cNvPr id="53" name="Straight Arrow Connector 52"/>
        <cdr:cNvCxnSpPr/>
      </cdr:nvCxnSpPr>
      <cdr:spPr>
        <a:xfrm xmlns:a="http://schemas.openxmlformats.org/drawingml/2006/main" flipH="1" flipV="1">
          <a:off x="2981326" y="2914651"/>
          <a:ext cx="895349" cy="110489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0.69618</cdr:x>
      <cdr:y>0.94796</cdr:y>
    </cdr:from>
    <cdr:to>
      <cdr:x>0.89757</cdr:x>
      <cdr:y>1</cdr:y>
    </cdr:to>
    <cdr:sp macro="" textlink="">
      <cdr:nvSpPr>
        <cdr:cNvPr id="54" name="Text Box 53"/>
        <cdr:cNvSpPr txBox="1"/>
      </cdr:nvSpPr>
      <cdr:spPr>
        <a:xfrm xmlns:a="http://schemas.openxmlformats.org/drawingml/2006/main">
          <a:off x="3819525" y="3990975"/>
          <a:ext cx="110490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Employees</a:t>
          </a:r>
        </a:p>
      </cdr:txBody>
    </cdr:sp>
  </cdr:relSizeAnchor>
  <cdr:relSizeAnchor xmlns:cdr="http://schemas.openxmlformats.org/drawingml/2006/chartDrawing">
    <cdr:from>
      <cdr:x>0.45833</cdr:x>
      <cdr:y>0.34615</cdr:y>
    </cdr:from>
    <cdr:to>
      <cdr:x>0.47396</cdr:x>
      <cdr:y>0.40724</cdr:y>
    </cdr:to>
    <cdr:cxnSp macro="">
      <cdr:nvCxnSpPr>
        <cdr:cNvPr id="60" name="Straight Arrow Connector 59"/>
        <cdr:cNvCxnSpPr/>
      </cdr:nvCxnSpPr>
      <cdr:spPr>
        <a:xfrm xmlns:a="http://schemas.openxmlformats.org/drawingml/2006/main">
          <a:off x="2514600" y="1457325"/>
          <a:ext cx="85725" cy="2571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0.39757</cdr:x>
      <cdr:y>0.39819</cdr:y>
    </cdr:from>
    <cdr:to>
      <cdr:x>0.43056</cdr:x>
      <cdr:y>0.44344</cdr:y>
    </cdr:to>
    <cdr:cxnSp macro="">
      <cdr:nvCxnSpPr>
        <cdr:cNvPr id="62" name="Straight Arrow Connector 61"/>
        <cdr:cNvCxnSpPr/>
      </cdr:nvCxnSpPr>
      <cdr:spPr>
        <a:xfrm xmlns:a="http://schemas.openxmlformats.org/drawingml/2006/main">
          <a:off x="2181225" y="1676400"/>
          <a:ext cx="180975" cy="1905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0.34201</cdr:x>
      <cdr:y>0.52715</cdr:y>
    </cdr:from>
    <cdr:to>
      <cdr:x>0.39583</cdr:x>
      <cdr:y>0.53394</cdr:y>
    </cdr:to>
    <cdr:cxnSp macro="">
      <cdr:nvCxnSpPr>
        <cdr:cNvPr id="64" name="Straight Arrow Connector 63"/>
        <cdr:cNvCxnSpPr/>
      </cdr:nvCxnSpPr>
      <cdr:spPr>
        <a:xfrm xmlns:a="http://schemas.openxmlformats.org/drawingml/2006/main">
          <a:off x="1876425" y="2219325"/>
          <a:ext cx="295275" cy="285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0.38021</cdr:x>
      <cdr:y>0.64706</cdr:y>
    </cdr:from>
    <cdr:to>
      <cdr:x>0.42014</cdr:x>
      <cdr:y>0.69005</cdr:y>
    </cdr:to>
    <cdr:cxnSp macro="">
      <cdr:nvCxnSpPr>
        <cdr:cNvPr id="66" name="Straight Arrow Connector 65"/>
        <cdr:cNvCxnSpPr/>
      </cdr:nvCxnSpPr>
      <cdr:spPr>
        <a:xfrm xmlns:a="http://schemas.openxmlformats.org/drawingml/2006/main" flipV="1">
          <a:off x="2085975" y="2724150"/>
          <a:ext cx="219075" cy="1809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0.40171</cdr:x>
      <cdr:y>0.11111</cdr:y>
    </cdr:from>
    <cdr:to>
      <cdr:x>0.49573</cdr:x>
      <cdr:y>0.29953</cdr:y>
    </cdr:to>
    <cdr:sp macro="" textlink="">
      <cdr:nvSpPr>
        <cdr:cNvPr id="68" name="Text Box 67"/>
        <cdr:cNvSpPr txBox="1"/>
      </cdr:nvSpPr>
      <cdr:spPr>
        <a:xfrm xmlns:a="http://schemas.openxmlformats.org/drawingml/2006/main">
          <a:off x="3384376" y="648072"/>
          <a:ext cx="792088" cy="1098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 smtClean="0"/>
            <a:t>Bankruptcy</a:t>
          </a:r>
        </a:p>
        <a:p xmlns:a="http://schemas.openxmlformats.org/drawingml/2006/main">
          <a:r>
            <a:rPr lang="en-GB" sz="800" dirty="0" smtClean="0"/>
            <a:t>/</a:t>
          </a:r>
          <a:r>
            <a:rPr lang="en-GB" sz="1000" dirty="0" smtClean="0"/>
            <a:t>insolvency</a:t>
          </a:r>
          <a:r>
            <a:rPr lang="en-GB" sz="800" dirty="0" smtClean="0"/>
            <a:t> </a:t>
          </a:r>
          <a:r>
            <a:rPr lang="en-GB" sz="1000" dirty="0" smtClean="0"/>
            <a:t>trustee</a:t>
          </a:r>
          <a:endParaRPr lang="en-GB" sz="1000" dirty="0"/>
        </a:p>
      </cdr:txBody>
    </cdr:sp>
  </cdr:relSizeAnchor>
  <cdr:relSizeAnchor xmlns:cdr="http://schemas.openxmlformats.org/drawingml/2006/chartDrawing">
    <cdr:from>
      <cdr:x>0.28205</cdr:x>
      <cdr:y>0.19753</cdr:y>
    </cdr:from>
    <cdr:to>
      <cdr:x>0.40278</cdr:x>
      <cdr:y>0.34389</cdr:y>
    </cdr:to>
    <cdr:sp macro="" textlink="">
      <cdr:nvSpPr>
        <cdr:cNvPr id="69" name="Text Box 68"/>
        <cdr:cNvSpPr txBox="1"/>
      </cdr:nvSpPr>
      <cdr:spPr>
        <a:xfrm xmlns:a="http://schemas.openxmlformats.org/drawingml/2006/main">
          <a:off x="2376264" y="1152128"/>
          <a:ext cx="1017132" cy="8536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Subsidiary</a:t>
          </a:r>
        </a:p>
      </cdr:txBody>
    </cdr:sp>
  </cdr:relSizeAnchor>
  <cdr:relSizeAnchor xmlns:cdr="http://schemas.openxmlformats.org/drawingml/2006/chartDrawing">
    <cdr:from>
      <cdr:x>0.21354</cdr:x>
      <cdr:y>0.44796</cdr:y>
    </cdr:from>
    <cdr:to>
      <cdr:x>0.33681</cdr:x>
      <cdr:y>0.56335</cdr:y>
    </cdr:to>
    <cdr:sp macro="" textlink="">
      <cdr:nvSpPr>
        <cdr:cNvPr id="70" name="Text Box 69"/>
        <cdr:cNvSpPr txBox="1"/>
      </cdr:nvSpPr>
      <cdr:spPr>
        <a:xfrm xmlns:a="http://schemas.openxmlformats.org/drawingml/2006/main">
          <a:off x="1171575" y="1885949"/>
          <a:ext cx="676275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Company</a:t>
          </a:r>
          <a:r>
            <a:rPr lang="en-GB" sz="800" dirty="0"/>
            <a:t> </a:t>
          </a:r>
          <a:r>
            <a:rPr lang="en-GB" sz="1000" dirty="0" smtClean="0"/>
            <a:t>Itself</a:t>
          </a:r>
          <a:endParaRPr lang="en-GB" sz="1000" dirty="0"/>
        </a:p>
      </cdr:txBody>
    </cdr:sp>
  </cdr:relSizeAnchor>
  <cdr:relSizeAnchor xmlns:cdr="http://schemas.openxmlformats.org/drawingml/2006/chartDrawing">
    <cdr:from>
      <cdr:x>0.26563</cdr:x>
      <cdr:y>0.70815</cdr:y>
    </cdr:from>
    <cdr:to>
      <cdr:x>0.42014</cdr:x>
      <cdr:y>0.83258</cdr:y>
    </cdr:to>
    <cdr:sp macro="" textlink="">
      <cdr:nvSpPr>
        <cdr:cNvPr id="71" name="Text Box 70"/>
        <cdr:cNvSpPr txBox="1"/>
      </cdr:nvSpPr>
      <cdr:spPr>
        <a:xfrm xmlns:a="http://schemas.openxmlformats.org/drawingml/2006/main">
          <a:off x="1457325" y="2981326"/>
          <a:ext cx="847725" cy="523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Other</a:t>
          </a:r>
          <a:r>
            <a:rPr lang="en-GB" sz="800" dirty="0"/>
            <a:t> </a:t>
          </a:r>
          <a:r>
            <a:rPr lang="en-GB" sz="1000" dirty="0"/>
            <a:t>insured</a:t>
          </a:r>
          <a:r>
            <a:rPr lang="en-GB" sz="800" dirty="0"/>
            <a:t> </a:t>
          </a:r>
          <a:r>
            <a:rPr lang="en-GB" sz="1000" dirty="0"/>
            <a:t>individuals</a:t>
          </a:r>
          <a:r>
            <a:rPr lang="en-GB" sz="800" baseline="0" dirty="0"/>
            <a:t> (</a:t>
          </a:r>
          <a:r>
            <a:rPr lang="en-GB" sz="1000" baseline="0" dirty="0"/>
            <a:t>D&amp;O</a:t>
          </a:r>
          <a:r>
            <a:rPr lang="en-GB" sz="800" baseline="0" dirty="0"/>
            <a:t>)</a:t>
          </a:r>
          <a:endParaRPr lang="en-GB" sz="800" dirty="0"/>
        </a:p>
      </cdr:txBody>
    </cdr:sp>
  </cdr:relSizeAnchor>
  <cdr:relSizeAnchor xmlns:cdr="http://schemas.openxmlformats.org/drawingml/2006/chartDrawing">
    <cdr:from>
      <cdr:x>0.32986</cdr:x>
      <cdr:y>0.54977</cdr:y>
    </cdr:from>
    <cdr:to>
      <cdr:x>0.42882</cdr:x>
      <cdr:y>0.64027</cdr:y>
    </cdr:to>
    <cdr:sp macro="" textlink="">
      <cdr:nvSpPr>
        <cdr:cNvPr id="72" name="Text Box 71"/>
        <cdr:cNvSpPr txBox="1"/>
      </cdr:nvSpPr>
      <cdr:spPr>
        <a:xfrm xmlns:a="http://schemas.openxmlformats.org/drawingml/2006/main">
          <a:off x="1809749" y="2314575"/>
          <a:ext cx="542925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Internal</a:t>
          </a:r>
          <a:r>
            <a:rPr lang="en-GB" sz="800" dirty="0"/>
            <a:t> </a:t>
          </a:r>
          <a:r>
            <a:rPr lang="en-GB" sz="1000" dirty="0"/>
            <a:t>Claims</a:t>
          </a:r>
        </a:p>
      </cdr:txBody>
    </cdr:sp>
  </cdr:relSizeAnchor>
  <cdr:relSizeAnchor xmlns:cdr="http://schemas.openxmlformats.org/drawingml/2006/chartDrawing">
    <cdr:from>
      <cdr:x>0.57639</cdr:x>
      <cdr:y>0.4819</cdr:y>
    </cdr:from>
    <cdr:to>
      <cdr:x>0.71007</cdr:x>
      <cdr:y>0.57014</cdr:y>
    </cdr:to>
    <cdr:sp macro="" textlink="">
      <cdr:nvSpPr>
        <cdr:cNvPr id="81" name="Text Box 80"/>
        <cdr:cNvSpPr txBox="1"/>
      </cdr:nvSpPr>
      <cdr:spPr>
        <a:xfrm xmlns:a="http://schemas.openxmlformats.org/drawingml/2006/main">
          <a:off x="3162300" y="2028825"/>
          <a:ext cx="733426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External</a:t>
          </a:r>
          <a:r>
            <a:rPr lang="en-GB" sz="800" dirty="0"/>
            <a:t> </a:t>
          </a:r>
          <a:r>
            <a:rPr lang="en-GB" sz="1000" dirty="0"/>
            <a:t>Claims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31323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1323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31323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13232"/>
                </a:solidFill>
              </a:defRPr>
            </a:lvl1pPr>
          </a:lstStyle>
          <a:p>
            <a:pPr>
              <a:defRPr/>
            </a:pPr>
            <a:fld id="{46819B6F-6D28-FF44-9D43-4BF3D5EF92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812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31323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1323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3900" y="739775"/>
            <a:ext cx="534987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89515"/>
            <a:ext cx="4984961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31323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313232"/>
                </a:solidFill>
              </a:defRPr>
            </a:lvl1pPr>
          </a:lstStyle>
          <a:p>
            <a:pPr>
              <a:defRPr/>
            </a:pPr>
            <a:fld id="{841B0060-88DF-F543-BE26-E1B03D66A8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17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0ABF19-DB4D-584A-A359-ED54B09C3188}" type="slidenum">
              <a:rPr lang="en-US"/>
              <a:pPr/>
              <a:t>0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___________________________________________________________________________________________________________________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_______________________________________________________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1B0060-88DF-F543-BE26-E1B03D66A8A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aon_logo_red-N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000" y="5938838"/>
            <a:ext cx="164465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395288" y="6459538"/>
            <a:ext cx="6408737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7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Aon UK Limited is authorised and regulated by the Financial Conduct Authority</a:t>
            </a:r>
          </a:p>
          <a:p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781050"/>
            <a:ext cx="8583613" cy="822325"/>
          </a:xfrm>
        </p:spPr>
        <p:txBody>
          <a:bodyPr anchor="t"/>
          <a:lstStyle>
            <a:lvl1pPr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1830388"/>
            <a:ext cx="8583613" cy="990600"/>
          </a:xfrm>
        </p:spPr>
        <p:txBody>
          <a:bodyPr/>
          <a:lstStyle>
            <a:lvl1pPr marL="0" indent="0">
              <a:buFont typeface="Wingdings" charset="2"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20700" y="6099175"/>
            <a:ext cx="2063750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 rot="5400000">
            <a:off x="-1739487" y="3349603"/>
            <a:ext cx="4771504" cy="32880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 smtClean="0"/>
              <a:t>Business Unit/Tier 2 (Mandatory)</a:t>
            </a:r>
            <a:r>
              <a:rPr lang="en-GB" b="0" dirty="0" smtClean="0"/>
              <a:t>  </a:t>
            </a:r>
            <a:r>
              <a:rPr lang="en-GB" b="0" dirty="0" smtClean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 dirty="0" smtClean="0">
                <a:solidFill>
                  <a:schemeClr val="bg2"/>
                </a:solidFill>
              </a:rPr>
            </a:br>
            <a:r>
              <a:rPr lang="en-GB" b="0" dirty="0" smtClean="0">
                <a:solidFill>
                  <a:schemeClr val="bg2"/>
                </a:solidFill>
              </a:rPr>
              <a:t>Proprietary &amp; Confidential (Optional)  |  Date (Optional)</a:t>
            </a:r>
          </a:p>
          <a:p>
            <a:pPr>
              <a:defRPr/>
            </a:pPr>
            <a:r>
              <a:rPr lang="en-GB" dirty="0" smtClean="0"/>
              <a:t>Aon UK Limited is authorised and regulated by the Financial Conduct Authority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8628DD-2F0E-BF4C-AF1A-E74AFEC5F6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304800"/>
            <a:ext cx="22288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5341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A53DEA-907D-9A46-9353-3B10A9CF36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3"/>
          <p:cNvSpPr txBox="1">
            <a:spLocks/>
          </p:cNvSpPr>
          <p:nvPr userDrawn="1"/>
        </p:nvSpPr>
        <p:spPr bwMode="auto">
          <a:xfrm rot="5400000">
            <a:off x="-1739487" y="2547939"/>
            <a:ext cx="4771504" cy="328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Business Unit/Tier 2 (Mandatory)</a:t>
            </a:r>
            <a:r>
              <a:rPr kumimoji="0" lang="en-GB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 </a:t>
            </a:r>
            <a:r>
              <a:rPr kumimoji="0" lang="en-GB" sz="7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|  Market/Division/Tier 3 (Optional)  |  Practice Group/Tier 4 (Optional)</a:t>
            </a:r>
            <a:br>
              <a:rPr kumimoji="0" lang="en-GB" sz="7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kumimoji="0" lang="en-GB" sz="7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Proprietary &amp; Confidential (Optional)  |  Date (Optional)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Aon UK Limited is authorised and regulated by the Financial Conduct Authority</a:t>
            </a:r>
            <a:endParaRPr kumimoji="0" lang="en-GB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 smtClean="0"/>
              <a:t>Business Unit/Tier 2 (Mandatory)</a:t>
            </a:r>
            <a:r>
              <a:rPr lang="en-GB" b="0" dirty="0" smtClean="0"/>
              <a:t>  </a:t>
            </a:r>
            <a:r>
              <a:rPr lang="en-GB" b="0" dirty="0" smtClean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 dirty="0" smtClean="0">
                <a:solidFill>
                  <a:schemeClr val="bg2"/>
                </a:solidFill>
              </a:rPr>
            </a:br>
            <a:r>
              <a:rPr lang="en-GB" b="0" dirty="0" smtClean="0">
                <a:solidFill>
                  <a:schemeClr val="bg2"/>
                </a:solidFill>
              </a:rPr>
              <a:t>Proprietary &amp; Confidential (Optional)  |  Date (Optional)</a:t>
            </a:r>
          </a:p>
          <a:p>
            <a:pPr>
              <a:defRPr/>
            </a:pPr>
            <a:r>
              <a:rPr lang="en-GB" dirty="0" smtClean="0"/>
              <a:t>Aon UK Limited is authorised and regulated by the Financial Conduct Authority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0CD30C-0852-834A-A2C5-81882B7642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 smtClean="0"/>
              <a:t>Business Unit/Tier 2 (Mandatory)</a:t>
            </a:r>
            <a:r>
              <a:rPr lang="en-GB" b="0" dirty="0" smtClean="0"/>
              <a:t>  </a:t>
            </a:r>
            <a:r>
              <a:rPr lang="en-GB" b="0" dirty="0" smtClean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 dirty="0" smtClean="0">
                <a:solidFill>
                  <a:schemeClr val="bg2"/>
                </a:solidFill>
              </a:rPr>
            </a:br>
            <a:r>
              <a:rPr lang="en-GB" b="0" dirty="0" smtClean="0">
                <a:solidFill>
                  <a:schemeClr val="bg2"/>
                </a:solidFill>
              </a:rPr>
              <a:t>Proprietary &amp; Confidential (Optional)  |  Date (Optional)</a:t>
            </a:r>
          </a:p>
          <a:p>
            <a:pPr>
              <a:defRPr/>
            </a:pPr>
            <a:r>
              <a:rPr lang="en-GB" dirty="0" smtClean="0"/>
              <a:t>Aon UK Limited is authorised and regulated by the Financial Conduct Authority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F15687-6400-8F42-9B14-DAF01067A6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4588"/>
            <a:ext cx="4381500" cy="4951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144588"/>
            <a:ext cx="4381500" cy="4951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Business Unit/Tier 2 (Mandatory)</a:t>
            </a:r>
            <a:r>
              <a:rPr lang="en-GB" b="0"/>
              <a:t>  </a:t>
            </a:r>
            <a:r>
              <a:rPr lang="en-GB" b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>
                <a:solidFill>
                  <a:schemeClr val="bg2"/>
                </a:solidFill>
              </a:rPr>
            </a:br>
            <a:r>
              <a:rPr lang="en-GB" b="0">
                <a:solidFill>
                  <a:schemeClr val="bg2"/>
                </a:solidFill>
              </a:rPr>
              <a:t>Proprietary &amp; Confidential (Optional)  |  Date (Optional)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97DCC1-F0AE-C84C-9F4A-1C62D1166B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Business Unit/Tier 2 (Mandatory)</a:t>
            </a:r>
            <a:r>
              <a:rPr lang="en-GB" b="0"/>
              <a:t>  </a:t>
            </a:r>
            <a:r>
              <a:rPr lang="en-GB" b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>
                <a:solidFill>
                  <a:schemeClr val="bg2"/>
                </a:solidFill>
              </a:rPr>
            </a:br>
            <a:r>
              <a:rPr lang="en-GB" b="0">
                <a:solidFill>
                  <a:schemeClr val="bg2"/>
                </a:solidFill>
              </a:rPr>
              <a:t>Proprietary &amp; Confidential (Optional)  |  Date (Optional)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425625-1071-EE42-9401-AEBD10864E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 smtClean="0"/>
              <a:t>Business Unit/Tier 2 (Mandatory)</a:t>
            </a:r>
            <a:r>
              <a:rPr lang="en-GB" b="0" dirty="0" smtClean="0"/>
              <a:t>  </a:t>
            </a:r>
            <a:r>
              <a:rPr lang="en-GB" b="0" dirty="0" smtClean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 dirty="0" smtClean="0">
                <a:solidFill>
                  <a:schemeClr val="bg2"/>
                </a:solidFill>
              </a:rPr>
            </a:br>
            <a:r>
              <a:rPr lang="en-GB" b="0" dirty="0" smtClean="0">
                <a:solidFill>
                  <a:schemeClr val="bg2"/>
                </a:solidFill>
              </a:rPr>
              <a:t>Proprietary &amp; Confidential (Optional)  |  Date (Optional)</a:t>
            </a:r>
          </a:p>
          <a:p>
            <a:pPr>
              <a:defRPr/>
            </a:pPr>
            <a:r>
              <a:rPr lang="en-GB" dirty="0" smtClean="0"/>
              <a:t>Aon UK Limited is authorised and regulated by the Financial Conduct Authority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0ABC9F-1129-454E-9BB9-762CDBB613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 smtClean="0"/>
              <a:t>Business Unit/Tier 2 (Mandatory)</a:t>
            </a:r>
            <a:r>
              <a:rPr lang="en-GB" b="0" dirty="0" smtClean="0"/>
              <a:t>  </a:t>
            </a:r>
            <a:r>
              <a:rPr lang="en-GB" b="0" dirty="0" smtClean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 dirty="0" smtClean="0">
                <a:solidFill>
                  <a:schemeClr val="bg2"/>
                </a:solidFill>
              </a:rPr>
            </a:br>
            <a:r>
              <a:rPr lang="en-GB" b="0" dirty="0" smtClean="0">
                <a:solidFill>
                  <a:schemeClr val="bg2"/>
                </a:solidFill>
              </a:rPr>
              <a:t>Proprietary &amp; Confidential (Optional)  |  Date (Optional)</a:t>
            </a:r>
          </a:p>
          <a:p>
            <a:pPr>
              <a:defRPr/>
            </a:pPr>
            <a:r>
              <a:rPr lang="en-GB" dirty="0" smtClean="0"/>
              <a:t>Aon UK Limited is authorised and regulated by the Financial Conduct Authority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7014C8-9D59-934D-B1CA-8693240F0B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 smtClean="0"/>
              <a:t>Business Unit/Tier 2 (Mandatory)</a:t>
            </a:r>
            <a:r>
              <a:rPr lang="en-GB" b="0" dirty="0" smtClean="0"/>
              <a:t>  </a:t>
            </a:r>
            <a:r>
              <a:rPr lang="en-GB" b="0" dirty="0" smtClean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 dirty="0" smtClean="0">
                <a:solidFill>
                  <a:schemeClr val="bg2"/>
                </a:solidFill>
              </a:rPr>
            </a:br>
            <a:r>
              <a:rPr lang="en-GB" b="0" dirty="0" smtClean="0">
                <a:solidFill>
                  <a:schemeClr val="bg2"/>
                </a:solidFill>
              </a:rPr>
              <a:t>Proprietary &amp; Confidential (Optional)  |  Date (Optional)</a:t>
            </a:r>
          </a:p>
          <a:p>
            <a:pPr>
              <a:defRPr/>
            </a:pPr>
            <a:r>
              <a:rPr lang="en-GB" dirty="0" smtClean="0"/>
              <a:t>Aon UK Limited is authorised and regulated by the Financial Conduct Authority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F7B617-89B6-CB47-B8C5-C899355BBE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 smtClean="0"/>
              <a:t>Business Unit/Tier 2 (Mandatory)</a:t>
            </a:r>
            <a:r>
              <a:rPr lang="en-GB" b="0" dirty="0" smtClean="0"/>
              <a:t>  </a:t>
            </a:r>
            <a:r>
              <a:rPr lang="en-GB" b="0" dirty="0" smtClean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b="0" dirty="0" smtClean="0">
                <a:solidFill>
                  <a:schemeClr val="bg2"/>
                </a:solidFill>
              </a:rPr>
            </a:br>
            <a:r>
              <a:rPr lang="en-GB" b="0" dirty="0" smtClean="0">
                <a:solidFill>
                  <a:schemeClr val="bg2"/>
                </a:solidFill>
              </a:rPr>
              <a:t>Proprietary &amp; Confidential (Optional)  |  Date (Optional)</a:t>
            </a:r>
          </a:p>
          <a:p>
            <a:pPr>
              <a:defRPr/>
            </a:pPr>
            <a:r>
              <a:rPr lang="en-GB" dirty="0" smtClean="0"/>
              <a:t>Aon UK Limited is authorised and regulated by the Financial Conduct Authority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09D277-D749-DB4E-8190-BA643F8A28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89154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44588"/>
            <a:ext cx="8915400" cy="495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5300" y="6343650"/>
            <a:ext cx="6038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700" b="1"/>
            </a:lvl1pPr>
          </a:lstStyle>
          <a:p>
            <a:pPr>
              <a:defRPr/>
            </a:pPr>
            <a:r>
              <a:rPr lang="en-GB" dirty="0" smtClean="0"/>
              <a:t>Business Unit/Tier 2 (Mandatory)  </a:t>
            </a:r>
            <a:r>
              <a:rPr lang="en-GB" dirty="0" smtClean="0">
                <a:solidFill>
                  <a:schemeClr val="bg2"/>
                </a:solidFill>
              </a:rPr>
              <a:t>|  Market/Division/Tier 3 (Optional)  |  Practice Group/Tier 4 (Optional)</a:t>
            </a:r>
            <a:br>
              <a:rPr lang="en-GB" dirty="0" smtClean="0">
                <a:solidFill>
                  <a:schemeClr val="bg2"/>
                </a:solidFill>
              </a:rPr>
            </a:br>
            <a:r>
              <a:rPr lang="en-GB" dirty="0" smtClean="0">
                <a:solidFill>
                  <a:schemeClr val="bg2"/>
                </a:solidFill>
              </a:rPr>
              <a:t>Proprietary &amp; Confidential (Optional)  |  Date (Optional)</a:t>
            </a:r>
            <a:br>
              <a:rPr lang="en-GB" dirty="0" smtClean="0">
                <a:solidFill>
                  <a:schemeClr val="bg2"/>
                </a:solidFill>
              </a:rPr>
            </a:br>
            <a:r>
              <a:rPr lang="en-GB" dirty="0" smtClean="0"/>
              <a:t>Aon UK Limited is authorised and regulated by the Financial Conduct Authority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5713" y="6327775"/>
            <a:ext cx="31908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EE3571D-057D-2047-91D5-9E996200FF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95300" y="914400"/>
            <a:ext cx="8915400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31" name="Picture 32" descr="aon_logo_red-NP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569325" y="6284913"/>
            <a:ext cx="82232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rgbClr val="E11B2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Wingdings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  <a:ea typeface="+mn-ea"/>
        </a:defRPr>
      </a:lvl2pPr>
      <a:lvl3pPr marL="914400" indent="-228600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  <a:ea typeface="+mn-ea"/>
        </a:defRPr>
      </a:lvl3pPr>
      <a:lvl4pPr marL="1254125" indent="-22542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Wingdings" charset="2"/>
        <a:buChar char="s"/>
        <a:defRPr sz="1400">
          <a:solidFill>
            <a:schemeClr val="tx1"/>
          </a:solidFill>
          <a:latin typeface="+mn-lt"/>
          <a:ea typeface="+mn-ea"/>
        </a:defRPr>
      </a:lvl4pPr>
      <a:lvl5pPr marL="16002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Arial" charset="0"/>
        <a:buChar char="-"/>
        <a:defRPr sz="1400">
          <a:solidFill>
            <a:schemeClr val="tx1"/>
          </a:solidFill>
          <a:latin typeface="+mn-lt"/>
          <a:ea typeface="+mn-ea"/>
        </a:defRPr>
      </a:lvl5pPr>
      <a:lvl6pPr marL="20574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Arial" charset="0"/>
        <a:buChar char="-"/>
        <a:defRPr sz="1400">
          <a:solidFill>
            <a:schemeClr val="tx1"/>
          </a:solidFill>
          <a:latin typeface="+mn-lt"/>
          <a:ea typeface="+mn-ea"/>
        </a:defRPr>
      </a:lvl6pPr>
      <a:lvl7pPr marL="25146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Arial" charset="0"/>
        <a:buChar char="-"/>
        <a:defRPr sz="1400">
          <a:solidFill>
            <a:schemeClr val="tx1"/>
          </a:solidFill>
          <a:latin typeface="+mn-lt"/>
          <a:ea typeface="+mn-ea"/>
        </a:defRPr>
      </a:lvl7pPr>
      <a:lvl8pPr marL="29718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Arial" charset="0"/>
        <a:buChar char="-"/>
        <a:defRPr sz="1400">
          <a:solidFill>
            <a:schemeClr val="tx1"/>
          </a:solidFill>
          <a:latin typeface="+mn-lt"/>
          <a:ea typeface="+mn-ea"/>
        </a:defRPr>
      </a:lvl8pPr>
      <a:lvl9pPr marL="3429000" indent="-231775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Arial" charset="0"/>
        <a:buChar char="-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Directors’ and Officers’ Liability and Employment Practices Liability Seminar</a:t>
            </a:r>
            <a:r>
              <a:rPr lang="en-GB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9258" y="2279567"/>
            <a:ext cx="8583613" cy="1474286"/>
          </a:xfrm>
        </p:spPr>
        <p:txBody>
          <a:bodyPr/>
          <a:lstStyle/>
          <a:p>
            <a:r>
              <a:rPr lang="en-GB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Chris McMurray, Senior Financial Lines Underwriter (Scotland)</a:t>
            </a:r>
          </a:p>
          <a:p>
            <a:endParaRPr lang="en-GB" sz="2400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r>
              <a:rPr lang="en-GB" sz="24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August 2015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6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half" idx="4294967295"/>
          </p:nvPr>
        </p:nvGraphicFramePr>
        <p:xfrm>
          <a:off x="194471" y="908720"/>
          <a:ext cx="912701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11342" y="256674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Claims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17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261" y="336884"/>
            <a:ext cx="9006439" cy="5759116"/>
          </a:xfrm>
        </p:spPr>
        <p:txBody>
          <a:bodyPr/>
          <a:lstStyle/>
          <a:p>
            <a:pPr marL="660400" indent="-660400">
              <a:lnSpc>
                <a:spcPct val="80000"/>
              </a:lnSpc>
              <a:buFontTx/>
              <a:buAutoNum type="alphaUcPeriod" startAt="3"/>
            </a:pPr>
            <a:r>
              <a:rPr lang="en-GB" sz="1600" b="1" dirty="0">
                <a:solidFill>
                  <a:srgbClr val="002060"/>
                </a:solidFill>
              </a:rPr>
              <a:t>Recent D&amp;O cases &amp; </a:t>
            </a:r>
            <a:r>
              <a:rPr lang="en-GB" sz="1600" b="1" dirty="0" smtClean="0">
                <a:solidFill>
                  <a:srgbClr val="002060"/>
                </a:solidFill>
              </a:rPr>
              <a:t>claims</a:t>
            </a:r>
          </a:p>
          <a:p>
            <a:pPr marL="660400" indent="-660400">
              <a:lnSpc>
                <a:spcPct val="80000"/>
              </a:lnSpc>
              <a:buFontTx/>
              <a:buAutoNum type="alphaUcPeriod" startAt="3"/>
            </a:pPr>
            <a:endParaRPr lang="en-GB" sz="1600" dirty="0">
              <a:solidFill>
                <a:srgbClr val="002060"/>
              </a:solidFill>
            </a:endParaRPr>
          </a:p>
          <a:p>
            <a:pPr marL="1035050" lvl="1" indent="-577850">
              <a:lnSpc>
                <a:spcPct val="80000"/>
              </a:lnSpc>
              <a:buFontTx/>
              <a:buAutoNum type="romanLcPeriod"/>
            </a:pPr>
            <a:r>
              <a:rPr lang="en-GB" sz="1600" dirty="0">
                <a:solidFill>
                  <a:srgbClr val="002060"/>
                </a:solidFill>
              </a:rPr>
              <a:t>Slander			- insurer paid out £26,500 under D&amp;O policy due 		</a:t>
            </a:r>
            <a:r>
              <a:rPr lang="en-GB" sz="1600" dirty="0" smtClean="0">
                <a:solidFill>
                  <a:srgbClr val="002060"/>
                </a:solidFill>
              </a:rPr>
              <a:t>	  </a:t>
            </a:r>
            <a:r>
              <a:rPr lang="en-GB" sz="1600" dirty="0">
                <a:solidFill>
                  <a:srgbClr val="002060"/>
                </a:solidFill>
              </a:rPr>
              <a:t>	</a:t>
            </a:r>
            <a:r>
              <a:rPr lang="en-GB" sz="1600" dirty="0" smtClean="0">
                <a:solidFill>
                  <a:srgbClr val="002060"/>
                </a:solidFill>
              </a:rPr>
              <a:t>  to </a:t>
            </a:r>
            <a:r>
              <a:rPr lang="en-GB" sz="1600" dirty="0">
                <a:solidFill>
                  <a:srgbClr val="002060"/>
                </a:solidFill>
              </a:rPr>
              <a:t>comments made in public by a manager </a:t>
            </a:r>
            <a:r>
              <a:rPr lang="en-GB" sz="1600" dirty="0" smtClean="0">
                <a:solidFill>
                  <a:srgbClr val="002060"/>
                </a:solidFill>
              </a:rPr>
              <a:t>against </a:t>
            </a:r>
            <a:r>
              <a:rPr lang="en-GB" sz="1600" dirty="0">
                <a:solidFill>
                  <a:srgbClr val="002060"/>
                </a:solidFill>
              </a:rPr>
              <a:t>a </a:t>
            </a:r>
            <a:r>
              <a:rPr lang="en-GB" sz="1600" dirty="0" smtClean="0">
                <a:solidFill>
                  <a:srgbClr val="002060"/>
                </a:solidFill>
              </a:rPr>
              <a:t>  			  clothing </a:t>
            </a:r>
            <a:r>
              <a:rPr lang="en-GB" sz="1600" dirty="0">
                <a:solidFill>
                  <a:srgbClr val="002060"/>
                </a:solidFill>
              </a:rPr>
              <a:t>retail customer</a:t>
            </a:r>
          </a:p>
          <a:p>
            <a:pPr marL="1035050" lvl="1" indent="-577850">
              <a:lnSpc>
                <a:spcPct val="80000"/>
              </a:lnSpc>
              <a:buFontTx/>
              <a:buAutoNum type="romanLcPeriod"/>
            </a:pPr>
            <a:endParaRPr lang="en-GB" sz="1600" dirty="0">
              <a:solidFill>
                <a:srgbClr val="002060"/>
              </a:solidFill>
            </a:endParaRPr>
          </a:p>
          <a:p>
            <a:pPr marL="1035050" lvl="1" indent="-577850">
              <a:lnSpc>
                <a:spcPct val="80000"/>
              </a:lnSpc>
              <a:buFontTx/>
              <a:buAutoNum type="romanLcPeriod"/>
            </a:pPr>
            <a:r>
              <a:rPr lang="en-GB" sz="1600" dirty="0">
                <a:solidFill>
                  <a:srgbClr val="002060"/>
                </a:solidFill>
              </a:rPr>
              <a:t>Overstated company’s financial </a:t>
            </a:r>
            <a:r>
              <a:rPr lang="en-GB" sz="1600" dirty="0" smtClean="0">
                <a:solidFill>
                  <a:srgbClr val="002060"/>
                </a:solidFill>
              </a:rPr>
              <a:t>- </a:t>
            </a:r>
            <a:r>
              <a:rPr lang="en-GB" sz="1600" dirty="0">
                <a:solidFill>
                  <a:srgbClr val="002060"/>
                </a:solidFill>
              </a:rPr>
              <a:t>insured paid out £10,000 under D&amp;O policy</a:t>
            </a:r>
          </a:p>
          <a:p>
            <a:pPr marL="1035050" lvl="1" indent="-577850">
              <a:lnSpc>
                <a:spcPct val="80000"/>
              </a:lnSpc>
              <a:buFontTx/>
              <a:buNone/>
            </a:pPr>
            <a:r>
              <a:rPr lang="en-GB" sz="1600" dirty="0">
                <a:solidFill>
                  <a:srgbClr val="002060"/>
                </a:solidFill>
              </a:rPr>
              <a:t>	Position			</a:t>
            </a:r>
            <a:r>
              <a:rPr lang="en-GB" sz="1600" dirty="0" smtClean="0">
                <a:solidFill>
                  <a:srgbClr val="002060"/>
                </a:solidFill>
              </a:rPr>
              <a:t>   after </a:t>
            </a:r>
            <a:r>
              <a:rPr lang="en-GB" sz="1600" dirty="0">
                <a:solidFill>
                  <a:srgbClr val="002060"/>
                </a:solidFill>
              </a:rPr>
              <a:t>a director overstated solvency and profit 	</a:t>
            </a:r>
            <a:r>
              <a:rPr lang="en-GB" sz="1600" dirty="0" smtClean="0">
                <a:solidFill>
                  <a:srgbClr val="002060"/>
                </a:solidFill>
              </a:rPr>
              <a:t>	</a:t>
            </a:r>
            <a:r>
              <a:rPr lang="en-GB" sz="1600" dirty="0">
                <a:solidFill>
                  <a:srgbClr val="002060"/>
                </a:solidFill>
              </a:rPr>
              <a:t>		</a:t>
            </a:r>
            <a:r>
              <a:rPr lang="en-GB" sz="1600" dirty="0" smtClean="0">
                <a:solidFill>
                  <a:srgbClr val="002060"/>
                </a:solidFill>
              </a:rPr>
              <a:t>   levels </a:t>
            </a:r>
            <a:r>
              <a:rPr lang="en-GB" sz="1600" dirty="0">
                <a:solidFill>
                  <a:srgbClr val="002060"/>
                </a:solidFill>
              </a:rPr>
              <a:t>to potential investors</a:t>
            </a:r>
          </a:p>
          <a:p>
            <a:pPr marL="1035050" lvl="1" indent="-577850">
              <a:lnSpc>
                <a:spcPct val="80000"/>
              </a:lnSpc>
              <a:buFontTx/>
              <a:buNone/>
            </a:pPr>
            <a:endParaRPr lang="en-GB" sz="1600" dirty="0">
              <a:solidFill>
                <a:srgbClr val="002060"/>
              </a:solidFill>
            </a:endParaRPr>
          </a:p>
          <a:p>
            <a:pPr marL="1035050" lvl="1" indent="-577850">
              <a:lnSpc>
                <a:spcPct val="80000"/>
              </a:lnSpc>
              <a:buFontTx/>
              <a:buAutoNum type="romanLcPeriod" startAt="3"/>
            </a:pPr>
            <a:r>
              <a:rPr lang="en-GB" sz="1600" dirty="0">
                <a:solidFill>
                  <a:srgbClr val="002060"/>
                </a:solidFill>
              </a:rPr>
              <a:t>Hefty damages award </a:t>
            </a:r>
            <a:r>
              <a:rPr lang="en-GB" sz="1600" dirty="0" smtClean="0">
                <a:solidFill>
                  <a:srgbClr val="002060"/>
                </a:solidFill>
              </a:rPr>
              <a:t>against - </a:t>
            </a:r>
            <a:r>
              <a:rPr lang="en-GB" sz="1600" dirty="0">
                <a:solidFill>
                  <a:srgbClr val="002060"/>
                </a:solidFill>
              </a:rPr>
              <a:t>in </a:t>
            </a:r>
            <a:r>
              <a:rPr lang="en-GB" sz="1600" u="sng" dirty="0">
                <a:solidFill>
                  <a:srgbClr val="002060"/>
                </a:solidFill>
              </a:rPr>
              <a:t>ODC Securities v McGrath (2013)</a:t>
            </a:r>
            <a:r>
              <a:rPr lang="en-GB" sz="1600" dirty="0">
                <a:solidFill>
                  <a:srgbClr val="002060"/>
                </a:solidFill>
              </a:rPr>
              <a:t> the </a:t>
            </a:r>
            <a:r>
              <a:rPr lang="en-GB" sz="1600" dirty="0" smtClean="0">
                <a:solidFill>
                  <a:srgbClr val="002060"/>
                </a:solidFill>
              </a:rPr>
              <a:t>High</a:t>
            </a:r>
            <a:br>
              <a:rPr lang="en-GB" sz="1600" dirty="0" smtClean="0">
                <a:solidFill>
                  <a:srgbClr val="002060"/>
                </a:solidFill>
              </a:rPr>
            </a:br>
            <a:r>
              <a:rPr lang="en-GB" sz="1600" dirty="0" smtClean="0">
                <a:solidFill>
                  <a:srgbClr val="002060"/>
                </a:solidFill>
              </a:rPr>
              <a:t>dishonest </a:t>
            </a:r>
            <a:r>
              <a:rPr lang="en-GB" sz="1600" dirty="0">
                <a:solidFill>
                  <a:srgbClr val="002060"/>
                </a:solidFill>
              </a:rPr>
              <a:t>director		</a:t>
            </a:r>
            <a:r>
              <a:rPr lang="en-GB" sz="1600" dirty="0" smtClean="0">
                <a:solidFill>
                  <a:srgbClr val="002060"/>
                </a:solidFill>
              </a:rPr>
              <a:t>  Court </a:t>
            </a:r>
            <a:r>
              <a:rPr lang="en-GB" sz="1600" dirty="0">
                <a:solidFill>
                  <a:srgbClr val="002060"/>
                </a:solidFill>
              </a:rPr>
              <a:t>awarded damages of £5 million against a 			</a:t>
            </a:r>
            <a:r>
              <a:rPr lang="en-GB" sz="1600" dirty="0" smtClean="0">
                <a:solidFill>
                  <a:srgbClr val="002060"/>
                </a:solidFill>
              </a:rPr>
              <a:t>	  dishonest </a:t>
            </a:r>
            <a:r>
              <a:rPr lang="en-GB" sz="1600" dirty="0">
                <a:solidFill>
                  <a:srgbClr val="002060"/>
                </a:solidFill>
              </a:rPr>
              <a:t>director in breach of fiduciary duties</a:t>
            </a:r>
          </a:p>
          <a:p>
            <a:pPr marL="1035050" lvl="1" indent="-577850">
              <a:lnSpc>
                <a:spcPct val="80000"/>
              </a:lnSpc>
              <a:buFontTx/>
              <a:buAutoNum type="romanLcPeriod" startAt="3"/>
            </a:pPr>
            <a:endParaRPr lang="en-GB" sz="1600" dirty="0">
              <a:solidFill>
                <a:srgbClr val="002060"/>
              </a:solidFill>
            </a:endParaRPr>
          </a:p>
          <a:p>
            <a:pPr marL="1035050" lvl="1" indent="-577850">
              <a:lnSpc>
                <a:spcPct val="80000"/>
              </a:lnSpc>
              <a:buFontTx/>
              <a:buAutoNum type="romanLcPeriod" startAt="3"/>
            </a:pPr>
            <a:r>
              <a:rPr lang="en-GB" sz="1600" dirty="0" smtClean="0">
                <a:solidFill>
                  <a:srgbClr val="002060"/>
                </a:solidFill>
              </a:rPr>
              <a:t>Three monkeys’ defence of	- Aberdeen Sheriff awarded damages of</a:t>
            </a:r>
          </a:p>
          <a:p>
            <a:pPr marL="1035050" lvl="1" indent="-577850">
              <a:lnSpc>
                <a:spcPct val="80000"/>
              </a:lnSpc>
              <a:buFontTx/>
              <a:buNone/>
            </a:pPr>
            <a:r>
              <a:rPr lang="en-GB" sz="1600" dirty="0" smtClean="0">
                <a:solidFill>
                  <a:srgbClr val="002060"/>
                </a:solidFill>
              </a:rPr>
              <a:t>	no avail 			   £100,000 to a liquidator against a former 			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smtClean="0">
                <a:solidFill>
                  <a:srgbClr val="002060"/>
                </a:solidFill>
              </a:rPr>
              <a:t>                 director who claimed to be unaware of</a:t>
            </a:r>
          </a:p>
          <a:p>
            <a:pPr marL="1035050" lvl="1" indent="-577850">
              <a:lnSpc>
                <a:spcPct val="80000"/>
              </a:lnSpc>
              <a:buFontTx/>
              <a:buNone/>
            </a:pPr>
            <a:r>
              <a:rPr lang="en-GB" sz="1600" dirty="0" smtClean="0">
                <a:solidFill>
                  <a:srgbClr val="002060"/>
                </a:solidFill>
              </a:rPr>
              <a:t>				  wrongdoing taking place in case of </a:t>
            </a:r>
            <a:r>
              <a:rPr lang="en-GB" sz="1600" u="sng" dirty="0" smtClean="0">
                <a:solidFill>
                  <a:srgbClr val="002060"/>
                </a:solidFill>
              </a:rPr>
              <a:t>McGregor</a:t>
            </a:r>
          </a:p>
          <a:p>
            <a:pPr marL="1035050" lvl="1" indent="-577850">
              <a:lnSpc>
                <a:spcPct val="80000"/>
              </a:lnSpc>
              <a:buFontTx/>
              <a:buNone/>
            </a:pPr>
            <a:r>
              <a:rPr lang="en-GB" sz="1600" dirty="0">
                <a:solidFill>
                  <a:srgbClr val="002060"/>
                </a:solidFill>
              </a:rPr>
              <a:t>				</a:t>
            </a:r>
            <a:r>
              <a:rPr lang="en-GB" sz="1600" dirty="0" smtClean="0">
                <a:solidFill>
                  <a:srgbClr val="002060"/>
                </a:solidFill>
              </a:rPr>
              <a:t>  </a:t>
            </a:r>
            <a:r>
              <a:rPr lang="en-GB" sz="1600" u="sng" dirty="0" smtClean="0">
                <a:solidFill>
                  <a:srgbClr val="002060"/>
                </a:solidFill>
              </a:rPr>
              <a:t>Glazing </a:t>
            </a:r>
            <a:r>
              <a:rPr lang="en-GB" sz="1600" u="sng" dirty="0">
                <a:solidFill>
                  <a:srgbClr val="002060"/>
                </a:solidFill>
              </a:rPr>
              <a:t>Ltd v McGregor</a:t>
            </a:r>
            <a:r>
              <a:rPr lang="en-GB" sz="1600" dirty="0">
                <a:solidFill>
                  <a:srgbClr val="002060"/>
                </a:solidFill>
              </a:rPr>
              <a:t> (2013)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35050" lvl="1" indent="-577850">
              <a:buFontTx/>
              <a:buAutoNum type="romanLcPeriod" startAt="5"/>
            </a:pPr>
            <a:r>
              <a:rPr lang="en-GB" sz="1600" dirty="0">
                <a:solidFill>
                  <a:srgbClr val="002060"/>
                </a:solidFill>
              </a:rPr>
              <a:t>Managing Director to repay	- The Court of Session in </a:t>
            </a:r>
            <a:r>
              <a:rPr lang="en-GB" sz="1600" u="sng" dirty="0">
                <a:solidFill>
                  <a:srgbClr val="002060"/>
                </a:solidFill>
              </a:rPr>
              <a:t>Parks of Hamilton</a:t>
            </a:r>
          </a:p>
          <a:p>
            <a:pPr marL="1035050" lvl="1" indent="-577850">
              <a:buFontTx/>
              <a:buNone/>
            </a:pPr>
            <a:r>
              <a:rPr lang="en-GB" sz="1600" dirty="0">
                <a:solidFill>
                  <a:srgbClr val="002060"/>
                </a:solidFill>
              </a:rPr>
              <a:t>	£50,000			</a:t>
            </a:r>
            <a:r>
              <a:rPr lang="en-GB" sz="1600" dirty="0" smtClean="0">
                <a:solidFill>
                  <a:srgbClr val="002060"/>
                </a:solidFill>
              </a:rPr>
              <a:t>  </a:t>
            </a:r>
            <a:r>
              <a:rPr lang="en-GB" sz="1600" u="sng" dirty="0" smtClean="0">
                <a:solidFill>
                  <a:srgbClr val="002060"/>
                </a:solidFill>
              </a:rPr>
              <a:t>(Holdings</a:t>
            </a:r>
            <a:r>
              <a:rPr lang="en-GB" sz="1600" u="sng" dirty="0">
                <a:solidFill>
                  <a:srgbClr val="002060"/>
                </a:solidFill>
              </a:rPr>
              <a:t>) Ltd v Campbell</a:t>
            </a:r>
            <a:r>
              <a:rPr lang="en-GB" sz="1600" dirty="0">
                <a:solidFill>
                  <a:srgbClr val="002060"/>
                </a:solidFill>
              </a:rPr>
              <a:t> (2013) held that a 				</a:t>
            </a:r>
            <a:r>
              <a:rPr lang="en-GB" sz="1600" dirty="0" smtClean="0">
                <a:solidFill>
                  <a:srgbClr val="002060"/>
                </a:solidFill>
              </a:rPr>
              <a:t>	  director </a:t>
            </a:r>
            <a:r>
              <a:rPr lang="en-GB" sz="1600" dirty="0">
                <a:solidFill>
                  <a:srgbClr val="002060"/>
                </a:solidFill>
              </a:rPr>
              <a:t>had been in breach of his fiduciary 		</a:t>
            </a:r>
            <a:r>
              <a:rPr lang="en-GB" sz="1600" dirty="0" smtClean="0">
                <a:solidFill>
                  <a:srgbClr val="002060"/>
                </a:solidFill>
              </a:rPr>
              <a:t>	 </a:t>
            </a:r>
            <a:r>
              <a:rPr lang="en-GB" sz="1600" dirty="0">
                <a:solidFill>
                  <a:srgbClr val="002060"/>
                </a:solidFill>
              </a:rPr>
              <a:t>		</a:t>
            </a:r>
            <a:r>
              <a:rPr lang="en-GB" sz="1600" dirty="0" smtClean="0">
                <a:solidFill>
                  <a:srgbClr val="002060"/>
                </a:solidFill>
              </a:rPr>
              <a:t>  duties </a:t>
            </a:r>
            <a:r>
              <a:rPr lang="en-GB" sz="1600" dirty="0">
                <a:solidFill>
                  <a:srgbClr val="002060"/>
                </a:solidFill>
              </a:rPr>
              <a:t>in a sale negotiation</a:t>
            </a:r>
          </a:p>
          <a:p>
            <a:pPr marL="1035050" lvl="1" indent="-577850">
              <a:buFontTx/>
              <a:buNone/>
            </a:pPr>
            <a:r>
              <a:rPr lang="en-GB" sz="1600" dirty="0">
                <a:solidFill>
                  <a:srgbClr val="002060"/>
                </a:solidFill>
              </a:rPr>
              <a:t>	</a:t>
            </a:r>
            <a:endParaRPr lang="en-US" sz="1600" dirty="0">
              <a:solidFill>
                <a:srgbClr val="002060"/>
              </a:solidFill>
            </a:endParaRPr>
          </a:p>
          <a:p>
            <a:pPr marL="1035050" lvl="1" indent="-577850">
              <a:buFontTx/>
              <a:buAutoNum type="romanLcPeriod" startAt="6"/>
            </a:pPr>
            <a:r>
              <a:rPr lang="en-GB" sz="1600" dirty="0">
                <a:solidFill>
                  <a:srgbClr val="002060"/>
                </a:solidFill>
              </a:rPr>
              <a:t>Directorship defined for	- High Court in </a:t>
            </a:r>
            <a:r>
              <a:rPr lang="en-GB" sz="1600" u="sng" dirty="0">
                <a:solidFill>
                  <a:srgbClr val="002060"/>
                </a:solidFill>
              </a:rPr>
              <a:t>UKLL Limited (2013)</a:t>
            </a:r>
            <a:r>
              <a:rPr lang="en-GB" sz="1600" dirty="0">
                <a:solidFill>
                  <a:srgbClr val="002060"/>
                </a:solidFill>
              </a:rPr>
              <a:t> very usefully</a:t>
            </a:r>
          </a:p>
          <a:p>
            <a:pPr marL="1035050" lvl="1" indent="-577850">
              <a:buFontTx/>
              <a:buNone/>
            </a:pPr>
            <a:r>
              <a:rPr lang="en-GB" sz="1600" dirty="0">
                <a:solidFill>
                  <a:srgbClr val="002060"/>
                </a:solidFill>
              </a:rPr>
              <a:t>	disqualification purposes	</a:t>
            </a:r>
            <a:r>
              <a:rPr lang="en-GB" sz="1600" dirty="0" smtClean="0">
                <a:solidFill>
                  <a:srgbClr val="002060"/>
                </a:solidFill>
              </a:rPr>
              <a:t>   sets </a:t>
            </a:r>
            <a:r>
              <a:rPr lang="en-GB" sz="1600" dirty="0">
                <a:solidFill>
                  <a:srgbClr val="002060"/>
                </a:solidFill>
              </a:rPr>
              <a:t>out ten characteristics of “de facto”</a:t>
            </a:r>
          </a:p>
          <a:p>
            <a:pPr marL="1035050" lvl="1" indent="-577850">
              <a:buFontTx/>
              <a:buNone/>
            </a:pPr>
            <a:r>
              <a:rPr lang="en-GB" sz="1600" dirty="0">
                <a:solidFill>
                  <a:srgbClr val="002060"/>
                </a:solidFill>
              </a:rPr>
              <a:t>				</a:t>
            </a:r>
            <a:r>
              <a:rPr lang="en-GB" sz="1600" dirty="0" smtClean="0">
                <a:solidFill>
                  <a:srgbClr val="002060"/>
                </a:solidFill>
              </a:rPr>
              <a:t>   director </a:t>
            </a:r>
            <a:r>
              <a:rPr lang="en-GB" sz="1600" dirty="0">
                <a:solidFill>
                  <a:srgbClr val="002060"/>
                </a:solidFill>
              </a:rPr>
              <a:t>12 years disqualification imposed after</a:t>
            </a:r>
          </a:p>
          <a:p>
            <a:pPr marL="1035050" lvl="1" indent="-577850">
              <a:buFontTx/>
              <a:buNone/>
            </a:pPr>
            <a:r>
              <a:rPr lang="en-GB" sz="1600" dirty="0">
                <a:solidFill>
                  <a:srgbClr val="002060"/>
                </a:solidFill>
              </a:rPr>
              <a:t>				</a:t>
            </a:r>
            <a:r>
              <a:rPr lang="en-GB" sz="1600" dirty="0" smtClean="0">
                <a:solidFill>
                  <a:srgbClr val="002060"/>
                </a:solidFill>
              </a:rPr>
              <a:t>   losses </a:t>
            </a:r>
            <a:r>
              <a:rPr lang="en-GB" sz="1600" dirty="0">
                <a:solidFill>
                  <a:srgbClr val="002060"/>
                </a:solidFill>
              </a:rPr>
              <a:t>of £70 million.</a:t>
            </a:r>
          </a:p>
          <a:p>
            <a:pPr marL="660400" indent="-660400">
              <a:buFontTx/>
              <a:buNone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3"/>
          <p:cNvSpPr>
            <a:spLocks noGrp="1"/>
          </p:cNvSpPr>
          <p:nvPr>
            <p:ph sz="half" idx="4294967295"/>
          </p:nvPr>
        </p:nvSpPr>
        <p:spPr>
          <a:xfrm>
            <a:off x="686364" y="1109496"/>
            <a:ext cx="8502650" cy="4679950"/>
          </a:xfrm>
        </p:spPr>
        <p:txBody>
          <a:bodyPr lIns="91440" tIns="45720" rIns="91440" bIns="45720"/>
          <a:lstStyle/>
          <a:p>
            <a:pPr marL="352425" indent="-352425"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Unlimited!!!</a:t>
            </a:r>
          </a:p>
          <a:p>
            <a:pPr marL="352425" indent="-352425"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The company will protect me, won’t it? </a:t>
            </a:r>
          </a:p>
          <a:p>
            <a:pPr marL="352425" indent="-352425"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Personal wealth at risk!!!</a:t>
            </a:r>
          </a:p>
          <a:p>
            <a:pPr marL="352425" indent="-352425"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Is it worth the risk? </a:t>
            </a:r>
          </a:p>
          <a:p>
            <a:pPr eaLnBrk="1" hangingPunct="1">
              <a:buNone/>
              <a:defRPr/>
            </a:pPr>
            <a:endParaRPr lang="en-GB" sz="2400" dirty="0" smtClean="0">
              <a:latin typeface="Arial" charset="0"/>
              <a:cs typeface="Times New Roman" pitchFamily="18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GB" sz="24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Personal Exposure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33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idx="4294967295"/>
          </p:nvPr>
        </p:nvSpPr>
        <p:spPr>
          <a:xfrm>
            <a:off x="584730" y="1299411"/>
            <a:ext cx="8659152" cy="5153777"/>
          </a:xfrm>
        </p:spPr>
        <p:txBody>
          <a:bodyPr/>
          <a:lstStyle/>
          <a:p>
            <a:pPr marL="449263" indent="-449263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Scope of cover</a:t>
            </a:r>
          </a:p>
          <a:p>
            <a:pPr marL="449263" indent="-449263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Where do claims come from?</a:t>
            </a:r>
          </a:p>
          <a:p>
            <a:pPr marL="449263" indent="-449263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Development sin EPL claims since 2008</a:t>
            </a:r>
          </a:p>
          <a:p>
            <a:pPr marL="449263" indent="-449263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Difference between EPL and other similar covers</a:t>
            </a:r>
          </a:p>
          <a:p>
            <a:pPr marL="449263" indent="-449263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What underwriters are looking for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Employment Practices Liability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92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4294967295"/>
          </p:nvPr>
        </p:nvSpPr>
        <p:spPr>
          <a:xfrm>
            <a:off x="584730" y="1058779"/>
            <a:ext cx="8659152" cy="5394409"/>
          </a:xfrm>
        </p:spPr>
        <p:txBody>
          <a:bodyPr/>
          <a:lstStyle/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U.S – 1980’s, UK – 1990’s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Stand alone policy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Now in D&amp;O forms in some part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Increased claims activity</a:t>
            </a:r>
          </a:p>
          <a:p>
            <a:pPr marL="0" indent="0">
              <a:buFont typeface="Wingdings" pitchFamily="2" charset="2"/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  <a:p>
            <a:pPr marL="0" indent="0">
              <a:buFont typeface="Wingdings" pitchFamily="2" charset="2"/>
              <a:buNone/>
            </a:pPr>
            <a:endParaRPr lang="en-GB" sz="2400" dirty="0" smtClean="0">
              <a:latin typeface="Arial" charset="0"/>
              <a:cs typeface="Arial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Background</a:t>
            </a:r>
            <a:r>
              <a:rPr kumimoji="0" lang="en-GB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 EPL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198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4636" y="452387"/>
            <a:ext cx="9016064" cy="5643613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>
                <a:solidFill>
                  <a:srgbClr val="002060"/>
                </a:solidFill>
              </a:rPr>
              <a:t>Employment practices liabilities</a:t>
            </a:r>
          </a:p>
          <a:p>
            <a:pPr marL="609600" indent="-609600">
              <a:buFontTx/>
              <a:buNone/>
            </a:pPr>
            <a:endParaRPr lang="en-GB" sz="1800" dirty="0"/>
          </a:p>
          <a:p>
            <a:pPr marL="609600" indent="-609600">
              <a:buFontTx/>
              <a:buAutoNum type="arabicPeriod"/>
            </a:pPr>
            <a:r>
              <a:rPr lang="en-GB" sz="1400" dirty="0">
                <a:solidFill>
                  <a:srgbClr val="002060"/>
                </a:solidFill>
              </a:rPr>
              <a:t>“Wrongful Employment Practice”</a:t>
            </a:r>
          </a:p>
          <a:p>
            <a:pPr marL="609600" indent="-609600">
              <a:buFontTx/>
              <a:buAutoNum type="arabicPeriod"/>
            </a:pPr>
            <a:endParaRPr lang="en-GB" sz="1400" dirty="0">
              <a:solidFill>
                <a:srgbClr val="002060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GB" sz="1400" dirty="0">
                <a:solidFill>
                  <a:srgbClr val="002060"/>
                </a:solidFill>
              </a:rPr>
              <a:t>Wide potential scope</a:t>
            </a:r>
          </a:p>
          <a:p>
            <a:pPr marL="1343025" lvl="1" indent="-533400">
              <a:buFontTx/>
              <a:buChar char="-"/>
            </a:pPr>
            <a:r>
              <a:rPr lang="en-GB" sz="1400" dirty="0">
                <a:solidFill>
                  <a:srgbClr val="002060"/>
                </a:solidFill>
              </a:rPr>
              <a:t>Defence costs and claimant’s costs</a:t>
            </a:r>
          </a:p>
          <a:p>
            <a:pPr marL="1343025" lvl="1" indent="-533400">
              <a:buFontTx/>
              <a:buChar char="-"/>
            </a:pPr>
            <a:r>
              <a:rPr lang="en-GB" sz="1400" dirty="0">
                <a:solidFill>
                  <a:srgbClr val="002060"/>
                </a:solidFill>
              </a:rPr>
              <a:t>Investigation costs</a:t>
            </a:r>
          </a:p>
          <a:p>
            <a:pPr marL="1343025" lvl="1" indent="-533400">
              <a:buFontTx/>
              <a:buChar char="-"/>
            </a:pPr>
            <a:r>
              <a:rPr lang="en-GB" sz="1400" dirty="0">
                <a:solidFill>
                  <a:srgbClr val="002060"/>
                </a:solidFill>
              </a:rPr>
              <a:t>Awards of Damages</a:t>
            </a:r>
          </a:p>
          <a:p>
            <a:pPr marL="990600" lvl="1" indent="-533400">
              <a:buFontTx/>
              <a:buChar char="-"/>
            </a:pPr>
            <a:endParaRPr lang="en-GB" sz="1400" dirty="0">
              <a:solidFill>
                <a:srgbClr val="002060"/>
              </a:solidFill>
            </a:endParaRPr>
          </a:p>
          <a:p>
            <a:pPr marL="609600" indent="-609600">
              <a:buFontTx/>
              <a:buAutoNum type="arabicPeriod" startAt="3"/>
            </a:pPr>
            <a:r>
              <a:rPr lang="en-GB" sz="1400" dirty="0">
                <a:solidFill>
                  <a:srgbClr val="002060"/>
                </a:solidFill>
              </a:rPr>
              <a:t>Important exceptions not covered</a:t>
            </a:r>
          </a:p>
          <a:p>
            <a:pPr marL="1250950" indent="-449263">
              <a:buFontTx/>
              <a:buChar char="-"/>
            </a:pPr>
            <a:r>
              <a:rPr lang="en-GB" sz="1400" dirty="0" smtClean="0">
                <a:solidFill>
                  <a:srgbClr val="002060"/>
                </a:solidFill>
              </a:rPr>
              <a:t>Criminal </a:t>
            </a:r>
            <a:r>
              <a:rPr lang="en-GB" sz="1400" dirty="0">
                <a:solidFill>
                  <a:srgbClr val="002060"/>
                </a:solidFill>
              </a:rPr>
              <a:t>fines/penalties</a:t>
            </a:r>
          </a:p>
          <a:p>
            <a:pPr marL="1250950" indent="-449263">
              <a:buFontTx/>
              <a:buChar char="-"/>
            </a:pPr>
            <a:r>
              <a:rPr lang="en-GB" sz="1400" dirty="0" smtClean="0">
                <a:solidFill>
                  <a:srgbClr val="002060"/>
                </a:solidFill>
              </a:rPr>
              <a:t>Notice payments</a:t>
            </a:r>
          </a:p>
          <a:p>
            <a:pPr marL="1250950" indent="-449263">
              <a:buFontTx/>
              <a:buChar char="-"/>
            </a:pPr>
            <a:r>
              <a:rPr lang="en-GB" sz="1400" dirty="0" smtClean="0">
                <a:solidFill>
                  <a:srgbClr val="002060"/>
                </a:solidFill>
              </a:rPr>
              <a:t>Severance </a:t>
            </a:r>
            <a:r>
              <a:rPr lang="en-GB" sz="1400" dirty="0">
                <a:solidFill>
                  <a:srgbClr val="002060"/>
                </a:solidFill>
              </a:rPr>
              <a:t>payments</a:t>
            </a:r>
          </a:p>
          <a:p>
            <a:pPr marL="609600" indent="-609600">
              <a:buFontTx/>
              <a:buNone/>
            </a:pP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888" y="548640"/>
            <a:ext cx="8829575" cy="554736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en-GB" sz="1800" dirty="0">
                <a:solidFill>
                  <a:srgbClr val="002060"/>
                </a:solidFill>
              </a:rPr>
              <a:t>Main relevant EPL legislation</a:t>
            </a:r>
          </a:p>
          <a:p>
            <a:pPr marL="1246188" lvl="1" indent="-533400">
              <a:lnSpc>
                <a:spcPct val="80000"/>
              </a:lnSpc>
              <a:buFontTx/>
              <a:buAutoNum type="alphaLcParenR"/>
            </a:pPr>
            <a:r>
              <a:rPr lang="en-GB" sz="1800" dirty="0">
                <a:solidFill>
                  <a:srgbClr val="002060"/>
                </a:solidFill>
              </a:rPr>
              <a:t>Employment Rights Act 1996</a:t>
            </a:r>
          </a:p>
          <a:p>
            <a:pPr marL="1246188" lvl="1" indent="-533400">
              <a:lnSpc>
                <a:spcPct val="80000"/>
              </a:lnSpc>
              <a:buFontTx/>
              <a:buAutoNum type="alphaLcParenR"/>
            </a:pPr>
            <a:r>
              <a:rPr lang="en-GB" sz="1800" dirty="0">
                <a:solidFill>
                  <a:srgbClr val="002060"/>
                </a:solidFill>
              </a:rPr>
              <a:t>Equality Act 2010</a:t>
            </a:r>
          </a:p>
          <a:p>
            <a:pPr marL="1246188" lvl="1" indent="-533400">
              <a:lnSpc>
                <a:spcPct val="80000"/>
              </a:lnSpc>
              <a:buFontTx/>
              <a:buAutoNum type="alphaLcParenR"/>
            </a:pPr>
            <a:r>
              <a:rPr lang="en-GB" sz="1800" dirty="0">
                <a:solidFill>
                  <a:srgbClr val="002060"/>
                </a:solidFill>
              </a:rPr>
              <a:t>Working Time Regulations 1998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5"/>
            </a:pPr>
            <a:endParaRPr lang="en-GB" sz="1800" dirty="0">
              <a:solidFill>
                <a:srgbClr val="00206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 startAt="5"/>
            </a:pPr>
            <a:r>
              <a:rPr lang="en-GB" sz="1800" dirty="0">
                <a:solidFill>
                  <a:srgbClr val="002060"/>
                </a:solidFill>
              </a:rPr>
              <a:t>Can be costly…</a:t>
            </a:r>
          </a:p>
          <a:p>
            <a:pPr marL="801688" indent="-609600">
              <a:lnSpc>
                <a:spcPct val="80000"/>
              </a:lnSpc>
              <a:buFontTx/>
              <a:buNone/>
            </a:pPr>
            <a:r>
              <a:rPr lang="en-GB" sz="1800" dirty="0">
                <a:solidFill>
                  <a:srgbClr val="002060"/>
                </a:solidFill>
              </a:rPr>
              <a:t>	-	Statutory caps on compensation of £72,400 or 52 weeks pay (whichever is lower)</a:t>
            </a:r>
          </a:p>
          <a:p>
            <a:pPr marL="801688" indent="-609600">
              <a:lnSpc>
                <a:spcPct val="80000"/>
              </a:lnSpc>
              <a:buFontTx/>
              <a:buNone/>
            </a:pPr>
            <a:r>
              <a:rPr lang="en-GB" sz="1800" dirty="0">
                <a:solidFill>
                  <a:srgbClr val="002060"/>
                </a:solidFill>
              </a:rPr>
              <a:t>	-	No cap on discrimination awards</a:t>
            </a:r>
          </a:p>
          <a:p>
            <a:pPr marL="801688" indent="-609600">
              <a:lnSpc>
                <a:spcPct val="80000"/>
              </a:lnSpc>
              <a:buFontTx/>
              <a:buNone/>
            </a:pPr>
            <a:r>
              <a:rPr lang="en-GB" sz="1800" dirty="0">
                <a:solidFill>
                  <a:srgbClr val="002060"/>
                </a:solidFill>
              </a:rPr>
              <a:t>	-	Interest on unpaid discrimination awards increased from 0.5% to 8% from </a:t>
            </a:r>
            <a:r>
              <a:rPr lang="en-GB" sz="1800" dirty="0" smtClean="0">
                <a:solidFill>
                  <a:srgbClr val="002060"/>
                </a:solidFill>
              </a:rPr>
              <a:t>28/07/2013</a:t>
            </a:r>
            <a:r>
              <a:rPr lang="en-GB" sz="1800" dirty="0">
                <a:solidFill>
                  <a:srgbClr val="002060"/>
                </a:solidFill>
              </a:rPr>
              <a:t>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GB" sz="1800" dirty="0">
              <a:solidFill>
                <a:srgbClr val="002060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 startAt="6"/>
            </a:pPr>
            <a:r>
              <a:rPr lang="en-GB" sz="1800" dirty="0">
                <a:solidFill>
                  <a:srgbClr val="002060"/>
                </a:solidFill>
              </a:rPr>
              <a:t>Recent case examples:</a:t>
            </a:r>
          </a:p>
          <a:p>
            <a:pPr marL="1246188" lvl="1" indent="-533400">
              <a:lnSpc>
                <a:spcPct val="80000"/>
              </a:lnSpc>
              <a:buFontTx/>
              <a:buAutoNum type="alphaLcParenR"/>
            </a:pPr>
            <a:r>
              <a:rPr lang="en-GB" sz="1800" dirty="0">
                <a:solidFill>
                  <a:srgbClr val="002060"/>
                </a:solidFill>
              </a:rPr>
              <a:t>£235,825 award in disability discrimination case (</a:t>
            </a:r>
            <a:r>
              <a:rPr lang="en-GB" sz="1800" u="sng" dirty="0" err="1">
                <a:solidFill>
                  <a:srgbClr val="002060"/>
                </a:solidFill>
              </a:rPr>
              <a:t>Wilebore</a:t>
            </a:r>
            <a:r>
              <a:rPr lang="en-GB" sz="1800" dirty="0">
                <a:solidFill>
                  <a:srgbClr val="002060"/>
                </a:solidFill>
              </a:rPr>
              <a:t> cancer victim)</a:t>
            </a:r>
          </a:p>
          <a:p>
            <a:pPr marL="1246188" lvl="1" indent="-533400">
              <a:lnSpc>
                <a:spcPct val="80000"/>
              </a:lnSpc>
              <a:buFontTx/>
              <a:buAutoNum type="alphaLcParenR"/>
            </a:pPr>
            <a:r>
              <a:rPr lang="en-GB" sz="1800" dirty="0">
                <a:solidFill>
                  <a:srgbClr val="002060"/>
                </a:solidFill>
              </a:rPr>
              <a:t>£136,592 in an age discrimination case (</a:t>
            </a:r>
            <a:r>
              <a:rPr lang="en-GB" sz="1800" u="sng" dirty="0">
                <a:solidFill>
                  <a:srgbClr val="002060"/>
                </a:solidFill>
              </a:rPr>
              <a:t>Dixon</a:t>
            </a:r>
            <a:r>
              <a:rPr lang="en-GB" sz="1800" dirty="0">
                <a:solidFill>
                  <a:srgbClr val="002060"/>
                </a:solidFill>
              </a:rPr>
              <a:t> : head </a:t>
            </a:r>
            <a:r>
              <a:rPr lang="en-GB" sz="1800" dirty="0" err="1">
                <a:solidFill>
                  <a:srgbClr val="002060"/>
                </a:solidFill>
              </a:rPr>
              <a:t>groundsperson</a:t>
            </a:r>
            <a:r>
              <a:rPr lang="en-GB" sz="1800" dirty="0">
                <a:solidFill>
                  <a:srgbClr val="002060"/>
                </a:solidFill>
              </a:rPr>
              <a:t> aged 58)</a:t>
            </a:r>
          </a:p>
          <a:p>
            <a:pPr marL="1246188" lvl="1" indent="-533400">
              <a:lnSpc>
                <a:spcPct val="80000"/>
              </a:lnSpc>
              <a:buFontTx/>
              <a:buAutoNum type="alphaLcParenR"/>
            </a:pPr>
            <a:r>
              <a:rPr lang="en-GB" sz="1800" dirty="0">
                <a:solidFill>
                  <a:srgbClr val="002060"/>
                </a:solidFill>
              </a:rPr>
              <a:t>£1 million award for institutionalised racism Browne including £5,000 aggravated damages as no employer apology</a:t>
            </a:r>
          </a:p>
          <a:p>
            <a:pPr marL="1246188" lvl="1" indent="-533400">
              <a:lnSpc>
                <a:spcPct val="80000"/>
              </a:lnSpc>
              <a:buFontTx/>
              <a:buAutoNum type="alphaLcParenR"/>
            </a:pPr>
            <a:r>
              <a:rPr lang="en-GB" sz="1800" dirty="0">
                <a:solidFill>
                  <a:srgbClr val="002060"/>
                </a:solidFill>
              </a:rPr>
              <a:t>Manner of dismissal can give rise to damages e.g. in </a:t>
            </a:r>
            <a:r>
              <a:rPr lang="en-GB" sz="1800" u="sng" dirty="0">
                <a:solidFill>
                  <a:srgbClr val="002060"/>
                </a:solidFill>
              </a:rPr>
              <a:t>Mark v </a:t>
            </a:r>
            <a:r>
              <a:rPr lang="en-GB" sz="1800" u="sng" dirty="0" err="1">
                <a:solidFill>
                  <a:srgbClr val="002060"/>
                </a:solidFill>
              </a:rPr>
              <a:t>Cann</a:t>
            </a:r>
            <a:r>
              <a:rPr lang="en-GB" sz="1800" u="sng" dirty="0">
                <a:solidFill>
                  <a:srgbClr val="002060"/>
                </a:solidFill>
              </a:rPr>
              <a:t> Hall PS</a:t>
            </a:r>
            <a:r>
              <a:rPr lang="en-GB" sz="1800" dirty="0">
                <a:solidFill>
                  <a:srgbClr val="002060"/>
                </a:solidFill>
              </a:rPr>
              <a:t> – marching teacher off premises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2"/>
          <p:cNvSpPr>
            <a:spLocks noGrp="1"/>
          </p:cNvSpPr>
          <p:nvPr>
            <p:ph idx="4294967295"/>
          </p:nvPr>
        </p:nvSpPr>
        <p:spPr>
          <a:xfrm>
            <a:off x="584730" y="1219200"/>
            <a:ext cx="8659152" cy="5233988"/>
          </a:xfrm>
        </p:spPr>
        <p:txBody>
          <a:bodyPr/>
          <a:lstStyle/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Claims activity increased since 2008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Recession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Increased coverage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Reduced deductibles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Employees understanding their rights</a:t>
            </a:r>
          </a:p>
          <a:p>
            <a:pPr marL="0" indent="0">
              <a:buFont typeface="Wingdings" pitchFamily="2" charset="2"/>
              <a:buNone/>
            </a:pPr>
            <a:endParaRPr lang="en-GB" sz="2400" b="1" u="sng" dirty="0" smtClean="0">
              <a:latin typeface="Arial" charset="0"/>
              <a:cs typeface="Arial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Claims and the Evolving</a:t>
            </a:r>
            <a:r>
              <a:rPr kumimoji="0" lang="en-GB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Environment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/>
          <p:cNvSpPr>
            <a:spLocks noGrp="1"/>
          </p:cNvSpPr>
          <p:nvPr>
            <p:ph idx="4294967295"/>
          </p:nvPr>
        </p:nvSpPr>
        <p:spPr>
          <a:xfrm>
            <a:off x="584730" y="1299411"/>
            <a:ext cx="8659152" cy="5153777"/>
          </a:xfrm>
        </p:spPr>
        <p:txBody>
          <a:bodyPr/>
          <a:lstStyle/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Legal expenses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D&amp;O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Limits available 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Cover</a:t>
            </a:r>
            <a:endParaRPr lang="en-GB" sz="2000" b="1" u="sng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Differences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4730" y="1171074"/>
            <a:ext cx="8659152" cy="5426493"/>
          </a:xfrm>
        </p:spPr>
        <p:txBody>
          <a:bodyPr>
            <a:normAutofit/>
          </a:bodyPr>
          <a:lstStyle/>
          <a:p>
            <a:pPr marL="352425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Background to D&amp;O Insurance</a:t>
            </a:r>
          </a:p>
          <a:p>
            <a:pPr marL="352425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Scope of cover</a:t>
            </a:r>
          </a:p>
          <a:p>
            <a:pPr marL="352425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Directors’ duties and responsibilities </a:t>
            </a:r>
          </a:p>
          <a:p>
            <a:pPr marL="352425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Directors’ disqualification and other potential liabilities</a:t>
            </a:r>
          </a:p>
          <a:p>
            <a:pPr marL="352425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Where do claims come from?</a:t>
            </a:r>
          </a:p>
          <a:p>
            <a:pPr marL="352425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Recent D&amp;O Cases and Claims </a:t>
            </a:r>
          </a:p>
          <a:p>
            <a:pPr marL="352425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The effect on the individual not just the entity</a:t>
            </a:r>
          </a:p>
          <a:p>
            <a:pPr marL="352425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Employment Practices Liability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Agenda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786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4294967295"/>
          </p:nvPr>
        </p:nvSpPr>
        <p:spPr>
          <a:xfrm>
            <a:off x="584730" y="1251284"/>
            <a:ext cx="8659152" cy="5201904"/>
          </a:xfrm>
        </p:spPr>
        <p:txBody>
          <a:bodyPr/>
          <a:lstStyle/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Employee numbers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Claims activity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Territories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Salaries / turnover in staff etc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Occupation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Deducible levels</a:t>
            </a:r>
          </a:p>
          <a:p>
            <a:pPr marL="352425" indent="-352425"/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Limits available</a:t>
            </a:r>
          </a:p>
          <a:p>
            <a:pPr marL="0" indent="0">
              <a:buFont typeface="Wingdings" pitchFamily="2" charset="2"/>
              <a:buNone/>
            </a:pPr>
            <a:endParaRPr lang="en-GB" sz="2400" b="1" u="sng" dirty="0" smtClean="0">
              <a:latin typeface="Arial" charset="0"/>
              <a:cs typeface="Arial" charset="0"/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Underwriting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rial" charset="0"/>
                <a:cs typeface="Arial" charset="0"/>
              </a:rPr>
              <a:t/>
            </a:r>
            <a:br>
              <a:rPr lang="en-GB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			</a:t>
            </a:r>
            <a:r>
              <a:rPr lang="en-US" sz="32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Questions?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 bwMode="auto">
          <a:xfrm>
            <a:off x="495300" y="6343650"/>
            <a:ext cx="603885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61021" y="1315453"/>
            <a:ext cx="8189648" cy="479466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49263" indent="-449263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What is D&amp;O insurance?</a:t>
            </a:r>
          </a:p>
          <a:p>
            <a:pPr marL="449263" indent="-449263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Origins of the cover</a:t>
            </a:r>
          </a:p>
          <a:p>
            <a:pPr marL="449263" indent="-449263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Who should purchase the cover?</a:t>
            </a:r>
          </a:p>
          <a:p>
            <a:pPr marL="449263" indent="-449263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Claims trends</a:t>
            </a:r>
          </a:p>
          <a:p>
            <a:pPr marL="449263" indent="-449263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</a:rPr>
              <a:t>Premium trends</a:t>
            </a:r>
          </a:p>
          <a:p>
            <a:pPr>
              <a:buFont typeface="Arial" charset="0"/>
              <a:buChar char="•"/>
              <a:defRPr/>
            </a:pPr>
            <a:endParaRPr lang="en-GB" dirty="0" smtClean="0"/>
          </a:p>
          <a:p>
            <a:pPr>
              <a:buFont typeface="Arial" charset="0"/>
              <a:buChar char="•"/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</a:t>
            </a:r>
            <a:r>
              <a:rPr lang="en-GB" b="1" kern="0" dirty="0" err="1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lution</a:t>
            </a:r>
            <a:r>
              <a:rPr lang="en-GB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of D&amp;O Insurance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41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3"/>
          <p:cNvSpPr>
            <a:spLocks noGrp="1"/>
          </p:cNvSpPr>
          <p:nvPr>
            <p:ph sz="half" idx="4294967295"/>
          </p:nvPr>
        </p:nvSpPr>
        <p:spPr>
          <a:xfrm>
            <a:off x="606154" y="1125538"/>
            <a:ext cx="8502650" cy="4679950"/>
          </a:xfrm>
        </p:spPr>
        <p:txBody>
          <a:bodyPr lIns="91440" tIns="45720" rIns="91440" bIns="45720"/>
          <a:lstStyle/>
          <a:p>
            <a:pPr marL="352425" indent="-352425" eaLnBrk="1" hangingPunct="1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D&amp;O</a:t>
            </a:r>
          </a:p>
          <a:p>
            <a:pPr marL="903288" lvl="1" indent="-352425">
              <a:buFont typeface="Arial" pitchFamily="34" charset="0"/>
              <a:buChar char="–"/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Side A</a:t>
            </a:r>
          </a:p>
          <a:p>
            <a:pPr marL="903288" lvl="1" indent="-352425">
              <a:buFont typeface="Arial" pitchFamily="34" charset="0"/>
              <a:buChar char="–"/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Side B</a:t>
            </a:r>
          </a:p>
          <a:p>
            <a:pPr marL="903288" lvl="1" indent="-352425">
              <a:buFont typeface="Arial" pitchFamily="34" charset="0"/>
              <a:buChar char="–"/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Side C</a:t>
            </a:r>
          </a:p>
          <a:p>
            <a:pPr marL="352425" indent="-352425" eaLnBrk="1" hangingPunct="1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Corporate Legal Liability</a:t>
            </a:r>
          </a:p>
          <a:p>
            <a:pPr marL="352425" indent="-352425" eaLnBrk="1" hangingPunct="1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Employment Practices Liability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Scope of</a:t>
            </a:r>
            <a:r>
              <a:rPr kumimoji="0" lang="en-GB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GB" b="1" kern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</a:t>
            </a:r>
            <a:r>
              <a:rPr kumimoji="0" lang="en-GB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over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466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387" y="635267"/>
            <a:ext cx="8958313" cy="5460733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>
                <a:solidFill>
                  <a:srgbClr val="002060"/>
                </a:solidFill>
              </a:rPr>
              <a:t>Directors’ duties and responsibilities</a:t>
            </a:r>
          </a:p>
          <a:p>
            <a:pPr marL="609600" indent="-609600" algn="ctr">
              <a:buFontTx/>
              <a:buNone/>
            </a:pPr>
            <a:endParaRPr lang="en-GB" sz="1600" dirty="0"/>
          </a:p>
          <a:p>
            <a:pPr marL="609600" indent="-609600" algn="just">
              <a:buFontTx/>
              <a:buNone/>
            </a:pPr>
            <a:r>
              <a:rPr lang="en-GB" sz="2000" dirty="0">
                <a:solidFill>
                  <a:srgbClr val="002060"/>
                </a:solidFill>
              </a:rPr>
              <a:t>“Wrongful Act”</a:t>
            </a:r>
          </a:p>
          <a:p>
            <a:pPr marL="609600" indent="-609600" algn="just">
              <a:buFontTx/>
              <a:buNone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 algn="just">
              <a:buFontTx/>
              <a:buNone/>
            </a:pPr>
            <a:r>
              <a:rPr lang="en-GB" sz="2000" dirty="0">
                <a:solidFill>
                  <a:srgbClr val="002060"/>
                </a:solidFill>
              </a:rPr>
              <a:t>The Companies Act 2006 sets out eight duties:-</a:t>
            </a:r>
          </a:p>
          <a:p>
            <a:pPr marL="609600" indent="-609600" algn="just">
              <a:buFontTx/>
              <a:buNone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 algn="just">
              <a:buFontTx/>
              <a:buAutoNum type="arabicPeriod"/>
            </a:pPr>
            <a:r>
              <a:rPr lang="en-GB" sz="2000" dirty="0">
                <a:solidFill>
                  <a:srgbClr val="002060"/>
                </a:solidFill>
              </a:rPr>
              <a:t>Duty to promote the success of the company</a:t>
            </a:r>
          </a:p>
          <a:p>
            <a:pPr marL="609600" indent="-609600" algn="just">
              <a:buFontTx/>
              <a:buAutoNum type="arabicPeriod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 algn="just">
              <a:buFontTx/>
              <a:buAutoNum type="arabicPeriod"/>
            </a:pPr>
            <a:r>
              <a:rPr lang="en-GB" sz="2000" dirty="0">
                <a:solidFill>
                  <a:srgbClr val="002060"/>
                </a:solidFill>
              </a:rPr>
              <a:t>Duty to exercise reasonable care, skill and diligence</a:t>
            </a:r>
          </a:p>
          <a:p>
            <a:pPr marL="609600" indent="-609600" algn="just">
              <a:buFontTx/>
              <a:buAutoNum type="arabicPeriod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 algn="just">
              <a:buFontTx/>
              <a:buAutoNum type="arabicPeriod"/>
            </a:pPr>
            <a:r>
              <a:rPr lang="en-GB" sz="2000" dirty="0">
                <a:solidFill>
                  <a:srgbClr val="002060"/>
                </a:solidFill>
              </a:rPr>
              <a:t>Duty to exercise independent judgement</a:t>
            </a:r>
          </a:p>
          <a:p>
            <a:pPr marL="609600" indent="-609600" algn="just">
              <a:buFontTx/>
              <a:buAutoNum type="arabicPeriod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 algn="just">
              <a:buFontTx/>
              <a:buAutoNum type="arabicPeriod"/>
            </a:pPr>
            <a:r>
              <a:rPr lang="en-GB" sz="2000" dirty="0">
                <a:solidFill>
                  <a:srgbClr val="002060"/>
                </a:solidFill>
              </a:rPr>
              <a:t>Duty to act within powers</a:t>
            </a:r>
          </a:p>
          <a:p>
            <a:pPr marL="609600" indent="-609600" algn="just">
              <a:buFontTx/>
              <a:buAutoNum type="arabicPeriod"/>
            </a:pPr>
            <a:endParaRPr lang="en-GB" sz="1400" dirty="0"/>
          </a:p>
          <a:p>
            <a:pPr marL="609600" indent="-609600"/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FontTx/>
              <a:buAutoNum type="arabicPeriod" startAt="5"/>
            </a:pPr>
            <a:r>
              <a:rPr lang="en-GB" sz="2000" dirty="0">
                <a:solidFill>
                  <a:srgbClr val="002060"/>
                </a:solidFill>
              </a:rPr>
              <a:t>Duty to avoid conflicts of interest</a:t>
            </a:r>
          </a:p>
          <a:p>
            <a:pPr marL="609600" indent="-609600" algn="just">
              <a:buFontTx/>
              <a:buAutoNum type="arabicPeriod" startAt="5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 algn="just">
              <a:buFontTx/>
              <a:buAutoNum type="arabicPeriod" startAt="5"/>
            </a:pPr>
            <a:r>
              <a:rPr lang="en-GB" sz="2000" dirty="0">
                <a:solidFill>
                  <a:srgbClr val="002060"/>
                </a:solidFill>
              </a:rPr>
              <a:t>Duty to declare interests in proposed transactions</a:t>
            </a:r>
          </a:p>
          <a:p>
            <a:pPr marL="609600" indent="-609600" algn="just">
              <a:buFontTx/>
              <a:buAutoNum type="arabicPeriod" startAt="5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 algn="just">
              <a:buFontTx/>
              <a:buAutoNum type="arabicPeriod" startAt="5"/>
            </a:pPr>
            <a:r>
              <a:rPr lang="en-GB" sz="2000" dirty="0">
                <a:solidFill>
                  <a:srgbClr val="002060"/>
                </a:solidFill>
              </a:rPr>
              <a:t>Duty to declare interests in existing transactions</a:t>
            </a:r>
          </a:p>
          <a:p>
            <a:pPr marL="609600" indent="-609600" algn="just">
              <a:buFontTx/>
              <a:buAutoNum type="arabicPeriod" startAt="5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 algn="just">
              <a:buFontTx/>
              <a:buAutoNum type="arabicPeriod" startAt="5"/>
            </a:pPr>
            <a:r>
              <a:rPr lang="en-GB" sz="2000" dirty="0">
                <a:solidFill>
                  <a:srgbClr val="002060"/>
                </a:solidFill>
              </a:rPr>
              <a:t>Duty not to accept benefits from third parties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137" y="510139"/>
            <a:ext cx="8977563" cy="5585861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UcPeriod" startAt="2"/>
            </a:pPr>
            <a:r>
              <a:rPr lang="en-GB" sz="2400" b="1" dirty="0">
                <a:solidFill>
                  <a:srgbClr val="002060"/>
                </a:solidFill>
              </a:rPr>
              <a:t>Directors’ disqualification and other potential liabilities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GB" sz="2000" b="1" dirty="0">
              <a:solidFill>
                <a:srgbClr val="00206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sz="2000" dirty="0">
                <a:solidFill>
                  <a:srgbClr val="002060"/>
                </a:solidFill>
              </a:rPr>
              <a:t>Breach of duties under the Companies Act 2006 Sections 171 to 177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GB" sz="2000" dirty="0">
                <a:solidFill>
                  <a:srgbClr val="002060"/>
                </a:solidFill>
              </a:rPr>
              <a:t>Wrongful trading under Section 214 of the Insolvency Act 1986</a:t>
            </a:r>
          </a:p>
          <a:p>
            <a:pPr marL="977900" lvl="1" indent="0">
              <a:lnSpc>
                <a:spcPct val="90000"/>
              </a:lnSpc>
              <a:buFontTx/>
              <a:buNone/>
            </a:pPr>
            <a:r>
              <a:rPr lang="en-GB" sz="2000" i="1" dirty="0">
                <a:solidFill>
                  <a:srgbClr val="002060"/>
                </a:solidFill>
              </a:rPr>
              <a:t>“if in the course of the winding-up of a company … the court … may declare (a company director) liable to make such contribution … to the company’s assets as the court thinks proper”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3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 startAt="3"/>
            </a:pPr>
            <a:r>
              <a:rPr lang="en-GB" sz="2000" dirty="0">
                <a:solidFill>
                  <a:srgbClr val="002060"/>
                </a:solidFill>
              </a:rPr>
              <a:t>Company Directors Disqualification Act 1986</a:t>
            </a:r>
          </a:p>
          <a:p>
            <a:pPr marL="1343025" lvl="1" indent="-533400">
              <a:lnSpc>
                <a:spcPct val="90000"/>
              </a:lnSpc>
              <a:buFontTx/>
              <a:buNone/>
            </a:pPr>
            <a:r>
              <a:rPr lang="en-GB" sz="2000" dirty="0">
                <a:solidFill>
                  <a:srgbClr val="002060"/>
                </a:solidFill>
              </a:rPr>
              <a:t>-	Those concerned direct or indirect in promotion, formation or management of company</a:t>
            </a:r>
          </a:p>
          <a:p>
            <a:pPr marL="1343025" lvl="1" indent="-533400">
              <a:lnSpc>
                <a:spcPct val="90000"/>
              </a:lnSpc>
              <a:buFontTx/>
              <a:buChar char="-"/>
            </a:pPr>
            <a:r>
              <a:rPr lang="en-GB" sz="2000" dirty="0">
                <a:solidFill>
                  <a:srgbClr val="002060"/>
                </a:solidFill>
              </a:rPr>
              <a:t>Up to 15 years disqualification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4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 startAt="4"/>
            </a:pPr>
            <a:r>
              <a:rPr lang="en-GB" sz="2000" dirty="0">
                <a:solidFill>
                  <a:srgbClr val="002060"/>
                </a:solidFill>
              </a:rPr>
              <a:t>Liability under Contract</a:t>
            </a:r>
          </a:p>
          <a:p>
            <a:pPr marL="1246188" lvl="1" indent="-533400">
              <a:lnSpc>
                <a:spcPct val="90000"/>
              </a:lnSpc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</a:rPr>
              <a:t>e.g</a:t>
            </a:r>
            <a:r>
              <a:rPr lang="en-GB" sz="2000" dirty="0">
                <a:solidFill>
                  <a:srgbClr val="002060"/>
                </a:solidFill>
              </a:rPr>
              <a:t>. Personal guarantees, shareholders approval, pre-incorporation agreements</a:t>
            </a:r>
          </a:p>
          <a:p>
            <a:pPr marL="990600" lvl="1" indent="-533400">
              <a:lnSpc>
                <a:spcPct val="90000"/>
              </a:lnSpc>
              <a:buFontTx/>
              <a:buChar char="-"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387" y="616017"/>
            <a:ext cx="8958313" cy="5479983"/>
          </a:xfrm>
        </p:spPr>
        <p:txBody>
          <a:bodyPr/>
          <a:lstStyle/>
          <a:p>
            <a:pPr marL="609600" indent="-609600">
              <a:buFontTx/>
              <a:buAutoNum type="arabicPeriod" startAt="5"/>
            </a:pPr>
            <a:r>
              <a:rPr lang="en-GB" sz="2000" dirty="0">
                <a:solidFill>
                  <a:srgbClr val="002060"/>
                </a:solidFill>
              </a:rPr>
              <a:t>Bribery Act</a:t>
            </a:r>
          </a:p>
          <a:p>
            <a:pPr marL="609600" indent="-609600">
              <a:buFontTx/>
              <a:buAutoNum type="arabicPeriod" startAt="5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>
              <a:buFontTx/>
              <a:buAutoNum type="arabicPeriod" startAt="5"/>
            </a:pPr>
            <a:r>
              <a:rPr lang="en-GB" sz="2000" dirty="0">
                <a:solidFill>
                  <a:srgbClr val="002060"/>
                </a:solidFill>
              </a:rPr>
              <a:t>Corporate Manslaughter/Homicide legislation</a:t>
            </a:r>
          </a:p>
          <a:p>
            <a:pPr marL="609600" indent="-609600">
              <a:buFontTx/>
              <a:buAutoNum type="arabicPeriod" startAt="5"/>
            </a:pPr>
            <a:endParaRPr lang="en-GB" sz="2000" dirty="0">
              <a:solidFill>
                <a:srgbClr val="002060"/>
              </a:solidFill>
            </a:endParaRPr>
          </a:p>
          <a:p>
            <a:pPr marL="609600" indent="-609600">
              <a:buFontTx/>
              <a:buAutoNum type="arabicPeriod" startAt="5"/>
            </a:pPr>
            <a:r>
              <a:rPr lang="en-GB" sz="2000" dirty="0">
                <a:solidFill>
                  <a:srgbClr val="002060"/>
                </a:solidFill>
              </a:rPr>
              <a:t>Health and Safety at Work, </a:t>
            </a:r>
            <a:r>
              <a:rPr lang="en-GB" sz="2000" dirty="0" err="1">
                <a:solidFill>
                  <a:srgbClr val="002060"/>
                </a:solidFill>
              </a:rPr>
              <a:t>etc</a:t>
            </a:r>
            <a:r>
              <a:rPr lang="en-GB" sz="2000" dirty="0">
                <a:solidFill>
                  <a:srgbClr val="002060"/>
                </a:solidFill>
              </a:rPr>
              <a:t> Act 1974, Section 37</a:t>
            </a:r>
          </a:p>
          <a:p>
            <a:pPr marL="609600" indent="-609600">
              <a:buFontTx/>
              <a:buAutoNum type="arabicPeriod" startAt="5"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5300" y="6343650"/>
            <a:ext cx="6038850" cy="285750"/>
          </a:xfrm>
        </p:spPr>
        <p:txBody>
          <a:bodyPr/>
          <a:lstStyle/>
          <a:p>
            <a:pPr>
              <a:defRPr/>
            </a:pPr>
            <a:endParaRPr lang="en-GB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3"/>
          <p:cNvSpPr>
            <a:spLocks noGrp="1"/>
          </p:cNvSpPr>
          <p:nvPr>
            <p:ph sz="half" idx="4294967295"/>
          </p:nvPr>
        </p:nvSpPr>
        <p:spPr>
          <a:xfrm>
            <a:off x="606154" y="1125538"/>
            <a:ext cx="8502650" cy="467995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On the increase</a:t>
            </a:r>
          </a:p>
          <a:p>
            <a:pPr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Sources</a:t>
            </a:r>
          </a:p>
          <a:p>
            <a:pPr lvl="1"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Internal</a:t>
            </a:r>
          </a:p>
          <a:p>
            <a:pPr lvl="1">
              <a:defRPr/>
            </a:pPr>
            <a:r>
              <a:rPr lang="en-GB" sz="20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External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95300" y="304800"/>
            <a:ext cx="8915400" cy="5207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Claims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754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Presentation 2013">
  <a:themeElements>
    <a:clrScheme name="Aon PowerPoint Presentation 2010 2">
      <a:dk1>
        <a:srgbClr val="000000"/>
      </a:dk1>
      <a:lt1>
        <a:srgbClr val="FFFFFF"/>
      </a:lt1>
      <a:dk2>
        <a:srgbClr val="5EB6E4"/>
      </a:dk2>
      <a:lt2>
        <a:srgbClr val="4D4F53"/>
      </a:lt2>
      <a:accent1>
        <a:srgbClr val="D3CD8B"/>
      </a:accent1>
      <a:accent2>
        <a:srgbClr val="7AB800"/>
      </a:accent2>
      <a:accent3>
        <a:srgbClr val="FFFFFF"/>
      </a:accent3>
      <a:accent4>
        <a:srgbClr val="000000"/>
      </a:accent4>
      <a:accent5>
        <a:srgbClr val="E6E3C4"/>
      </a:accent5>
      <a:accent6>
        <a:srgbClr val="6EA600"/>
      </a:accent6>
      <a:hlink>
        <a:srgbClr val="00338D"/>
      </a:hlink>
      <a:folHlink>
        <a:srgbClr val="0083A9"/>
      </a:folHlink>
    </a:clrScheme>
    <a:fontScheme name="Aon PowerPoint Presentation 2010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Aon PowerPoint Presentation 2010 1">
        <a:dk1>
          <a:srgbClr val="000000"/>
        </a:dk1>
        <a:lt1>
          <a:srgbClr val="FFFFFF"/>
        </a:lt1>
        <a:dk2>
          <a:srgbClr val="5EB6E4"/>
        </a:dk2>
        <a:lt2>
          <a:srgbClr val="4D4F53"/>
        </a:lt2>
        <a:accent1>
          <a:srgbClr val="C9CAC8"/>
        </a:accent1>
        <a:accent2>
          <a:srgbClr val="7AB800"/>
        </a:accent2>
        <a:accent3>
          <a:srgbClr val="FFFFFF"/>
        </a:accent3>
        <a:accent4>
          <a:srgbClr val="000000"/>
        </a:accent4>
        <a:accent5>
          <a:srgbClr val="E1E1E0"/>
        </a:accent5>
        <a:accent6>
          <a:srgbClr val="6EA600"/>
        </a:accent6>
        <a:hlink>
          <a:srgbClr val="F0AB00"/>
        </a:hlink>
        <a:folHlink>
          <a:srgbClr val="D3CD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n PowerPoint Presentation 2010 2">
        <a:dk1>
          <a:srgbClr val="000000"/>
        </a:dk1>
        <a:lt1>
          <a:srgbClr val="FFFFFF"/>
        </a:lt1>
        <a:dk2>
          <a:srgbClr val="5EB6E4"/>
        </a:dk2>
        <a:lt2>
          <a:srgbClr val="4D4F53"/>
        </a:lt2>
        <a:accent1>
          <a:srgbClr val="D3CD8B"/>
        </a:accent1>
        <a:accent2>
          <a:srgbClr val="7AB800"/>
        </a:accent2>
        <a:accent3>
          <a:srgbClr val="FFFFFF"/>
        </a:accent3>
        <a:accent4>
          <a:srgbClr val="000000"/>
        </a:accent4>
        <a:accent5>
          <a:srgbClr val="E6E3C4"/>
        </a:accent5>
        <a:accent6>
          <a:srgbClr val="6EA600"/>
        </a:accent6>
        <a:hlink>
          <a:srgbClr val="00338D"/>
        </a:hlink>
        <a:folHlink>
          <a:srgbClr val="0083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 Presentation 2013</Template>
  <TotalTime>164</TotalTime>
  <Words>704</Words>
  <Application>Microsoft Office PowerPoint</Application>
  <PresentationFormat>A4 Paper (210x297 mm)</PresentationFormat>
  <Paragraphs>570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Ppt Presentation 2013</vt:lpstr>
      <vt:lpstr>Directors’ and Officers’ Liability and Employment Practices Liability Seminar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Questions?</vt:lpstr>
    </vt:vector>
  </TitlesOfParts>
  <Company>Aon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Directors &amp; Officers and Employment Practices Liability Seminar</dc:title>
  <dc:creator>Linda Mcpherson</dc:creator>
  <cp:lastModifiedBy>McMurray, Christopher</cp:lastModifiedBy>
  <cp:revision>20</cp:revision>
  <cp:lastPrinted>2015-08-24T09:00:29Z</cp:lastPrinted>
  <dcterms:created xsi:type="dcterms:W3CDTF">2013-09-23T10:22:47Z</dcterms:created>
  <dcterms:modified xsi:type="dcterms:W3CDTF">2015-08-25T09:26:12Z</dcterms:modified>
</cp:coreProperties>
</file>