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39" r:id="rId2"/>
    <p:sldId id="342" r:id="rId3"/>
    <p:sldId id="324" r:id="rId4"/>
    <p:sldId id="266" r:id="rId5"/>
    <p:sldId id="331" r:id="rId6"/>
    <p:sldId id="265" r:id="rId7"/>
    <p:sldId id="333" r:id="rId8"/>
    <p:sldId id="340" r:id="rId9"/>
    <p:sldId id="335" r:id="rId10"/>
    <p:sldId id="336" r:id="rId11"/>
    <p:sldId id="341" r:id="rId12"/>
    <p:sldId id="338" r:id="rId13"/>
    <p:sldId id="34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3"/>
    <p:restoredTop sz="67793" autoAdjust="0"/>
  </p:normalViewPr>
  <p:slideViewPr>
    <p:cSldViewPr snapToGrid="0" snapToObjects="1">
      <p:cViewPr varScale="1">
        <p:scale>
          <a:sx n="104" d="100"/>
          <a:sy n="104" d="100"/>
        </p:scale>
        <p:origin x="1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E9709-578C-4359-9828-95AB3FFB539A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F0529-8D9C-4483-9CC2-7158A95ED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6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F0529-8D9C-4483-9CC2-7158A95ED5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23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F0529-8D9C-4483-9CC2-7158A95ED5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392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F0529-8D9C-4483-9CC2-7158A95ED5D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96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F0529-8D9C-4483-9CC2-7158A95ED5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93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F0529-8D9C-4483-9CC2-7158A95ED5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2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0088" y="3746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911" y="3567289"/>
            <a:ext cx="5486401" cy="545253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F0529-8D9C-4483-9CC2-7158A95ED5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126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F0529-8D9C-4483-9CC2-7158A95ED5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12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0088" y="3746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911" y="3567289"/>
            <a:ext cx="5486401" cy="545253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F0529-8D9C-4483-9CC2-7158A95ED5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F0529-8D9C-4483-9CC2-7158A95ED5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6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F0529-8D9C-4483-9CC2-7158A95ED5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01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0088" y="3746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911" y="3567289"/>
            <a:ext cx="5486401" cy="545253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F0529-8D9C-4483-9CC2-7158A95ED5D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51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3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9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3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1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8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7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3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7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4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2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264C3-09C4-4C45-B98D-2A2E4928F302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6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ib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mailto:claire@mhib.co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ib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mailto:claire@mhib.co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A silhouette of a person sitting on a rock&#10;&#10;Description automatically generated with low confidence">
            <a:extLst>
              <a:ext uri="{FF2B5EF4-FFF2-40B4-BE49-F238E27FC236}">
                <a16:creationId xmlns:a16="http://schemas.microsoft.com/office/drawing/2014/main" id="{2F51C6B3-A60B-3642-8F69-4C4A90A2B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67" b="86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Shape 250">
            <a:extLst>
              <a:ext uri="{FF2B5EF4-FFF2-40B4-BE49-F238E27FC236}">
                <a16:creationId xmlns:a16="http://schemas.microsoft.com/office/drawing/2014/main" id="{AF7C9BDE-8B2D-2347-9337-9CB81992F6F0}"/>
              </a:ext>
            </a:extLst>
          </p:cNvPr>
          <p:cNvSpPr txBox="1">
            <a:spLocks/>
          </p:cNvSpPr>
          <p:nvPr/>
        </p:nvSpPr>
        <p:spPr>
          <a:xfrm>
            <a:off x="425445" y="583758"/>
            <a:ext cx="9458783" cy="176864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accent3">
                    <a:lumOff val="44000"/>
                  </a:schemeClr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en-US" sz="5200" b="1" dirty="0">
                <a:latin typeface="+mj-lt"/>
                <a:ea typeface="+mj-ea"/>
                <a:cs typeface="+mj-cs"/>
                <a:sym typeface="Lato Bold"/>
              </a:rPr>
              <a:t>Getting to know your inner critic</a:t>
            </a:r>
            <a:endParaRPr lang="en-US" sz="4700" dirty="0">
              <a:latin typeface="+mj-lt"/>
              <a:ea typeface="+mj-ea"/>
              <a:cs typeface="+mj-cs"/>
              <a:sym typeface="Lato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309F5D-98AF-514C-966F-B2729F0B4348}"/>
              </a:ext>
            </a:extLst>
          </p:cNvPr>
          <p:cNvSpPr txBox="1"/>
          <p:nvPr/>
        </p:nvSpPr>
        <p:spPr>
          <a:xfrm>
            <a:off x="7549910" y="5174079"/>
            <a:ext cx="4190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Powered by</a:t>
            </a: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6C50F134-1D20-0E42-8A6F-6168AD8E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217" y="4444961"/>
            <a:ext cx="2104569" cy="2104569"/>
          </a:xfrm>
          <a:prstGeom prst="rect">
            <a:avLst/>
          </a:prstGeom>
        </p:spPr>
      </p:pic>
      <p:sp>
        <p:nvSpPr>
          <p:cNvPr id="16" name="Shape 250">
            <a:extLst>
              <a:ext uri="{FF2B5EF4-FFF2-40B4-BE49-F238E27FC236}">
                <a16:creationId xmlns:a16="http://schemas.microsoft.com/office/drawing/2014/main" id="{90AEBE43-C1F2-A44E-BD05-FFCA8781E190}"/>
              </a:ext>
            </a:extLst>
          </p:cNvPr>
          <p:cNvSpPr txBox="1">
            <a:spLocks/>
          </p:cNvSpPr>
          <p:nvPr/>
        </p:nvSpPr>
        <p:spPr>
          <a:xfrm>
            <a:off x="425445" y="5396562"/>
            <a:ext cx="6869363" cy="14614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 sz="3200">
                <a:solidFill>
                  <a:schemeClr val="accent3">
                    <a:lumOff val="44000"/>
                  </a:schemeClr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en-US" sz="3200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Lato Bold"/>
              </a:rPr>
              <a:t>Steve Heath, Co-Founder,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 sz="3200">
                <a:solidFill>
                  <a:schemeClr val="accent3">
                    <a:lumOff val="44000"/>
                  </a:schemeClr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en-US" sz="3200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Lato Bold"/>
              </a:rPr>
              <a:t>Mental Health in Business Ltd</a:t>
            </a:r>
            <a:br>
              <a:rPr lang="en-US" sz="3200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Lato Bold"/>
              </a:rPr>
            </a:br>
            <a:endParaRPr lang="en-US" sz="3200" b="1" dirty="0">
              <a:solidFill>
                <a:srgbClr val="FFFFFF"/>
              </a:solidFill>
              <a:latin typeface="+mj-lt"/>
              <a:ea typeface="+mj-ea"/>
              <a:cs typeface="+mj-cs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1240612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riding a bike down a dirt road&#10;&#10;Description automatically generated">
            <a:extLst>
              <a:ext uri="{FF2B5EF4-FFF2-40B4-BE49-F238E27FC236}">
                <a16:creationId xmlns:a16="http://schemas.microsoft.com/office/drawing/2014/main" id="{E2E8B043-C644-9341-BBB0-7DAD462B2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9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56">
            <a:extLst>
              <a:ext uri="{FF2B5EF4-FFF2-40B4-BE49-F238E27FC236}">
                <a16:creationId xmlns:a16="http://schemas.microsoft.com/office/drawing/2014/main" id="{E690F13F-74EF-7140-8701-B4CB77B8AF15}"/>
              </a:ext>
            </a:extLst>
          </p:cNvPr>
          <p:cNvSpPr txBox="1">
            <a:spLocks/>
          </p:cNvSpPr>
          <p:nvPr/>
        </p:nvSpPr>
        <p:spPr>
          <a:xfrm>
            <a:off x="1227438" y="1689100"/>
            <a:ext cx="9737124" cy="4356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9F3466-A4F4-E34B-9C90-DDFB1E52A936}"/>
              </a:ext>
            </a:extLst>
          </p:cNvPr>
          <p:cNvGrpSpPr/>
          <p:nvPr/>
        </p:nvGrpSpPr>
        <p:grpSpPr>
          <a:xfrm>
            <a:off x="2974258" y="702459"/>
            <a:ext cx="6243484" cy="5677669"/>
            <a:chOff x="2974258" y="702459"/>
            <a:chExt cx="6243484" cy="5677669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4C2F7836-555C-7746-9FE5-5865C0199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4258" y="702459"/>
              <a:ext cx="6243484" cy="567766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36FBF4-323A-C643-8303-1C9C81DDB495}"/>
                </a:ext>
              </a:extLst>
            </p:cNvPr>
            <p:cNvSpPr txBox="1"/>
            <p:nvPr/>
          </p:nvSpPr>
          <p:spPr>
            <a:xfrm>
              <a:off x="4235116" y="2156298"/>
              <a:ext cx="34650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What can you do today to show yourself kindness?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0026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6">
            <a:extLst>
              <a:ext uri="{FF2B5EF4-FFF2-40B4-BE49-F238E27FC236}">
                <a16:creationId xmlns:a16="http://schemas.microsoft.com/office/drawing/2014/main" id="{28A8F9DE-7836-AA44-A564-D2DAAAE9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396" y="657727"/>
            <a:ext cx="7699376" cy="1117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b="1" dirty="0"/>
              <a:t>Session Objectives</a:t>
            </a:r>
            <a:endParaRPr sz="3200" b="1" dirty="0"/>
          </a:p>
        </p:txBody>
      </p:sp>
      <p:sp>
        <p:nvSpPr>
          <p:cNvPr id="5" name="Shape 256">
            <a:extLst>
              <a:ext uri="{FF2B5EF4-FFF2-40B4-BE49-F238E27FC236}">
                <a16:creationId xmlns:a16="http://schemas.microsoft.com/office/drawing/2014/main" id="{E690F13F-74EF-7140-8701-B4CB77B8AF15}"/>
              </a:ext>
            </a:extLst>
          </p:cNvPr>
          <p:cNvSpPr txBox="1">
            <a:spLocks/>
          </p:cNvSpPr>
          <p:nvPr/>
        </p:nvSpPr>
        <p:spPr>
          <a:xfrm>
            <a:off x="1211396" y="1775327"/>
            <a:ext cx="9737124" cy="4356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400" dirty="0"/>
              <a:t>The aims of this session are:</a:t>
            </a:r>
          </a:p>
          <a:p>
            <a:pPr>
              <a:lnSpc>
                <a:spcPct val="110000"/>
              </a:lnSpc>
            </a:pPr>
            <a:endParaRPr lang="en-GB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To help attendees understand ‘The Inner Critic’ – what it is, &amp; where it comes from </a:t>
            </a:r>
            <a:br>
              <a:rPr lang="en-GB" sz="2400" dirty="0"/>
            </a:br>
            <a:endParaRPr lang="en-GB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To give attendees some practical ways to manage their Inner Critic</a:t>
            </a:r>
            <a:br>
              <a:rPr lang="en-GB" sz="2400" dirty="0"/>
            </a:br>
            <a:endParaRPr lang="en-GB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To help attendees to reduce the negative impact of their Inner Critic and improve wellbeing </a:t>
            </a:r>
          </a:p>
          <a:p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2346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830BD1-F52F-0D46-A88D-73C9A42F482B}"/>
              </a:ext>
            </a:extLst>
          </p:cNvPr>
          <p:cNvSpPr/>
          <p:nvPr/>
        </p:nvSpPr>
        <p:spPr>
          <a:xfrm>
            <a:off x="-16349" y="-16329"/>
            <a:ext cx="12208349" cy="6876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hape 250">
            <a:extLst>
              <a:ext uri="{FF2B5EF4-FFF2-40B4-BE49-F238E27FC236}">
                <a16:creationId xmlns:a16="http://schemas.microsoft.com/office/drawing/2014/main" id="{1E3E6322-E354-224B-BFB8-246C543C9135}"/>
              </a:ext>
            </a:extLst>
          </p:cNvPr>
          <p:cNvSpPr txBox="1">
            <a:spLocks/>
          </p:cNvSpPr>
          <p:nvPr/>
        </p:nvSpPr>
        <p:spPr>
          <a:xfrm>
            <a:off x="647700" y="2055813"/>
            <a:ext cx="4004511" cy="41325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ysClr val="windowText" lastClr="000000"/>
                </a:solidFill>
              </a:rPr>
              <a:t>Co-founder and Director, </a:t>
            </a:r>
            <a:br>
              <a:rPr lang="en-US" sz="2600" dirty="0">
                <a:solidFill>
                  <a:sysClr val="windowText" lastClr="000000"/>
                </a:solidFill>
              </a:rPr>
            </a:br>
            <a:br>
              <a:rPr lang="en-US" sz="2600" dirty="0">
                <a:solidFill>
                  <a:sysClr val="windowText" lastClr="000000"/>
                </a:solidFill>
              </a:rPr>
            </a:br>
            <a:r>
              <a:rPr lang="en-US" sz="2600" dirty="0">
                <a:solidFill>
                  <a:sysClr val="windowText" lastClr="000000"/>
                </a:solidFill>
              </a:rPr>
              <a:t>Mental Health in Business</a:t>
            </a:r>
            <a:br>
              <a:rPr lang="en-US" sz="2600" dirty="0">
                <a:solidFill>
                  <a:sysClr val="windowText" lastClr="000000"/>
                </a:solidFill>
              </a:rPr>
            </a:br>
            <a:endParaRPr lang="en-US" sz="2600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ysClr val="windowText" lastClr="000000"/>
                </a:solidFill>
              </a:rPr>
              <a:t>Website:</a:t>
            </a:r>
            <a:r>
              <a:rPr lang="en-US" sz="2600" dirty="0"/>
              <a:t> </a:t>
            </a:r>
            <a:r>
              <a:rPr lang="en-US" sz="2600" dirty="0">
                <a:hlinkClick r:id="rId3"/>
              </a:rPr>
              <a:t>http://www.mhib.co.uk/</a:t>
            </a:r>
            <a:endParaRPr lang="en-US" sz="2600" dirty="0"/>
          </a:p>
          <a:p>
            <a:pPr marL="0" indent="0">
              <a:buNone/>
            </a:pPr>
            <a:br>
              <a:rPr lang="en-US" sz="2600" dirty="0">
                <a:solidFill>
                  <a:sysClr val="windowText" lastClr="000000"/>
                </a:solidFill>
              </a:rPr>
            </a:br>
            <a:r>
              <a:rPr lang="en-US" sz="2600" dirty="0">
                <a:solidFill>
                  <a:sysClr val="windowText" lastClr="000000"/>
                </a:solidFill>
              </a:rPr>
              <a:t>Email:</a:t>
            </a:r>
            <a:r>
              <a:rPr lang="en-US" sz="2600" dirty="0"/>
              <a:t> </a:t>
            </a:r>
            <a:r>
              <a:rPr lang="en-US" sz="2600" dirty="0">
                <a:hlinkClick r:id="rId4"/>
              </a:rPr>
              <a:t>steve@mhib.co.uk</a:t>
            </a:r>
            <a:endParaRPr lang="en-US" sz="2600" dirty="0"/>
          </a:p>
          <a:p>
            <a:pPr marL="0" indent="0">
              <a:buNone/>
            </a:pPr>
            <a:br>
              <a:rPr lang="en-US" sz="2600" dirty="0">
                <a:solidFill>
                  <a:sysClr val="windowText" lastClr="000000"/>
                </a:solidFill>
              </a:rPr>
            </a:br>
            <a:r>
              <a:rPr lang="en-US" sz="2600" dirty="0">
                <a:solidFill>
                  <a:sysClr val="windowText" lastClr="000000"/>
                </a:solidFill>
              </a:rPr>
              <a:t>Mobile: 0781 403 1793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None/>
              <a:defRPr sz="3200">
                <a:solidFill>
                  <a:schemeClr val="accent3">
                    <a:lumOff val="44000"/>
                  </a:schemeClr>
                </a:solidFill>
                <a:latin typeface="Lato Bold"/>
                <a:ea typeface="Lato Bold"/>
                <a:cs typeface="Lato Bold"/>
                <a:sym typeface="Lato Bold"/>
              </a:defRPr>
            </a:pPr>
            <a:br>
              <a:rPr lang="en-US" sz="2400" dirty="0">
                <a:solidFill>
                  <a:sysClr val="windowText" lastClr="000000"/>
                </a:solidFill>
                <a:sym typeface="Lato Bold"/>
              </a:rPr>
            </a:br>
            <a:endParaRPr lang="en-US" sz="2400" dirty="0">
              <a:solidFill>
                <a:sysClr val="windowText" lastClr="000000"/>
              </a:solidFill>
              <a:sym typeface="Lato Bold"/>
            </a:endParaRPr>
          </a:p>
        </p:txBody>
      </p:sp>
      <p:sp>
        <p:nvSpPr>
          <p:cNvPr id="8" name="Shape 250">
            <a:extLst>
              <a:ext uri="{FF2B5EF4-FFF2-40B4-BE49-F238E27FC236}">
                <a16:creationId xmlns:a16="http://schemas.microsoft.com/office/drawing/2014/main" id="{8C967F95-D4CD-A041-A9A8-A344CFEF7B4D}"/>
              </a:ext>
            </a:extLst>
          </p:cNvPr>
          <p:cNvSpPr txBox="1">
            <a:spLocks/>
          </p:cNvSpPr>
          <p:nvPr/>
        </p:nvSpPr>
        <p:spPr>
          <a:xfrm>
            <a:off x="647700" y="5476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 sz="3200">
                <a:solidFill>
                  <a:schemeClr val="accent3">
                    <a:lumOff val="44000"/>
                  </a:schemeClr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en-US" sz="4800" dirty="0">
                <a:solidFill>
                  <a:sysClr val="windowText" lastClr="000000"/>
                </a:solidFill>
                <a:latin typeface="+mj-lt"/>
                <a:ea typeface="+mj-ea"/>
                <a:cs typeface="+mj-cs"/>
                <a:sym typeface="Lato Bold"/>
              </a:rPr>
              <a:t>Steve Heath</a:t>
            </a:r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F0469156-9CF0-5543-9453-F07DB1071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202" y="9000"/>
            <a:ext cx="5143500" cy="6849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827F1003-3AF0-6244-A5FF-16493FE791E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10230281" y="547687"/>
            <a:ext cx="1745140" cy="17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1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830BD1-F52F-0D46-A88D-73C9A42F482B}"/>
              </a:ext>
            </a:extLst>
          </p:cNvPr>
          <p:cNvSpPr/>
          <p:nvPr/>
        </p:nvSpPr>
        <p:spPr>
          <a:xfrm>
            <a:off x="-16349" y="-16329"/>
            <a:ext cx="12208349" cy="6876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hape 250">
            <a:extLst>
              <a:ext uri="{FF2B5EF4-FFF2-40B4-BE49-F238E27FC236}">
                <a16:creationId xmlns:a16="http://schemas.microsoft.com/office/drawing/2014/main" id="{1E3E6322-E354-224B-BFB8-246C543C9135}"/>
              </a:ext>
            </a:extLst>
          </p:cNvPr>
          <p:cNvSpPr txBox="1">
            <a:spLocks/>
          </p:cNvSpPr>
          <p:nvPr/>
        </p:nvSpPr>
        <p:spPr>
          <a:xfrm>
            <a:off x="647700" y="2055813"/>
            <a:ext cx="4004511" cy="41325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ysClr val="windowText" lastClr="000000"/>
                </a:solidFill>
              </a:rPr>
              <a:t>Co-founder and Director, </a:t>
            </a:r>
            <a:br>
              <a:rPr lang="en-US" sz="2600" dirty="0">
                <a:solidFill>
                  <a:sysClr val="windowText" lastClr="000000"/>
                </a:solidFill>
              </a:rPr>
            </a:br>
            <a:br>
              <a:rPr lang="en-US" sz="2600" dirty="0">
                <a:solidFill>
                  <a:sysClr val="windowText" lastClr="000000"/>
                </a:solidFill>
              </a:rPr>
            </a:br>
            <a:r>
              <a:rPr lang="en-US" sz="2600" dirty="0">
                <a:solidFill>
                  <a:sysClr val="windowText" lastClr="000000"/>
                </a:solidFill>
              </a:rPr>
              <a:t>Mental Health in Business</a:t>
            </a:r>
            <a:br>
              <a:rPr lang="en-US" sz="2600" dirty="0">
                <a:solidFill>
                  <a:sysClr val="windowText" lastClr="000000"/>
                </a:solidFill>
              </a:rPr>
            </a:br>
            <a:endParaRPr lang="en-US" sz="2600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ysClr val="windowText" lastClr="000000"/>
                </a:solidFill>
              </a:rPr>
              <a:t>Website:</a:t>
            </a:r>
            <a:r>
              <a:rPr lang="en-US" sz="2600" dirty="0"/>
              <a:t> </a:t>
            </a:r>
            <a:r>
              <a:rPr lang="en-US" sz="2600" dirty="0">
                <a:hlinkClick r:id="rId3"/>
              </a:rPr>
              <a:t>http://www.mhib.co.uk/</a:t>
            </a:r>
            <a:endParaRPr lang="en-US" sz="2600" dirty="0"/>
          </a:p>
          <a:p>
            <a:pPr marL="0" indent="0">
              <a:buNone/>
            </a:pPr>
            <a:br>
              <a:rPr lang="en-US" sz="2600" dirty="0">
                <a:solidFill>
                  <a:sysClr val="windowText" lastClr="000000"/>
                </a:solidFill>
              </a:rPr>
            </a:br>
            <a:r>
              <a:rPr lang="en-US" sz="2600" dirty="0">
                <a:solidFill>
                  <a:sysClr val="windowText" lastClr="000000"/>
                </a:solidFill>
              </a:rPr>
              <a:t>Email:</a:t>
            </a:r>
            <a:r>
              <a:rPr lang="en-US" sz="2600" dirty="0"/>
              <a:t> </a:t>
            </a:r>
            <a:r>
              <a:rPr lang="en-US" sz="2600" dirty="0">
                <a:hlinkClick r:id="rId4"/>
              </a:rPr>
              <a:t>steve@mhib.co.uk</a:t>
            </a:r>
            <a:endParaRPr lang="en-US" sz="2600" dirty="0"/>
          </a:p>
          <a:p>
            <a:pPr marL="0" indent="0">
              <a:buNone/>
            </a:pPr>
            <a:br>
              <a:rPr lang="en-US" sz="2600" dirty="0">
                <a:solidFill>
                  <a:sysClr val="windowText" lastClr="000000"/>
                </a:solidFill>
              </a:rPr>
            </a:br>
            <a:r>
              <a:rPr lang="en-US" sz="2600" dirty="0">
                <a:solidFill>
                  <a:sysClr val="windowText" lastClr="000000"/>
                </a:solidFill>
              </a:rPr>
              <a:t>Mobile: 0781 403 1793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None/>
              <a:defRPr sz="3200">
                <a:solidFill>
                  <a:schemeClr val="accent3">
                    <a:lumOff val="44000"/>
                  </a:schemeClr>
                </a:solidFill>
                <a:latin typeface="Lato Bold"/>
                <a:ea typeface="Lato Bold"/>
                <a:cs typeface="Lato Bold"/>
                <a:sym typeface="Lato Bold"/>
              </a:defRPr>
            </a:pPr>
            <a:br>
              <a:rPr lang="en-US" sz="2400" dirty="0">
                <a:solidFill>
                  <a:sysClr val="windowText" lastClr="000000"/>
                </a:solidFill>
                <a:sym typeface="Lato Bold"/>
              </a:rPr>
            </a:br>
            <a:endParaRPr lang="en-US" sz="2400" dirty="0">
              <a:solidFill>
                <a:sysClr val="windowText" lastClr="000000"/>
              </a:solidFill>
              <a:sym typeface="Lato Bold"/>
            </a:endParaRPr>
          </a:p>
        </p:txBody>
      </p:sp>
      <p:sp>
        <p:nvSpPr>
          <p:cNvPr id="8" name="Shape 250">
            <a:extLst>
              <a:ext uri="{FF2B5EF4-FFF2-40B4-BE49-F238E27FC236}">
                <a16:creationId xmlns:a16="http://schemas.microsoft.com/office/drawing/2014/main" id="{8C967F95-D4CD-A041-A9A8-A344CFEF7B4D}"/>
              </a:ext>
            </a:extLst>
          </p:cNvPr>
          <p:cNvSpPr txBox="1">
            <a:spLocks/>
          </p:cNvSpPr>
          <p:nvPr/>
        </p:nvSpPr>
        <p:spPr>
          <a:xfrm>
            <a:off x="647700" y="5476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 sz="3200">
                <a:solidFill>
                  <a:schemeClr val="accent3">
                    <a:lumOff val="44000"/>
                  </a:schemeClr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en-US" sz="4800" dirty="0">
                <a:solidFill>
                  <a:sysClr val="windowText" lastClr="000000"/>
                </a:solidFill>
                <a:latin typeface="+mj-lt"/>
                <a:ea typeface="+mj-ea"/>
                <a:cs typeface="+mj-cs"/>
                <a:sym typeface="Lato Bold"/>
              </a:rPr>
              <a:t>Steve Heath</a:t>
            </a:r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F0469156-9CF0-5543-9453-F07DB1071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202" y="9000"/>
            <a:ext cx="5143500" cy="6849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827F1003-3AF0-6244-A5FF-16493FE791E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10230281" y="547687"/>
            <a:ext cx="1745140" cy="17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2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6">
            <a:extLst>
              <a:ext uri="{FF2B5EF4-FFF2-40B4-BE49-F238E27FC236}">
                <a16:creationId xmlns:a16="http://schemas.microsoft.com/office/drawing/2014/main" id="{28A8F9DE-7836-AA44-A564-D2DAAAE9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396" y="657727"/>
            <a:ext cx="7699376" cy="1117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b="1" dirty="0"/>
              <a:t>Session Objectives</a:t>
            </a:r>
            <a:endParaRPr sz="3200" b="1" dirty="0"/>
          </a:p>
        </p:txBody>
      </p:sp>
      <p:sp>
        <p:nvSpPr>
          <p:cNvPr id="5" name="Shape 256">
            <a:extLst>
              <a:ext uri="{FF2B5EF4-FFF2-40B4-BE49-F238E27FC236}">
                <a16:creationId xmlns:a16="http://schemas.microsoft.com/office/drawing/2014/main" id="{E690F13F-74EF-7140-8701-B4CB77B8AF15}"/>
              </a:ext>
            </a:extLst>
          </p:cNvPr>
          <p:cNvSpPr txBox="1">
            <a:spLocks/>
          </p:cNvSpPr>
          <p:nvPr/>
        </p:nvSpPr>
        <p:spPr>
          <a:xfrm>
            <a:off x="1211396" y="1775327"/>
            <a:ext cx="9737124" cy="4356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400" dirty="0"/>
              <a:t>The aims of this session are:</a:t>
            </a:r>
          </a:p>
          <a:p>
            <a:pPr>
              <a:lnSpc>
                <a:spcPct val="110000"/>
              </a:lnSpc>
            </a:pPr>
            <a:endParaRPr lang="en-GB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To help attendees understand ‘The Inner Critic’ – what it is, &amp; where it comes from </a:t>
            </a:r>
            <a:br>
              <a:rPr lang="en-GB" sz="2400" dirty="0"/>
            </a:br>
            <a:endParaRPr lang="en-GB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To give attendees some practical ways to manage their Inner Critic</a:t>
            </a:r>
            <a:br>
              <a:rPr lang="en-GB" sz="2400" dirty="0"/>
            </a:br>
            <a:endParaRPr lang="en-GB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To help attendees to reduce the negative impact of their Inner Critic and improve wellbeing </a:t>
            </a:r>
          </a:p>
          <a:p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054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AE8DF39-2E52-4A15-B971-293EE3C4AD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C1AECB97-D416-384F-A903-DFA928FB9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43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852857-9B3E-234E-A2A0-785FCB84A9AD}"/>
              </a:ext>
            </a:extLst>
          </p:cNvPr>
          <p:cNvSpPr/>
          <p:nvPr/>
        </p:nvSpPr>
        <p:spPr>
          <a:xfrm>
            <a:off x="645824" y="969188"/>
            <a:ext cx="2626766" cy="435839"/>
          </a:xfrm>
          <a:prstGeom prst="roundRect">
            <a:avLst>
              <a:gd name="adj" fmla="val 30724"/>
            </a:avLst>
          </a:prstGeom>
          <a:solidFill>
            <a:schemeClr val="accent2"/>
          </a:solidFill>
          <a:ln>
            <a:solidFill>
              <a:schemeClr val="bg1">
                <a:alpha val="67000"/>
              </a:schemeClr>
            </a:solidFill>
          </a:ln>
          <a:effectLst>
            <a:glow rad="177800">
              <a:schemeClr val="bg1">
                <a:alpha val="2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</a:t>
            </a:r>
            <a:r>
              <a:rPr lang="en-GB" i="1" dirty="0"/>
              <a:t>You’re so unattractive”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012220A-8F5B-DC48-B7CB-79EFCAB143BA}"/>
              </a:ext>
            </a:extLst>
          </p:cNvPr>
          <p:cNvSpPr/>
          <p:nvPr/>
        </p:nvSpPr>
        <p:spPr>
          <a:xfrm>
            <a:off x="645824" y="1768664"/>
            <a:ext cx="2057271" cy="435839"/>
          </a:xfrm>
          <a:prstGeom prst="roundRect">
            <a:avLst>
              <a:gd name="adj" fmla="val 30724"/>
            </a:avLst>
          </a:prstGeom>
          <a:solidFill>
            <a:schemeClr val="accent2"/>
          </a:solidFill>
          <a:ln>
            <a:solidFill>
              <a:schemeClr val="bg1">
                <a:alpha val="67000"/>
              </a:schemeClr>
            </a:solidFill>
          </a:ln>
          <a:effectLst>
            <a:glow rad="177800">
              <a:schemeClr val="bg1">
                <a:alpha val="2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i="1" dirty="0"/>
              <a:t>“You’re getting fat”</a:t>
            </a:r>
            <a:endParaRPr lang="en-GB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2869E51-1209-9640-A37D-AEEFCEF5BFEB}"/>
              </a:ext>
            </a:extLst>
          </p:cNvPr>
          <p:cNvSpPr/>
          <p:nvPr/>
        </p:nvSpPr>
        <p:spPr>
          <a:xfrm>
            <a:off x="645824" y="2536056"/>
            <a:ext cx="2949676" cy="435839"/>
          </a:xfrm>
          <a:prstGeom prst="roundRect">
            <a:avLst>
              <a:gd name="adj" fmla="val 30724"/>
            </a:avLst>
          </a:prstGeom>
          <a:solidFill>
            <a:schemeClr val="accent2"/>
          </a:solidFill>
          <a:ln>
            <a:solidFill>
              <a:schemeClr val="bg1">
                <a:alpha val="67000"/>
              </a:schemeClr>
            </a:solidFill>
          </a:ln>
          <a:effectLst>
            <a:glow rad="177800">
              <a:schemeClr val="bg1">
                <a:alpha val="2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“Look at all those wrinkles”</a:t>
            </a:r>
            <a:endParaRPr lang="en-US" sz="2400" dirty="0"/>
          </a:p>
        </p:txBody>
      </p:sp>
      <p:sp>
        <p:nvSpPr>
          <p:cNvPr id="15" name="Shape 256">
            <a:extLst>
              <a:ext uri="{FF2B5EF4-FFF2-40B4-BE49-F238E27FC236}">
                <a16:creationId xmlns:a16="http://schemas.microsoft.com/office/drawing/2014/main" id="{993B5478-CEC3-F24F-B35D-0741979C1623}"/>
              </a:ext>
            </a:extLst>
          </p:cNvPr>
          <p:cNvSpPr txBox="1">
            <a:spLocks/>
          </p:cNvSpPr>
          <p:nvPr/>
        </p:nvSpPr>
        <p:spPr>
          <a:xfrm>
            <a:off x="593775" y="346204"/>
            <a:ext cx="2173488" cy="550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400" b="1" dirty="0">
                <a:solidFill>
                  <a:schemeClr val="bg1"/>
                </a:solidFill>
              </a:rPr>
              <a:t>About Yourself…</a:t>
            </a:r>
          </a:p>
        </p:txBody>
      </p:sp>
      <p:sp>
        <p:nvSpPr>
          <p:cNvPr id="16" name="Shape 256">
            <a:extLst>
              <a:ext uri="{FF2B5EF4-FFF2-40B4-BE49-F238E27FC236}">
                <a16:creationId xmlns:a16="http://schemas.microsoft.com/office/drawing/2014/main" id="{63D3FB02-2B1A-4D4A-A52B-CF5EE55AFC39}"/>
              </a:ext>
            </a:extLst>
          </p:cNvPr>
          <p:cNvSpPr txBox="1">
            <a:spLocks/>
          </p:cNvSpPr>
          <p:nvPr/>
        </p:nvSpPr>
        <p:spPr>
          <a:xfrm>
            <a:off x="8598568" y="418410"/>
            <a:ext cx="2173488" cy="550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400" b="1" dirty="0">
                <a:solidFill>
                  <a:schemeClr val="bg1"/>
                </a:solidFill>
              </a:rPr>
              <a:t>At Work…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7E49435-9EC5-0945-A054-44BFC786F4F4}"/>
              </a:ext>
            </a:extLst>
          </p:cNvPr>
          <p:cNvSpPr/>
          <p:nvPr/>
        </p:nvSpPr>
        <p:spPr>
          <a:xfrm>
            <a:off x="8598568" y="1127452"/>
            <a:ext cx="3358752" cy="435839"/>
          </a:xfrm>
          <a:prstGeom prst="roundRect">
            <a:avLst>
              <a:gd name="adj" fmla="val 30724"/>
            </a:avLst>
          </a:prstGeom>
          <a:solidFill>
            <a:schemeClr val="accent2"/>
          </a:solidFill>
          <a:ln>
            <a:solidFill>
              <a:schemeClr val="bg1">
                <a:alpha val="67000"/>
              </a:schemeClr>
            </a:solidFill>
          </a:ln>
          <a:effectLst>
            <a:glow rad="177800">
              <a:schemeClr val="bg1">
                <a:alpha val="2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</a:t>
            </a:r>
            <a:r>
              <a:rPr lang="en-GB" i="1" dirty="0"/>
              <a:t>You’re under so much pressure”</a:t>
            </a:r>
            <a:endParaRPr lang="en-US" sz="24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BF9571A-967C-1040-9E2B-664A0D29C0FB}"/>
              </a:ext>
            </a:extLst>
          </p:cNvPr>
          <p:cNvSpPr/>
          <p:nvPr/>
        </p:nvSpPr>
        <p:spPr>
          <a:xfrm>
            <a:off x="8298434" y="1910886"/>
            <a:ext cx="3591908" cy="435839"/>
          </a:xfrm>
          <a:prstGeom prst="roundRect">
            <a:avLst>
              <a:gd name="adj" fmla="val 30724"/>
            </a:avLst>
          </a:prstGeom>
          <a:solidFill>
            <a:schemeClr val="accent2"/>
          </a:solidFill>
          <a:ln>
            <a:solidFill>
              <a:schemeClr val="bg1">
                <a:alpha val="67000"/>
              </a:schemeClr>
            </a:solidFill>
          </a:ln>
          <a:effectLst>
            <a:glow rad="177800">
              <a:schemeClr val="bg1">
                <a:alpha val="2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i="1" dirty="0"/>
              <a:t>“You’ll never get everything done”</a:t>
            </a:r>
            <a:endParaRPr lang="en-GB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7D8A5B0-F3B4-C44A-A68A-EC6CF544674B}"/>
              </a:ext>
            </a:extLst>
          </p:cNvPr>
          <p:cNvSpPr/>
          <p:nvPr/>
        </p:nvSpPr>
        <p:spPr>
          <a:xfrm>
            <a:off x="8619550" y="2753975"/>
            <a:ext cx="2949676" cy="435839"/>
          </a:xfrm>
          <a:prstGeom prst="roundRect">
            <a:avLst>
              <a:gd name="adj" fmla="val 30724"/>
            </a:avLst>
          </a:prstGeom>
          <a:solidFill>
            <a:schemeClr val="accent2"/>
          </a:solidFill>
          <a:ln>
            <a:solidFill>
              <a:schemeClr val="bg1">
                <a:alpha val="67000"/>
              </a:schemeClr>
            </a:solidFill>
          </a:ln>
          <a:effectLst>
            <a:glow rad="177800">
              <a:schemeClr val="bg1">
                <a:alpha val="2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“You're not good enough”</a:t>
            </a:r>
            <a:endParaRPr lang="en-US" sz="2400" dirty="0"/>
          </a:p>
        </p:txBody>
      </p:sp>
      <p:sp>
        <p:nvSpPr>
          <p:cNvPr id="20" name="Shape 256">
            <a:extLst>
              <a:ext uri="{FF2B5EF4-FFF2-40B4-BE49-F238E27FC236}">
                <a16:creationId xmlns:a16="http://schemas.microsoft.com/office/drawing/2014/main" id="{718E3449-67D0-814A-B9CA-A179C9912E4B}"/>
              </a:ext>
            </a:extLst>
          </p:cNvPr>
          <p:cNvSpPr txBox="1">
            <a:spLocks/>
          </p:cNvSpPr>
          <p:nvPr/>
        </p:nvSpPr>
        <p:spPr>
          <a:xfrm>
            <a:off x="602244" y="3596777"/>
            <a:ext cx="2173488" cy="550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400" b="1" dirty="0">
                <a:solidFill>
                  <a:schemeClr val="bg1"/>
                </a:solidFill>
              </a:rPr>
              <a:t>Relationships…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E01DDA7-83AD-8D48-BE33-E2E6399A4A13}"/>
              </a:ext>
            </a:extLst>
          </p:cNvPr>
          <p:cNvSpPr/>
          <p:nvPr/>
        </p:nvSpPr>
        <p:spPr>
          <a:xfrm>
            <a:off x="645824" y="4253677"/>
            <a:ext cx="3364702" cy="435839"/>
          </a:xfrm>
          <a:prstGeom prst="roundRect">
            <a:avLst>
              <a:gd name="adj" fmla="val 30724"/>
            </a:avLst>
          </a:prstGeom>
          <a:solidFill>
            <a:schemeClr val="accent2"/>
          </a:solidFill>
          <a:ln>
            <a:solidFill>
              <a:schemeClr val="bg1">
                <a:alpha val="67000"/>
              </a:schemeClr>
            </a:solidFill>
          </a:ln>
          <a:effectLst>
            <a:glow rad="177800">
              <a:schemeClr val="bg1">
                <a:alpha val="2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</a:t>
            </a:r>
            <a:r>
              <a:rPr lang="en-GB" i="1" dirty="0"/>
              <a:t>He/she doesn’t really love you”</a:t>
            </a:r>
            <a:endParaRPr lang="en-US" sz="24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E70DB57-EACA-4546-AFB4-CFB70BE92489}"/>
              </a:ext>
            </a:extLst>
          </p:cNvPr>
          <p:cNvSpPr/>
          <p:nvPr/>
        </p:nvSpPr>
        <p:spPr>
          <a:xfrm>
            <a:off x="645823" y="5053153"/>
            <a:ext cx="3364701" cy="435839"/>
          </a:xfrm>
          <a:prstGeom prst="roundRect">
            <a:avLst>
              <a:gd name="adj" fmla="val 30724"/>
            </a:avLst>
          </a:prstGeom>
          <a:solidFill>
            <a:schemeClr val="accent2"/>
          </a:solidFill>
          <a:ln>
            <a:solidFill>
              <a:schemeClr val="bg1">
                <a:alpha val="67000"/>
              </a:schemeClr>
            </a:solidFill>
          </a:ln>
          <a:effectLst>
            <a:glow rad="177800">
              <a:schemeClr val="bg1">
                <a:alpha val="2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i="1" dirty="0"/>
              <a:t>“Your don’t deserve to be loved”</a:t>
            </a:r>
            <a:endParaRPr lang="en-GB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A7A0E66-739F-EE41-844B-636D29E7FB64}"/>
              </a:ext>
            </a:extLst>
          </p:cNvPr>
          <p:cNvSpPr/>
          <p:nvPr/>
        </p:nvSpPr>
        <p:spPr>
          <a:xfrm>
            <a:off x="645824" y="5820545"/>
            <a:ext cx="3557208" cy="435839"/>
          </a:xfrm>
          <a:prstGeom prst="roundRect">
            <a:avLst>
              <a:gd name="adj" fmla="val 30724"/>
            </a:avLst>
          </a:prstGeom>
          <a:solidFill>
            <a:schemeClr val="accent2"/>
          </a:solidFill>
          <a:ln>
            <a:solidFill>
              <a:schemeClr val="bg1">
                <a:alpha val="67000"/>
              </a:schemeClr>
            </a:solidFill>
          </a:ln>
          <a:effectLst>
            <a:glow rad="177800">
              <a:schemeClr val="bg1">
                <a:alpha val="2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“You are just going to end up hurt”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40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56">
            <a:extLst>
              <a:ext uri="{FF2B5EF4-FFF2-40B4-BE49-F238E27FC236}">
                <a16:creationId xmlns:a16="http://schemas.microsoft.com/office/drawing/2014/main" id="{E690F13F-74EF-7140-8701-B4CB77B8AF15}"/>
              </a:ext>
            </a:extLst>
          </p:cNvPr>
          <p:cNvSpPr txBox="1">
            <a:spLocks/>
          </p:cNvSpPr>
          <p:nvPr/>
        </p:nvSpPr>
        <p:spPr>
          <a:xfrm>
            <a:off x="1227438" y="1689100"/>
            <a:ext cx="9737124" cy="4356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BDAB5D-B3A6-3B44-931D-60A7CF692A7D}"/>
              </a:ext>
            </a:extLst>
          </p:cNvPr>
          <p:cNvGrpSpPr/>
          <p:nvPr/>
        </p:nvGrpSpPr>
        <p:grpSpPr>
          <a:xfrm>
            <a:off x="2974258" y="702459"/>
            <a:ext cx="6243484" cy="5677669"/>
            <a:chOff x="2974258" y="590165"/>
            <a:chExt cx="6243484" cy="5677669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4C2F7836-555C-7746-9FE5-5865C0199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4258" y="590165"/>
              <a:ext cx="6243484" cy="567766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36FBF4-323A-C643-8303-1C9C81DDB495}"/>
                </a:ext>
              </a:extLst>
            </p:cNvPr>
            <p:cNvSpPr txBox="1"/>
            <p:nvPr/>
          </p:nvSpPr>
          <p:spPr>
            <a:xfrm>
              <a:off x="4235116" y="2342147"/>
              <a:ext cx="346509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Where does our inner critic come from?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687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6">
            <a:extLst>
              <a:ext uri="{FF2B5EF4-FFF2-40B4-BE49-F238E27FC236}">
                <a16:creationId xmlns:a16="http://schemas.microsoft.com/office/drawing/2014/main" id="{28A8F9DE-7836-AA44-A564-D2DAAAE9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438" y="639676"/>
            <a:ext cx="7699376" cy="1117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b="1" dirty="0"/>
              <a:t>The Inner Critic</a:t>
            </a:r>
            <a:endParaRPr sz="3200" b="1" dirty="0"/>
          </a:p>
        </p:txBody>
      </p:sp>
      <p:sp>
        <p:nvSpPr>
          <p:cNvPr id="5" name="Shape 256">
            <a:extLst>
              <a:ext uri="{FF2B5EF4-FFF2-40B4-BE49-F238E27FC236}">
                <a16:creationId xmlns:a16="http://schemas.microsoft.com/office/drawing/2014/main" id="{E690F13F-74EF-7140-8701-B4CB77B8AF15}"/>
              </a:ext>
            </a:extLst>
          </p:cNvPr>
          <p:cNvSpPr txBox="1">
            <a:spLocks/>
          </p:cNvSpPr>
          <p:nvPr/>
        </p:nvSpPr>
        <p:spPr>
          <a:xfrm>
            <a:off x="1227438" y="1544999"/>
            <a:ext cx="9737124" cy="43561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GB" sz="7200" dirty="0"/>
              <a:t>The Inner Critic’s job is to keep you safe.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GB" sz="7200" dirty="0"/>
              <a:t>Your Inner Critic is always acting from a place of fear.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GB" sz="7200" dirty="0"/>
              <a:t>The Inner Critic it is part of you and may never go away. 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GB" sz="7200" dirty="0"/>
              <a:t>The Inner Critic </a:t>
            </a:r>
            <a:r>
              <a:rPr lang="en-GB" sz="7200" i="1" dirty="0"/>
              <a:t>may sound </a:t>
            </a:r>
            <a:r>
              <a:rPr lang="en-GB" sz="7200" dirty="0"/>
              <a:t>like an authority figure.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GB" sz="7200" dirty="0"/>
              <a:t>The Inner Critic can be your friend.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GB" sz="7200" dirty="0"/>
              <a:t>The Inner Critic changes all the time.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45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56">
            <a:extLst>
              <a:ext uri="{FF2B5EF4-FFF2-40B4-BE49-F238E27FC236}">
                <a16:creationId xmlns:a16="http://schemas.microsoft.com/office/drawing/2014/main" id="{E690F13F-74EF-7140-8701-B4CB77B8AF15}"/>
              </a:ext>
            </a:extLst>
          </p:cNvPr>
          <p:cNvSpPr txBox="1">
            <a:spLocks/>
          </p:cNvSpPr>
          <p:nvPr/>
        </p:nvSpPr>
        <p:spPr>
          <a:xfrm>
            <a:off x="1227438" y="1689100"/>
            <a:ext cx="9737124" cy="4356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84FFC5-26B7-D848-8D88-FD14625492AD}"/>
              </a:ext>
            </a:extLst>
          </p:cNvPr>
          <p:cNvGrpSpPr/>
          <p:nvPr/>
        </p:nvGrpSpPr>
        <p:grpSpPr>
          <a:xfrm>
            <a:off x="2974258" y="702459"/>
            <a:ext cx="6243484" cy="5677669"/>
            <a:chOff x="2974258" y="702459"/>
            <a:chExt cx="6243484" cy="5677669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4C2F7836-555C-7746-9FE5-5865C0199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4258" y="702459"/>
              <a:ext cx="6243484" cy="567766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36FBF4-323A-C643-8303-1C9C81DDB495}"/>
                </a:ext>
              </a:extLst>
            </p:cNvPr>
            <p:cNvSpPr txBox="1"/>
            <p:nvPr/>
          </p:nvSpPr>
          <p:spPr>
            <a:xfrm>
              <a:off x="4235116" y="1748591"/>
              <a:ext cx="346509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What do you think are some of the ways that we could start changing our relationship to our Inner Critic?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612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6">
            <a:extLst>
              <a:ext uri="{FF2B5EF4-FFF2-40B4-BE49-F238E27FC236}">
                <a16:creationId xmlns:a16="http://schemas.microsoft.com/office/drawing/2014/main" id="{28A8F9DE-7836-AA44-A564-D2DAAAE9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396" y="657727"/>
            <a:ext cx="7699376" cy="1117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b="1" dirty="0"/>
              <a:t>The Six Keys to Changing Your Relationship to Your Inner Critic</a:t>
            </a:r>
            <a:endParaRPr sz="3200" b="1" dirty="0"/>
          </a:p>
        </p:txBody>
      </p:sp>
      <p:sp>
        <p:nvSpPr>
          <p:cNvPr id="5" name="Shape 256">
            <a:extLst>
              <a:ext uri="{FF2B5EF4-FFF2-40B4-BE49-F238E27FC236}">
                <a16:creationId xmlns:a16="http://schemas.microsoft.com/office/drawing/2014/main" id="{E690F13F-74EF-7140-8701-B4CB77B8AF15}"/>
              </a:ext>
            </a:extLst>
          </p:cNvPr>
          <p:cNvSpPr txBox="1">
            <a:spLocks/>
          </p:cNvSpPr>
          <p:nvPr/>
        </p:nvSpPr>
        <p:spPr>
          <a:xfrm>
            <a:off x="1211396" y="1775327"/>
            <a:ext cx="9737124" cy="4356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Notice what happens/what triggers your Inner Critic.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See your Inner Critic as a child to be treated with care.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Decide what truth is present in the Inner Critic’s messages.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Consider other perspectives.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Decide how you want to respond.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Find / create tools and techniques to support your choices.</a:t>
            </a: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248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472</Words>
  <Application>Microsoft Macintosh PowerPoint</Application>
  <PresentationFormat>Widescreen</PresentationFormat>
  <Paragraphs>76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Lato Bold</vt:lpstr>
      <vt:lpstr>Office Theme</vt:lpstr>
      <vt:lpstr>PowerPoint Presentation</vt:lpstr>
      <vt:lpstr>PowerPoint Presentation</vt:lpstr>
      <vt:lpstr>Session Objectives</vt:lpstr>
      <vt:lpstr>PowerPoint Presentation</vt:lpstr>
      <vt:lpstr>PowerPoint Presentation</vt:lpstr>
      <vt:lpstr>PowerPoint Presentation</vt:lpstr>
      <vt:lpstr>The Inner Critic</vt:lpstr>
      <vt:lpstr>PowerPoint Presentation</vt:lpstr>
      <vt:lpstr>The Six Keys to Changing Your Relationship to Your Inner Critic</vt:lpstr>
      <vt:lpstr>PowerPoint Presentation</vt:lpstr>
      <vt:lpstr>PowerPoint Presentation</vt:lpstr>
      <vt:lpstr>Session Objectives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</dc:creator>
  <cp:lastModifiedBy>steven heath</cp:lastModifiedBy>
  <cp:revision>6</cp:revision>
  <dcterms:created xsi:type="dcterms:W3CDTF">2021-11-29T16:35:05Z</dcterms:created>
  <dcterms:modified xsi:type="dcterms:W3CDTF">2024-02-27T21:01:04Z</dcterms:modified>
</cp:coreProperties>
</file>