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74" r:id="rId3"/>
    <p:sldId id="632" r:id="rId4"/>
    <p:sldId id="374" r:id="rId5"/>
    <p:sldId id="635" r:id="rId6"/>
    <p:sldId id="375" r:id="rId7"/>
    <p:sldId id="636" r:id="rId8"/>
    <p:sldId id="760" r:id="rId9"/>
    <p:sldId id="761" r:id="rId10"/>
    <p:sldId id="639" r:id="rId11"/>
    <p:sldId id="638" r:id="rId12"/>
    <p:sldId id="637" r:id="rId13"/>
    <p:sldId id="749" r:id="rId14"/>
    <p:sldId id="751" r:id="rId15"/>
    <p:sldId id="752" r:id="rId16"/>
    <p:sldId id="754" r:id="rId17"/>
    <p:sldId id="755" r:id="rId18"/>
    <p:sldId id="757" r:id="rId19"/>
    <p:sldId id="622" r:id="rId20"/>
    <p:sldId id="625" r:id="rId21"/>
    <p:sldId id="626" r:id="rId22"/>
    <p:sldId id="758" r:id="rId23"/>
    <p:sldId id="7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0AE1FA-F1A4-456C-AC56-DCE12ADF5EE8}" v="11" dt="2024-02-19T16:23:42.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2" d="100"/>
          <a:sy n="82"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andler" userId="e4e72495f3edc5bd" providerId="LiveId" clId="{6B0AE1FA-F1A4-456C-AC56-DCE12ADF5EE8}"/>
    <pc:docChg chg="custSel delSld modSld">
      <pc:chgData name="Alan Chandler" userId="e4e72495f3edc5bd" providerId="LiveId" clId="{6B0AE1FA-F1A4-456C-AC56-DCE12ADF5EE8}" dt="2024-02-19T16:23:47.025" v="23" actId="478"/>
      <pc:docMkLst>
        <pc:docMk/>
      </pc:docMkLst>
      <pc:sldChg chg="delSp">
        <pc:chgData name="Alan Chandler" userId="e4e72495f3edc5bd" providerId="LiveId" clId="{6B0AE1FA-F1A4-456C-AC56-DCE12ADF5EE8}" dt="2024-02-19T16:21:42.373" v="3" actId="478"/>
        <pc:sldMkLst>
          <pc:docMk/>
          <pc:sldMk cId="3898373287" sldId="257"/>
        </pc:sldMkLst>
        <pc:picChg chg="del">
          <ac:chgData name="Alan Chandler" userId="e4e72495f3edc5bd" providerId="LiveId" clId="{6B0AE1FA-F1A4-456C-AC56-DCE12ADF5EE8}" dt="2024-02-19T16:21:42.373" v="3" actId="478"/>
          <ac:picMkLst>
            <pc:docMk/>
            <pc:sldMk cId="3898373287" sldId="257"/>
            <ac:picMk id="1026" creationId="{A6920D46-E64F-43E2-84A0-21F4874B9C13}"/>
          </ac:picMkLst>
        </pc:picChg>
      </pc:sldChg>
      <pc:sldChg chg="del">
        <pc:chgData name="Alan Chandler" userId="e4e72495f3edc5bd" providerId="LiveId" clId="{6B0AE1FA-F1A4-456C-AC56-DCE12ADF5EE8}" dt="2024-02-19T16:21:53.182" v="4" actId="2696"/>
        <pc:sldMkLst>
          <pc:docMk/>
          <pc:sldMk cId="0" sldId="372"/>
        </pc:sldMkLst>
      </pc:sldChg>
      <pc:sldChg chg="del">
        <pc:chgData name="Alan Chandler" userId="e4e72495f3edc5bd" providerId="LiveId" clId="{6B0AE1FA-F1A4-456C-AC56-DCE12ADF5EE8}" dt="2024-02-19T16:23:33.246" v="18" actId="2696"/>
        <pc:sldMkLst>
          <pc:docMk/>
          <pc:sldMk cId="1261705579" sldId="623"/>
        </pc:sldMkLst>
      </pc:sldChg>
      <pc:sldChg chg="delSp modSp">
        <pc:chgData name="Alan Chandler" userId="e4e72495f3edc5bd" providerId="LiveId" clId="{6B0AE1FA-F1A4-456C-AC56-DCE12ADF5EE8}" dt="2024-02-19T16:23:38.542" v="20" actId="478"/>
        <pc:sldMkLst>
          <pc:docMk/>
          <pc:sldMk cId="3448788946" sldId="625"/>
        </pc:sldMkLst>
        <pc:picChg chg="del mod">
          <ac:chgData name="Alan Chandler" userId="e4e72495f3edc5bd" providerId="LiveId" clId="{6B0AE1FA-F1A4-456C-AC56-DCE12ADF5EE8}" dt="2024-02-19T16:23:38.542" v="20" actId="478"/>
          <ac:picMkLst>
            <pc:docMk/>
            <pc:sldMk cId="3448788946" sldId="625"/>
            <ac:picMk id="5122" creationId="{BD2292AB-D377-41BA-B612-FB67520235C2}"/>
          </ac:picMkLst>
        </pc:picChg>
      </pc:sldChg>
      <pc:sldChg chg="addSp delSp modSp mod">
        <pc:chgData name="Alan Chandler" userId="e4e72495f3edc5bd" providerId="LiveId" clId="{6B0AE1FA-F1A4-456C-AC56-DCE12ADF5EE8}" dt="2024-02-19T16:22:46.948" v="13" actId="478"/>
        <pc:sldMkLst>
          <pc:docMk/>
          <pc:sldMk cId="1465387428" sldId="637"/>
        </pc:sldMkLst>
        <pc:spChg chg="add del mod">
          <ac:chgData name="Alan Chandler" userId="e4e72495f3edc5bd" providerId="LiveId" clId="{6B0AE1FA-F1A4-456C-AC56-DCE12ADF5EE8}" dt="2024-02-19T16:22:46.948" v="13" actId="478"/>
          <ac:spMkLst>
            <pc:docMk/>
            <pc:sldMk cId="1465387428" sldId="637"/>
            <ac:spMk id="3" creationId="{37D2A025-B820-872F-4008-4A40970216DD}"/>
          </ac:spMkLst>
        </pc:spChg>
        <pc:picChg chg="del">
          <ac:chgData name="Alan Chandler" userId="e4e72495f3edc5bd" providerId="LiveId" clId="{6B0AE1FA-F1A4-456C-AC56-DCE12ADF5EE8}" dt="2024-02-19T16:22:43.276" v="11" actId="478"/>
          <ac:picMkLst>
            <pc:docMk/>
            <pc:sldMk cId="1465387428" sldId="637"/>
            <ac:picMk id="1026" creationId="{6C08AC5C-5F64-C5F9-9899-548D06E72288}"/>
          </ac:picMkLst>
        </pc:picChg>
      </pc:sldChg>
      <pc:sldChg chg="addSp delSp modSp mod">
        <pc:chgData name="Alan Chandler" userId="e4e72495f3edc5bd" providerId="LiveId" clId="{6B0AE1FA-F1A4-456C-AC56-DCE12ADF5EE8}" dt="2024-02-19T16:22:32.573" v="8" actId="478"/>
        <pc:sldMkLst>
          <pc:docMk/>
          <pc:sldMk cId="680833701" sldId="638"/>
        </pc:sldMkLst>
        <pc:spChg chg="add del mod">
          <ac:chgData name="Alan Chandler" userId="e4e72495f3edc5bd" providerId="LiveId" clId="{6B0AE1FA-F1A4-456C-AC56-DCE12ADF5EE8}" dt="2024-02-19T16:22:32.573" v="8" actId="478"/>
          <ac:spMkLst>
            <pc:docMk/>
            <pc:sldMk cId="680833701" sldId="638"/>
            <ac:spMk id="3" creationId="{207D861E-1827-5B73-07A2-DA3F23E753B0}"/>
          </ac:spMkLst>
        </pc:spChg>
        <pc:picChg chg="del">
          <ac:chgData name="Alan Chandler" userId="e4e72495f3edc5bd" providerId="LiveId" clId="{6B0AE1FA-F1A4-456C-AC56-DCE12ADF5EE8}" dt="2024-02-19T16:22:21.939" v="6" actId="478"/>
          <ac:picMkLst>
            <pc:docMk/>
            <pc:sldMk cId="680833701" sldId="638"/>
            <ac:picMk id="2050" creationId="{5FD32194-A587-CC78-4537-0744642C6679}"/>
          </ac:picMkLst>
        </pc:picChg>
      </pc:sldChg>
      <pc:sldChg chg="addSp delSp modSp mod">
        <pc:chgData name="Alan Chandler" userId="e4e72495f3edc5bd" providerId="LiveId" clId="{6B0AE1FA-F1A4-456C-AC56-DCE12ADF5EE8}" dt="2024-02-19T16:22:39.427" v="10" actId="478"/>
        <pc:sldMkLst>
          <pc:docMk/>
          <pc:sldMk cId="3075382980" sldId="639"/>
        </pc:sldMkLst>
        <pc:spChg chg="add del mod">
          <ac:chgData name="Alan Chandler" userId="e4e72495f3edc5bd" providerId="LiveId" clId="{6B0AE1FA-F1A4-456C-AC56-DCE12ADF5EE8}" dt="2024-02-19T16:22:39.427" v="10" actId="478"/>
          <ac:spMkLst>
            <pc:docMk/>
            <pc:sldMk cId="3075382980" sldId="639"/>
            <ac:spMk id="3" creationId="{3B0D0AF5-D9DD-7945-F0A6-1B1DEC3DD235}"/>
          </ac:spMkLst>
        </pc:spChg>
        <pc:picChg chg="del">
          <ac:chgData name="Alan Chandler" userId="e4e72495f3edc5bd" providerId="LiveId" clId="{6B0AE1FA-F1A4-456C-AC56-DCE12ADF5EE8}" dt="2024-02-19T16:22:17.319" v="5" actId="478"/>
          <ac:picMkLst>
            <pc:docMk/>
            <pc:sldMk cId="3075382980" sldId="639"/>
            <ac:picMk id="3074" creationId="{6FB2B5FB-6B12-90A3-B1A7-34D380C9E931}"/>
          </ac:picMkLst>
        </pc:picChg>
      </pc:sldChg>
      <pc:sldChg chg="del">
        <pc:chgData name="Alan Chandler" userId="e4e72495f3edc5bd" providerId="LiveId" clId="{6B0AE1FA-F1A4-456C-AC56-DCE12ADF5EE8}" dt="2024-02-19T16:22:58.998" v="14" actId="2696"/>
        <pc:sldMkLst>
          <pc:docMk/>
          <pc:sldMk cId="1730027558" sldId="750"/>
        </pc:sldMkLst>
      </pc:sldChg>
      <pc:sldChg chg="delSp">
        <pc:chgData name="Alan Chandler" userId="e4e72495f3edc5bd" providerId="LiveId" clId="{6B0AE1FA-F1A4-456C-AC56-DCE12ADF5EE8}" dt="2024-02-19T16:21:23.828" v="1" actId="478"/>
        <pc:sldMkLst>
          <pc:docMk/>
          <pc:sldMk cId="1547013404" sldId="752"/>
        </pc:sldMkLst>
        <pc:picChg chg="del">
          <ac:chgData name="Alan Chandler" userId="e4e72495f3edc5bd" providerId="LiveId" clId="{6B0AE1FA-F1A4-456C-AC56-DCE12ADF5EE8}" dt="2024-02-19T16:21:22.806" v="0" actId="478"/>
          <ac:picMkLst>
            <pc:docMk/>
            <pc:sldMk cId="1547013404" sldId="752"/>
            <ac:picMk id="2050" creationId="{C6ED5DBB-2841-71F0-D11C-2D26A3440B1E}"/>
          </ac:picMkLst>
        </pc:picChg>
        <pc:picChg chg="del">
          <ac:chgData name="Alan Chandler" userId="e4e72495f3edc5bd" providerId="LiveId" clId="{6B0AE1FA-F1A4-456C-AC56-DCE12ADF5EE8}" dt="2024-02-19T16:21:23.828" v="1" actId="478"/>
          <ac:picMkLst>
            <pc:docMk/>
            <pc:sldMk cId="1547013404" sldId="752"/>
            <ac:picMk id="2052" creationId="{11F011FE-8C15-948F-54F0-59C70904D253}"/>
          </ac:picMkLst>
        </pc:picChg>
      </pc:sldChg>
      <pc:sldChg chg="del">
        <pc:chgData name="Alan Chandler" userId="e4e72495f3edc5bd" providerId="LiveId" clId="{6B0AE1FA-F1A4-456C-AC56-DCE12ADF5EE8}" dt="2024-02-19T16:21:29.942" v="2" actId="2696"/>
        <pc:sldMkLst>
          <pc:docMk/>
          <pc:sldMk cId="2299328016" sldId="753"/>
        </pc:sldMkLst>
      </pc:sldChg>
      <pc:sldChg chg="delSp">
        <pc:chgData name="Alan Chandler" userId="e4e72495f3edc5bd" providerId="LiveId" clId="{6B0AE1FA-F1A4-456C-AC56-DCE12ADF5EE8}" dt="2024-02-19T16:23:23.079" v="17" actId="478"/>
        <pc:sldMkLst>
          <pc:docMk/>
          <pc:sldMk cId="73280218" sldId="755"/>
        </pc:sldMkLst>
        <pc:picChg chg="del">
          <ac:chgData name="Alan Chandler" userId="e4e72495f3edc5bd" providerId="LiveId" clId="{6B0AE1FA-F1A4-456C-AC56-DCE12ADF5EE8}" dt="2024-02-19T16:23:23.079" v="17" actId="478"/>
          <ac:picMkLst>
            <pc:docMk/>
            <pc:sldMk cId="73280218" sldId="755"/>
            <ac:picMk id="4098" creationId="{89E1959D-4040-CD0C-F72E-0A76EE0699EC}"/>
          </ac:picMkLst>
        </pc:picChg>
      </pc:sldChg>
      <pc:sldChg chg="del">
        <pc:chgData name="Alan Chandler" userId="e4e72495f3edc5bd" providerId="LiveId" clId="{6B0AE1FA-F1A4-456C-AC56-DCE12ADF5EE8}" dt="2024-02-19T16:23:11.932" v="15" actId="2696"/>
        <pc:sldMkLst>
          <pc:docMk/>
          <pc:sldMk cId="3523668623" sldId="756"/>
        </pc:sldMkLst>
      </pc:sldChg>
      <pc:sldChg chg="delSp">
        <pc:chgData name="Alan Chandler" userId="e4e72495f3edc5bd" providerId="LiveId" clId="{6B0AE1FA-F1A4-456C-AC56-DCE12ADF5EE8}" dt="2024-02-19T16:23:18.317" v="16" actId="478"/>
        <pc:sldMkLst>
          <pc:docMk/>
          <pc:sldMk cId="1396670443" sldId="757"/>
        </pc:sldMkLst>
        <pc:picChg chg="del">
          <ac:chgData name="Alan Chandler" userId="e4e72495f3edc5bd" providerId="LiveId" clId="{6B0AE1FA-F1A4-456C-AC56-DCE12ADF5EE8}" dt="2024-02-19T16:23:18.317" v="16" actId="478"/>
          <ac:picMkLst>
            <pc:docMk/>
            <pc:sldMk cId="1396670443" sldId="757"/>
            <ac:picMk id="6146" creationId="{D3E99D7E-0178-A915-575B-81E202FC16AB}"/>
          </ac:picMkLst>
        </pc:picChg>
      </pc:sldChg>
      <pc:sldChg chg="addSp delSp modSp mod">
        <pc:chgData name="Alan Chandler" userId="e4e72495f3edc5bd" providerId="LiveId" clId="{6B0AE1FA-F1A4-456C-AC56-DCE12ADF5EE8}" dt="2024-02-19T16:23:47.025" v="23" actId="478"/>
        <pc:sldMkLst>
          <pc:docMk/>
          <pc:sldMk cId="697824239" sldId="758"/>
        </pc:sldMkLst>
        <pc:spChg chg="add del mod">
          <ac:chgData name="Alan Chandler" userId="e4e72495f3edc5bd" providerId="LiveId" clId="{6B0AE1FA-F1A4-456C-AC56-DCE12ADF5EE8}" dt="2024-02-19T16:23:47.025" v="23" actId="478"/>
          <ac:spMkLst>
            <pc:docMk/>
            <pc:sldMk cId="697824239" sldId="758"/>
            <ac:spMk id="3" creationId="{BFFDABEE-74C7-E361-5EC4-8BAE95C3EE1C}"/>
          </ac:spMkLst>
        </pc:spChg>
        <pc:picChg chg="del">
          <ac:chgData name="Alan Chandler" userId="e4e72495f3edc5bd" providerId="LiveId" clId="{6B0AE1FA-F1A4-456C-AC56-DCE12ADF5EE8}" dt="2024-02-19T16:23:42.957" v="21" actId="478"/>
          <ac:picMkLst>
            <pc:docMk/>
            <pc:sldMk cId="697824239" sldId="758"/>
            <ac:picMk id="4" creationId="{C4855EAB-59BF-774E-C3DC-4B5A082FFA32}"/>
          </ac:picMkLst>
        </pc:picChg>
      </pc:sldChg>
      <pc:sldMasterChg chg="delSldLayout">
        <pc:chgData name="Alan Chandler" userId="e4e72495f3edc5bd" providerId="LiveId" clId="{6B0AE1FA-F1A4-456C-AC56-DCE12ADF5EE8}" dt="2024-02-19T16:21:53.182" v="4" actId="2696"/>
        <pc:sldMasterMkLst>
          <pc:docMk/>
          <pc:sldMasterMk cId="2105626298" sldId="2147483648"/>
        </pc:sldMasterMkLst>
        <pc:sldLayoutChg chg="del">
          <pc:chgData name="Alan Chandler" userId="e4e72495f3edc5bd" providerId="LiveId" clId="{6B0AE1FA-F1A4-456C-AC56-DCE12ADF5EE8}" dt="2024-02-19T16:21:53.182" v="4" actId="2696"/>
          <pc:sldLayoutMkLst>
            <pc:docMk/>
            <pc:sldMasterMk cId="2105626298" sldId="2147483648"/>
            <pc:sldLayoutMk cId="297644885"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2F621-B610-4FB9-88ED-CF40FAEDF19E}" type="datetimeFigureOut">
              <a:rPr lang="en-GB" smtClean="0"/>
              <a:t>19/02/2024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CA809-B881-4C8E-B217-F7BC83C775C7}" type="slidenum">
              <a:rPr lang="en-GB" smtClean="0"/>
              <a:t>‹#›</a:t>
            </a:fld>
            <a:endParaRPr lang="en-GB"/>
          </a:p>
        </p:txBody>
      </p:sp>
    </p:spTree>
    <p:extLst>
      <p:ext uri="{BB962C8B-B14F-4D97-AF65-F5344CB8AC3E}">
        <p14:creationId xmlns:p14="http://schemas.microsoft.com/office/powerpoint/2010/main" val="222224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B50F-5DF5-45BE-92F7-8EE3D72A5E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8E7D12-4E80-4899-94C4-C3F152365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BC80ED-1289-403E-91FE-A05F659C3DA5}"/>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01118748-FC1A-4B01-BA8A-3DAEC9211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471E64-A8D7-455B-AA52-3E5B84A676BA}"/>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791499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481D7-C6C5-43A5-AC5C-574FCA35E6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AF58CC-F4EC-44D1-96D8-AF0CEAE8F8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9D1DA-70D6-44FB-A360-F0A4C2C6A61E}"/>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CEF6FB59-58D5-4451-A200-FC7EE8D623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E64445-2DC3-4F5A-BB1F-40DD587F19A4}"/>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42912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560B14-82E5-4559-B67E-F8269CC46C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334AB3-C8AA-4545-A1A0-31101C7667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571FAF-096A-4444-B128-8BD50BD830DD}"/>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E86387A5-5AAF-4649-9B26-65C50C1111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48A73F-B2ED-4FB5-AB0B-EBCDD736BE55}"/>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274274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84E5C-5891-4725-98E3-1BD693F083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A1ECA7-B55F-45B6-AC26-1DC734AC5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0D8364-47F8-4164-9C9F-94C94EF8FAA3}"/>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CE731DC2-D2BC-47F1-B063-0F82158299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6A53EE-1F5E-45D5-9443-0D4B3F9F69B7}"/>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97566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CC5F-A96F-4880-AE57-4D360598C1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8E92652-E88E-4878-A7D7-471198581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3660F-34B9-4AA3-85D8-175DC8D24A79}"/>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91D3C373-B59E-4442-B520-C449754D2B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49C646-B87A-46C4-A40A-309319064054}"/>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536096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F9D5-D311-4105-A056-B396ACE64D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4BD309-7B59-4A2B-9501-29DA9A744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FF9930-393F-4F9A-8B7B-C45CB372D0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F4C6E0-0733-4FAD-AF12-BABAE76FB6E1}"/>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6" name="Footer Placeholder 5">
            <a:extLst>
              <a:ext uri="{FF2B5EF4-FFF2-40B4-BE49-F238E27FC236}">
                <a16:creationId xmlns:a16="http://schemas.microsoft.com/office/drawing/2014/main" id="{5D7CE0DE-E385-4DFE-BD08-430A36E947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CB5295-F8A0-4D7E-9401-F65C349AE29B}"/>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947912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6413E-C032-478F-A5F8-0F320A3AAD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458786-EB7F-4996-93C2-9F895AB008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2397C5-6EEA-478B-9D55-8DCDCB33ED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7B1A924-54D7-40D6-A8BD-81E2936814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D45A98-AA4D-43F8-AF68-6DCB1D922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613F3C-FF81-4E2E-8FAE-C07F1F95D243}"/>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8" name="Footer Placeholder 7">
            <a:extLst>
              <a:ext uri="{FF2B5EF4-FFF2-40B4-BE49-F238E27FC236}">
                <a16:creationId xmlns:a16="http://schemas.microsoft.com/office/drawing/2014/main" id="{22A6A0C4-8957-4504-AB37-FB851BF7086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3ED6DC3-A76F-436F-A811-8177401C7F8D}"/>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97709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F65C1-127E-499C-9D33-5641FBDD0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3E6644-2DD7-4654-ABD2-FECB7C6E971E}"/>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4" name="Footer Placeholder 3">
            <a:extLst>
              <a:ext uri="{FF2B5EF4-FFF2-40B4-BE49-F238E27FC236}">
                <a16:creationId xmlns:a16="http://schemas.microsoft.com/office/drawing/2014/main" id="{FA0DA090-D891-44BB-B20B-5276250894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786E733-5649-4272-A8B6-A3913716BBF9}"/>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78637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CB4DEE-A15E-4D4C-8E86-4063B673C92B}"/>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3" name="Footer Placeholder 2">
            <a:extLst>
              <a:ext uri="{FF2B5EF4-FFF2-40B4-BE49-F238E27FC236}">
                <a16:creationId xmlns:a16="http://schemas.microsoft.com/office/drawing/2014/main" id="{E3341612-6E92-4F85-9707-C4CF2A20E3D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96AC95-7CAE-4B78-B2D2-A05961A504BC}"/>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228148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2751-9ECF-48F1-9100-75801A32F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928B13-50C4-49F3-A536-CDC04674E0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52149B-8128-405E-A000-5DB152AAC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77CF1-9A12-4495-89D4-81CBF724BB65}"/>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6" name="Footer Placeholder 5">
            <a:extLst>
              <a:ext uri="{FF2B5EF4-FFF2-40B4-BE49-F238E27FC236}">
                <a16:creationId xmlns:a16="http://schemas.microsoft.com/office/drawing/2014/main" id="{4B0BB26F-6F50-4DC4-83F4-36E29CE2D2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9AE837-A08D-41F4-BA67-F50852E104D5}"/>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163886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7159-7AF3-46AC-9E68-6E37F790E4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E5B9F7-C215-40BE-A1A1-EC7FF7655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017D36-5BBA-4102-A6A0-4B98468E8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09C779-CD96-4BC5-BE31-D12468CDF6AC}"/>
              </a:ext>
            </a:extLst>
          </p:cNvPr>
          <p:cNvSpPr>
            <a:spLocks noGrp="1"/>
          </p:cNvSpPr>
          <p:nvPr>
            <p:ph type="dt" sz="half" idx="10"/>
          </p:nvPr>
        </p:nvSpPr>
        <p:spPr/>
        <p:txBody>
          <a:bodyPr/>
          <a:lstStyle/>
          <a:p>
            <a:fld id="{2CC43A98-1833-455D-89A9-F2339F09F4CE}" type="datetimeFigureOut">
              <a:rPr lang="en-GB" smtClean="0"/>
              <a:t>19/02/2024</a:t>
            </a:fld>
            <a:endParaRPr lang="en-GB"/>
          </a:p>
        </p:txBody>
      </p:sp>
      <p:sp>
        <p:nvSpPr>
          <p:cNvPr id="6" name="Footer Placeholder 5">
            <a:extLst>
              <a:ext uri="{FF2B5EF4-FFF2-40B4-BE49-F238E27FC236}">
                <a16:creationId xmlns:a16="http://schemas.microsoft.com/office/drawing/2014/main" id="{9719C27D-B266-4BF1-A715-084BF10ECB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94F68C-F9BA-4870-88F8-5E36E698B367}"/>
              </a:ext>
            </a:extLst>
          </p:cNvPr>
          <p:cNvSpPr>
            <a:spLocks noGrp="1"/>
          </p:cNvSpPr>
          <p:nvPr>
            <p:ph type="sldNum" sz="quarter" idx="12"/>
          </p:nvPr>
        </p:nvSpPr>
        <p:spPr/>
        <p:txBody>
          <a:bodyPr/>
          <a:lstStyle/>
          <a:p>
            <a:fld id="{C01A4FA7-0749-4E5A-BB22-C9431DA4A074}" type="slidenum">
              <a:rPr lang="en-GB" smtClean="0"/>
              <a:t>‹#›</a:t>
            </a:fld>
            <a:endParaRPr lang="en-GB"/>
          </a:p>
        </p:txBody>
      </p:sp>
    </p:spTree>
    <p:extLst>
      <p:ext uri="{BB962C8B-B14F-4D97-AF65-F5344CB8AC3E}">
        <p14:creationId xmlns:p14="http://schemas.microsoft.com/office/powerpoint/2010/main" val="325344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754B7B-3A4B-4F42-AFC3-834ED7F82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AC344F-8C9B-4A90-9284-40E083534D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0833CB-58C1-4C77-A1D4-B6C3BFA5C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43A98-1833-455D-89A9-F2339F09F4CE}" type="datetimeFigureOut">
              <a:rPr lang="en-GB" smtClean="0"/>
              <a:t>19/02/2024</a:t>
            </a:fld>
            <a:endParaRPr lang="en-GB"/>
          </a:p>
        </p:txBody>
      </p:sp>
      <p:sp>
        <p:nvSpPr>
          <p:cNvPr id="5" name="Footer Placeholder 4">
            <a:extLst>
              <a:ext uri="{FF2B5EF4-FFF2-40B4-BE49-F238E27FC236}">
                <a16:creationId xmlns:a16="http://schemas.microsoft.com/office/drawing/2014/main" id="{4B245677-4C5B-4645-9413-5723F9E496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74F89D8-D85E-46D6-A200-3FFC2812A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A4FA7-0749-4E5A-BB22-C9431DA4A074}" type="slidenum">
              <a:rPr lang="en-GB" smtClean="0"/>
              <a:t>‹#›</a:t>
            </a:fld>
            <a:endParaRPr lang="en-GB"/>
          </a:p>
        </p:txBody>
      </p:sp>
    </p:spTree>
    <p:extLst>
      <p:ext uri="{BB962C8B-B14F-4D97-AF65-F5344CB8AC3E}">
        <p14:creationId xmlns:p14="http://schemas.microsoft.com/office/powerpoint/2010/main" val="2105626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A93628A-4A26-42A6-859F-D1C95150A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5758A0-1490-4F49-9F4B-56E531D4CA18}"/>
              </a:ext>
            </a:extLst>
          </p:cNvPr>
          <p:cNvSpPr>
            <a:spLocks noGrp="1"/>
          </p:cNvSpPr>
          <p:nvPr>
            <p:ph type="title"/>
          </p:nvPr>
        </p:nvSpPr>
        <p:spPr>
          <a:xfrm>
            <a:off x="1197864" y="891539"/>
            <a:ext cx="5715000" cy="1346693"/>
          </a:xfrm>
        </p:spPr>
        <p:txBody>
          <a:bodyPr>
            <a:normAutofit/>
          </a:bodyPr>
          <a:lstStyle/>
          <a:p>
            <a:r>
              <a:rPr lang="en-GB" sz="3400" dirty="0"/>
              <a:t>How to navigate insurance market cycles</a:t>
            </a:r>
          </a:p>
        </p:txBody>
      </p:sp>
      <p:sp>
        <p:nvSpPr>
          <p:cNvPr id="73" name="Rectangle 72">
            <a:extLst>
              <a:ext uri="{FF2B5EF4-FFF2-40B4-BE49-F238E27FC236}">
                <a16:creationId xmlns:a16="http://schemas.microsoft.com/office/drawing/2014/main" id="{DC61D707-5E7F-4B7C-910D-94A83595D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A79BC23-290A-47F6-9FB5-327780080E8D}"/>
              </a:ext>
            </a:extLst>
          </p:cNvPr>
          <p:cNvSpPr>
            <a:spLocks noGrp="1"/>
          </p:cNvSpPr>
          <p:nvPr>
            <p:ph idx="1"/>
          </p:nvPr>
        </p:nvSpPr>
        <p:spPr>
          <a:xfrm>
            <a:off x="1197864" y="2399100"/>
            <a:ext cx="5715000" cy="3563550"/>
          </a:xfrm>
        </p:spPr>
        <p:txBody>
          <a:bodyPr>
            <a:normAutofit lnSpcReduction="10000"/>
          </a:bodyPr>
          <a:lstStyle/>
          <a:p>
            <a:r>
              <a:rPr lang="en-GB" sz="2000" dirty="0"/>
              <a:t>By Alan Chandler, Chartered Insurer</a:t>
            </a:r>
          </a:p>
          <a:p>
            <a:endParaRPr lang="en-GB" sz="2000" dirty="0"/>
          </a:p>
          <a:p>
            <a:pPr marL="0" indent="0">
              <a:buNone/>
            </a:pPr>
            <a:r>
              <a:rPr lang="en-GB" sz="2000" b="0" i="0" dirty="0">
                <a:effectLst/>
                <a:latin typeface="Nunito"/>
              </a:rPr>
              <a:t>‘If you can keep your head when all about you</a:t>
            </a:r>
            <a:br>
              <a:rPr lang="en-GB" sz="2000" dirty="0"/>
            </a:br>
            <a:r>
              <a:rPr lang="en-GB" sz="2000" dirty="0">
                <a:latin typeface="Nunito"/>
              </a:rPr>
              <a:t>a</a:t>
            </a:r>
            <a:r>
              <a:rPr lang="en-GB" sz="2000" b="0" i="0" dirty="0">
                <a:effectLst/>
                <a:latin typeface="Nunito"/>
              </a:rPr>
              <a:t>re losing theirs and blaming it on you</a:t>
            </a:r>
            <a:r>
              <a:rPr lang="en-GB" sz="2000" dirty="0">
                <a:latin typeface="Nunito"/>
              </a:rPr>
              <a:t>. </a:t>
            </a:r>
            <a:r>
              <a:rPr lang="en-GB" sz="2000" b="0" i="0" dirty="0">
                <a:effectLst/>
                <a:latin typeface="Nunito"/>
              </a:rPr>
              <a:t>If you can trust yourself when all </a:t>
            </a:r>
            <a:r>
              <a:rPr lang="en-GB" sz="2000" dirty="0">
                <a:latin typeface="Nunito"/>
              </a:rPr>
              <a:t>people</a:t>
            </a:r>
            <a:r>
              <a:rPr lang="en-GB" sz="2000" b="0" i="0" dirty="0">
                <a:effectLst/>
                <a:latin typeface="Nunito"/>
              </a:rPr>
              <a:t> doubt you, t</a:t>
            </a:r>
            <a:r>
              <a:rPr lang="en-GB" sz="2000" dirty="0">
                <a:latin typeface="Nunito"/>
              </a:rPr>
              <a:t>hen yours is the insurance market and all the distressed clients within in it. </a:t>
            </a:r>
            <a:endParaRPr lang="en-GB" sz="1400" b="0" i="0" dirty="0">
              <a:solidFill>
                <a:srgbClr val="000000"/>
              </a:solidFill>
              <a:effectLst/>
              <a:latin typeface="adobe-garamond-pro"/>
            </a:endParaRPr>
          </a:p>
          <a:p>
            <a:endParaRPr lang="en-GB" sz="2000" dirty="0">
              <a:latin typeface="Nunito"/>
            </a:endParaRPr>
          </a:p>
          <a:p>
            <a:pPr marL="0" indent="0">
              <a:buNone/>
            </a:pPr>
            <a:br>
              <a:rPr lang="en-GB" sz="2000" dirty="0"/>
            </a:br>
            <a:br>
              <a:rPr lang="en-GB" sz="2000" dirty="0"/>
            </a:br>
            <a:endParaRPr lang="en-GB" sz="2000" dirty="0"/>
          </a:p>
        </p:txBody>
      </p:sp>
    </p:spTree>
    <p:extLst>
      <p:ext uri="{BB962C8B-B14F-4D97-AF65-F5344CB8AC3E}">
        <p14:creationId xmlns:p14="http://schemas.microsoft.com/office/powerpoint/2010/main" val="3898373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82B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16E459-F841-2952-D482-316142BD4529}"/>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dirty="0">
                <a:solidFill>
                  <a:srgbClr val="FFFFFF"/>
                </a:solidFill>
              </a:rPr>
              <a:t>Insurers, and to a large degree brokers, do not like a soft market</a:t>
            </a:r>
          </a:p>
        </p:txBody>
      </p:sp>
      <p:sp>
        <p:nvSpPr>
          <p:cNvPr id="308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538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44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D4B040-FF12-1E3A-201C-D1EE1C38816D}"/>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Policyholders however love a soft market</a:t>
            </a:r>
          </a:p>
        </p:txBody>
      </p:sp>
    </p:spTree>
    <p:extLst>
      <p:ext uri="{BB962C8B-B14F-4D97-AF65-F5344CB8AC3E}">
        <p14:creationId xmlns:p14="http://schemas.microsoft.com/office/powerpoint/2010/main" val="680833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0DDA66-ECC7-2402-07CF-02048948A1FA}"/>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3700" kern="1200" dirty="0">
                <a:solidFill>
                  <a:srgbClr val="FFFFFF"/>
                </a:solidFill>
                <a:latin typeface="+mj-lt"/>
                <a:ea typeface="+mj-ea"/>
                <a:cs typeface="+mj-cs"/>
              </a:rPr>
              <a:t>Not mentioning a soft market will not stop it happening – the market forces will make things so, if we like it or not.</a:t>
            </a:r>
          </a:p>
        </p:txBody>
      </p:sp>
    </p:spTree>
    <p:extLst>
      <p:ext uri="{BB962C8B-B14F-4D97-AF65-F5344CB8AC3E}">
        <p14:creationId xmlns:p14="http://schemas.microsoft.com/office/powerpoint/2010/main" val="1465387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66D7F65-E9B6-4775-8355-D095CC73C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CDE9CF-1575-C366-B7CF-7BE6D6BE95BE}"/>
              </a:ext>
            </a:extLst>
          </p:cNvPr>
          <p:cNvSpPr>
            <a:spLocks noGrp="1"/>
          </p:cNvSpPr>
          <p:nvPr>
            <p:ph type="title"/>
          </p:nvPr>
        </p:nvSpPr>
        <p:spPr>
          <a:xfrm>
            <a:off x="1136396" y="502021"/>
            <a:ext cx="6173262" cy="1655483"/>
          </a:xfrm>
        </p:spPr>
        <p:txBody>
          <a:bodyPr anchor="b">
            <a:normAutofit/>
          </a:bodyPr>
          <a:lstStyle/>
          <a:p>
            <a:r>
              <a:rPr lang="en-GB" sz="3700" dirty="0"/>
              <a:t>Brokers have a </a:t>
            </a:r>
            <a:r>
              <a:rPr lang="en-GB" sz="3700" b="1" i="0" dirty="0">
                <a:effectLst/>
                <a:latin typeface="Source Sans Pro" panose="020B0503030403020204" pitchFamily="34" charset="0"/>
              </a:rPr>
              <a:t>Fiduciary Duty which means</a:t>
            </a:r>
            <a:br>
              <a:rPr lang="en-GB" sz="3700" b="1" i="0" dirty="0">
                <a:effectLst/>
                <a:latin typeface="Source Sans Pro" panose="020B0503030403020204" pitchFamily="34" charset="0"/>
              </a:rPr>
            </a:br>
            <a:endParaRPr lang="en-GB" sz="3700" dirty="0"/>
          </a:p>
        </p:txBody>
      </p:sp>
      <p:sp>
        <p:nvSpPr>
          <p:cNvPr id="3" name="Content Placeholder 2">
            <a:extLst>
              <a:ext uri="{FF2B5EF4-FFF2-40B4-BE49-F238E27FC236}">
                <a16:creationId xmlns:a16="http://schemas.microsoft.com/office/drawing/2014/main" id="{64C78C3A-ED73-F03D-1D5B-B2DA9A68E0BC}"/>
              </a:ext>
            </a:extLst>
          </p:cNvPr>
          <p:cNvSpPr>
            <a:spLocks noGrp="1"/>
          </p:cNvSpPr>
          <p:nvPr>
            <p:ph idx="1"/>
          </p:nvPr>
        </p:nvSpPr>
        <p:spPr>
          <a:xfrm>
            <a:off x="1136397" y="2408518"/>
            <a:ext cx="6173262" cy="3535083"/>
          </a:xfrm>
        </p:spPr>
        <p:txBody>
          <a:bodyPr>
            <a:normAutofit/>
          </a:bodyPr>
          <a:lstStyle/>
          <a:p>
            <a:pPr fontAlgn="base">
              <a:buFont typeface="Arial" panose="020B0604020202020204" pitchFamily="34" charset="0"/>
              <a:buChar char="•"/>
            </a:pPr>
            <a:r>
              <a:rPr lang="en-GB" sz="2000" b="0" i="0" dirty="0">
                <a:effectLst/>
                <a:latin typeface="Source Sans Pro" panose="020B0503030403020204" pitchFamily="34" charset="0"/>
              </a:rPr>
              <a:t>Loyalty to the </a:t>
            </a:r>
            <a:r>
              <a:rPr lang="en-GB" sz="2000" b="1" i="0" dirty="0">
                <a:effectLst/>
                <a:latin typeface="Source Sans Pro" panose="020B0503030403020204" pitchFamily="34" charset="0"/>
              </a:rPr>
              <a:t>client</a:t>
            </a:r>
            <a:r>
              <a:rPr lang="en-GB" sz="2000" b="0" i="0" dirty="0">
                <a:effectLst/>
                <a:latin typeface="Source Sans Pro" panose="020B0503030403020204" pitchFamily="34" charset="0"/>
              </a:rPr>
              <a:t> - being guided solely by the interests of the other person and not by any consideration of the fiduciary's own interests.</a:t>
            </a:r>
          </a:p>
          <a:p>
            <a:pPr fontAlgn="base">
              <a:buFont typeface="Arial" panose="020B0604020202020204" pitchFamily="34" charset="0"/>
              <a:buChar char="•"/>
            </a:pPr>
            <a:r>
              <a:rPr lang="en-GB" sz="2000" b="0" i="0" dirty="0">
                <a:effectLst/>
                <a:latin typeface="Source Sans Pro" panose="020B0503030403020204" pitchFamily="34" charset="0"/>
              </a:rPr>
              <a:t>Fiduciaries are required to act openly and honestly and must </a:t>
            </a:r>
            <a:r>
              <a:rPr lang="en-GB" sz="2000" b="1" i="0" dirty="0">
                <a:effectLst/>
                <a:latin typeface="Source Sans Pro" panose="020B0503030403020204" pitchFamily="34" charset="0"/>
              </a:rPr>
              <a:t>not</a:t>
            </a:r>
            <a:r>
              <a:rPr lang="en-GB" sz="2000" b="0" i="0" dirty="0">
                <a:effectLst/>
                <a:latin typeface="Source Sans Pro" panose="020B0503030403020204" pitchFamily="34" charset="0"/>
              </a:rPr>
              <a:t> place themselves in a position where their own interests, </a:t>
            </a:r>
            <a:r>
              <a:rPr lang="en-GB" sz="2000" b="1" i="0" dirty="0">
                <a:effectLst/>
                <a:latin typeface="Source Sans Pro" panose="020B0503030403020204" pitchFamily="34" charset="0"/>
              </a:rPr>
              <a:t>or their duty to another party, </a:t>
            </a:r>
            <a:r>
              <a:rPr lang="en-GB" sz="2000" b="0" i="0" dirty="0">
                <a:effectLst/>
                <a:latin typeface="Source Sans Pro" panose="020B0503030403020204" pitchFamily="34" charset="0"/>
              </a:rPr>
              <a:t>may conflict with their duty to pursue the other person's interests.</a:t>
            </a:r>
            <a:endParaRPr lang="en-GB" sz="2000" dirty="0">
              <a:latin typeface="Source Sans Pro" panose="020B0503030403020204" pitchFamily="34" charset="0"/>
            </a:endParaRPr>
          </a:p>
          <a:p>
            <a:pPr fontAlgn="base">
              <a:buFont typeface="Arial" panose="020B0604020202020204" pitchFamily="34" charset="0"/>
              <a:buChar char="•"/>
            </a:pPr>
            <a:r>
              <a:rPr lang="en-GB" sz="2000" b="0" i="0" dirty="0">
                <a:effectLst/>
                <a:latin typeface="Source Sans Pro" panose="020B0503030403020204" pitchFamily="34" charset="0"/>
              </a:rPr>
              <a:t>Failure </a:t>
            </a:r>
            <a:r>
              <a:rPr lang="en-GB" sz="2000" dirty="0">
                <a:latin typeface="Source Sans Pro" panose="020B0503030403020204" pitchFamily="34" charset="0"/>
              </a:rPr>
              <a:t>by a broker to</a:t>
            </a:r>
            <a:r>
              <a:rPr lang="en-GB" sz="2000" b="0" i="0" dirty="0">
                <a:effectLst/>
                <a:latin typeface="Source Sans Pro" panose="020B0503030403020204" pitchFamily="34" charset="0"/>
              </a:rPr>
              <a:t> fulfil </a:t>
            </a:r>
            <a:r>
              <a:rPr lang="en-GB" sz="2000" dirty="0">
                <a:latin typeface="Source Sans Pro" panose="020B0503030403020204" pitchFamily="34" charset="0"/>
              </a:rPr>
              <a:t>their</a:t>
            </a:r>
            <a:r>
              <a:rPr lang="en-GB" sz="2000" b="0" i="0" dirty="0">
                <a:effectLst/>
                <a:latin typeface="Source Sans Pro" panose="020B0503030403020204" pitchFamily="34" charset="0"/>
              </a:rPr>
              <a:t> fiduciary duty means the court will hold against </a:t>
            </a:r>
            <a:r>
              <a:rPr lang="en-GB" sz="2000" dirty="0">
                <a:latin typeface="Source Sans Pro" panose="020B0503030403020204" pitchFamily="34" charset="0"/>
              </a:rPr>
              <a:t>them</a:t>
            </a:r>
            <a:r>
              <a:rPr lang="en-GB" sz="2000" b="0" i="0" dirty="0">
                <a:effectLst/>
                <a:latin typeface="Source Sans Pro" panose="020B0503030403020204" pitchFamily="34" charset="0"/>
              </a:rPr>
              <a:t> for sure.</a:t>
            </a:r>
          </a:p>
          <a:p>
            <a:pPr marL="0" indent="0" fontAlgn="base">
              <a:buNone/>
            </a:pPr>
            <a:endParaRPr lang="en-GB" sz="2000" dirty="0">
              <a:latin typeface="Source Sans Pro" panose="020B0503030403020204" pitchFamily="34" charset="0"/>
            </a:endParaRPr>
          </a:p>
          <a:p>
            <a:pPr fontAlgn="base">
              <a:buFont typeface="Arial" panose="020B0604020202020204" pitchFamily="34" charset="0"/>
              <a:buChar char="•"/>
            </a:pPr>
            <a:endParaRPr lang="en-GB" sz="2000" b="0" i="0" dirty="0">
              <a:effectLst/>
              <a:latin typeface="Source Sans Pro" panose="020B0503030403020204" pitchFamily="34" charset="0"/>
            </a:endParaRPr>
          </a:p>
          <a:p>
            <a:endParaRPr lang="en-GB" sz="2000" dirty="0"/>
          </a:p>
        </p:txBody>
      </p:sp>
      <p:pic>
        <p:nvPicPr>
          <p:cNvPr id="10" name="Picture 9" descr="Checkmate in a chess game">
            <a:extLst>
              <a:ext uri="{FF2B5EF4-FFF2-40B4-BE49-F238E27FC236}">
                <a16:creationId xmlns:a16="http://schemas.microsoft.com/office/drawing/2014/main" id="{4B08E014-749C-4D62-5577-E05F61B763E2}"/>
              </a:ext>
            </a:extLst>
          </p:cNvPr>
          <p:cNvPicPr>
            <a:picLocks noChangeAspect="1"/>
          </p:cNvPicPr>
          <p:nvPr/>
        </p:nvPicPr>
        <p:blipFill rotWithShape="1">
          <a:blip r:embed="rId2"/>
          <a:srcRect l="23852" r="28038" b="2"/>
          <a:stretch/>
        </p:blipFill>
        <p:spPr>
          <a:xfrm>
            <a:off x="8115300" y="-12515"/>
            <a:ext cx="4076700" cy="6418631"/>
          </a:xfrm>
          <a:prstGeom prst="rect">
            <a:avLst/>
          </a:prstGeom>
        </p:spPr>
      </p:pic>
      <p:sp>
        <p:nvSpPr>
          <p:cNvPr id="24" name="Rectangle 23">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7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556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E24DDB-99DE-FBEB-30C8-938220771448}"/>
              </a:ext>
            </a:extLst>
          </p:cNvPr>
          <p:cNvSpPr>
            <a:spLocks noGrp="1"/>
          </p:cNvSpPr>
          <p:nvPr>
            <p:ph type="title"/>
          </p:nvPr>
        </p:nvSpPr>
        <p:spPr>
          <a:xfrm>
            <a:off x="640080" y="325369"/>
            <a:ext cx="4368602" cy="1956841"/>
          </a:xfrm>
        </p:spPr>
        <p:txBody>
          <a:bodyPr anchor="b">
            <a:normAutofit fontScale="90000"/>
          </a:bodyPr>
          <a:lstStyle/>
          <a:p>
            <a:r>
              <a:rPr lang="en-GB" sz="5400" dirty="0"/>
              <a:t>Strength and security could be a reason</a:t>
            </a:r>
          </a:p>
        </p:txBody>
      </p:sp>
      <p:sp>
        <p:nvSpPr>
          <p:cNvPr id="103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DF72D0-D89E-7B97-5945-4627E70996B2}"/>
              </a:ext>
            </a:extLst>
          </p:cNvPr>
          <p:cNvSpPr>
            <a:spLocks noGrp="1"/>
          </p:cNvSpPr>
          <p:nvPr>
            <p:ph idx="1"/>
          </p:nvPr>
        </p:nvSpPr>
        <p:spPr>
          <a:xfrm>
            <a:off x="640080" y="2872899"/>
            <a:ext cx="4243589" cy="3320668"/>
          </a:xfrm>
        </p:spPr>
        <p:txBody>
          <a:bodyPr>
            <a:normAutofit/>
          </a:bodyPr>
          <a:lstStyle/>
          <a:p>
            <a:r>
              <a:rPr lang="en-GB" sz="2200"/>
              <a:t>Is the insurer AA rated? </a:t>
            </a:r>
          </a:p>
          <a:p>
            <a:r>
              <a:rPr lang="en-GB" sz="2200"/>
              <a:t>Great for large clients, not such a draw for smaller clients.</a:t>
            </a:r>
          </a:p>
          <a:p>
            <a:pPr marL="0" indent="0">
              <a:buNone/>
            </a:pPr>
            <a:endParaRPr lang="en-GB" sz="2200"/>
          </a:p>
          <a:p>
            <a:endParaRPr lang="en-GB" sz="2200"/>
          </a:p>
        </p:txBody>
      </p:sp>
    </p:spTree>
    <p:extLst>
      <p:ext uri="{BB962C8B-B14F-4D97-AF65-F5344CB8AC3E}">
        <p14:creationId xmlns:p14="http://schemas.microsoft.com/office/powerpoint/2010/main" val="2150254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8">
            <a:extLst>
              <a:ext uri="{FF2B5EF4-FFF2-40B4-BE49-F238E27FC236}">
                <a16:creationId xmlns:a16="http://schemas.microsoft.com/office/drawing/2014/main" id="{99F1FFA9-D672-408C-9220-ADEEC6ABD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B38991-583D-3A28-6AEB-5CF998C0C8AB}"/>
              </a:ext>
            </a:extLst>
          </p:cNvPr>
          <p:cNvSpPr>
            <a:spLocks noGrp="1"/>
          </p:cNvSpPr>
          <p:nvPr>
            <p:ph type="title"/>
          </p:nvPr>
        </p:nvSpPr>
        <p:spPr>
          <a:xfrm>
            <a:off x="838201" y="365125"/>
            <a:ext cx="3816095" cy="1938076"/>
          </a:xfrm>
        </p:spPr>
        <p:txBody>
          <a:bodyPr>
            <a:normAutofit/>
          </a:bodyPr>
          <a:lstStyle/>
          <a:p>
            <a:r>
              <a:rPr lang="en-GB" dirty="0"/>
              <a:t>Great claims service</a:t>
            </a:r>
          </a:p>
        </p:txBody>
      </p:sp>
      <p:sp>
        <p:nvSpPr>
          <p:cNvPr id="2056" name="Content Placeholder 2055">
            <a:extLst>
              <a:ext uri="{FF2B5EF4-FFF2-40B4-BE49-F238E27FC236}">
                <a16:creationId xmlns:a16="http://schemas.microsoft.com/office/drawing/2014/main" id="{1BBC75D7-167D-E3F0-4711-F7313EA2553E}"/>
              </a:ext>
            </a:extLst>
          </p:cNvPr>
          <p:cNvSpPr>
            <a:spLocks noGrp="1"/>
          </p:cNvSpPr>
          <p:nvPr>
            <p:ph idx="1"/>
          </p:nvPr>
        </p:nvSpPr>
        <p:spPr>
          <a:xfrm>
            <a:off x="838201" y="2482589"/>
            <a:ext cx="3816096" cy="3694373"/>
          </a:xfrm>
        </p:spPr>
        <p:txBody>
          <a:bodyPr>
            <a:normAutofit/>
          </a:bodyPr>
          <a:lstStyle/>
          <a:p>
            <a:r>
              <a:rPr lang="en-US" sz="2000" dirty="0"/>
              <a:t>Every Insurers says this, but many deliver mediocrity – it is hard to recommend mediocrity.</a:t>
            </a:r>
          </a:p>
          <a:p>
            <a:r>
              <a:rPr lang="en-US" sz="2000" dirty="0"/>
              <a:t>Help the broker articulate why you are so great at claims. Provide statistics, provide good news stories, show great claims survey results. Bring some tangibility to the table.</a:t>
            </a:r>
          </a:p>
        </p:txBody>
      </p:sp>
    </p:spTree>
    <p:extLst>
      <p:ext uri="{BB962C8B-B14F-4D97-AF65-F5344CB8AC3E}">
        <p14:creationId xmlns:p14="http://schemas.microsoft.com/office/powerpoint/2010/main" val="1547013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5C41DA-6F80-EACE-B28C-E8D9ED469E9F}"/>
              </a:ext>
            </a:extLst>
          </p:cNvPr>
          <p:cNvSpPr>
            <a:spLocks noGrp="1"/>
          </p:cNvSpPr>
          <p:nvPr>
            <p:ph type="title"/>
          </p:nvPr>
        </p:nvSpPr>
        <p:spPr>
          <a:xfrm>
            <a:off x="572493" y="238539"/>
            <a:ext cx="11018520" cy="1434415"/>
          </a:xfrm>
        </p:spPr>
        <p:txBody>
          <a:bodyPr anchor="b">
            <a:normAutofit/>
          </a:bodyPr>
          <a:lstStyle/>
          <a:p>
            <a:r>
              <a:rPr lang="en-GB" sz="5400"/>
              <a:t>Widen your cover in a softer market </a:t>
            </a:r>
          </a:p>
        </p:txBody>
      </p:sp>
      <p:sp>
        <p:nvSpPr>
          <p:cNvPr id="308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F00C58-9553-CE71-5975-3DCE9C1A11D1}"/>
              </a:ext>
            </a:extLst>
          </p:cNvPr>
          <p:cNvSpPr>
            <a:spLocks noGrp="1"/>
          </p:cNvSpPr>
          <p:nvPr>
            <p:ph idx="1"/>
          </p:nvPr>
        </p:nvSpPr>
        <p:spPr>
          <a:xfrm>
            <a:off x="572493" y="2071316"/>
            <a:ext cx="6713552" cy="4119172"/>
          </a:xfrm>
        </p:spPr>
        <p:txBody>
          <a:bodyPr anchor="t">
            <a:normAutofit/>
          </a:bodyPr>
          <a:lstStyle/>
          <a:p>
            <a:r>
              <a:rPr lang="en-GB" sz="2200" dirty="0"/>
              <a:t>To avoid the renewal debate just being about price, also take the narrative onto cover.</a:t>
            </a:r>
          </a:p>
          <a:p>
            <a:endParaRPr lang="en-GB" sz="2200" dirty="0"/>
          </a:p>
          <a:p>
            <a:pPr marL="0" indent="0">
              <a:buNone/>
            </a:pPr>
            <a:r>
              <a:rPr lang="en-GB" sz="2200" dirty="0"/>
              <a:t>Insurers you can do two things to help brokers here.</a:t>
            </a:r>
          </a:p>
          <a:p>
            <a:r>
              <a:rPr lang="en-GB" sz="2200" dirty="0"/>
              <a:t>Firstly, if your cover is genuinely better than the market, remind them of what you offer.</a:t>
            </a:r>
          </a:p>
          <a:p>
            <a:r>
              <a:rPr lang="en-GB" sz="2200" dirty="0"/>
              <a:t>Underwriters should be trained on what the market offers and what is your competitive advantage.</a:t>
            </a:r>
          </a:p>
          <a:p>
            <a:r>
              <a:rPr lang="en-GB" sz="2200" dirty="0"/>
              <a:t>Most underwriters are not trained on market offerings, just their own, so use phrases like ‘we offer good cover’ really and so does everybody else!</a:t>
            </a:r>
          </a:p>
          <a:p>
            <a:pPr marL="0" indent="0">
              <a:buNone/>
            </a:pPr>
            <a:endParaRPr lang="en-GB" sz="2200" dirty="0"/>
          </a:p>
        </p:txBody>
      </p:sp>
      <p:pic>
        <p:nvPicPr>
          <p:cNvPr id="3074" name="Picture 2">
            <a:extLst>
              <a:ext uri="{FF2B5EF4-FFF2-40B4-BE49-F238E27FC236}">
                <a16:creationId xmlns:a16="http://schemas.microsoft.com/office/drawing/2014/main" id="{A1D982B1-E77E-E381-E9B8-59A6D82978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753" r="11574" b="-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707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15CFD-B506-971A-BA6D-A6BFFEB71DC7}"/>
              </a:ext>
            </a:extLst>
          </p:cNvPr>
          <p:cNvSpPr>
            <a:spLocks noGrp="1"/>
          </p:cNvSpPr>
          <p:nvPr>
            <p:ph type="title"/>
          </p:nvPr>
        </p:nvSpPr>
        <p:spPr>
          <a:xfrm>
            <a:off x="481013" y="3752849"/>
            <a:ext cx="3290887" cy="2452687"/>
          </a:xfrm>
        </p:spPr>
        <p:txBody>
          <a:bodyPr anchor="ctr">
            <a:normAutofit/>
          </a:bodyPr>
          <a:lstStyle/>
          <a:p>
            <a:r>
              <a:rPr lang="en-GB" sz="3600"/>
              <a:t>Offering extra cover</a:t>
            </a:r>
          </a:p>
        </p:txBody>
      </p:sp>
      <p:sp>
        <p:nvSpPr>
          <p:cNvPr id="19" name="Content Placeholder 2">
            <a:extLst>
              <a:ext uri="{FF2B5EF4-FFF2-40B4-BE49-F238E27FC236}">
                <a16:creationId xmlns:a16="http://schemas.microsoft.com/office/drawing/2014/main" id="{0C7D7B32-6601-D6C8-B1CA-7FEE864FE53A}"/>
              </a:ext>
            </a:extLst>
          </p:cNvPr>
          <p:cNvSpPr>
            <a:spLocks noGrp="1"/>
          </p:cNvSpPr>
          <p:nvPr>
            <p:ph idx="1"/>
          </p:nvPr>
        </p:nvSpPr>
        <p:spPr>
          <a:xfrm>
            <a:off x="4223982" y="3752850"/>
            <a:ext cx="7485413" cy="2452687"/>
          </a:xfrm>
        </p:spPr>
        <p:txBody>
          <a:bodyPr anchor="ctr">
            <a:normAutofit/>
          </a:bodyPr>
          <a:lstStyle/>
          <a:p>
            <a:r>
              <a:rPr lang="en-GB" sz="1800" dirty="0"/>
              <a:t>Secondly, Insurers can offer extra cover rather than sacrifice price.</a:t>
            </a:r>
          </a:p>
          <a:p>
            <a:r>
              <a:rPr lang="en-GB" sz="1800" dirty="0"/>
              <a:t>Train underwriters on options that they can provide, rather than price lower – if that is the desired outcome.</a:t>
            </a:r>
          </a:p>
          <a:p>
            <a:r>
              <a:rPr lang="en-GB" sz="1800" dirty="0"/>
              <a:t>Professional conversations need to take place between broker and underwriter to agree what extra cover can be offered, and how it benefits the policyholder – that fiduciary duty must be supported, so </a:t>
            </a:r>
            <a:r>
              <a:rPr lang="en-GB" sz="1800" b="1" dirty="0"/>
              <a:t>tailor solutions.</a:t>
            </a:r>
          </a:p>
          <a:p>
            <a:r>
              <a:rPr lang="en-GB" sz="1800" b="1" dirty="0"/>
              <a:t>There must be a good outcome for the client, the consumer duty says so.</a:t>
            </a:r>
          </a:p>
        </p:txBody>
      </p:sp>
    </p:spTree>
    <p:extLst>
      <p:ext uri="{BB962C8B-B14F-4D97-AF65-F5344CB8AC3E}">
        <p14:creationId xmlns:p14="http://schemas.microsoft.com/office/powerpoint/2010/main" val="7328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18333F-119C-FC56-F001-B5777626AC36}"/>
              </a:ext>
            </a:extLst>
          </p:cNvPr>
          <p:cNvSpPr>
            <a:spLocks noGrp="1"/>
          </p:cNvSpPr>
          <p:nvPr>
            <p:ph type="title"/>
          </p:nvPr>
        </p:nvSpPr>
        <p:spPr>
          <a:xfrm>
            <a:off x="572493" y="238539"/>
            <a:ext cx="11018520" cy="1434415"/>
          </a:xfrm>
        </p:spPr>
        <p:txBody>
          <a:bodyPr anchor="b">
            <a:normAutofit/>
          </a:bodyPr>
          <a:lstStyle/>
          <a:p>
            <a:r>
              <a:rPr lang="en-GB" sz="5400"/>
              <a:t>In a soft market be a responsive Insurer</a:t>
            </a:r>
          </a:p>
        </p:txBody>
      </p:sp>
      <p:sp>
        <p:nvSpPr>
          <p:cNvPr id="615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43866C-B1A7-3D24-5C1A-A30DA166A702}"/>
              </a:ext>
            </a:extLst>
          </p:cNvPr>
          <p:cNvSpPr>
            <a:spLocks noGrp="1"/>
          </p:cNvSpPr>
          <p:nvPr>
            <p:ph idx="1"/>
          </p:nvPr>
        </p:nvSpPr>
        <p:spPr>
          <a:xfrm>
            <a:off x="572493" y="2071316"/>
            <a:ext cx="6713552" cy="4119172"/>
          </a:xfrm>
        </p:spPr>
        <p:txBody>
          <a:bodyPr anchor="t">
            <a:normAutofit/>
          </a:bodyPr>
          <a:lstStyle/>
          <a:p>
            <a:r>
              <a:rPr lang="en-GB" sz="2200" dirty="0"/>
              <a:t>Home working occurred at the same time as a very hard market, and many underwriters seem to have forgotten how to answer a phone as a result!</a:t>
            </a:r>
          </a:p>
          <a:p>
            <a:r>
              <a:rPr lang="en-GB" sz="2200" dirty="0"/>
              <a:t>In an office you could never leave a phone ringing – so why is it ok to do that when working from home.</a:t>
            </a:r>
          </a:p>
          <a:p>
            <a:r>
              <a:rPr lang="en-GB" sz="2200" dirty="0"/>
              <a:t>Soft market = buyers' market.</a:t>
            </a:r>
          </a:p>
          <a:p>
            <a:r>
              <a:rPr lang="en-GB" sz="2200" dirty="0"/>
              <a:t>Insurers will have to be far more responsive .</a:t>
            </a:r>
          </a:p>
          <a:p>
            <a:r>
              <a:rPr lang="en-GB" sz="2200" dirty="0"/>
              <a:t>Home workers  - ANSWER THE PHONE if you want great retention.</a:t>
            </a:r>
          </a:p>
          <a:p>
            <a:r>
              <a:rPr lang="en-GB" sz="2200" dirty="0"/>
              <a:t>Do not just say we provide great service, deliver it.</a:t>
            </a:r>
          </a:p>
        </p:txBody>
      </p:sp>
    </p:spTree>
    <p:extLst>
      <p:ext uri="{BB962C8B-B14F-4D97-AF65-F5344CB8AC3E}">
        <p14:creationId xmlns:p14="http://schemas.microsoft.com/office/powerpoint/2010/main" val="1396670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5CD06EA-E955-43A9-876F-94EAD538242C}"/>
              </a:ext>
            </a:extLst>
          </p:cNvPr>
          <p:cNvSpPr>
            <a:spLocks noGrp="1"/>
          </p:cNvSpPr>
          <p:nvPr>
            <p:ph type="title"/>
          </p:nvPr>
        </p:nvSpPr>
        <p:spPr>
          <a:xfrm>
            <a:off x="838200" y="365125"/>
            <a:ext cx="10515600" cy="1325563"/>
          </a:xfrm>
        </p:spPr>
        <p:txBody>
          <a:bodyPr>
            <a:normAutofit/>
          </a:bodyPr>
          <a:lstStyle/>
          <a:p>
            <a:r>
              <a:rPr lang="en-GB" dirty="0"/>
              <a:t>Is now the time to consider LTA’s?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DCF2ED9-34EC-4DE1-A75F-2250BC0FE279}"/>
              </a:ext>
            </a:extLst>
          </p:cNvPr>
          <p:cNvSpPr>
            <a:spLocks noGrp="1"/>
          </p:cNvSpPr>
          <p:nvPr>
            <p:ph idx="1"/>
          </p:nvPr>
        </p:nvSpPr>
        <p:spPr>
          <a:xfrm>
            <a:off x="838200" y="1825625"/>
            <a:ext cx="10515600" cy="4351338"/>
          </a:xfrm>
        </p:spPr>
        <p:txBody>
          <a:bodyPr>
            <a:normAutofit/>
          </a:bodyPr>
          <a:lstStyle/>
          <a:p>
            <a:r>
              <a:rPr lang="en-GB" sz="2400" dirty="0"/>
              <a:t>With the market changing, locking in a bit of certainty may be a good thing for Insurer, broker and policyholder.</a:t>
            </a:r>
          </a:p>
          <a:p>
            <a:r>
              <a:rPr lang="en-GB" sz="2400" dirty="0"/>
              <a:t>Particularly when an insurer has undertaken a costly survey – why would you not want to lock in for more than a year?</a:t>
            </a:r>
          </a:p>
        </p:txBody>
      </p:sp>
    </p:spTree>
    <p:extLst>
      <p:ext uri="{BB962C8B-B14F-4D97-AF65-F5344CB8AC3E}">
        <p14:creationId xmlns:p14="http://schemas.microsoft.com/office/powerpoint/2010/main" val="2425643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normAutofit fontScale="92500" lnSpcReduction="20000"/>
          </a:bodyPr>
          <a:lstStyle/>
          <a:p>
            <a:r>
              <a:rPr lang="en-GB" altLang="en-US" b="1" dirty="0"/>
              <a:t>I have trained more than 2,000 individuals to become ACII qualified</a:t>
            </a:r>
          </a:p>
          <a:p>
            <a:r>
              <a:rPr lang="en-GB" altLang="en-US" dirty="0"/>
              <a:t>I have trained over 50% of the individuals in the last 8 years that have gone onto achieve the highest ACII pass in the whole of the UK. </a:t>
            </a:r>
          </a:p>
          <a:p>
            <a:r>
              <a:rPr lang="en-GB" altLang="en-US" dirty="0"/>
              <a:t>I train to a pass rate of more than 96% in all CII qualification levels. Certificate , Diploma and Advanced Diploma.</a:t>
            </a:r>
          </a:p>
          <a:p>
            <a:r>
              <a:rPr lang="en-GB" altLang="en-US" dirty="0"/>
              <a:t>I deliver the Allianz scholarship and academy programmes in both the UK and Ireland; provide the Zurich Ask Alan facility and I have been a Cii examiner.</a:t>
            </a:r>
          </a:p>
          <a:p>
            <a:r>
              <a:rPr lang="en-GB" altLang="en-US" dirty="0"/>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a:p>
          <a:p>
            <a:endParaRPr lang="en-GB" altLang="en-US" dirty="0"/>
          </a:p>
          <a:p>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6" name="Rectangle 137">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6EA694-BAF0-4088-A0AF-88987667A5E4}"/>
              </a:ext>
            </a:extLst>
          </p:cNvPr>
          <p:cNvSpPr>
            <a:spLocks noGrp="1"/>
          </p:cNvSpPr>
          <p:nvPr>
            <p:ph type="title"/>
          </p:nvPr>
        </p:nvSpPr>
        <p:spPr>
          <a:xfrm>
            <a:off x="589560" y="856180"/>
            <a:ext cx="4560584" cy="1128068"/>
          </a:xfrm>
        </p:spPr>
        <p:txBody>
          <a:bodyPr anchor="ctr">
            <a:normAutofit/>
          </a:bodyPr>
          <a:lstStyle/>
          <a:p>
            <a:r>
              <a:rPr lang="en-GB" sz="2500" dirty="0"/>
              <a:t>Brokers dust off that prospect list – the closed door of inertia opens wide in a softening market!</a:t>
            </a:r>
          </a:p>
        </p:txBody>
      </p:sp>
      <p:grpSp>
        <p:nvGrpSpPr>
          <p:cNvPr id="5137" name="Group 139">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1" name="Rectangle 14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8" name="Rectangle 14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39" name="Rectangle 143">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10ED7F-0768-4335-BF0C-950D52F27889}"/>
              </a:ext>
            </a:extLst>
          </p:cNvPr>
          <p:cNvSpPr>
            <a:spLocks noGrp="1"/>
          </p:cNvSpPr>
          <p:nvPr>
            <p:ph idx="1"/>
          </p:nvPr>
        </p:nvSpPr>
        <p:spPr>
          <a:xfrm>
            <a:off x="590719" y="2330505"/>
            <a:ext cx="4559425" cy="3979585"/>
          </a:xfrm>
        </p:spPr>
        <p:txBody>
          <a:bodyPr anchor="ctr">
            <a:normAutofit/>
          </a:bodyPr>
          <a:lstStyle/>
          <a:p>
            <a:r>
              <a:rPr lang="en-GB" sz="2000" dirty="0"/>
              <a:t>In a softening market that is happening at the same time as a recession, prospects will be more interested than ever in getting alternatives!</a:t>
            </a:r>
          </a:p>
          <a:p>
            <a:endParaRPr lang="en-GB" sz="2000" dirty="0"/>
          </a:p>
          <a:p>
            <a:r>
              <a:rPr lang="en-GB" sz="2000" dirty="0"/>
              <a:t>OPPORTUNITY KNOCKS FOR THE HARD WORKING BROKER.</a:t>
            </a:r>
          </a:p>
          <a:p>
            <a:endParaRPr lang="en-GB" sz="2000" dirty="0"/>
          </a:p>
          <a:p>
            <a:endParaRPr lang="en-GB" sz="2000" dirty="0"/>
          </a:p>
        </p:txBody>
      </p:sp>
      <p:sp>
        <p:nvSpPr>
          <p:cNvPr id="5140" name="Rectangle 145">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1" name="Rectangle 14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788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44" name="Rectangle 7243">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E1D361-F64C-45A5-A218-668D8377F6D3}"/>
              </a:ext>
            </a:extLst>
          </p:cNvPr>
          <p:cNvSpPr>
            <a:spLocks noGrp="1"/>
          </p:cNvSpPr>
          <p:nvPr>
            <p:ph type="title"/>
          </p:nvPr>
        </p:nvSpPr>
        <p:spPr>
          <a:xfrm>
            <a:off x="841248" y="548640"/>
            <a:ext cx="3600860" cy="5431536"/>
          </a:xfrm>
        </p:spPr>
        <p:txBody>
          <a:bodyPr>
            <a:normAutofit/>
          </a:bodyPr>
          <a:lstStyle/>
          <a:p>
            <a:r>
              <a:rPr lang="en-GB" sz="5400" b="1"/>
              <a:t>Brokers do persuade existing clients and prospects not to act in a rash way</a:t>
            </a:r>
          </a:p>
        </p:txBody>
      </p:sp>
      <p:sp>
        <p:nvSpPr>
          <p:cNvPr id="7246"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5243E9-3362-487C-93A3-B86528CD7E62}"/>
              </a:ext>
            </a:extLst>
          </p:cNvPr>
          <p:cNvSpPr>
            <a:spLocks noGrp="1"/>
          </p:cNvSpPr>
          <p:nvPr>
            <p:ph idx="1"/>
          </p:nvPr>
        </p:nvSpPr>
        <p:spPr>
          <a:xfrm>
            <a:off x="5126418" y="552091"/>
            <a:ext cx="6224335" cy="5431536"/>
          </a:xfrm>
        </p:spPr>
        <p:txBody>
          <a:bodyPr anchor="ctr">
            <a:normAutofit/>
          </a:bodyPr>
          <a:lstStyle/>
          <a:p>
            <a:r>
              <a:rPr lang="en-GB" sz="2200"/>
              <a:t>The temptation for businesses who are struggling will be to reduce expenditure by chasing the cheapest quote – but is that right for them?</a:t>
            </a:r>
          </a:p>
          <a:p>
            <a:endParaRPr lang="en-GB" sz="2200"/>
          </a:p>
          <a:p>
            <a:r>
              <a:rPr lang="en-GB" sz="2200"/>
              <a:t>Insurance is a relucent purchase of an intangible product. You don’t need it until you do.</a:t>
            </a:r>
          </a:p>
          <a:p>
            <a:endParaRPr lang="en-GB" sz="2200"/>
          </a:p>
          <a:p>
            <a:r>
              <a:rPr lang="en-GB" sz="2200"/>
              <a:t>Clearly articulate the risk of changing to a cheaper alternative – what is the client sacrificing by way of cover and service.</a:t>
            </a:r>
          </a:p>
          <a:p>
            <a:endParaRPr lang="en-GB" sz="2200"/>
          </a:p>
          <a:p>
            <a:r>
              <a:rPr lang="en-GB" sz="2200"/>
              <a:t>Do remind the purchaser of insurance of their own </a:t>
            </a:r>
            <a:r>
              <a:rPr lang="en-GB" sz="2200" b="1"/>
              <a:t>personal</a:t>
            </a:r>
            <a:r>
              <a:rPr lang="en-GB" sz="2200"/>
              <a:t> increased D&amp;O risk, by making any insurance decision which goes against the brokers recommendation, without board agreement.</a:t>
            </a:r>
          </a:p>
        </p:txBody>
      </p:sp>
    </p:spTree>
    <p:extLst>
      <p:ext uri="{BB962C8B-B14F-4D97-AF65-F5344CB8AC3E}">
        <p14:creationId xmlns:p14="http://schemas.microsoft.com/office/powerpoint/2010/main" val="339150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4708-B12F-7B91-7C33-A710875BA61E}"/>
              </a:ext>
            </a:extLst>
          </p:cNvPr>
          <p:cNvSpPr>
            <a:spLocks noGrp="1"/>
          </p:cNvSpPr>
          <p:nvPr>
            <p:ph type="title"/>
          </p:nvPr>
        </p:nvSpPr>
        <p:spPr/>
        <p:txBody>
          <a:bodyPr>
            <a:normAutofit/>
          </a:bodyPr>
          <a:lstStyle/>
          <a:p>
            <a:r>
              <a:rPr lang="en-GB" sz="3600" b="1" dirty="0"/>
              <a:t>Change is on the horizon, use it to your advantage</a:t>
            </a:r>
          </a:p>
        </p:txBody>
      </p:sp>
    </p:spTree>
    <p:extLst>
      <p:ext uri="{BB962C8B-B14F-4D97-AF65-F5344CB8AC3E}">
        <p14:creationId xmlns:p14="http://schemas.microsoft.com/office/powerpoint/2010/main" val="697824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618A2-F540-4DD8-88F8-D0205C31C7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A45CDDED-E739-4B81-8D3E-29676A0ADF1C}"/>
              </a:ext>
            </a:extLst>
          </p:cNvPr>
          <p:cNvSpPr>
            <a:spLocks noGrp="1"/>
          </p:cNvSpPr>
          <p:nvPr>
            <p:ph idx="1"/>
          </p:nvPr>
        </p:nvSpPr>
        <p:spPr/>
        <p:txBody>
          <a:bodyPr/>
          <a:lstStyle/>
          <a:p>
            <a:pPr>
              <a:lnSpc>
                <a:spcPct val="90000"/>
              </a:lnSpc>
              <a:spcBef>
                <a:spcPts val="1000"/>
              </a:spcBef>
              <a:spcAft>
                <a:spcPts val="800"/>
              </a:spcAf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Delegates will be able to understand:</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What is an insurance market cycle.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kern="100" dirty="0">
                <a:latin typeface="Arial" panose="020B0604020202020204" pitchFamily="34" charset="0"/>
                <a:ea typeface="Calibri" panose="020F0502020204030204" pitchFamily="34" charset="0"/>
                <a:cs typeface="Times New Roman" panose="02020603050405020304" pitchFamily="18" charset="0"/>
              </a:rPr>
              <a:t>What </a:t>
            </a:r>
            <a:r>
              <a:rPr lang="en-GB" sz="2400" kern="100" dirty="0">
                <a:effectLst/>
                <a:latin typeface="Arial" panose="020B0604020202020204" pitchFamily="34" charset="0"/>
                <a:ea typeface="Calibri" panose="020F0502020204030204" pitchFamily="34" charset="0"/>
                <a:cs typeface="Times New Roman" panose="02020603050405020304" pitchFamily="18" charset="0"/>
              </a:rPr>
              <a:t>causes a market cycle change.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Where the market is heading in 2024.</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Arial" panose="020B0604020202020204" pitchFamily="34" charset="0"/>
                <a:ea typeface="Calibri" panose="020F0502020204030204" pitchFamily="34" charset="0"/>
              </a:rPr>
              <a:t>How brokers and underwriters can best manage the changing market cycle.</a:t>
            </a:r>
          </a:p>
          <a:p>
            <a:r>
              <a:rPr lang="en-GB" sz="2400" kern="100" dirty="0">
                <a:effectLst/>
                <a:latin typeface="Arial" panose="020B0604020202020204" pitchFamily="34" charset="0"/>
                <a:ea typeface="Calibri" panose="020F0502020204030204" pitchFamily="34" charset="0"/>
                <a:cs typeface="Times New Roman" panose="02020603050405020304" pitchFamily="18" charset="0"/>
              </a:rPr>
              <a:t>The brokers fiduciary duty in a softening market and why insurers cannot not expect blind loyalty from brokers.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916052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618A2-F540-4DD8-88F8-D0205C31C792}"/>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A45CDDED-E739-4B81-8D3E-29676A0ADF1C}"/>
              </a:ext>
            </a:extLst>
          </p:cNvPr>
          <p:cNvSpPr>
            <a:spLocks noGrp="1"/>
          </p:cNvSpPr>
          <p:nvPr>
            <p:ph idx="1"/>
          </p:nvPr>
        </p:nvSpPr>
        <p:spPr/>
        <p:txBody>
          <a:bodyPr/>
          <a:lstStyle/>
          <a:p>
            <a:pPr>
              <a:lnSpc>
                <a:spcPct val="90000"/>
              </a:lnSpc>
              <a:spcBef>
                <a:spcPts val="1000"/>
              </a:spcBef>
              <a:spcAft>
                <a:spcPts val="800"/>
              </a:spcAft>
            </a:pPr>
            <a:r>
              <a:rPr lang="en-GB"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Delegates will be able to understand:</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What is an insurance market cycle.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kern="100" dirty="0">
                <a:latin typeface="Arial" panose="020B0604020202020204" pitchFamily="34" charset="0"/>
                <a:ea typeface="Calibri" panose="020F0502020204030204" pitchFamily="34" charset="0"/>
                <a:cs typeface="Times New Roman" panose="02020603050405020304" pitchFamily="18" charset="0"/>
              </a:rPr>
              <a:t>What </a:t>
            </a:r>
            <a:r>
              <a:rPr lang="en-GB" sz="2400" kern="100" dirty="0">
                <a:effectLst/>
                <a:latin typeface="Arial" panose="020B0604020202020204" pitchFamily="34" charset="0"/>
                <a:ea typeface="Calibri" panose="020F0502020204030204" pitchFamily="34" charset="0"/>
                <a:cs typeface="Times New Roman" panose="02020603050405020304" pitchFamily="18" charset="0"/>
              </a:rPr>
              <a:t>causes a market cycle change.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kern="100" dirty="0">
                <a:effectLst/>
                <a:latin typeface="Arial" panose="020B0604020202020204" pitchFamily="34" charset="0"/>
                <a:ea typeface="Calibri" panose="020F0502020204030204" pitchFamily="34" charset="0"/>
                <a:cs typeface="Times New Roman" panose="02020603050405020304" pitchFamily="18" charset="0"/>
              </a:rPr>
              <a:t>Where the market is heading in 2024.</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Arial" panose="020B0604020202020204" pitchFamily="34" charset="0"/>
                <a:ea typeface="Calibri" panose="020F0502020204030204" pitchFamily="34" charset="0"/>
              </a:rPr>
              <a:t>How brokers and underwriters can best manage the changing market cycle.</a:t>
            </a:r>
          </a:p>
          <a:p>
            <a:r>
              <a:rPr lang="en-GB" sz="2400" kern="100" dirty="0">
                <a:effectLst/>
                <a:latin typeface="Arial" panose="020B0604020202020204" pitchFamily="34" charset="0"/>
                <a:ea typeface="Calibri" panose="020F0502020204030204" pitchFamily="34" charset="0"/>
                <a:cs typeface="Times New Roman" panose="02020603050405020304" pitchFamily="18" charset="0"/>
              </a:rPr>
              <a:t>The brokers fiduciary duty in a softening market and why insurers cannot not expect blind loyalty from brokers.</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291296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F5962CF-237F-4513-9950-F36B840695DB}"/>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Consequences of a hard market</a:t>
            </a:r>
          </a:p>
        </p:txBody>
      </p:sp>
      <p:sp>
        <p:nvSpPr>
          <p:cNvPr id="3" name="Content Placeholder 2">
            <a:extLst>
              <a:ext uri="{FF2B5EF4-FFF2-40B4-BE49-F238E27FC236}">
                <a16:creationId xmlns:a16="http://schemas.microsoft.com/office/drawing/2014/main" id="{C62F2E8F-1C3A-4217-8F70-1D2C98D69D3D}"/>
              </a:ext>
            </a:extLst>
          </p:cNvPr>
          <p:cNvSpPr>
            <a:spLocks noGrp="1"/>
          </p:cNvSpPr>
          <p:nvPr>
            <p:ph idx="1"/>
          </p:nvPr>
        </p:nvSpPr>
        <p:spPr>
          <a:xfrm>
            <a:off x="1367624" y="2490436"/>
            <a:ext cx="9708995" cy="3567173"/>
          </a:xfrm>
        </p:spPr>
        <p:txBody>
          <a:bodyPr anchor="ctr">
            <a:normAutofit/>
          </a:bodyPr>
          <a:lstStyle/>
          <a:p>
            <a:pPr marL="0" indent="0">
              <a:buNone/>
            </a:pPr>
            <a:r>
              <a:rPr lang="en-GB" sz="2400" dirty="0"/>
              <a:t>1. Premium increases.</a:t>
            </a:r>
          </a:p>
          <a:p>
            <a:pPr marL="0" indent="0">
              <a:buNone/>
            </a:pPr>
            <a:r>
              <a:rPr lang="en-GB" sz="2400" dirty="0"/>
              <a:t>2. Coverage reductions. </a:t>
            </a:r>
          </a:p>
          <a:p>
            <a:pPr marL="0" indent="0">
              <a:buNone/>
            </a:pPr>
            <a:r>
              <a:rPr lang="en-GB" sz="2400" dirty="0"/>
              <a:t>3. Harsher interpretation of claims - including TIA.</a:t>
            </a:r>
          </a:p>
          <a:p>
            <a:pPr marL="0" indent="0">
              <a:buNone/>
            </a:pPr>
            <a:r>
              <a:rPr lang="en-GB" sz="2400" dirty="0"/>
              <a:t>4. Fewer options for brokers to be able to get quotes, as insurers reduce their appetite, particularly for non-core risks.</a:t>
            </a:r>
          </a:p>
          <a:p>
            <a:pPr marL="0" indent="0">
              <a:buNone/>
            </a:pPr>
            <a:r>
              <a:rPr lang="en-GB" sz="2400" dirty="0"/>
              <a:t>5. In some cases there may be no cover available at all for certain clients.</a:t>
            </a:r>
          </a:p>
        </p:txBody>
      </p:sp>
    </p:spTree>
    <p:extLst>
      <p:ext uri="{BB962C8B-B14F-4D97-AF65-F5344CB8AC3E}">
        <p14:creationId xmlns:p14="http://schemas.microsoft.com/office/powerpoint/2010/main" val="3221112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5962CF-237F-4513-9950-F36B840695DB}"/>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Consequences of a soft market</a:t>
            </a:r>
          </a:p>
        </p:txBody>
      </p:sp>
      <p:sp>
        <p:nvSpPr>
          <p:cNvPr id="3" name="Content Placeholder 2">
            <a:extLst>
              <a:ext uri="{FF2B5EF4-FFF2-40B4-BE49-F238E27FC236}">
                <a16:creationId xmlns:a16="http://schemas.microsoft.com/office/drawing/2014/main" id="{C62F2E8F-1C3A-4217-8F70-1D2C98D69D3D}"/>
              </a:ext>
            </a:extLst>
          </p:cNvPr>
          <p:cNvSpPr>
            <a:spLocks noGrp="1"/>
          </p:cNvSpPr>
          <p:nvPr>
            <p:ph idx="1"/>
          </p:nvPr>
        </p:nvSpPr>
        <p:spPr>
          <a:xfrm>
            <a:off x="4810259" y="649480"/>
            <a:ext cx="6555347" cy="5546047"/>
          </a:xfrm>
        </p:spPr>
        <p:txBody>
          <a:bodyPr anchor="ctr">
            <a:normAutofit/>
          </a:bodyPr>
          <a:lstStyle/>
          <a:p>
            <a:pPr marL="0" indent="0">
              <a:buNone/>
            </a:pPr>
            <a:r>
              <a:rPr lang="en-GB" sz="2000" dirty="0"/>
              <a:t>1. Premium decreases.</a:t>
            </a:r>
          </a:p>
          <a:p>
            <a:pPr marL="0" indent="0">
              <a:buNone/>
            </a:pPr>
            <a:r>
              <a:rPr lang="en-GB" sz="2000" dirty="0"/>
              <a:t>2. Coverage increases. </a:t>
            </a:r>
          </a:p>
          <a:p>
            <a:pPr marL="0" indent="0">
              <a:buNone/>
            </a:pPr>
            <a:r>
              <a:rPr lang="en-GB" sz="2000" dirty="0"/>
              <a:t>3. A slightly better interpretation of claims - including TIA.</a:t>
            </a:r>
          </a:p>
          <a:p>
            <a:pPr marL="0" indent="0">
              <a:buNone/>
            </a:pPr>
            <a:r>
              <a:rPr lang="en-GB" sz="2000" dirty="0"/>
              <a:t>4. More options for brokers to be able to get quotes, as insurers widen their appetite to retain GWP.</a:t>
            </a:r>
          </a:p>
          <a:p>
            <a:pPr marL="0" indent="0">
              <a:buNone/>
            </a:pPr>
            <a:r>
              <a:rPr lang="en-GB" sz="2000" dirty="0"/>
              <a:t>5. Less clients left without cover, as Insurers widen their appetite to seek more GWP.</a:t>
            </a:r>
          </a:p>
        </p:txBody>
      </p:sp>
    </p:spTree>
    <p:extLst>
      <p:ext uri="{BB962C8B-B14F-4D97-AF65-F5344CB8AC3E}">
        <p14:creationId xmlns:p14="http://schemas.microsoft.com/office/powerpoint/2010/main" val="153684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C77DAF4-87B9-4F86-BDCA-7B323BE8B2DB}"/>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Seven reasons which caused the recent hard market</a:t>
            </a:r>
          </a:p>
        </p:txBody>
      </p:sp>
      <p:sp>
        <p:nvSpPr>
          <p:cNvPr id="3" name="Content Placeholder 2">
            <a:extLst>
              <a:ext uri="{FF2B5EF4-FFF2-40B4-BE49-F238E27FC236}">
                <a16:creationId xmlns:a16="http://schemas.microsoft.com/office/drawing/2014/main" id="{DBC35B49-C658-4805-81E5-47C5C96CCAD7}"/>
              </a:ext>
            </a:extLst>
          </p:cNvPr>
          <p:cNvSpPr>
            <a:spLocks noGrp="1"/>
          </p:cNvSpPr>
          <p:nvPr>
            <p:ph idx="1"/>
          </p:nvPr>
        </p:nvSpPr>
        <p:spPr>
          <a:xfrm>
            <a:off x="1367624" y="2490436"/>
            <a:ext cx="9708995" cy="3567173"/>
          </a:xfrm>
        </p:spPr>
        <p:txBody>
          <a:bodyPr anchor="ctr">
            <a:normAutofit/>
          </a:bodyPr>
          <a:lstStyle/>
          <a:p>
            <a:pPr marL="514350" indent="-514350">
              <a:buAutoNum type="arabicPeriod"/>
            </a:pPr>
            <a:r>
              <a:rPr lang="en-GB" sz="2200" dirty="0"/>
              <a:t>Solvency II.</a:t>
            </a:r>
          </a:p>
          <a:p>
            <a:pPr marL="514350" indent="-514350">
              <a:buAutoNum type="arabicPeriod"/>
            </a:pPr>
            <a:r>
              <a:rPr lang="en-GB" sz="2200" dirty="0"/>
              <a:t>Ogden rate remaining in negative territory. </a:t>
            </a:r>
          </a:p>
          <a:p>
            <a:pPr marL="514350" indent="-514350">
              <a:buAutoNum type="arabicPeriod"/>
            </a:pPr>
            <a:r>
              <a:rPr lang="en-GB" sz="2200" dirty="0"/>
              <a:t>The property insurance market was running at dreadful loss-making rates.</a:t>
            </a:r>
          </a:p>
          <a:p>
            <a:pPr marL="514350" indent="-514350">
              <a:buAutoNum type="arabicPeriod"/>
            </a:pPr>
            <a:r>
              <a:rPr lang="en-GB" sz="2200" dirty="0"/>
              <a:t>Storms Dennis and Ciara cost the industry more than £500M.</a:t>
            </a:r>
          </a:p>
          <a:p>
            <a:pPr marL="514350" indent="-514350">
              <a:buAutoNum type="arabicPeriod"/>
            </a:pPr>
            <a:r>
              <a:rPr lang="en-GB" sz="2200" dirty="0"/>
              <a:t>Covid -19 caused extensive losses to insurers.</a:t>
            </a:r>
          </a:p>
          <a:p>
            <a:pPr marL="514350" indent="-514350">
              <a:buAutoNum type="arabicPeriod"/>
            </a:pPr>
            <a:r>
              <a:rPr lang="en-GB" sz="2200" dirty="0"/>
              <a:t>Reinsurance rates rose considerably.</a:t>
            </a:r>
          </a:p>
          <a:p>
            <a:pPr marL="514350" indent="-514350">
              <a:buAutoNum type="arabicPeriod"/>
            </a:pPr>
            <a:r>
              <a:rPr lang="en-GB" sz="2200" dirty="0"/>
              <a:t>Interest rates were at an all-time low meaning investment income could be relied upon by Insurers.</a:t>
            </a:r>
          </a:p>
        </p:txBody>
      </p:sp>
    </p:spTree>
    <p:extLst>
      <p:ext uri="{BB962C8B-B14F-4D97-AF65-F5344CB8AC3E}">
        <p14:creationId xmlns:p14="http://schemas.microsoft.com/office/powerpoint/2010/main" val="400736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Shape 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Rectangle 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77DAF4-87B9-4F86-BDCA-7B323BE8B2DB}"/>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Do these seven reasons still exist?</a:t>
            </a:r>
          </a:p>
        </p:txBody>
      </p:sp>
      <p:sp>
        <p:nvSpPr>
          <p:cNvPr id="3" name="Content Placeholder 2">
            <a:extLst>
              <a:ext uri="{FF2B5EF4-FFF2-40B4-BE49-F238E27FC236}">
                <a16:creationId xmlns:a16="http://schemas.microsoft.com/office/drawing/2014/main" id="{DBC35B49-C658-4805-81E5-47C5C96CCAD7}"/>
              </a:ext>
            </a:extLst>
          </p:cNvPr>
          <p:cNvSpPr>
            <a:spLocks noGrp="1"/>
          </p:cNvSpPr>
          <p:nvPr>
            <p:ph idx="1"/>
          </p:nvPr>
        </p:nvSpPr>
        <p:spPr>
          <a:xfrm>
            <a:off x="4810259" y="649480"/>
            <a:ext cx="6555347" cy="5546047"/>
          </a:xfrm>
        </p:spPr>
        <p:txBody>
          <a:bodyPr anchor="ctr">
            <a:normAutofit lnSpcReduction="10000"/>
          </a:bodyPr>
          <a:lstStyle/>
          <a:p>
            <a:pPr marL="514350" indent="-514350">
              <a:buAutoNum type="arabicPeriod"/>
            </a:pPr>
            <a:r>
              <a:rPr lang="en-GB" sz="2000" dirty="0"/>
              <a:t>Solvency II – </a:t>
            </a:r>
            <a:r>
              <a:rPr lang="en-GB" sz="2000" b="1" dirty="0"/>
              <a:t>Insurers have now capitalised; it will remain a challenge, but the industry has got used to the new world.</a:t>
            </a:r>
          </a:p>
          <a:p>
            <a:pPr marL="514350" indent="-514350">
              <a:buAutoNum type="arabicPeriod"/>
            </a:pPr>
            <a:r>
              <a:rPr lang="en-GB" sz="2000" dirty="0"/>
              <a:t>Ogden rate remaining in negative territory – </a:t>
            </a:r>
            <a:r>
              <a:rPr lang="en-GB" sz="2000" b="1" dirty="0"/>
              <a:t>unlikely to worsen and probably go higher. </a:t>
            </a:r>
          </a:p>
          <a:p>
            <a:pPr marL="514350" indent="-514350">
              <a:buAutoNum type="arabicPeriod"/>
            </a:pPr>
            <a:r>
              <a:rPr lang="en-GB" sz="2000" dirty="0"/>
              <a:t>The property insurance market was running at dreadful loss-making rates – </a:t>
            </a:r>
            <a:r>
              <a:rPr lang="en-GB" sz="2000" b="1" dirty="0"/>
              <a:t>rates have risen considerably</a:t>
            </a:r>
            <a:r>
              <a:rPr lang="en-GB" sz="2000" dirty="0"/>
              <a:t>.</a:t>
            </a:r>
          </a:p>
          <a:p>
            <a:pPr marL="514350" indent="-514350">
              <a:buAutoNum type="arabicPeriod"/>
            </a:pPr>
            <a:r>
              <a:rPr lang="en-GB" sz="2000" dirty="0"/>
              <a:t>Storms Dennis and Ciara cost the industry more than £500M – </a:t>
            </a:r>
            <a:r>
              <a:rPr lang="en-GB" sz="2000" b="1" dirty="0"/>
              <a:t>rate strength has given insurers an ability to absorb more loses.</a:t>
            </a:r>
          </a:p>
          <a:p>
            <a:pPr marL="514350" indent="-514350">
              <a:buAutoNum type="arabicPeriod"/>
            </a:pPr>
            <a:r>
              <a:rPr lang="en-GB" sz="2000" dirty="0"/>
              <a:t>Covid -19 caused extensive losses to insurers – </a:t>
            </a:r>
            <a:r>
              <a:rPr lang="en-GB" sz="2000" b="1" dirty="0"/>
              <a:t>now excluded!</a:t>
            </a:r>
          </a:p>
          <a:p>
            <a:pPr marL="514350" indent="-514350">
              <a:buAutoNum type="arabicPeriod"/>
            </a:pPr>
            <a:r>
              <a:rPr lang="en-GB" sz="2000" dirty="0"/>
              <a:t>Reinsurance rates rose considerably – </a:t>
            </a:r>
            <a:r>
              <a:rPr lang="en-GB" sz="2000" b="1" dirty="0"/>
              <a:t>rate strength has slowed.</a:t>
            </a:r>
          </a:p>
          <a:p>
            <a:pPr marL="514350" indent="-514350">
              <a:buAutoNum type="arabicPeriod"/>
            </a:pPr>
            <a:r>
              <a:rPr lang="en-GB" sz="2000" dirty="0"/>
              <a:t>Interest rates were at an all-time low meaning investment income could be relied upon by Insurers – </a:t>
            </a:r>
            <a:r>
              <a:rPr lang="en-GB" sz="2000" b="1" dirty="0"/>
              <a:t>interest rates now well above 4%, plenty of investment income to be had.</a:t>
            </a:r>
          </a:p>
        </p:txBody>
      </p:sp>
    </p:spTree>
    <p:extLst>
      <p:ext uri="{BB962C8B-B14F-4D97-AF65-F5344CB8AC3E}">
        <p14:creationId xmlns:p14="http://schemas.microsoft.com/office/powerpoint/2010/main" val="31703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D7D026-BC40-DA60-1FA7-C8B03E319EE3}"/>
              </a:ext>
            </a:extLst>
          </p:cNvPr>
          <p:cNvSpPr>
            <a:spLocks noGrp="1"/>
          </p:cNvSpPr>
          <p:nvPr>
            <p:ph type="title"/>
          </p:nvPr>
        </p:nvSpPr>
        <p:spPr>
          <a:xfrm>
            <a:off x="630936" y="639520"/>
            <a:ext cx="3429000" cy="1719072"/>
          </a:xfrm>
        </p:spPr>
        <p:txBody>
          <a:bodyPr anchor="b">
            <a:normAutofit/>
          </a:bodyPr>
          <a:lstStyle/>
          <a:p>
            <a:r>
              <a:rPr lang="en-GB" sz="5400"/>
              <a:t>What next?</a:t>
            </a:r>
          </a:p>
        </p:txBody>
      </p:sp>
      <p:sp>
        <p:nvSpPr>
          <p:cNvPr id="103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EB181F8-9928-4360-51F1-F36205995767}"/>
              </a:ext>
            </a:extLst>
          </p:cNvPr>
          <p:cNvSpPr>
            <a:spLocks noGrp="1"/>
          </p:cNvSpPr>
          <p:nvPr>
            <p:ph idx="1"/>
          </p:nvPr>
        </p:nvSpPr>
        <p:spPr>
          <a:xfrm>
            <a:off x="630936" y="2807208"/>
            <a:ext cx="3429000" cy="3410712"/>
          </a:xfrm>
        </p:spPr>
        <p:txBody>
          <a:bodyPr anchor="t">
            <a:normAutofit/>
          </a:bodyPr>
          <a:lstStyle/>
          <a:p>
            <a:r>
              <a:rPr lang="en-GB" sz="2200" dirty="0"/>
              <a:t>The market will gradually start to soften, it will happen at different speeds in different markets.</a:t>
            </a:r>
          </a:p>
          <a:p>
            <a:r>
              <a:rPr lang="en-GB" sz="2200" dirty="0"/>
              <a:t>We have gone past 12 o clock in the cycle.</a:t>
            </a:r>
          </a:p>
          <a:p>
            <a:pPr marL="0" indent="0">
              <a:buNone/>
            </a:pPr>
            <a:endParaRPr lang="en-GB" sz="2200" dirty="0"/>
          </a:p>
          <a:p>
            <a:endParaRPr lang="en-GB" sz="2200" dirty="0"/>
          </a:p>
        </p:txBody>
      </p:sp>
      <p:pic>
        <p:nvPicPr>
          <p:cNvPr id="1026" name="Picture 2" descr="How to Soften Butter Quickly | Taste of Home">
            <a:extLst>
              <a:ext uri="{FF2B5EF4-FFF2-40B4-BE49-F238E27FC236}">
                <a16:creationId xmlns:a16="http://schemas.microsoft.com/office/drawing/2014/main" id="{569212EB-46DC-79CE-7EA8-C5C2B5D25A0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124883"/>
            <a:ext cx="6903720" cy="4608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276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DA0716-BC24-3FE4-3EC6-FF5ACB188626}"/>
              </a:ext>
            </a:extLst>
          </p:cNvPr>
          <p:cNvSpPr>
            <a:spLocks noGrp="1"/>
          </p:cNvSpPr>
          <p:nvPr>
            <p:ph type="title"/>
          </p:nvPr>
        </p:nvSpPr>
        <p:spPr>
          <a:xfrm>
            <a:off x="572493" y="238539"/>
            <a:ext cx="11018520" cy="1434415"/>
          </a:xfrm>
        </p:spPr>
        <p:txBody>
          <a:bodyPr anchor="b">
            <a:normAutofit/>
          </a:bodyPr>
          <a:lstStyle/>
          <a:p>
            <a:r>
              <a:rPr lang="en-GB" sz="5400" dirty="0"/>
              <a:t>Why will the market soften?</a:t>
            </a: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23A8C6-27A0-7E5B-9617-CBB014B43B10}"/>
              </a:ext>
            </a:extLst>
          </p:cNvPr>
          <p:cNvSpPr>
            <a:spLocks noGrp="1"/>
          </p:cNvSpPr>
          <p:nvPr>
            <p:ph idx="1"/>
          </p:nvPr>
        </p:nvSpPr>
        <p:spPr>
          <a:xfrm>
            <a:off x="572493" y="2071316"/>
            <a:ext cx="6713552" cy="4119172"/>
          </a:xfrm>
        </p:spPr>
        <p:txBody>
          <a:bodyPr anchor="t">
            <a:normAutofit lnSpcReduction="10000"/>
          </a:bodyPr>
          <a:lstStyle/>
          <a:p>
            <a:r>
              <a:rPr lang="en-GB" sz="2200" dirty="0"/>
              <a:t>The recent hard market started in 2020 – historically, hard markets do not last longer than three years.</a:t>
            </a:r>
          </a:p>
          <a:p>
            <a:r>
              <a:rPr lang="en-GB" sz="2200" dirty="0"/>
              <a:t>Investment income is now very tempting indeed. Holding large chunks of capital to meet solvency two can seem much less of a burden when the bond market is paying over 4%. 100% COR’s mean decent profit now.</a:t>
            </a:r>
          </a:p>
          <a:p>
            <a:r>
              <a:rPr lang="en-GB" sz="2200" dirty="0"/>
              <a:t>Rates have gone back to a sensible level in most classes of business, which means it is easier to absorb losses.</a:t>
            </a:r>
          </a:p>
          <a:p>
            <a:r>
              <a:rPr lang="en-GB" sz="2200" dirty="0"/>
              <a:t>New entrants will now be tempted in, and existing entrants will expand capacity to get more of the investment income and profit available.</a:t>
            </a:r>
          </a:p>
          <a:p>
            <a:r>
              <a:rPr lang="en-GB" sz="2200" dirty="0"/>
              <a:t>It’s the law of supply and demand.</a:t>
            </a:r>
          </a:p>
        </p:txBody>
      </p:sp>
      <p:pic>
        <p:nvPicPr>
          <p:cNvPr id="2050" name="Picture 2" descr="My Bonds Will Do What When Interest Rates Go Up? – The Diligent Advisor">
            <a:extLst>
              <a:ext uri="{FF2B5EF4-FFF2-40B4-BE49-F238E27FC236}">
                <a16:creationId xmlns:a16="http://schemas.microsoft.com/office/drawing/2014/main" id="{1774D477-3B12-C562-D544-BEB64D6FBD5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368" r="29303" b="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014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1604</Words>
  <Application>Microsoft Office PowerPoint</Application>
  <PresentationFormat>Widescreen</PresentationFormat>
  <Paragraphs>113</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adobe-garamond-pro</vt:lpstr>
      <vt:lpstr>Arial</vt:lpstr>
      <vt:lpstr>Calibri</vt:lpstr>
      <vt:lpstr>Calibri Light</vt:lpstr>
      <vt:lpstr>Nunito</vt:lpstr>
      <vt:lpstr>Source Sans Pro</vt:lpstr>
      <vt:lpstr>Symbol</vt:lpstr>
      <vt:lpstr>Office Theme</vt:lpstr>
      <vt:lpstr>How to navigate insurance market cycles</vt:lpstr>
      <vt:lpstr>Alan Chandler, Chartered Insurer</vt:lpstr>
      <vt:lpstr>LEARNING OBJECTIVES</vt:lpstr>
      <vt:lpstr>Consequences of a hard market</vt:lpstr>
      <vt:lpstr>Consequences of a soft market</vt:lpstr>
      <vt:lpstr>Seven reasons which caused the recent hard market</vt:lpstr>
      <vt:lpstr>Do these seven reasons still exist?</vt:lpstr>
      <vt:lpstr>What next?</vt:lpstr>
      <vt:lpstr>Why will the market soften?</vt:lpstr>
      <vt:lpstr>Insurers, and to a large degree brokers, do not like a soft market</vt:lpstr>
      <vt:lpstr>Policyholders however love a soft market</vt:lpstr>
      <vt:lpstr>Not mentioning a soft market will not stop it happening – the market forces will make things so, if we like it or not.</vt:lpstr>
      <vt:lpstr>Brokers have a Fiduciary Duty which means </vt:lpstr>
      <vt:lpstr>Strength and security could be a reason</vt:lpstr>
      <vt:lpstr>Great claims service</vt:lpstr>
      <vt:lpstr>Widen your cover in a softer market </vt:lpstr>
      <vt:lpstr>Offering extra cover</vt:lpstr>
      <vt:lpstr>In a soft market be a responsive Insurer</vt:lpstr>
      <vt:lpstr>Is now the time to consider LTA’s?</vt:lpstr>
      <vt:lpstr>Brokers dust off that prospect list – the closed door of inertia opens wide in a softening market!</vt:lpstr>
      <vt:lpstr>Brokers do persuade existing clients and prospects not to act in a rash way</vt:lpstr>
      <vt:lpstr>Change is on the horizon, use it to your advantage</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maximise opportunities in a Hard market</dc:title>
  <dc:creator>alan chnadler</dc:creator>
  <cp:lastModifiedBy>Alan Chandler</cp:lastModifiedBy>
  <cp:revision>6</cp:revision>
  <dcterms:created xsi:type="dcterms:W3CDTF">2020-08-23T14:44:06Z</dcterms:created>
  <dcterms:modified xsi:type="dcterms:W3CDTF">2024-02-19T16:23:56Z</dcterms:modified>
</cp:coreProperties>
</file>