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2"/>
  </p:notesMasterIdLst>
  <p:handoutMasterIdLst>
    <p:handoutMasterId r:id="rId53"/>
  </p:handoutMasterIdLst>
  <p:sldIdLst>
    <p:sldId id="256" r:id="rId2"/>
    <p:sldId id="257" r:id="rId3"/>
    <p:sldId id="289" r:id="rId4"/>
    <p:sldId id="290" r:id="rId5"/>
    <p:sldId id="291" r:id="rId6"/>
    <p:sldId id="292" r:id="rId7"/>
    <p:sldId id="293" r:id="rId8"/>
    <p:sldId id="294" r:id="rId9"/>
    <p:sldId id="296" r:id="rId10"/>
    <p:sldId id="297" r:id="rId11"/>
    <p:sldId id="298" r:id="rId12"/>
    <p:sldId id="502" r:id="rId13"/>
    <p:sldId id="465" r:id="rId14"/>
    <p:sldId id="466" r:id="rId15"/>
    <p:sldId id="453" r:id="rId16"/>
    <p:sldId id="319" r:id="rId17"/>
    <p:sldId id="324" r:id="rId18"/>
    <p:sldId id="450" r:id="rId19"/>
    <p:sldId id="451" r:id="rId20"/>
    <p:sldId id="454" r:id="rId21"/>
    <p:sldId id="449" r:id="rId22"/>
    <p:sldId id="325" r:id="rId23"/>
    <p:sldId id="456" r:id="rId24"/>
    <p:sldId id="457" r:id="rId25"/>
    <p:sldId id="458" r:id="rId26"/>
    <p:sldId id="327" r:id="rId27"/>
    <p:sldId id="459" r:id="rId28"/>
    <p:sldId id="460" r:id="rId29"/>
    <p:sldId id="402" r:id="rId30"/>
    <p:sldId id="461" r:id="rId31"/>
    <p:sldId id="455" r:id="rId32"/>
    <p:sldId id="462" r:id="rId33"/>
    <p:sldId id="443" r:id="rId34"/>
    <p:sldId id="467" r:id="rId35"/>
    <p:sldId id="271" r:id="rId36"/>
    <p:sldId id="270" r:id="rId37"/>
    <p:sldId id="285" r:id="rId38"/>
    <p:sldId id="286" r:id="rId39"/>
    <p:sldId id="287" r:id="rId40"/>
    <p:sldId id="274" r:id="rId41"/>
    <p:sldId id="259" r:id="rId42"/>
    <p:sldId id="260" r:id="rId43"/>
    <p:sldId id="279" r:id="rId44"/>
    <p:sldId id="273" r:id="rId45"/>
    <p:sldId id="283" r:id="rId46"/>
    <p:sldId id="284" r:id="rId47"/>
    <p:sldId id="288" r:id="rId48"/>
    <p:sldId id="281" r:id="rId49"/>
    <p:sldId id="268" r:id="rId50"/>
    <p:sldId id="499" r:id="rId51"/>
  </p:sldIdLst>
  <p:sldSz cx="9753600" cy="7315200"/>
  <p:notesSz cx="7104063" cy="10234613"/>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86" autoAdjust="0"/>
    <p:restoredTop sz="94660"/>
  </p:normalViewPr>
  <p:slideViewPr>
    <p:cSldViewPr snapToGrid="0">
      <p:cViewPr varScale="1">
        <p:scale>
          <a:sx n="59" d="100"/>
          <a:sy n="59" d="100"/>
        </p:scale>
        <p:origin x="1420" y="60"/>
      </p:cViewPr>
      <p:guideLst/>
    </p:cSldViewPr>
  </p:slideViewPr>
  <p:notesTextViewPr>
    <p:cViewPr>
      <p:scale>
        <a:sx n="1" d="1"/>
        <a:sy n="1" d="1"/>
      </p:scale>
      <p:origin x="0" y="0"/>
    </p:cViewPr>
  </p:notesTextViewPr>
  <p:notesViewPr>
    <p:cSldViewPr snapToGrid="0">
      <p:cViewPr varScale="1">
        <p:scale>
          <a:sx n="45" d="100"/>
          <a:sy n="45" d="100"/>
        </p:scale>
        <p:origin x="2796" y="8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9E6803E-AF8C-49EE-841B-3610F9CE2DD2}"/>
              </a:ext>
            </a:extLst>
          </p:cNvPr>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6784E960-8F51-4A4A-95FF-01EE2D1D1F03}"/>
              </a:ext>
            </a:extLst>
          </p:cNvPr>
          <p:cNvSpPr>
            <a:spLocks noGrp="1"/>
          </p:cNvSpPr>
          <p:nvPr>
            <p:ph type="dt" sz="quarter" idx="1"/>
          </p:nvPr>
        </p:nvSpPr>
        <p:spPr>
          <a:xfrm>
            <a:off x="4024313" y="0"/>
            <a:ext cx="3078162" cy="512763"/>
          </a:xfrm>
          <a:prstGeom prst="rect">
            <a:avLst/>
          </a:prstGeom>
        </p:spPr>
        <p:txBody>
          <a:bodyPr vert="horz" lIns="91440" tIns="45720" rIns="91440" bIns="45720" rtlCol="0"/>
          <a:lstStyle>
            <a:lvl1pPr algn="r">
              <a:defRPr sz="1200"/>
            </a:lvl1pPr>
          </a:lstStyle>
          <a:p>
            <a:endParaRPr lang="en-GB" dirty="0"/>
          </a:p>
        </p:txBody>
      </p:sp>
      <p:sp>
        <p:nvSpPr>
          <p:cNvPr id="4" name="Footer Placeholder 3">
            <a:extLst>
              <a:ext uri="{FF2B5EF4-FFF2-40B4-BE49-F238E27FC236}">
                <a16:creationId xmlns:a16="http://schemas.microsoft.com/office/drawing/2014/main" id="{365DB495-BC63-4806-8D0F-7E12DBE11B72}"/>
              </a:ext>
            </a:extLst>
          </p:cNvPr>
          <p:cNvSpPr>
            <a:spLocks noGrp="1"/>
          </p:cNvSpPr>
          <p:nvPr>
            <p:ph type="ftr" sz="quarter" idx="2"/>
          </p:nvPr>
        </p:nvSpPr>
        <p:spPr>
          <a:xfrm>
            <a:off x="0" y="9721850"/>
            <a:ext cx="3078163" cy="512763"/>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2296D8E7-AA66-4C27-868B-B1FAEE59322F}"/>
              </a:ext>
            </a:extLst>
          </p:cNvPr>
          <p:cNvSpPr>
            <a:spLocks noGrp="1"/>
          </p:cNvSpPr>
          <p:nvPr>
            <p:ph type="sldNum" sz="quarter" idx="3"/>
          </p:nvPr>
        </p:nvSpPr>
        <p:spPr>
          <a:xfrm>
            <a:off x="4024313" y="9721850"/>
            <a:ext cx="3078162" cy="512763"/>
          </a:xfrm>
          <a:prstGeom prst="rect">
            <a:avLst/>
          </a:prstGeom>
        </p:spPr>
        <p:txBody>
          <a:bodyPr vert="horz" lIns="91440" tIns="45720" rIns="91440" bIns="45720" rtlCol="0" anchor="b"/>
          <a:lstStyle>
            <a:lvl1pPr algn="r">
              <a:defRPr sz="1200"/>
            </a:lvl1pPr>
          </a:lstStyle>
          <a:p>
            <a:fld id="{5265F24E-9060-4C72-9001-8B51FAA38DCE}" type="slidenum">
              <a:rPr lang="en-GB" smtClean="0"/>
              <a:t>‹#›</a:t>
            </a:fld>
            <a:endParaRPr lang="en-GB"/>
          </a:p>
        </p:txBody>
      </p:sp>
    </p:spTree>
    <p:extLst>
      <p:ext uri="{BB962C8B-B14F-4D97-AF65-F5344CB8AC3E}">
        <p14:creationId xmlns:p14="http://schemas.microsoft.com/office/powerpoint/2010/main" val="25887090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xfrm>
            <a:off x="995363" y="768350"/>
            <a:ext cx="5113337" cy="3836988"/>
          </a:xfrm>
          <a:prstGeom prst="rect">
            <a:avLst/>
          </a:prstGeom>
        </p:spPr>
        <p:txBody>
          <a:bodyPr lIns="99075" tIns="49538" rIns="99075" bIns="49538"/>
          <a:lstStyle/>
          <a:p>
            <a:endParaRPr/>
          </a:p>
        </p:txBody>
      </p:sp>
      <p:sp>
        <p:nvSpPr>
          <p:cNvPr id="92" name="Shape 92"/>
          <p:cNvSpPr>
            <a:spLocks noGrp="1"/>
          </p:cNvSpPr>
          <p:nvPr>
            <p:ph type="body" sz="quarter" idx="1"/>
          </p:nvPr>
        </p:nvSpPr>
        <p:spPr>
          <a:xfrm>
            <a:off x="947209" y="4861441"/>
            <a:ext cx="5209646" cy="4605576"/>
          </a:xfrm>
          <a:prstGeom prst="rect">
            <a:avLst/>
          </a:prstGeom>
        </p:spPr>
        <p:txBody>
          <a:bodyPr lIns="99075" tIns="49538" rIns="99075" bIns="49538"/>
          <a:lstStyle/>
          <a:p>
            <a:endParaR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85800" y="2130425"/>
            <a:ext cx="7772400" cy="1470025"/>
          </a:xfrm>
          <a:prstGeom prst="rect">
            <a:avLst/>
          </a:prstGeom>
        </p:spPr>
        <p:txBody>
          <a:bodyPr/>
          <a:lstStyle/>
          <a:p>
            <a:r>
              <a:t>Title Text</a:t>
            </a:r>
          </a:p>
        </p:txBody>
      </p:sp>
      <p:sp>
        <p:nvSpPr>
          <p:cNvPr id="12" name="Body Level One…"/>
          <p:cNvSpPr txBox="1">
            <a:spLocks noGrp="1"/>
          </p:cNvSpPr>
          <p:nvPr>
            <p:ph type="body" sz="quarter" idx="1"/>
          </p:nvPr>
        </p:nvSpPr>
        <p:spPr>
          <a:xfrm>
            <a:off x="1371600" y="3886200"/>
            <a:ext cx="6400800" cy="1752600"/>
          </a:xfrm>
          <a:prstGeom prst="rect">
            <a:avLst/>
          </a:prstGeom>
        </p:spPr>
        <p:txBody>
          <a:bodyPr/>
          <a:lstStyle>
            <a:lvl1pPr marL="0" indent="0" algn="ctr">
              <a:buSzTx/>
              <a:buFontTx/>
              <a:buNone/>
              <a:defRPr>
                <a:solidFill>
                  <a:srgbClr val="888888"/>
                </a:solidFill>
              </a:defRPr>
            </a:lvl1pPr>
            <a:lvl2pPr marL="0" indent="457200" algn="ctr">
              <a:buSzTx/>
              <a:buFontTx/>
              <a:buNone/>
              <a:defRPr>
                <a:solidFill>
                  <a:srgbClr val="888888"/>
                </a:solidFill>
              </a:defRPr>
            </a:lvl2pPr>
            <a:lvl3pPr marL="0" indent="914400" algn="ctr">
              <a:buSzTx/>
              <a:buFontTx/>
              <a:buNone/>
              <a:defRPr>
                <a:solidFill>
                  <a:srgbClr val="888888"/>
                </a:solidFill>
              </a:defRPr>
            </a:lvl3pPr>
            <a:lvl4pPr marL="0" indent="1371600" algn="ctr">
              <a:buSzTx/>
              <a:buFontTx/>
              <a:buNone/>
              <a:defRPr>
                <a:solidFill>
                  <a:srgbClr val="888888"/>
                </a:solidFill>
              </a:defRPr>
            </a:lvl4pPr>
            <a:lvl5pPr marL="0" indent="1828800" algn="ctr">
              <a:buSzTx/>
              <a:buFontTx/>
              <a:buNone/>
              <a:defRPr>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457200" y="1600200"/>
            <a:ext cx="4038600" cy="4525963"/>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prstGeom prst="rect">
            <a:avLst/>
          </a:prstGeom>
        </p:spPr>
        <p:txBody>
          <a:bodyPr/>
          <a:lstStyle/>
          <a:p>
            <a:r>
              <a:t>Title Text</a:t>
            </a:r>
          </a:p>
        </p:txBody>
      </p:sp>
      <p:sp>
        <p:nvSpPr>
          <p:cNvPr id="48" name="Body Level One…"/>
          <p:cNvSpPr txBox="1">
            <a:spLocks noGrp="1"/>
          </p:cNvSpPr>
          <p:nvPr>
            <p:ph type="body" sz="quarter" idx="1"/>
          </p:nvPr>
        </p:nvSpPr>
        <p:spPr>
          <a:xfrm>
            <a:off x="457200" y="1535112"/>
            <a:ext cx="4040188" cy="639763"/>
          </a:xfrm>
          <a:prstGeom prst="rect">
            <a:avLst/>
          </a:prstGeom>
        </p:spPr>
        <p:txBody>
          <a:bodyPr anchor="b"/>
          <a:lstStyle>
            <a:lvl1pPr marL="0" indent="0">
              <a:spcBef>
                <a:spcPts val="500"/>
              </a:spcBef>
              <a:buSzTx/>
              <a:buFontTx/>
              <a:buNone/>
              <a:defRPr sz="2400" b="1"/>
            </a:lvl1pPr>
            <a:lvl2pPr marL="0" indent="457200">
              <a:spcBef>
                <a:spcPts val="500"/>
              </a:spcBef>
              <a:buSzTx/>
              <a:buFontTx/>
              <a:buNone/>
              <a:defRPr sz="2400" b="1"/>
            </a:lvl2pPr>
            <a:lvl3pPr marL="0" indent="914400">
              <a:spcBef>
                <a:spcPts val="500"/>
              </a:spcBef>
              <a:buSzTx/>
              <a:buFontTx/>
              <a:buNone/>
              <a:defRPr sz="2400" b="1"/>
            </a:lvl3pPr>
            <a:lvl4pPr marL="0" indent="1371600">
              <a:spcBef>
                <a:spcPts val="500"/>
              </a:spcBef>
              <a:buSzTx/>
              <a:buFontTx/>
              <a:buNone/>
              <a:defRPr sz="2400" b="1"/>
            </a:lvl4pPr>
            <a:lvl5pPr marL="0" indent="1828800">
              <a:spcBef>
                <a:spcPts val="500"/>
              </a:spcBef>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21"/>
          </p:nvPr>
        </p:nvSpPr>
        <p:spPr>
          <a:xfrm>
            <a:off x="4645025" y="1535112"/>
            <a:ext cx="4041775" cy="639763"/>
          </a:xfrm>
          <a:prstGeom prst="rect">
            <a:avLst/>
          </a:prstGeom>
        </p:spPr>
        <p:txBody>
          <a:bodyPr anchor="b"/>
          <a:lstStyle/>
          <a:p>
            <a:pPr marL="0" indent="0">
              <a:spcBef>
                <a:spcPts val="500"/>
              </a:spcBef>
              <a:buSzTx/>
              <a:buFontTx/>
              <a:buNone/>
              <a:defRPr sz="2400" b="1"/>
            </a:pPr>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457200" y="273050"/>
            <a:ext cx="3008314" cy="1162050"/>
          </a:xfrm>
          <a:prstGeom prst="rect">
            <a:avLst/>
          </a:prstGeom>
        </p:spPr>
        <p:txBody>
          <a:bodyPr anchor="b"/>
          <a:lstStyle>
            <a:lvl1pPr algn="l">
              <a:defRPr sz="2000" b="1"/>
            </a:lvl1pPr>
          </a:lstStyle>
          <a:p>
            <a:r>
              <a:t>Title Text</a:t>
            </a:r>
          </a:p>
        </p:txBody>
      </p:sp>
      <p:sp>
        <p:nvSpPr>
          <p:cNvPr id="73" name="Body Level One…"/>
          <p:cNvSpPr txBox="1">
            <a:spLocks noGrp="1"/>
          </p:cNvSpPr>
          <p:nvPr>
            <p:ph type="body" idx="1"/>
          </p:nvPr>
        </p:nvSpPr>
        <p:spPr>
          <a:xfrm>
            <a:off x="3575050" y="273050"/>
            <a:ext cx="5111750" cy="585311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21"/>
          </p:nvPr>
        </p:nvSpPr>
        <p:spPr>
          <a:xfrm>
            <a:off x="457199" y="1435100"/>
            <a:ext cx="3008315" cy="4691063"/>
          </a:xfrm>
          <a:prstGeom prst="rect">
            <a:avLst/>
          </a:prstGeom>
        </p:spPr>
        <p:txBody>
          <a:bodyPr/>
          <a:lstStyle/>
          <a:p>
            <a:pPr marL="0" indent="0">
              <a:spcBef>
                <a:spcPts val="300"/>
              </a:spcBef>
              <a:buSzTx/>
              <a:buFontTx/>
              <a:buNone/>
              <a:defRPr sz="1400"/>
            </a:pPr>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1792288" y="4800600"/>
            <a:ext cx="5486401" cy="566738"/>
          </a:xfrm>
          <a:prstGeom prst="rect">
            <a:avLst/>
          </a:prstGeom>
        </p:spPr>
        <p:txBody>
          <a:bodyPr anchor="b"/>
          <a:lstStyle>
            <a:lvl1pPr algn="l">
              <a:defRPr sz="2000" b="1"/>
            </a:lvl1pPr>
          </a:lstStyle>
          <a:p>
            <a:r>
              <a:t>Title Text</a:t>
            </a:r>
          </a:p>
        </p:txBody>
      </p:sp>
      <p:sp>
        <p:nvSpPr>
          <p:cNvPr id="83" name="Picture Placeholder 2"/>
          <p:cNvSpPr>
            <a:spLocks noGrp="1"/>
          </p:cNvSpPr>
          <p:nvPr>
            <p:ph type="pic" sz="half" idx="21"/>
          </p:nvPr>
        </p:nvSpPr>
        <p:spPr>
          <a:xfrm>
            <a:off x="1792288" y="612775"/>
            <a:ext cx="5486401" cy="4114800"/>
          </a:xfrm>
          <a:prstGeom prst="rect">
            <a:avLst/>
          </a:prstGeom>
        </p:spPr>
        <p:txBody>
          <a:bodyPr lIns="91439" rIns="91439">
            <a:noAutofit/>
          </a:bodyPr>
          <a:lstStyle/>
          <a:p>
            <a:endParaRPr/>
          </a:p>
        </p:txBody>
      </p:sp>
      <p:sp>
        <p:nvSpPr>
          <p:cNvPr id="84" name="Body Level One…"/>
          <p:cNvSpPr txBox="1">
            <a:spLocks noGrp="1"/>
          </p:cNvSpPr>
          <p:nvPr>
            <p:ph type="body" sz="quarter" idx="1"/>
          </p:nvPr>
        </p:nvSpPr>
        <p:spPr>
          <a:xfrm>
            <a:off x="1792288" y="5367337"/>
            <a:ext cx="5486401" cy="804863"/>
          </a:xfrm>
          <a:prstGeom prst="rect">
            <a:avLst/>
          </a:prstGeom>
        </p:spPr>
        <p:txBody>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457200" y="274638"/>
            <a:ext cx="8229600" cy="1143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p>
            <a:r>
              <a:t>Title Text</a:t>
            </a:r>
          </a:p>
        </p:txBody>
      </p:sp>
      <p:sp>
        <p:nvSpPr>
          <p:cNvPr id="3" name="Body Level One…"/>
          <p:cNvSpPr txBox="1">
            <a:spLocks noGrp="1"/>
          </p:cNvSpPr>
          <p:nvPr>
            <p:ph type="body" idx="1"/>
          </p:nvPr>
        </p:nvSpPr>
        <p:spPr>
          <a:xfrm>
            <a:off x="457200" y="1600200"/>
            <a:ext cx="8229600" cy="45259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8428176" y="6414760"/>
            <a:ext cx="258624" cy="248305"/>
          </a:xfrm>
          <a:prstGeom prst="rect">
            <a:avLst/>
          </a:prstGeom>
          <a:ln w="12700">
            <a:miter lim="400000"/>
          </a:ln>
        </p:spPr>
        <p:txBody>
          <a:bodyPr wrap="none" lIns="45719" rIns="45719" anchor="ctr">
            <a:spAutoFit/>
          </a:bodyPr>
          <a:lstStyle>
            <a:lvl1pPr algn="r">
              <a:defRPr sz="1200">
                <a:solidFill>
                  <a:srgbClr val="888888"/>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6" r:id="rId7"/>
    <p:sldLayoutId id="2147483657" r:id="rId8"/>
  </p:sldLayoutIdLst>
  <p:transition spd="med"/>
  <p:txStyles>
    <p:titleStyle>
      <a:lvl1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1pPr>
      <a:lvl2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2pPr>
      <a:lvl3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3pPr>
      <a:lvl4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4pPr>
      <a:lvl5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5pPr>
      <a:lvl6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6pPr>
      <a:lvl7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7pPr>
      <a:lvl8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8pPr>
      <a:lvl9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9pPr>
    </p:titleStyle>
    <p:bodyStyle>
      <a:lvl1pPr marL="342900" marR="0" indent="-34290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1pPr>
      <a:lvl2pPr marL="783771" marR="0" indent="-326571"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2pPr>
      <a:lvl3pPr marL="1219200" marR="0" indent="-30480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3pPr>
      <a:lvl4pPr marL="17373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4pPr>
      <a:lvl5pPr marL="21945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5pPr>
      <a:lvl6pPr marL="26517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6pPr>
      <a:lvl7pPr marL="31089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7pPr>
      <a:lvl8pPr marL="35661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8pPr>
      <a:lvl9pPr marL="40233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rcRect/>
          <a:stretch>
            <a:fillRect/>
          </a:stretch>
        </a:blipFill>
        <a:effectLst/>
      </p:bgPr>
    </p:bg>
    <p:spTree>
      <p:nvGrpSpPr>
        <p:cNvPr id="1" name=""/>
        <p:cNvGrpSpPr/>
        <p:nvPr/>
      </p:nvGrpSpPr>
      <p:grpSpPr>
        <a:xfrm>
          <a:off x="0" y="0"/>
          <a:ext cx="0" cy="0"/>
          <a:chOff x="0" y="0"/>
          <a:chExt cx="0" cy="0"/>
        </a:xfrm>
      </p:grpSpPr>
      <p:pic>
        <p:nvPicPr>
          <p:cNvPr id="94" name="Picture 2" descr="Picture 2"/>
          <p:cNvPicPr>
            <a:picLocks noChangeAspect="1"/>
          </p:cNvPicPr>
          <p:nvPr/>
        </p:nvPicPr>
        <p:blipFill>
          <a:blip r:embed="rId3">
            <a:alphaModFix amt="58000"/>
          </a:blip>
          <a:srcRect l="2172" t="5660" b="21254"/>
          <a:stretch>
            <a:fillRect/>
          </a:stretch>
        </p:blipFill>
        <p:spPr>
          <a:xfrm>
            <a:off x="0" y="832"/>
            <a:ext cx="9753604" cy="7314368"/>
          </a:xfrm>
          <a:prstGeom prst="rect">
            <a:avLst/>
          </a:prstGeom>
          <a:ln w="12700">
            <a:miter lim="400000"/>
          </a:ln>
        </p:spPr>
      </p:pic>
      <p:grpSp>
        <p:nvGrpSpPr>
          <p:cNvPr id="97" name="Group 3"/>
          <p:cNvGrpSpPr/>
          <p:nvPr/>
        </p:nvGrpSpPr>
        <p:grpSpPr>
          <a:xfrm>
            <a:off x="5867736" y="503744"/>
            <a:ext cx="3885866" cy="455550"/>
            <a:chOff x="0" y="0"/>
            <a:chExt cx="3885865" cy="455548"/>
          </a:xfrm>
        </p:grpSpPr>
        <p:sp>
          <p:nvSpPr>
            <p:cNvPr id="95" name="Freeform 4"/>
            <p:cNvSpPr/>
            <p:nvPr/>
          </p:nvSpPr>
          <p:spPr>
            <a:xfrm>
              <a:off x="0" y="313927"/>
              <a:ext cx="3885866"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96" name="Freeform 5"/>
            <p:cNvSpPr/>
            <p:nvPr/>
          </p:nvSpPr>
          <p:spPr>
            <a:xfrm>
              <a:off x="0" y="-1"/>
              <a:ext cx="3885866" cy="141623"/>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grpSp>
      <p:pic>
        <p:nvPicPr>
          <p:cNvPr id="98" name="Picture 6" descr="Picture 6"/>
          <p:cNvPicPr>
            <a:picLocks noChangeAspect="1"/>
          </p:cNvPicPr>
          <p:nvPr/>
        </p:nvPicPr>
        <p:blipFill>
          <a:blip r:embed="rId4"/>
          <a:stretch>
            <a:fillRect/>
          </a:stretch>
        </p:blipFill>
        <p:spPr>
          <a:xfrm>
            <a:off x="3217333" y="6159020"/>
            <a:ext cx="879014" cy="774967"/>
          </a:xfrm>
          <a:prstGeom prst="rect">
            <a:avLst/>
          </a:prstGeom>
          <a:ln w="12700">
            <a:miter lim="400000"/>
          </a:ln>
        </p:spPr>
      </p:pic>
      <p:sp>
        <p:nvSpPr>
          <p:cNvPr id="99" name="TextBox 9"/>
          <p:cNvSpPr txBox="1"/>
          <p:nvPr/>
        </p:nvSpPr>
        <p:spPr>
          <a:xfrm>
            <a:off x="206457" y="2013148"/>
            <a:ext cx="9340686" cy="100174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algn="ctr">
              <a:lnSpc>
                <a:spcPts val="3800"/>
              </a:lnSpc>
              <a:defRPr sz="4400" b="1">
                <a:solidFill>
                  <a:srgbClr val="FFFFFF"/>
                </a:solidFill>
              </a:defRPr>
            </a:pPr>
            <a:r>
              <a:rPr lang="en-GB" sz="4000" dirty="0"/>
              <a:t>The Consumer Duty Skills Toolkit – Part 1</a:t>
            </a:r>
            <a:br>
              <a:rPr dirty="0"/>
            </a:br>
            <a:endParaRPr dirty="0"/>
          </a:p>
        </p:txBody>
      </p:sp>
      <p:sp>
        <p:nvSpPr>
          <p:cNvPr id="100" name="TextBox 10"/>
          <p:cNvSpPr txBox="1"/>
          <p:nvPr/>
        </p:nvSpPr>
        <p:spPr>
          <a:xfrm>
            <a:off x="-551881" y="3191825"/>
            <a:ext cx="10857362" cy="11074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algn="ctr">
              <a:lnSpc>
                <a:spcPts val="4400"/>
              </a:lnSpc>
              <a:defRPr sz="3200" b="1">
                <a:solidFill>
                  <a:srgbClr val="FFFFFF"/>
                </a:solidFill>
              </a:defRPr>
            </a:pPr>
            <a:r>
              <a:rPr dirty="0"/>
              <a:t>by</a:t>
            </a:r>
          </a:p>
          <a:p>
            <a:pPr algn="ctr">
              <a:lnSpc>
                <a:spcPts val="4400"/>
              </a:lnSpc>
              <a:defRPr sz="3200" b="1">
                <a:solidFill>
                  <a:srgbClr val="FFFFFF"/>
                </a:solidFill>
              </a:defRPr>
            </a:pPr>
            <a:r>
              <a:rPr dirty="0"/>
              <a:t>Jeff Heasman MABP, PGCert CELTA, LL.B (Hons), LL.M</a:t>
            </a:r>
          </a:p>
        </p:txBody>
      </p:sp>
      <p:sp>
        <p:nvSpPr>
          <p:cNvPr id="101" name="TextBox 11"/>
          <p:cNvSpPr txBox="1"/>
          <p:nvPr/>
        </p:nvSpPr>
        <p:spPr>
          <a:xfrm>
            <a:off x="731519" y="4621352"/>
            <a:ext cx="8593482" cy="8178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algn="ctr">
              <a:lnSpc>
                <a:spcPts val="3300"/>
              </a:lnSpc>
              <a:defRPr sz="2000" b="1">
                <a:solidFill>
                  <a:srgbClr val="FFFFFF"/>
                </a:solidFill>
              </a:defRPr>
            </a:pPr>
            <a:r>
              <a:rPr dirty="0"/>
              <a:t>Certified Practitioner Member of the Academy of Modern Applied Psychology</a:t>
            </a:r>
          </a:p>
          <a:p>
            <a:pPr algn="ctr">
              <a:lnSpc>
                <a:spcPts val="3300"/>
              </a:lnSpc>
              <a:defRPr sz="2000" b="1">
                <a:solidFill>
                  <a:srgbClr val="FFFFFF"/>
                </a:solidFill>
              </a:defRPr>
            </a:pPr>
            <a:r>
              <a:rPr dirty="0"/>
              <a:t>Member of the Association for Business Psychology </a:t>
            </a:r>
          </a:p>
        </p:txBody>
      </p:sp>
      <p:sp>
        <p:nvSpPr>
          <p:cNvPr id="102" name="TextBox 12"/>
          <p:cNvSpPr txBox="1"/>
          <p:nvPr/>
        </p:nvSpPr>
        <p:spPr>
          <a:xfrm>
            <a:off x="1711999" y="6367217"/>
            <a:ext cx="8593482" cy="4114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algn="ctr">
              <a:lnSpc>
                <a:spcPts val="3300"/>
              </a:lnSpc>
              <a:defRPr sz="2400">
                <a:solidFill>
                  <a:srgbClr val="FFFFFF"/>
                </a:solidFill>
              </a:defRPr>
            </a:lvl1pPr>
          </a:lstStyle>
          <a:p>
            <a:r>
              <a:t>linkedin.com/in/jeffheasman</a:t>
            </a:r>
          </a:p>
        </p:txBody>
      </p:sp>
      <p:grpSp>
        <p:nvGrpSpPr>
          <p:cNvPr id="105" name="Group 13"/>
          <p:cNvGrpSpPr/>
          <p:nvPr/>
        </p:nvGrpSpPr>
        <p:grpSpPr>
          <a:xfrm>
            <a:off x="-1" y="5420035"/>
            <a:ext cx="3572981" cy="455550"/>
            <a:chOff x="0" y="0"/>
            <a:chExt cx="3572979" cy="455548"/>
          </a:xfrm>
        </p:grpSpPr>
        <p:sp>
          <p:nvSpPr>
            <p:cNvPr id="103" name="Freeform 14"/>
            <p:cNvSpPr/>
            <p:nvPr/>
          </p:nvSpPr>
          <p:spPr>
            <a:xfrm>
              <a:off x="-1" y="313927"/>
              <a:ext cx="3572981" cy="141622"/>
            </a:xfrm>
            <a:prstGeom prst="rect">
              <a:avLst/>
            </a:prstGeom>
            <a:solidFill>
              <a:srgbClr val="007BB6"/>
            </a:solidFill>
            <a:ln w="12700" cap="flat">
              <a:noFill/>
              <a:miter lim="400000"/>
            </a:ln>
            <a:effectLst/>
          </p:spPr>
          <p:txBody>
            <a:bodyPr wrap="square" lIns="45719" tIns="45719" rIns="45719" bIns="45719" numCol="1" anchor="t">
              <a:noAutofit/>
            </a:bodyPr>
            <a:lstStyle/>
            <a:p>
              <a:endParaRPr/>
            </a:p>
          </p:txBody>
        </p:sp>
        <p:sp>
          <p:nvSpPr>
            <p:cNvPr id="104" name="Freeform 15"/>
            <p:cNvSpPr/>
            <p:nvPr/>
          </p:nvSpPr>
          <p:spPr>
            <a:xfrm>
              <a:off x="-1" y="-1"/>
              <a:ext cx="3572981" cy="141623"/>
            </a:xfrm>
            <a:prstGeom prst="rect">
              <a:avLst/>
            </a:prstGeom>
            <a:solidFill>
              <a:srgbClr val="007BB6"/>
            </a:solidFill>
            <a:ln w="12700" cap="flat">
              <a:noFill/>
              <a:miter lim="400000"/>
            </a:ln>
            <a:effectLst/>
          </p:spPr>
          <p:txBody>
            <a:bodyPr wrap="square" lIns="45719" tIns="45719" rIns="45719" bIns="45719" numCol="1" anchor="t">
              <a:noAutofit/>
            </a:bodyPr>
            <a:lstStyle/>
            <a:p>
              <a:endParaRPr/>
            </a:p>
          </p:txBody>
        </p:sp>
      </p:grpSp>
      <p:pic>
        <p:nvPicPr>
          <p:cNvPr id="106" name="Picture 6" descr="Picture 6"/>
          <p:cNvPicPr>
            <a:picLocks noChangeAspect="1"/>
          </p:cNvPicPr>
          <p:nvPr/>
        </p:nvPicPr>
        <p:blipFill>
          <a:blip r:embed="rId5"/>
          <a:stretch>
            <a:fillRect/>
          </a:stretch>
        </p:blipFill>
        <p:spPr>
          <a:xfrm>
            <a:off x="103332" y="144930"/>
            <a:ext cx="3217335" cy="895415"/>
          </a:xfrm>
          <a:prstGeom prst="rect">
            <a:avLst/>
          </a:prstGeom>
          <a:ln w="12700">
            <a:miter lim="400000"/>
          </a:ln>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08" name="Title 3"/>
          <p:cNvSpPr txBox="1">
            <a:spLocks noGrp="1"/>
          </p:cNvSpPr>
          <p:nvPr>
            <p:ph type="title"/>
          </p:nvPr>
        </p:nvSpPr>
        <p:spPr>
          <a:prstGeom prst="rect">
            <a:avLst/>
          </a:prstGeom>
        </p:spPr>
        <p:txBody>
          <a:bodyPr/>
          <a:lstStyle>
            <a:lvl1pPr algn="l">
              <a:defRPr b="1"/>
            </a:lvl1pPr>
          </a:lstStyle>
          <a:p>
            <a:r>
              <a:rPr lang="en-GB" dirty="0"/>
              <a:t>Testing understanding</a:t>
            </a:r>
            <a:endParaRPr dirty="0"/>
          </a:p>
        </p:txBody>
      </p:sp>
      <p:sp>
        <p:nvSpPr>
          <p:cNvPr id="109" name="Content Placeholder 4"/>
          <p:cNvSpPr txBox="1">
            <a:spLocks noGrp="1"/>
          </p:cNvSpPr>
          <p:nvPr>
            <p:ph type="body" idx="1"/>
          </p:nvPr>
        </p:nvSpPr>
        <p:spPr>
          <a:xfrm>
            <a:off x="457200" y="1600200"/>
            <a:ext cx="8229600" cy="5018314"/>
          </a:xfrm>
          <a:prstGeom prst="rect">
            <a:avLst/>
          </a:prstGeom>
        </p:spPr>
        <p:txBody>
          <a:bodyPr>
            <a:normAutofit/>
          </a:bodyPr>
          <a:lstStyle/>
          <a:p>
            <a:pPr marL="0" indent="0">
              <a:spcBef>
                <a:spcPts val="600"/>
              </a:spcBef>
              <a:buSzTx/>
              <a:buNone/>
              <a:defRPr sz="2800"/>
            </a:pPr>
            <a:endParaRPr lang="en-GB" sz="2400" dirty="0"/>
          </a:p>
          <a:p>
            <a:pPr>
              <a:spcBef>
                <a:spcPts val="600"/>
              </a:spcBef>
              <a:buSzTx/>
              <a:buFont typeface="Wingdings" panose="05000000000000000000" pitchFamily="2" charset="2"/>
              <a:buChar char="Ø"/>
              <a:defRPr sz="2800"/>
            </a:pPr>
            <a:endParaRPr lang="en-GB" sz="2400" dirty="0"/>
          </a:p>
          <a:p>
            <a:pPr>
              <a:spcBef>
                <a:spcPts val="600"/>
              </a:spcBef>
              <a:buSzTx/>
              <a:buFont typeface="Wingdings" panose="05000000000000000000" pitchFamily="2" charset="2"/>
              <a:buChar char="Ø"/>
              <a:defRPr sz="2800"/>
            </a:pPr>
            <a:r>
              <a:rPr lang="en-GB" sz="2400" dirty="0"/>
              <a:t>Readability testing for standard communications. </a:t>
            </a:r>
          </a:p>
          <a:p>
            <a:pPr>
              <a:spcBef>
                <a:spcPts val="600"/>
              </a:spcBef>
              <a:buSzTx/>
              <a:buFont typeface="Wingdings" panose="05000000000000000000" pitchFamily="2" charset="2"/>
              <a:buChar char="Ø"/>
              <a:defRPr sz="2800"/>
            </a:pPr>
            <a:endParaRPr lang="en-GB" sz="2400" dirty="0"/>
          </a:p>
          <a:p>
            <a:pPr>
              <a:spcBef>
                <a:spcPts val="600"/>
              </a:spcBef>
              <a:buSzTx/>
              <a:buFont typeface="Wingdings" panose="05000000000000000000" pitchFamily="2" charset="2"/>
              <a:buChar char="Ø"/>
              <a:defRPr sz="2800"/>
            </a:pPr>
            <a:r>
              <a:rPr lang="en-GB" sz="2400" dirty="0"/>
              <a:t>Paragraph 8.73:</a:t>
            </a:r>
          </a:p>
          <a:p>
            <a:pPr>
              <a:spcBef>
                <a:spcPts val="600"/>
              </a:spcBef>
              <a:buSzTx/>
              <a:buFont typeface="Wingdings" panose="05000000000000000000" pitchFamily="2" charset="2"/>
              <a:buChar char="Ø"/>
              <a:defRPr sz="2800"/>
            </a:pPr>
            <a:endParaRPr lang="en-GB" sz="2400" dirty="0"/>
          </a:p>
          <a:p>
            <a:pPr marL="0" indent="0" algn="just">
              <a:spcBef>
                <a:spcPts val="600"/>
              </a:spcBef>
              <a:buSzTx/>
              <a:buNone/>
              <a:defRPr sz="2800"/>
            </a:pPr>
            <a:r>
              <a:rPr lang="en-GB" sz="2400" dirty="0"/>
              <a:t>“adopt a ‘test and learn approach’, adapting communications where appropriate with the aim of improving customer understanding to support good outcomes.” </a:t>
            </a:r>
          </a:p>
          <a:p>
            <a:pPr marL="0" indent="0" algn="just">
              <a:spcBef>
                <a:spcPts val="600"/>
              </a:spcBef>
              <a:buSzTx/>
              <a:buNone/>
              <a:defRPr sz="2800"/>
            </a:pPr>
            <a:endParaRPr lang="en-GB" sz="2400" dirty="0"/>
          </a:p>
          <a:p>
            <a:pPr marL="0" indent="0" algn="just">
              <a:spcBef>
                <a:spcPts val="600"/>
              </a:spcBef>
              <a:buSzTx/>
              <a:buNone/>
              <a:defRPr sz="2800"/>
            </a:pPr>
            <a:endParaRPr lang="en-GB" sz="2400" dirty="0"/>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2881743801"/>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08" name="Title 3"/>
          <p:cNvSpPr txBox="1">
            <a:spLocks noGrp="1"/>
          </p:cNvSpPr>
          <p:nvPr>
            <p:ph type="title"/>
          </p:nvPr>
        </p:nvSpPr>
        <p:spPr>
          <a:prstGeom prst="rect">
            <a:avLst/>
          </a:prstGeom>
        </p:spPr>
        <p:txBody>
          <a:bodyPr/>
          <a:lstStyle>
            <a:lvl1pPr algn="l">
              <a:defRPr b="1"/>
            </a:lvl1pPr>
          </a:lstStyle>
          <a:p>
            <a:r>
              <a:rPr lang="en-GB" dirty="0"/>
              <a:t>Customer support</a:t>
            </a:r>
            <a:endParaRPr dirty="0"/>
          </a:p>
        </p:txBody>
      </p:sp>
      <p:sp>
        <p:nvSpPr>
          <p:cNvPr id="109" name="Content Placeholder 4"/>
          <p:cNvSpPr txBox="1">
            <a:spLocks noGrp="1"/>
          </p:cNvSpPr>
          <p:nvPr>
            <p:ph type="body" idx="1"/>
          </p:nvPr>
        </p:nvSpPr>
        <p:spPr>
          <a:xfrm>
            <a:off x="457200" y="1600200"/>
            <a:ext cx="8229600" cy="5018314"/>
          </a:xfrm>
          <a:prstGeom prst="rect">
            <a:avLst/>
          </a:prstGeom>
        </p:spPr>
        <p:txBody>
          <a:bodyPr>
            <a:normAutofit fontScale="92500" lnSpcReduction="20000"/>
          </a:bodyPr>
          <a:lstStyle/>
          <a:p>
            <a:pPr marL="0" indent="0">
              <a:spcBef>
                <a:spcPts val="600"/>
              </a:spcBef>
              <a:buSzTx/>
              <a:buNone/>
              <a:defRPr sz="2800"/>
            </a:pPr>
            <a:endParaRPr lang="en-GB" sz="2400" dirty="0"/>
          </a:p>
          <a:p>
            <a:pPr>
              <a:spcBef>
                <a:spcPts val="600"/>
              </a:spcBef>
              <a:buSzTx/>
              <a:buFont typeface="Wingdings" panose="05000000000000000000" pitchFamily="2" charset="2"/>
              <a:buChar char="Ø"/>
              <a:defRPr sz="2800"/>
            </a:pPr>
            <a:r>
              <a:rPr lang="en-GB" sz="2400" dirty="0"/>
              <a:t>At the heart of this pillar is providing support that meets the needs of the customer.  </a:t>
            </a:r>
          </a:p>
          <a:p>
            <a:pPr>
              <a:spcBef>
                <a:spcPts val="600"/>
              </a:spcBef>
              <a:buSzTx/>
              <a:buFont typeface="Wingdings" panose="05000000000000000000" pitchFamily="2" charset="2"/>
              <a:buChar char="Ø"/>
              <a:defRPr sz="2800"/>
            </a:pPr>
            <a:endParaRPr lang="en-GB" sz="2400" dirty="0"/>
          </a:p>
          <a:p>
            <a:pPr>
              <a:spcBef>
                <a:spcPts val="600"/>
              </a:spcBef>
              <a:buSzTx/>
              <a:buFont typeface="Wingdings" panose="05000000000000000000" pitchFamily="2" charset="2"/>
              <a:buChar char="Ø"/>
              <a:defRPr sz="2800"/>
            </a:pPr>
            <a:r>
              <a:rPr lang="en-GB" sz="2400" dirty="0"/>
              <a:t>Paragraph 9.4:</a:t>
            </a:r>
          </a:p>
          <a:p>
            <a:pPr>
              <a:spcBef>
                <a:spcPts val="600"/>
              </a:spcBef>
              <a:buSzTx/>
              <a:buFont typeface="Wingdings" panose="05000000000000000000" pitchFamily="2" charset="2"/>
              <a:buChar char="Ø"/>
              <a:defRPr sz="2800"/>
            </a:pPr>
            <a:endParaRPr lang="en-GB" sz="2400" dirty="0"/>
          </a:p>
          <a:p>
            <a:pPr marL="0" indent="0">
              <a:spcBef>
                <a:spcPts val="600"/>
              </a:spcBef>
              <a:buSzTx/>
              <a:buNone/>
              <a:defRPr sz="2800"/>
            </a:pPr>
            <a:r>
              <a:rPr lang="en-GB" sz="2400" dirty="0"/>
              <a:t>“Under the consumer understanding outcome firms should communicate with customers in a way that equips them to make effective, timely and properly informed decisions. </a:t>
            </a:r>
          </a:p>
          <a:p>
            <a:pPr marL="0" indent="0">
              <a:spcBef>
                <a:spcPts val="600"/>
              </a:spcBef>
              <a:buSzTx/>
              <a:buNone/>
              <a:defRPr sz="2800"/>
            </a:pPr>
            <a:endParaRPr lang="en-GB" sz="2400" dirty="0"/>
          </a:p>
          <a:p>
            <a:pPr marL="0" indent="0">
              <a:spcBef>
                <a:spcPts val="600"/>
              </a:spcBef>
              <a:buSzTx/>
              <a:buNone/>
              <a:defRPr sz="2800"/>
            </a:pPr>
            <a:r>
              <a:rPr lang="en-GB" sz="2400" dirty="0"/>
              <a:t>Under the consumer support outcome firms should enable customers to act on these decisions without facing unreasonable barriers.”</a:t>
            </a:r>
          </a:p>
          <a:p>
            <a:pPr marL="0" indent="0">
              <a:spcBef>
                <a:spcPts val="600"/>
              </a:spcBef>
              <a:buSzTx/>
              <a:buNone/>
              <a:defRPr sz="2800"/>
            </a:pPr>
            <a:endParaRPr lang="en-GB" sz="2400" dirty="0"/>
          </a:p>
          <a:p>
            <a:pPr>
              <a:spcBef>
                <a:spcPts val="600"/>
              </a:spcBef>
              <a:buSzTx/>
              <a:buFont typeface="Wingdings" panose="05000000000000000000" pitchFamily="2" charset="2"/>
              <a:buChar char="Ø"/>
              <a:defRPr sz="2800"/>
            </a:pPr>
            <a:r>
              <a:rPr lang="en-GB" sz="2400" dirty="0"/>
              <a:t>Particular focus on vulnerable customers.  Paragraph 9.37 deals with representatives of vulnerable customers. </a:t>
            </a:r>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1691007082"/>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Title 3"/>
          <p:cNvSpPr txBox="1">
            <a:spLocks noGrp="1"/>
          </p:cNvSpPr>
          <p:nvPr>
            <p:ph type="title"/>
          </p:nvPr>
        </p:nvSpPr>
        <p:spPr>
          <a:xfrm>
            <a:off x="457200" y="-1"/>
            <a:ext cx="8229600" cy="1023261"/>
          </a:xfrm>
          <a:prstGeom prst="rect">
            <a:avLst/>
          </a:prstGeom>
        </p:spPr>
        <p:txBody>
          <a:bodyPr>
            <a:normAutofit fontScale="90000"/>
          </a:bodyPr>
          <a:lstStyle>
            <a:lvl1pPr algn="l">
              <a:defRPr b="1"/>
            </a:lvl1pPr>
          </a:lstStyle>
          <a:p>
            <a:r>
              <a:rPr lang="en-GB" dirty="0"/>
              <a:t>How does outcomes-based regulation work?</a:t>
            </a:r>
            <a:endParaRPr dirty="0"/>
          </a:p>
        </p:txBody>
      </p:sp>
      <p:sp>
        <p:nvSpPr>
          <p:cNvPr id="109" name="Content Placeholder 4"/>
          <p:cNvSpPr txBox="1">
            <a:spLocks noGrp="1"/>
          </p:cNvSpPr>
          <p:nvPr>
            <p:ph type="body" idx="1"/>
          </p:nvPr>
        </p:nvSpPr>
        <p:spPr>
          <a:xfrm>
            <a:off x="457200" y="1132116"/>
            <a:ext cx="8229600" cy="6074228"/>
          </a:xfrm>
          <a:prstGeom prst="rect">
            <a:avLst/>
          </a:prstGeom>
        </p:spPr>
        <p:txBody>
          <a:bodyPr>
            <a:noAutofit/>
          </a:bodyPr>
          <a:lstStyle/>
          <a:p>
            <a:pPr>
              <a:spcBef>
                <a:spcPts val="600"/>
              </a:spcBef>
              <a:buSzTx/>
              <a:buFont typeface="Wingdings" panose="05000000000000000000" pitchFamily="2" charset="2"/>
              <a:buChar char="Ø"/>
              <a:defRPr sz="2700"/>
            </a:pPr>
            <a:endParaRPr lang="en-GB" sz="2800" dirty="0"/>
          </a:p>
          <a:p>
            <a:pPr marL="0" indent="0">
              <a:spcBef>
                <a:spcPts val="600"/>
              </a:spcBef>
              <a:buSzTx/>
              <a:buNone/>
              <a:defRPr sz="2700"/>
            </a:pPr>
            <a:endParaRPr lang="en-GB" sz="2800" dirty="0"/>
          </a:p>
          <a:p>
            <a:pPr marL="0" indent="0">
              <a:spcBef>
                <a:spcPts val="600"/>
              </a:spcBef>
              <a:buSzTx/>
              <a:buNone/>
              <a:defRPr sz="2700"/>
            </a:pPr>
            <a:r>
              <a:rPr lang="en-GB" sz="2800" dirty="0"/>
              <a:t>Inputs			Outputs		Outcomes</a:t>
            </a:r>
          </a:p>
          <a:p>
            <a:pPr marL="0" indent="0">
              <a:spcBef>
                <a:spcPts val="600"/>
              </a:spcBef>
              <a:buSzTx/>
              <a:buNone/>
              <a:defRPr sz="2800"/>
            </a:pPr>
            <a:endParaRPr lang="en-GB" sz="2800" dirty="0"/>
          </a:p>
          <a:p>
            <a:pPr marL="0" indent="0">
              <a:spcBef>
                <a:spcPts val="600"/>
              </a:spcBef>
              <a:buSzTx/>
              <a:buNone/>
              <a:defRPr sz="2800"/>
            </a:pPr>
            <a:r>
              <a:rPr lang="en-GB" sz="2400" i="1" dirty="0"/>
              <a:t>The skills / 		The activities 		What is to be resources needed	to achieve the 		achieved / what the to achieve the 		outcomes.		client vales.</a:t>
            </a:r>
          </a:p>
          <a:p>
            <a:pPr marL="0" indent="0">
              <a:spcBef>
                <a:spcPts val="600"/>
              </a:spcBef>
              <a:buSzTx/>
              <a:buNone/>
              <a:defRPr sz="2800"/>
            </a:pPr>
            <a:r>
              <a:rPr lang="en-GB" sz="2400" i="1" dirty="0"/>
              <a:t>outcomes. </a:t>
            </a:r>
          </a:p>
          <a:p>
            <a:pPr marL="0" indent="0">
              <a:spcBef>
                <a:spcPts val="600"/>
              </a:spcBef>
              <a:buSzTx/>
              <a:buNone/>
              <a:defRPr sz="2800"/>
            </a:pPr>
            <a:endParaRPr lang="en-GB" sz="2400" i="1" dirty="0"/>
          </a:p>
          <a:p>
            <a:pPr>
              <a:spcBef>
                <a:spcPts val="600"/>
              </a:spcBef>
              <a:buSzTx/>
              <a:buFont typeface="Wingdings" panose="05000000000000000000" pitchFamily="2" charset="2"/>
              <a:buChar char="Ø"/>
              <a:defRPr sz="2800"/>
            </a:pPr>
            <a:r>
              <a:rPr lang="en-GB" sz="2400" dirty="0"/>
              <a:t>The regulator sets the outcomes to be achieved.  </a:t>
            </a:r>
          </a:p>
          <a:p>
            <a:pPr>
              <a:spcBef>
                <a:spcPts val="600"/>
              </a:spcBef>
              <a:buSzTx/>
              <a:buFont typeface="Wingdings" panose="05000000000000000000" pitchFamily="2" charset="2"/>
              <a:buChar char="Ø"/>
              <a:defRPr sz="2800"/>
            </a:pPr>
            <a:endParaRPr lang="en-GB" sz="2400" i="1" dirty="0"/>
          </a:p>
          <a:p>
            <a:pPr>
              <a:spcBef>
                <a:spcPts val="600"/>
              </a:spcBef>
              <a:buSzTx/>
              <a:buFont typeface="Wingdings" panose="05000000000000000000" pitchFamily="2" charset="2"/>
              <a:buChar char="Ø"/>
              <a:defRPr sz="2800"/>
            </a:pPr>
            <a:r>
              <a:rPr lang="en-GB" sz="2400" dirty="0"/>
              <a:t>The firm has freedom in terms of the inputs and outputs to achieve the outcomes. </a:t>
            </a:r>
            <a:endParaRPr lang="en-GB" sz="2400" i="1" dirty="0"/>
          </a:p>
          <a:p>
            <a:pPr marL="0" indent="0">
              <a:spcBef>
                <a:spcPts val="600"/>
              </a:spcBef>
              <a:buSzTx/>
              <a:buNone/>
              <a:defRPr sz="2800"/>
            </a:pPr>
            <a:endParaRPr lang="en-GB" sz="2400" i="1" dirty="0"/>
          </a:p>
          <a:p>
            <a:pPr marL="0" indent="0">
              <a:spcBef>
                <a:spcPts val="600"/>
              </a:spcBef>
              <a:buSzTx/>
              <a:buNone/>
              <a:defRPr sz="2800"/>
            </a:pPr>
            <a:endParaRPr lang="en-GB" sz="2400" i="1" dirty="0"/>
          </a:p>
          <a:p>
            <a:pPr marL="0" indent="0">
              <a:spcBef>
                <a:spcPts val="600"/>
              </a:spcBef>
              <a:buSzTx/>
              <a:buNone/>
              <a:defRPr sz="2800"/>
            </a:pPr>
            <a:endParaRPr lang="en-GB" sz="2800" dirty="0"/>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
        <p:nvSpPr>
          <p:cNvPr id="2" name="Arrow: Striped Right 1">
            <a:extLst>
              <a:ext uri="{FF2B5EF4-FFF2-40B4-BE49-F238E27FC236}">
                <a16:creationId xmlns:a16="http://schemas.microsoft.com/office/drawing/2014/main" id="{E784082F-433A-199F-0170-BBF73A903F0C}"/>
              </a:ext>
            </a:extLst>
          </p:cNvPr>
          <p:cNvSpPr/>
          <p:nvPr/>
        </p:nvSpPr>
        <p:spPr>
          <a:xfrm>
            <a:off x="1774372" y="2193252"/>
            <a:ext cx="978408" cy="484632"/>
          </a:xfrm>
          <a:prstGeom prst="stripedRightArrow">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3" name="Arrow: Striped Right 2">
            <a:extLst>
              <a:ext uri="{FF2B5EF4-FFF2-40B4-BE49-F238E27FC236}">
                <a16:creationId xmlns:a16="http://schemas.microsoft.com/office/drawing/2014/main" id="{D758FDBC-F14C-90A8-9D81-21C254F14B01}"/>
              </a:ext>
            </a:extLst>
          </p:cNvPr>
          <p:cNvSpPr/>
          <p:nvPr/>
        </p:nvSpPr>
        <p:spPr>
          <a:xfrm>
            <a:off x="4741382" y="2193252"/>
            <a:ext cx="978408" cy="484632"/>
          </a:xfrm>
          <a:prstGeom prst="stripedRightArrow">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Tree>
    <p:extLst>
      <p:ext uri="{BB962C8B-B14F-4D97-AF65-F5344CB8AC3E}">
        <p14:creationId xmlns:p14="http://schemas.microsoft.com/office/powerpoint/2010/main" val="2974600569"/>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pic>
        <p:nvPicPr>
          <p:cNvPr id="185" name="Picture 14" descr="Picture 14"/>
          <p:cNvPicPr>
            <a:picLocks noChangeAspect="1"/>
          </p:cNvPicPr>
          <p:nvPr/>
        </p:nvPicPr>
        <p:blipFill>
          <a:blip r:embed="rId2"/>
          <a:srcRect r="66477"/>
          <a:stretch>
            <a:fillRect/>
          </a:stretch>
        </p:blipFill>
        <p:spPr>
          <a:xfrm>
            <a:off x="8475344" y="6364628"/>
            <a:ext cx="1021737" cy="950573"/>
          </a:xfrm>
          <a:prstGeom prst="rect">
            <a:avLst/>
          </a:prstGeom>
          <a:ln w="12700">
            <a:miter lim="400000"/>
          </a:ln>
        </p:spPr>
      </p:pic>
      <p:pic>
        <p:nvPicPr>
          <p:cNvPr id="186" name="Picture 2" descr="Picture 2"/>
          <p:cNvPicPr>
            <a:picLocks noChangeAspect="1"/>
          </p:cNvPicPr>
          <p:nvPr/>
        </p:nvPicPr>
        <p:blipFill>
          <a:blip r:embed="rId3"/>
          <a:srcRect t="798" r="88376"/>
          <a:stretch>
            <a:fillRect/>
          </a:stretch>
        </p:blipFill>
        <p:spPr>
          <a:xfrm rot="10800000">
            <a:off x="-76201" y="-2"/>
            <a:ext cx="864123" cy="7315201"/>
          </a:xfrm>
          <a:prstGeom prst="rect">
            <a:avLst/>
          </a:prstGeom>
          <a:ln w="12700">
            <a:miter lim="400000"/>
          </a:ln>
        </p:spPr>
      </p:pic>
      <p:grpSp>
        <p:nvGrpSpPr>
          <p:cNvPr id="189" name="Group 3"/>
          <p:cNvGrpSpPr/>
          <p:nvPr/>
        </p:nvGrpSpPr>
        <p:grpSpPr>
          <a:xfrm>
            <a:off x="778396" y="-1"/>
            <a:ext cx="455550" cy="7315201"/>
            <a:chOff x="0" y="0"/>
            <a:chExt cx="455549" cy="7315200"/>
          </a:xfrm>
        </p:grpSpPr>
        <p:sp>
          <p:nvSpPr>
            <p:cNvPr id="187" name="Freeform 4"/>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88" name="Freeform 5"/>
            <p:cNvSpPr/>
            <p:nvPr/>
          </p:nvSpPr>
          <p:spPr>
            <a:xfrm rot="5400000">
              <a:off x="-3272862" y="3586789"/>
              <a:ext cx="7315201" cy="141622"/>
            </a:xfrm>
            <a:prstGeom prst="rect">
              <a:avLst/>
            </a:prstGeom>
            <a:solidFill>
              <a:srgbClr val="28AD18"/>
            </a:solidFill>
            <a:ln w="12700" cap="flat">
              <a:noFill/>
              <a:miter lim="400000"/>
            </a:ln>
            <a:effectLst/>
          </p:spPr>
          <p:txBody>
            <a:bodyPr wrap="square" lIns="45719" tIns="45719" rIns="45719" bIns="45719" numCol="1" anchor="t">
              <a:noAutofit/>
            </a:bodyPr>
            <a:lstStyle/>
            <a:p>
              <a:endParaRPr/>
            </a:p>
          </p:txBody>
        </p:sp>
      </p:grpSp>
      <p:pic>
        <p:nvPicPr>
          <p:cNvPr id="190" name="Content Placeholder 2" descr="Content Placeholder 2"/>
          <p:cNvPicPr>
            <a:picLocks noChangeAspect="1"/>
          </p:cNvPicPr>
          <p:nvPr/>
        </p:nvPicPr>
        <p:blipFill>
          <a:blip r:embed="rId4"/>
          <a:stretch>
            <a:fillRect/>
          </a:stretch>
        </p:blipFill>
        <p:spPr>
          <a:xfrm>
            <a:off x="1233945" y="0"/>
            <a:ext cx="8558913" cy="7315200"/>
          </a:xfrm>
          <a:prstGeom prst="rect">
            <a:avLst/>
          </a:prstGeom>
          <a:ln w="12700">
            <a:miter lim="400000"/>
          </a:ln>
        </p:spPr>
      </p:pic>
    </p:spTree>
    <p:extLst>
      <p:ext uri="{BB962C8B-B14F-4D97-AF65-F5344CB8AC3E}">
        <p14:creationId xmlns:p14="http://schemas.microsoft.com/office/powerpoint/2010/main" val="3329820800"/>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2"/>
          <a:srcRect/>
          <a:stretch>
            <a:fillRect/>
          </a:stretch>
        </a:blipFill>
        <a:effectLst/>
      </p:bgPr>
    </p:bg>
    <p:spTree>
      <p:nvGrpSpPr>
        <p:cNvPr id="1" name=""/>
        <p:cNvGrpSpPr/>
        <p:nvPr/>
      </p:nvGrpSpPr>
      <p:grpSpPr>
        <a:xfrm>
          <a:off x="0" y="0"/>
          <a:ext cx="0" cy="0"/>
          <a:chOff x="0" y="0"/>
          <a:chExt cx="0" cy="0"/>
        </a:xfrm>
      </p:grpSpPr>
      <p:pic>
        <p:nvPicPr>
          <p:cNvPr id="94" name="Picture 2" descr="Picture 2"/>
          <p:cNvPicPr>
            <a:picLocks noChangeAspect="1"/>
          </p:cNvPicPr>
          <p:nvPr/>
        </p:nvPicPr>
        <p:blipFill>
          <a:blip r:embed="rId3">
            <a:alphaModFix amt="58000"/>
          </a:blip>
          <a:srcRect l="2172" t="5660" b="21254"/>
          <a:stretch>
            <a:fillRect/>
          </a:stretch>
        </p:blipFill>
        <p:spPr>
          <a:xfrm>
            <a:off x="0" y="832"/>
            <a:ext cx="9753604" cy="7314368"/>
          </a:xfrm>
          <a:prstGeom prst="rect">
            <a:avLst/>
          </a:prstGeom>
          <a:ln w="12700">
            <a:miter lim="400000"/>
          </a:ln>
        </p:spPr>
      </p:pic>
      <p:grpSp>
        <p:nvGrpSpPr>
          <p:cNvPr id="97" name="Group 3"/>
          <p:cNvGrpSpPr/>
          <p:nvPr/>
        </p:nvGrpSpPr>
        <p:grpSpPr>
          <a:xfrm>
            <a:off x="5867736" y="503744"/>
            <a:ext cx="3885866" cy="455550"/>
            <a:chOff x="0" y="0"/>
            <a:chExt cx="3885865" cy="455548"/>
          </a:xfrm>
        </p:grpSpPr>
        <p:sp>
          <p:nvSpPr>
            <p:cNvPr id="95" name="Freeform 4"/>
            <p:cNvSpPr/>
            <p:nvPr/>
          </p:nvSpPr>
          <p:spPr>
            <a:xfrm>
              <a:off x="0" y="313927"/>
              <a:ext cx="3885866"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96" name="Freeform 5"/>
            <p:cNvSpPr/>
            <p:nvPr/>
          </p:nvSpPr>
          <p:spPr>
            <a:xfrm>
              <a:off x="0" y="-1"/>
              <a:ext cx="3885866" cy="141623"/>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grpSp>
      <p:sp>
        <p:nvSpPr>
          <p:cNvPr id="99" name="TextBox 9"/>
          <p:cNvSpPr txBox="1"/>
          <p:nvPr/>
        </p:nvSpPr>
        <p:spPr>
          <a:xfrm>
            <a:off x="206457" y="2013148"/>
            <a:ext cx="9340686" cy="343831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algn="ctr">
              <a:lnSpc>
                <a:spcPts val="3800"/>
              </a:lnSpc>
              <a:defRPr sz="4400" b="1">
                <a:solidFill>
                  <a:srgbClr val="FFFFFF"/>
                </a:solidFill>
              </a:defRPr>
            </a:pPr>
            <a:endParaRPr lang="en-GB" sz="4000" dirty="0"/>
          </a:p>
          <a:p>
            <a:pPr algn="ctr">
              <a:lnSpc>
                <a:spcPts val="3800"/>
              </a:lnSpc>
              <a:defRPr sz="4400" b="1">
                <a:solidFill>
                  <a:srgbClr val="FFFFFF"/>
                </a:solidFill>
              </a:defRPr>
            </a:pPr>
            <a:endParaRPr lang="en-GB" sz="4000" dirty="0"/>
          </a:p>
          <a:p>
            <a:pPr algn="ctr">
              <a:lnSpc>
                <a:spcPts val="3800"/>
              </a:lnSpc>
              <a:defRPr sz="4400" b="1">
                <a:solidFill>
                  <a:srgbClr val="FFFFFF"/>
                </a:solidFill>
              </a:defRPr>
            </a:pPr>
            <a:r>
              <a:rPr lang="en-GB" sz="4000" dirty="0"/>
              <a:t>Communicating in a way that aids accessibility and understanding</a:t>
            </a:r>
          </a:p>
          <a:p>
            <a:pPr algn="ctr">
              <a:lnSpc>
                <a:spcPts val="3800"/>
              </a:lnSpc>
              <a:defRPr sz="4400" b="1">
                <a:solidFill>
                  <a:srgbClr val="FFFFFF"/>
                </a:solidFill>
              </a:defRPr>
            </a:pPr>
            <a:endParaRPr lang="en-GB" sz="4000" dirty="0"/>
          </a:p>
          <a:p>
            <a:pPr algn="ctr">
              <a:lnSpc>
                <a:spcPts val="3800"/>
              </a:lnSpc>
              <a:defRPr sz="4400" b="1">
                <a:solidFill>
                  <a:srgbClr val="FFFFFF"/>
                </a:solidFill>
              </a:defRPr>
            </a:pPr>
            <a:r>
              <a:rPr lang="en-GB" sz="4000" dirty="0"/>
              <a:t> </a:t>
            </a:r>
            <a:br>
              <a:rPr dirty="0"/>
            </a:br>
            <a:endParaRPr dirty="0"/>
          </a:p>
        </p:txBody>
      </p:sp>
      <p:grpSp>
        <p:nvGrpSpPr>
          <p:cNvPr id="105" name="Group 13"/>
          <p:cNvGrpSpPr/>
          <p:nvPr/>
        </p:nvGrpSpPr>
        <p:grpSpPr>
          <a:xfrm>
            <a:off x="-1" y="5420035"/>
            <a:ext cx="3572981" cy="455550"/>
            <a:chOff x="0" y="0"/>
            <a:chExt cx="3572979" cy="455548"/>
          </a:xfrm>
        </p:grpSpPr>
        <p:sp>
          <p:nvSpPr>
            <p:cNvPr id="103" name="Freeform 14"/>
            <p:cNvSpPr/>
            <p:nvPr/>
          </p:nvSpPr>
          <p:spPr>
            <a:xfrm>
              <a:off x="-1" y="313927"/>
              <a:ext cx="3572981" cy="141622"/>
            </a:xfrm>
            <a:prstGeom prst="rect">
              <a:avLst/>
            </a:prstGeom>
            <a:solidFill>
              <a:srgbClr val="007BB6"/>
            </a:solidFill>
            <a:ln w="12700" cap="flat">
              <a:noFill/>
              <a:miter lim="400000"/>
            </a:ln>
            <a:effectLst/>
          </p:spPr>
          <p:txBody>
            <a:bodyPr wrap="square" lIns="45719" tIns="45719" rIns="45719" bIns="45719" numCol="1" anchor="t">
              <a:noAutofit/>
            </a:bodyPr>
            <a:lstStyle/>
            <a:p>
              <a:endParaRPr/>
            </a:p>
          </p:txBody>
        </p:sp>
        <p:sp>
          <p:nvSpPr>
            <p:cNvPr id="104" name="Freeform 15"/>
            <p:cNvSpPr/>
            <p:nvPr/>
          </p:nvSpPr>
          <p:spPr>
            <a:xfrm>
              <a:off x="-1" y="-1"/>
              <a:ext cx="3572981" cy="141623"/>
            </a:xfrm>
            <a:prstGeom prst="rect">
              <a:avLst/>
            </a:prstGeom>
            <a:solidFill>
              <a:srgbClr val="007BB6"/>
            </a:solidFill>
            <a:ln w="12700" cap="flat">
              <a:noFill/>
              <a:miter lim="400000"/>
            </a:ln>
            <a:effectLst/>
          </p:spPr>
          <p:txBody>
            <a:bodyPr wrap="square" lIns="45719" tIns="45719" rIns="45719" bIns="45719" numCol="1" anchor="t">
              <a:noAutofit/>
            </a:bodyPr>
            <a:lstStyle/>
            <a:p>
              <a:endParaRPr/>
            </a:p>
          </p:txBody>
        </p:sp>
      </p:grpSp>
      <p:pic>
        <p:nvPicPr>
          <p:cNvPr id="106" name="Picture 6" descr="Picture 6"/>
          <p:cNvPicPr>
            <a:picLocks noChangeAspect="1"/>
          </p:cNvPicPr>
          <p:nvPr/>
        </p:nvPicPr>
        <p:blipFill>
          <a:blip r:embed="rId4"/>
          <a:stretch>
            <a:fillRect/>
          </a:stretch>
        </p:blipFill>
        <p:spPr>
          <a:xfrm>
            <a:off x="103332" y="144930"/>
            <a:ext cx="3217335" cy="895415"/>
          </a:xfrm>
          <a:prstGeom prst="rect">
            <a:avLst/>
          </a:prstGeom>
          <a:ln w="12700">
            <a:miter lim="400000"/>
          </a:ln>
        </p:spPr>
      </p:pic>
    </p:spTree>
    <p:extLst>
      <p:ext uri="{BB962C8B-B14F-4D97-AF65-F5344CB8AC3E}">
        <p14:creationId xmlns:p14="http://schemas.microsoft.com/office/powerpoint/2010/main" val="939397502"/>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4734F83-1D5B-4564-9D2B-464A8EEB4FEB}"/>
              </a:ext>
            </a:extLst>
          </p:cNvPr>
          <p:cNvSpPr>
            <a:spLocks noGrp="1"/>
          </p:cNvSpPr>
          <p:nvPr>
            <p:ph type="title"/>
          </p:nvPr>
        </p:nvSpPr>
        <p:spPr/>
        <p:txBody>
          <a:bodyPr/>
          <a:lstStyle/>
          <a:p>
            <a:pPr algn="l"/>
            <a:r>
              <a:rPr lang="en-GB" sz="4400" b="1" dirty="0"/>
              <a:t>Plain language is the key</a:t>
            </a:r>
            <a:endParaRPr lang="en-GB" b="1" dirty="0"/>
          </a:p>
        </p:txBody>
      </p:sp>
      <p:sp>
        <p:nvSpPr>
          <p:cNvPr id="5" name="Content Placeholder 4">
            <a:extLst>
              <a:ext uri="{FF2B5EF4-FFF2-40B4-BE49-F238E27FC236}">
                <a16:creationId xmlns:a16="http://schemas.microsoft.com/office/drawing/2014/main" id="{81ABA070-41B0-42F6-AA2D-28FEB04DACB1}"/>
              </a:ext>
            </a:extLst>
          </p:cNvPr>
          <p:cNvSpPr>
            <a:spLocks noGrp="1"/>
          </p:cNvSpPr>
          <p:nvPr>
            <p:ph idx="1"/>
          </p:nvPr>
        </p:nvSpPr>
        <p:spPr>
          <a:xfrm>
            <a:off x="457200" y="1600200"/>
            <a:ext cx="8229600" cy="5029200"/>
          </a:xfrm>
        </p:spPr>
        <p:txBody>
          <a:bodyPr>
            <a:normAutofit/>
          </a:bodyPr>
          <a:lstStyle/>
          <a:p>
            <a:pPr marL="0" indent="0">
              <a:buNone/>
            </a:pPr>
            <a:r>
              <a:rPr lang="en-GB" sz="2800" dirty="0">
                <a:solidFill>
                  <a:schemeClr val="tx2">
                    <a:lumMod val="50000"/>
                  </a:schemeClr>
                </a:solidFill>
              </a:rPr>
              <a:t>	</a:t>
            </a:r>
          </a:p>
          <a:p>
            <a:pPr marL="0" indent="0">
              <a:buNone/>
            </a:pPr>
            <a:r>
              <a:rPr lang="en-GB" sz="2800" dirty="0">
                <a:solidFill>
                  <a:schemeClr val="tx2">
                    <a:lumMod val="50000"/>
                  </a:schemeClr>
                </a:solidFill>
              </a:rPr>
              <a:t>	Plain language	=	Simplicity </a:t>
            </a:r>
          </a:p>
          <a:p>
            <a:pPr marL="0" indent="0">
              <a:buNone/>
            </a:pPr>
            <a:r>
              <a:rPr lang="en-GB" sz="2800" dirty="0">
                <a:solidFill>
                  <a:schemeClr val="tx2">
                    <a:lumMod val="50000"/>
                  </a:schemeClr>
                </a:solidFill>
              </a:rPr>
              <a:t>	Simplicity		=	Understanding </a:t>
            </a:r>
          </a:p>
          <a:p>
            <a:pPr marL="0" indent="0">
              <a:buNone/>
            </a:pPr>
            <a:r>
              <a:rPr lang="en-GB" sz="2800" dirty="0">
                <a:solidFill>
                  <a:schemeClr val="tx2">
                    <a:lumMod val="50000"/>
                  </a:schemeClr>
                </a:solidFill>
              </a:rPr>
              <a:t>	Understanding	=	Transparency </a:t>
            </a:r>
          </a:p>
          <a:p>
            <a:pPr marL="0" indent="0">
              <a:buNone/>
            </a:pPr>
            <a:r>
              <a:rPr lang="en-GB" sz="2800" dirty="0">
                <a:solidFill>
                  <a:schemeClr val="tx2">
                    <a:lumMod val="50000"/>
                  </a:schemeClr>
                </a:solidFill>
              </a:rPr>
              <a:t>	Transparency 	=	Honesty </a:t>
            </a:r>
          </a:p>
          <a:p>
            <a:pPr marL="0" indent="0">
              <a:buNone/>
            </a:pPr>
            <a:r>
              <a:rPr lang="en-GB" sz="2800" dirty="0">
                <a:solidFill>
                  <a:schemeClr val="tx2">
                    <a:lumMod val="50000"/>
                  </a:schemeClr>
                </a:solidFill>
              </a:rPr>
              <a:t>	Honesty 		=	Trust </a:t>
            </a:r>
          </a:p>
          <a:p>
            <a:pPr marL="0" indent="0">
              <a:buNone/>
            </a:pPr>
            <a:r>
              <a:rPr lang="en-GB" sz="2800" dirty="0">
                <a:solidFill>
                  <a:schemeClr val="tx2">
                    <a:lumMod val="50000"/>
                  </a:schemeClr>
                </a:solidFill>
              </a:rPr>
              <a:t>	Trust 			=	Customers </a:t>
            </a:r>
          </a:p>
          <a:p>
            <a:pPr marL="0" indent="0">
              <a:buNone/>
            </a:pPr>
            <a:endParaRPr lang="en-GB" sz="2800" dirty="0">
              <a:solidFill>
                <a:schemeClr val="tx2">
                  <a:lumMod val="50000"/>
                </a:schemeClr>
              </a:solidFill>
            </a:endParaRPr>
          </a:p>
          <a:p>
            <a:pPr marL="0" indent="0" algn="ctr">
              <a:buNone/>
            </a:pPr>
            <a:r>
              <a:rPr lang="en-GB" sz="2800" i="1" dirty="0">
                <a:solidFill>
                  <a:schemeClr val="tx2">
                    <a:lumMod val="50000"/>
                  </a:schemeClr>
                </a:solidFill>
              </a:rPr>
              <a:t>www.comprehensible.co.uk</a:t>
            </a:r>
          </a:p>
          <a:p>
            <a:pPr marL="0" indent="0">
              <a:buNone/>
            </a:pPr>
            <a:endParaRPr lang="en-GB" sz="2400" dirty="0"/>
          </a:p>
          <a:p>
            <a:pPr marL="0" indent="0">
              <a:buNone/>
            </a:pPr>
            <a:endParaRPr lang="en-GB" sz="2400" dirty="0"/>
          </a:p>
          <a:p>
            <a:pPr marL="0" indent="0">
              <a:buNone/>
            </a:pPr>
            <a:endParaRPr lang="en-GB" sz="2400" dirty="0"/>
          </a:p>
          <a:p>
            <a:pPr marL="0" indent="0">
              <a:buNone/>
            </a:pPr>
            <a:endParaRPr lang="en-GB" sz="2400" dirty="0"/>
          </a:p>
        </p:txBody>
      </p:sp>
      <p:pic>
        <p:nvPicPr>
          <p:cNvPr id="15" name="Picture 15"/>
          <p:cNvPicPr>
            <a:picLocks noChangeAspect="1"/>
          </p:cNvPicPr>
          <p:nvPr/>
        </p:nvPicPr>
        <p:blipFill rotWithShape="1">
          <a:blip r:embed="rId2"/>
          <a:srcRect r="91591"/>
          <a:stretch>
            <a:fillRect/>
          </a:stretch>
        </p:blipFill>
        <p:spPr>
          <a:xfrm>
            <a:off x="9128464" y="-1"/>
            <a:ext cx="625136" cy="7315202"/>
          </a:xfrm>
          <a:prstGeom prst="rect">
            <a:avLst/>
          </a:prstGeom>
        </p:spPr>
      </p:pic>
      <p:grpSp>
        <p:nvGrpSpPr>
          <p:cNvPr id="11" name="Group 11"/>
          <p:cNvGrpSpPr/>
          <p:nvPr/>
        </p:nvGrpSpPr>
        <p:grpSpPr>
          <a:xfrm rot="5400000">
            <a:off x="5260234" y="3429825"/>
            <a:ext cx="7315200" cy="455549"/>
            <a:chOff x="0" y="0"/>
            <a:chExt cx="3935972" cy="245110"/>
          </a:xfrm>
        </p:grpSpPr>
        <p:sp>
          <p:nvSpPr>
            <p:cNvPr id="12" name="Freeform 12"/>
            <p:cNvSpPr/>
            <p:nvPr/>
          </p:nvSpPr>
          <p:spPr>
            <a:xfrm>
              <a:off x="0" y="16891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F7E25"/>
            </a:solidFill>
          </p:spPr>
        </p:sp>
        <p:sp>
          <p:nvSpPr>
            <p:cNvPr id="13" name="Freeform 13"/>
            <p:cNvSpPr/>
            <p:nvPr/>
          </p:nvSpPr>
          <p:spPr>
            <a:xfrm>
              <a:off x="0" y="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6C851"/>
            </a:solidFill>
          </p:spPr>
        </p:sp>
      </p:grpSp>
    </p:spTree>
    <p:extLst>
      <p:ext uri="{BB962C8B-B14F-4D97-AF65-F5344CB8AC3E}">
        <p14:creationId xmlns:p14="http://schemas.microsoft.com/office/powerpoint/2010/main" val="963833684"/>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3B0EDC00-1870-4841-869D-7E0A56D709AB}"/>
              </a:ext>
            </a:extLst>
          </p:cNvPr>
          <p:cNvSpPr>
            <a:spLocks noGrp="1"/>
          </p:cNvSpPr>
          <p:nvPr>
            <p:ph idx="1"/>
          </p:nvPr>
        </p:nvSpPr>
        <p:spPr>
          <a:xfrm>
            <a:off x="1406252" y="990600"/>
            <a:ext cx="8194948" cy="6172200"/>
          </a:xfrm>
        </p:spPr>
        <p:txBody>
          <a:bodyPr>
            <a:normAutofit/>
          </a:bodyPr>
          <a:lstStyle/>
          <a:p>
            <a:pPr marL="0" indent="0" algn="ctr">
              <a:buNone/>
            </a:pPr>
            <a:endParaRPr lang="en-GB" b="1" dirty="0"/>
          </a:p>
          <a:p>
            <a:pPr marL="0" indent="0" algn="ctr">
              <a:buNone/>
            </a:pPr>
            <a:endParaRPr lang="en-GB" sz="4800" b="1" dirty="0"/>
          </a:p>
          <a:p>
            <a:pPr marL="0" indent="0" algn="ctr">
              <a:buNone/>
            </a:pPr>
            <a:r>
              <a:rPr lang="en-GB" sz="4800" b="1" dirty="0"/>
              <a:t>Step 1</a:t>
            </a:r>
          </a:p>
          <a:p>
            <a:pPr marL="0" indent="0" algn="ctr">
              <a:buNone/>
            </a:pPr>
            <a:br>
              <a:rPr lang="en-GB" b="1" dirty="0"/>
            </a:br>
            <a:r>
              <a:rPr lang="en-GB" sz="4800" b="1" dirty="0"/>
              <a:t>Read &amp; Understand It Yourself</a:t>
            </a:r>
            <a:endParaRPr lang="en-GB" dirty="0"/>
          </a:p>
        </p:txBody>
      </p:sp>
      <p:pic>
        <p:nvPicPr>
          <p:cNvPr id="4" name="Picture 2"/>
          <p:cNvPicPr>
            <a:picLocks noChangeAspect="1"/>
          </p:cNvPicPr>
          <p:nvPr/>
        </p:nvPicPr>
        <p:blipFill rotWithShape="1">
          <a:blip r:embed="rId2"/>
          <a:srcRect t="798" r="88376"/>
          <a:stretch>
            <a:fillRect/>
          </a:stretch>
        </p:blipFill>
        <p:spPr>
          <a:xfrm rot="-10800000">
            <a:off x="-76200" y="-2"/>
            <a:ext cx="864122" cy="7315201"/>
          </a:xfrm>
          <a:prstGeom prst="rect">
            <a:avLst/>
          </a:prstGeom>
        </p:spPr>
      </p:pic>
      <p:grpSp>
        <p:nvGrpSpPr>
          <p:cNvPr id="5" name="Group 3"/>
          <p:cNvGrpSpPr/>
          <p:nvPr/>
        </p:nvGrpSpPr>
        <p:grpSpPr>
          <a:xfrm rot="5400000">
            <a:off x="-2651429" y="3429825"/>
            <a:ext cx="7315200" cy="455549"/>
            <a:chOff x="0" y="0"/>
            <a:chExt cx="3935972" cy="245110"/>
          </a:xfrm>
        </p:grpSpPr>
        <p:sp>
          <p:nvSpPr>
            <p:cNvPr id="6" name="Freeform 4"/>
            <p:cNvSpPr/>
            <p:nvPr/>
          </p:nvSpPr>
          <p:spPr>
            <a:xfrm>
              <a:off x="0" y="16891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F7E25"/>
            </a:solidFill>
          </p:spPr>
        </p:sp>
        <p:sp>
          <p:nvSpPr>
            <p:cNvPr id="7" name="Freeform 5"/>
            <p:cNvSpPr/>
            <p:nvPr/>
          </p:nvSpPr>
          <p:spPr>
            <a:xfrm>
              <a:off x="0" y="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28AD18"/>
            </a:solidFill>
          </p:spPr>
        </p:sp>
      </p:grpSp>
      <p:pic>
        <p:nvPicPr>
          <p:cNvPr id="10" name="Picture 9">
            <a:extLst>
              <a:ext uri="{FF2B5EF4-FFF2-40B4-BE49-F238E27FC236}">
                <a16:creationId xmlns:a16="http://schemas.microsoft.com/office/drawing/2014/main" id="{32D2D80B-BE4B-4CB8-BEC7-04AEA7178C3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14496" y="185057"/>
            <a:ext cx="3217333" cy="895414"/>
          </a:xfrm>
          <a:prstGeom prst="rect">
            <a:avLst/>
          </a:prstGeom>
        </p:spPr>
      </p:pic>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4"/>
          <p:cNvPicPr>
            <a:picLocks noChangeAspect="1"/>
          </p:cNvPicPr>
          <p:nvPr/>
        </p:nvPicPr>
        <p:blipFill>
          <a:blip r:embed="rId2"/>
          <a:srcRect r="66477"/>
          <a:stretch>
            <a:fillRect/>
          </a:stretch>
        </p:blipFill>
        <p:spPr>
          <a:xfrm>
            <a:off x="-112604" y="6096000"/>
            <a:ext cx="1021736" cy="950572"/>
          </a:xfrm>
          <a:prstGeom prst="rect">
            <a:avLst/>
          </a:prstGeom>
        </p:spPr>
      </p:pic>
      <p:pic>
        <p:nvPicPr>
          <p:cNvPr id="4" name="Picture 2"/>
          <p:cNvPicPr>
            <a:picLocks noChangeAspect="1"/>
          </p:cNvPicPr>
          <p:nvPr/>
        </p:nvPicPr>
        <p:blipFill rotWithShape="1">
          <a:blip r:embed="rId3"/>
          <a:srcRect t="798" r="88376"/>
          <a:stretch>
            <a:fillRect/>
          </a:stretch>
        </p:blipFill>
        <p:spPr>
          <a:xfrm rot="-10800000">
            <a:off x="-76200" y="-2"/>
            <a:ext cx="864122" cy="7315201"/>
          </a:xfrm>
          <a:prstGeom prst="rect">
            <a:avLst/>
          </a:prstGeom>
        </p:spPr>
      </p:pic>
      <p:grpSp>
        <p:nvGrpSpPr>
          <p:cNvPr id="5" name="Group 3"/>
          <p:cNvGrpSpPr/>
          <p:nvPr/>
        </p:nvGrpSpPr>
        <p:grpSpPr>
          <a:xfrm rot="5400000">
            <a:off x="-2651429" y="3429825"/>
            <a:ext cx="7315200" cy="455549"/>
            <a:chOff x="0" y="0"/>
            <a:chExt cx="3935972" cy="245110"/>
          </a:xfrm>
        </p:grpSpPr>
        <p:sp>
          <p:nvSpPr>
            <p:cNvPr id="6" name="Freeform 4"/>
            <p:cNvSpPr/>
            <p:nvPr/>
          </p:nvSpPr>
          <p:spPr>
            <a:xfrm>
              <a:off x="0" y="16891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F7E25"/>
            </a:solidFill>
          </p:spPr>
        </p:sp>
        <p:sp>
          <p:nvSpPr>
            <p:cNvPr id="7" name="Freeform 5"/>
            <p:cNvSpPr/>
            <p:nvPr/>
          </p:nvSpPr>
          <p:spPr>
            <a:xfrm>
              <a:off x="0" y="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28AD18"/>
            </a:solidFill>
          </p:spPr>
        </p:sp>
      </p:grpSp>
      <p:sp>
        <p:nvSpPr>
          <p:cNvPr id="11" name="Title 8">
            <a:extLst>
              <a:ext uri="{FF2B5EF4-FFF2-40B4-BE49-F238E27FC236}">
                <a16:creationId xmlns:a16="http://schemas.microsoft.com/office/drawing/2014/main" id="{7471DA1F-FBAC-43FE-9BD9-C6822403215D}"/>
              </a:ext>
            </a:extLst>
          </p:cNvPr>
          <p:cNvSpPr>
            <a:spLocks noGrp="1"/>
          </p:cNvSpPr>
          <p:nvPr>
            <p:ph idx="1"/>
          </p:nvPr>
        </p:nvSpPr>
        <p:spPr>
          <a:xfrm>
            <a:off x="1406525" y="457200"/>
            <a:ext cx="8194675" cy="6477000"/>
          </a:xfrm>
        </p:spPr>
        <p:txBody>
          <a:bodyPr>
            <a:normAutofit/>
          </a:bodyPr>
          <a:lstStyle/>
          <a:p>
            <a:pPr>
              <a:buFont typeface="Wingdings" panose="05000000000000000000" pitchFamily="2" charset="2"/>
              <a:buChar char="Ø"/>
            </a:pPr>
            <a:endParaRPr lang="en-GB" sz="2800" dirty="0"/>
          </a:p>
          <a:p>
            <a:pPr>
              <a:buFont typeface="Wingdings" panose="05000000000000000000" pitchFamily="2" charset="2"/>
              <a:buChar char="Ø"/>
            </a:pPr>
            <a:endParaRPr lang="en-GB" sz="2800" dirty="0"/>
          </a:p>
          <a:p>
            <a:pPr>
              <a:buFont typeface="Wingdings" panose="05000000000000000000" pitchFamily="2" charset="2"/>
              <a:buChar char="Ø"/>
            </a:pPr>
            <a:r>
              <a:rPr lang="en-GB" sz="2800" dirty="0"/>
              <a:t>How many people can honestly admit to having read and understood the entire policy/product documents? </a:t>
            </a:r>
          </a:p>
          <a:p>
            <a:pPr>
              <a:buFont typeface="Wingdings" panose="05000000000000000000" pitchFamily="2" charset="2"/>
              <a:buChar char="Ø"/>
            </a:pPr>
            <a:endParaRPr lang="en-GB" sz="2800" dirty="0"/>
          </a:p>
          <a:p>
            <a:pPr>
              <a:buFont typeface="Wingdings" panose="05000000000000000000" pitchFamily="2" charset="2"/>
              <a:buChar char="Ø"/>
            </a:pPr>
            <a:r>
              <a:rPr lang="en-GB" sz="2800" dirty="0"/>
              <a:t>T</a:t>
            </a:r>
            <a:r>
              <a:rPr lang="es-ES" sz="2800" dirty="0"/>
              <a:t>he </a:t>
            </a:r>
            <a:r>
              <a:rPr lang="es-ES" sz="2800" dirty="0" err="1"/>
              <a:t>duties</a:t>
            </a:r>
            <a:r>
              <a:rPr lang="es-ES" sz="2800" dirty="0"/>
              <a:t> of the </a:t>
            </a:r>
            <a:r>
              <a:rPr lang="es-ES" sz="2800" dirty="0" err="1"/>
              <a:t>broker</a:t>
            </a:r>
            <a:r>
              <a:rPr lang="es-ES" sz="2800" dirty="0"/>
              <a:t>/</a:t>
            </a:r>
            <a:r>
              <a:rPr lang="es-ES" sz="2800" dirty="0" err="1"/>
              <a:t>advisor</a:t>
            </a:r>
            <a:r>
              <a:rPr lang="es-ES" sz="2800" dirty="0"/>
              <a:t>/</a:t>
            </a:r>
            <a:r>
              <a:rPr lang="es-ES" sz="2800" dirty="0" err="1"/>
              <a:t>intermediary</a:t>
            </a:r>
            <a:r>
              <a:rPr lang="es-ES" sz="2800" dirty="0"/>
              <a:t> </a:t>
            </a:r>
            <a:r>
              <a:rPr lang="es-ES" sz="2800" dirty="0" err="1"/>
              <a:t>go</a:t>
            </a:r>
            <a:r>
              <a:rPr lang="es-ES" sz="2800" dirty="0"/>
              <a:t> </a:t>
            </a:r>
            <a:r>
              <a:rPr lang="es-ES" sz="2800" dirty="0" err="1"/>
              <a:t>beyond</a:t>
            </a:r>
            <a:r>
              <a:rPr lang="es-ES" sz="2800" dirty="0"/>
              <a:t> </a:t>
            </a:r>
            <a:r>
              <a:rPr lang="es-ES" sz="2800" dirty="0" err="1"/>
              <a:t>those</a:t>
            </a:r>
            <a:r>
              <a:rPr lang="es-ES" sz="2800" dirty="0"/>
              <a:t> of </a:t>
            </a:r>
            <a:r>
              <a:rPr lang="es-ES" sz="2800" dirty="0" err="1"/>
              <a:t>being</a:t>
            </a:r>
            <a:r>
              <a:rPr lang="es-ES" sz="2800" dirty="0"/>
              <a:t> a post box.  </a:t>
            </a:r>
          </a:p>
          <a:p>
            <a:pPr>
              <a:buFont typeface="Wingdings" panose="05000000000000000000" pitchFamily="2" charset="2"/>
              <a:buChar char="Ø"/>
            </a:pPr>
            <a:endParaRPr lang="en-GB" sz="2800" dirty="0"/>
          </a:p>
          <a:p>
            <a:pPr>
              <a:buFont typeface="Wingdings" panose="05000000000000000000" pitchFamily="2" charset="2"/>
              <a:buChar char="Ø"/>
            </a:pPr>
            <a:r>
              <a:rPr lang="en-GB" sz="2800" dirty="0"/>
              <a:t>I</a:t>
            </a:r>
            <a:r>
              <a:rPr lang="es-ES" sz="2800" dirty="0" err="1"/>
              <a:t>nconsistencies</a:t>
            </a:r>
            <a:r>
              <a:rPr lang="es-ES" sz="2800" dirty="0"/>
              <a:t> </a:t>
            </a:r>
            <a:r>
              <a:rPr lang="es-ES" sz="2800" dirty="0" err="1"/>
              <a:t>or</a:t>
            </a:r>
            <a:r>
              <a:rPr lang="es-ES" sz="2800" dirty="0"/>
              <a:t> </a:t>
            </a:r>
            <a:r>
              <a:rPr lang="es-ES" sz="2800" dirty="0" err="1"/>
              <a:t>ambiguities</a:t>
            </a:r>
            <a:r>
              <a:rPr lang="es-ES" sz="2800" dirty="0"/>
              <a:t> </a:t>
            </a:r>
            <a:r>
              <a:rPr lang="es-ES" sz="2800" dirty="0" err="1"/>
              <a:t>will</a:t>
            </a:r>
            <a:r>
              <a:rPr lang="es-ES" sz="2800" dirty="0"/>
              <a:t> be </a:t>
            </a:r>
            <a:r>
              <a:rPr lang="es-ES" sz="2800" dirty="0" err="1"/>
              <a:t>construed</a:t>
            </a:r>
            <a:r>
              <a:rPr lang="es-ES" sz="2800" dirty="0"/>
              <a:t> </a:t>
            </a:r>
            <a:r>
              <a:rPr lang="es-ES" sz="2800" dirty="0" err="1"/>
              <a:t>against</a:t>
            </a:r>
            <a:r>
              <a:rPr lang="es-ES" sz="2800" dirty="0"/>
              <a:t> </a:t>
            </a:r>
            <a:r>
              <a:rPr lang="es-ES" sz="2800" dirty="0" err="1"/>
              <a:t>the</a:t>
            </a:r>
            <a:r>
              <a:rPr lang="es-ES" sz="2800" dirty="0"/>
              <a:t> </a:t>
            </a:r>
            <a:r>
              <a:rPr lang="es-ES" sz="2800" dirty="0" err="1"/>
              <a:t>drafter</a:t>
            </a:r>
            <a:r>
              <a:rPr lang="es-ES" sz="2800" dirty="0"/>
              <a:t>.  </a:t>
            </a:r>
          </a:p>
          <a:p>
            <a:pPr marL="0" indent="0">
              <a:buNone/>
            </a:pPr>
            <a:endParaRPr lang="en-GB" dirty="0"/>
          </a:p>
        </p:txBody>
      </p:sp>
    </p:spTree>
    <p:extLst>
      <p:ext uri="{BB962C8B-B14F-4D97-AF65-F5344CB8AC3E}">
        <p14:creationId xmlns:p14="http://schemas.microsoft.com/office/powerpoint/2010/main" val="583443174"/>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8EAEFAAA-7695-4F63-A970-E3288FDA1218}"/>
              </a:ext>
            </a:extLst>
          </p:cNvPr>
          <p:cNvSpPr>
            <a:spLocks noGrp="1"/>
          </p:cNvSpPr>
          <p:nvPr>
            <p:ph idx="1"/>
          </p:nvPr>
        </p:nvSpPr>
        <p:spPr>
          <a:xfrm>
            <a:off x="398221" y="1295400"/>
            <a:ext cx="8229600" cy="5638800"/>
          </a:xfrm>
        </p:spPr>
        <p:txBody>
          <a:bodyPr>
            <a:normAutofit/>
          </a:bodyPr>
          <a:lstStyle/>
          <a:p>
            <a:pPr marL="0" indent="0" algn="ctr">
              <a:buNone/>
            </a:pPr>
            <a:endParaRPr lang="en-GB" sz="3200" b="1" dirty="0"/>
          </a:p>
          <a:p>
            <a:pPr marL="0" indent="0" algn="ctr">
              <a:buNone/>
            </a:pPr>
            <a:endParaRPr lang="en-GB" sz="3200" b="1" dirty="0"/>
          </a:p>
          <a:p>
            <a:pPr marL="0" indent="0" algn="ctr">
              <a:buNone/>
            </a:pPr>
            <a:r>
              <a:rPr lang="en-GB" sz="4800" b="1" dirty="0"/>
              <a:t>Step 2</a:t>
            </a:r>
          </a:p>
          <a:p>
            <a:pPr marL="0" indent="0" algn="ctr">
              <a:buNone/>
            </a:pPr>
            <a:br>
              <a:rPr lang="en-GB" sz="4800" b="1" dirty="0"/>
            </a:br>
            <a:r>
              <a:rPr lang="en-GB" sz="4800" b="1" dirty="0"/>
              <a:t>Don´t Wear Legalese Goggles</a:t>
            </a:r>
            <a:endParaRPr lang="en-GB" sz="4800" dirty="0"/>
          </a:p>
          <a:p>
            <a:pPr marL="0" indent="0">
              <a:buNone/>
            </a:pPr>
            <a:endParaRPr lang="en-GB" dirty="0"/>
          </a:p>
        </p:txBody>
      </p:sp>
      <p:pic>
        <p:nvPicPr>
          <p:cNvPr id="15" name="Picture 15"/>
          <p:cNvPicPr>
            <a:picLocks noChangeAspect="1"/>
          </p:cNvPicPr>
          <p:nvPr/>
        </p:nvPicPr>
        <p:blipFill rotWithShape="1">
          <a:blip r:embed="rId2"/>
          <a:srcRect r="91591"/>
          <a:stretch>
            <a:fillRect/>
          </a:stretch>
        </p:blipFill>
        <p:spPr>
          <a:xfrm>
            <a:off x="9128464" y="-1"/>
            <a:ext cx="625136" cy="7315202"/>
          </a:xfrm>
          <a:prstGeom prst="rect">
            <a:avLst/>
          </a:prstGeom>
        </p:spPr>
      </p:pic>
      <p:grpSp>
        <p:nvGrpSpPr>
          <p:cNvPr id="11" name="Group 11"/>
          <p:cNvGrpSpPr/>
          <p:nvPr/>
        </p:nvGrpSpPr>
        <p:grpSpPr>
          <a:xfrm rot="5400000">
            <a:off x="5260234" y="3429825"/>
            <a:ext cx="7315200" cy="455549"/>
            <a:chOff x="0" y="0"/>
            <a:chExt cx="3935972" cy="245110"/>
          </a:xfrm>
        </p:grpSpPr>
        <p:sp>
          <p:nvSpPr>
            <p:cNvPr id="12" name="Freeform 12"/>
            <p:cNvSpPr/>
            <p:nvPr/>
          </p:nvSpPr>
          <p:spPr>
            <a:xfrm>
              <a:off x="0" y="16891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F7E25"/>
            </a:solidFill>
          </p:spPr>
        </p:sp>
        <p:sp>
          <p:nvSpPr>
            <p:cNvPr id="13" name="Freeform 13"/>
            <p:cNvSpPr/>
            <p:nvPr/>
          </p:nvSpPr>
          <p:spPr>
            <a:xfrm>
              <a:off x="0" y="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6C851"/>
            </a:solidFill>
          </p:spPr>
        </p:sp>
      </p:grpSp>
      <p:pic>
        <p:nvPicPr>
          <p:cNvPr id="7" name="Picture 6">
            <a:extLst>
              <a:ext uri="{FF2B5EF4-FFF2-40B4-BE49-F238E27FC236}">
                <a16:creationId xmlns:a16="http://schemas.microsoft.com/office/drawing/2014/main" id="{70E2606D-AC55-46A6-923D-C50B18B2272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3217333" cy="895414"/>
          </a:xfrm>
          <a:prstGeom prst="rect">
            <a:avLst/>
          </a:prstGeom>
        </p:spPr>
      </p:pic>
    </p:spTree>
    <p:extLst>
      <p:ext uri="{BB962C8B-B14F-4D97-AF65-F5344CB8AC3E}">
        <p14:creationId xmlns:p14="http://schemas.microsoft.com/office/powerpoint/2010/main" val="3597498302"/>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8EAEFAAA-7695-4F63-A970-E3288FDA1218}"/>
              </a:ext>
            </a:extLst>
          </p:cNvPr>
          <p:cNvSpPr>
            <a:spLocks noGrp="1"/>
          </p:cNvSpPr>
          <p:nvPr>
            <p:ph idx="1"/>
          </p:nvPr>
        </p:nvSpPr>
        <p:spPr>
          <a:xfrm>
            <a:off x="398221" y="685800"/>
            <a:ext cx="8229600" cy="6248400"/>
          </a:xfrm>
        </p:spPr>
        <p:txBody>
          <a:bodyPr>
            <a:normAutofit fontScale="92500" lnSpcReduction="10000"/>
          </a:bodyPr>
          <a:lstStyle/>
          <a:p>
            <a:pPr marL="0" indent="0">
              <a:buNone/>
            </a:pPr>
            <a:endParaRPr lang="en-GB" dirty="0"/>
          </a:p>
          <a:p>
            <a:pPr marL="0" indent="0">
              <a:buNone/>
            </a:pPr>
            <a:endParaRPr lang="en-GB" sz="3000" dirty="0"/>
          </a:p>
          <a:p>
            <a:pPr>
              <a:buFont typeface="Wingdings" panose="05000000000000000000" pitchFamily="2" charset="2"/>
              <a:buChar char="Ø"/>
            </a:pPr>
            <a:r>
              <a:rPr lang="en-GB" sz="3000" dirty="0"/>
              <a:t>Each policy will have definitions but … </a:t>
            </a:r>
          </a:p>
          <a:p>
            <a:pPr marL="0" indent="0">
              <a:buNone/>
            </a:pPr>
            <a:endParaRPr lang="en-GB" sz="3000" dirty="0"/>
          </a:p>
          <a:p>
            <a:pPr marL="0" indent="0" algn="just">
              <a:buNone/>
            </a:pPr>
            <a:r>
              <a:rPr lang="en-GB" sz="3000" dirty="0"/>
              <a:t>“If interpretation is the quest to discover what a reasonable man would have understood specific parties to have meant by the use of specific language in a specific situation at a specific time and place, how can that be affected by authority?” </a:t>
            </a:r>
          </a:p>
          <a:p>
            <a:pPr marL="0" indent="0">
              <a:buNone/>
            </a:pPr>
            <a:endParaRPr lang="en-GB" sz="3000" dirty="0"/>
          </a:p>
          <a:p>
            <a:pPr marL="0" indent="0">
              <a:buNone/>
            </a:pPr>
            <a:endParaRPr lang="en-GB" sz="3000" dirty="0"/>
          </a:p>
          <a:p>
            <a:pPr marL="0" indent="0" algn="ctr">
              <a:buNone/>
            </a:pPr>
            <a:r>
              <a:rPr lang="en-GB" sz="3000" i="1" dirty="0"/>
              <a:t>Lord Hoffmann in Bank of Credit and Commerce International SA v Ali [2001] UKHL 8 </a:t>
            </a:r>
          </a:p>
          <a:p>
            <a:pPr marL="0" indent="0">
              <a:buNone/>
            </a:pPr>
            <a:endParaRPr lang="en-GB" dirty="0"/>
          </a:p>
        </p:txBody>
      </p:sp>
      <p:pic>
        <p:nvPicPr>
          <p:cNvPr id="15" name="Picture 15"/>
          <p:cNvPicPr>
            <a:picLocks noChangeAspect="1"/>
          </p:cNvPicPr>
          <p:nvPr/>
        </p:nvPicPr>
        <p:blipFill rotWithShape="1">
          <a:blip r:embed="rId2"/>
          <a:srcRect r="91591"/>
          <a:stretch>
            <a:fillRect/>
          </a:stretch>
        </p:blipFill>
        <p:spPr>
          <a:xfrm>
            <a:off x="9128464" y="-1"/>
            <a:ext cx="625136" cy="7315202"/>
          </a:xfrm>
          <a:prstGeom prst="rect">
            <a:avLst/>
          </a:prstGeom>
        </p:spPr>
      </p:pic>
      <p:grpSp>
        <p:nvGrpSpPr>
          <p:cNvPr id="11" name="Group 11"/>
          <p:cNvGrpSpPr/>
          <p:nvPr/>
        </p:nvGrpSpPr>
        <p:grpSpPr>
          <a:xfrm rot="5400000">
            <a:off x="5260234" y="3429825"/>
            <a:ext cx="7315200" cy="455549"/>
            <a:chOff x="0" y="0"/>
            <a:chExt cx="3935972" cy="245110"/>
          </a:xfrm>
        </p:grpSpPr>
        <p:sp>
          <p:nvSpPr>
            <p:cNvPr id="12" name="Freeform 12"/>
            <p:cNvSpPr/>
            <p:nvPr/>
          </p:nvSpPr>
          <p:spPr>
            <a:xfrm>
              <a:off x="0" y="16891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F7E25"/>
            </a:solidFill>
          </p:spPr>
        </p:sp>
        <p:sp>
          <p:nvSpPr>
            <p:cNvPr id="13" name="Freeform 13"/>
            <p:cNvSpPr/>
            <p:nvPr/>
          </p:nvSpPr>
          <p:spPr>
            <a:xfrm>
              <a:off x="0" y="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6C851"/>
            </a:solidFill>
          </p:spPr>
        </p:sp>
      </p:grpSp>
    </p:spTree>
    <p:extLst>
      <p:ext uri="{BB962C8B-B14F-4D97-AF65-F5344CB8AC3E}">
        <p14:creationId xmlns:p14="http://schemas.microsoft.com/office/powerpoint/2010/main" val="3291376747"/>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08" name="Title 3"/>
          <p:cNvSpPr txBox="1">
            <a:spLocks noGrp="1"/>
          </p:cNvSpPr>
          <p:nvPr>
            <p:ph type="title"/>
          </p:nvPr>
        </p:nvSpPr>
        <p:spPr>
          <a:prstGeom prst="rect">
            <a:avLst/>
          </a:prstGeom>
        </p:spPr>
        <p:txBody>
          <a:bodyPr/>
          <a:lstStyle>
            <a:lvl1pPr algn="l">
              <a:defRPr b="1"/>
            </a:lvl1pPr>
          </a:lstStyle>
          <a:p>
            <a:r>
              <a:rPr dirty="0"/>
              <a:t>Learning objectives </a:t>
            </a:r>
          </a:p>
        </p:txBody>
      </p:sp>
      <p:sp>
        <p:nvSpPr>
          <p:cNvPr id="109" name="Content Placeholder 4"/>
          <p:cNvSpPr txBox="1">
            <a:spLocks noGrp="1"/>
          </p:cNvSpPr>
          <p:nvPr>
            <p:ph type="body" idx="1"/>
          </p:nvPr>
        </p:nvSpPr>
        <p:spPr>
          <a:xfrm>
            <a:off x="457200" y="1600200"/>
            <a:ext cx="8229600" cy="5018314"/>
          </a:xfrm>
          <a:prstGeom prst="rect">
            <a:avLst/>
          </a:prstGeom>
        </p:spPr>
        <p:txBody>
          <a:bodyPr>
            <a:normAutofit fontScale="25000" lnSpcReduction="20000"/>
          </a:bodyPr>
          <a:lstStyle/>
          <a:p>
            <a:pPr marL="0" indent="0">
              <a:spcBef>
                <a:spcPts val="600"/>
              </a:spcBef>
              <a:buSzTx/>
              <a:buNone/>
              <a:defRPr sz="3000"/>
            </a:pPr>
            <a:endParaRPr lang="en-GB" sz="8600" dirty="0"/>
          </a:p>
          <a:p>
            <a:pPr marL="0" indent="0">
              <a:spcBef>
                <a:spcPts val="600"/>
              </a:spcBef>
              <a:buSzTx/>
              <a:buNone/>
              <a:defRPr sz="3000"/>
            </a:pPr>
            <a:endParaRPr sz="8600" dirty="0"/>
          </a:p>
          <a:p>
            <a:pPr marL="0" indent="0">
              <a:spcBef>
                <a:spcPts val="600"/>
              </a:spcBef>
              <a:buSzTx/>
              <a:buNone/>
              <a:defRPr sz="2700"/>
            </a:pPr>
            <a:r>
              <a:rPr sz="9600" dirty="0"/>
              <a:t>By the end of the </a:t>
            </a:r>
            <a:r>
              <a:rPr lang="en-GB" sz="9600" dirty="0"/>
              <a:t>session</a:t>
            </a:r>
            <a:r>
              <a:rPr sz="9600" dirty="0"/>
              <a:t>, participants will be able to:</a:t>
            </a:r>
            <a:endParaRPr lang="en-GB" sz="9600" dirty="0"/>
          </a:p>
          <a:p>
            <a:pPr marL="0" indent="0">
              <a:spcBef>
                <a:spcPts val="600"/>
              </a:spcBef>
              <a:buSzTx/>
              <a:buNone/>
              <a:defRPr sz="2700"/>
            </a:pPr>
            <a:endParaRPr lang="en-GB" sz="9600" dirty="0"/>
          </a:p>
          <a:p>
            <a:pPr>
              <a:spcBef>
                <a:spcPts val="600"/>
              </a:spcBef>
              <a:buSzTx/>
              <a:buFont typeface="Wingdings" panose="05000000000000000000" pitchFamily="2" charset="2"/>
              <a:buChar char="Ø"/>
              <a:defRPr sz="2700"/>
            </a:pPr>
            <a:r>
              <a:rPr lang="en-GB" sz="9600" dirty="0"/>
              <a:t>identify the key requirements relating to consumer understanding and consumer support under the Consumer Duty. </a:t>
            </a:r>
          </a:p>
          <a:p>
            <a:pPr marL="0" indent="0">
              <a:spcBef>
                <a:spcPts val="600"/>
              </a:spcBef>
              <a:buSzTx/>
              <a:buNone/>
              <a:defRPr sz="2700"/>
            </a:pPr>
            <a:endParaRPr lang="en-GB" sz="9600" dirty="0"/>
          </a:p>
          <a:p>
            <a:pPr>
              <a:spcBef>
                <a:spcPts val="600"/>
              </a:spcBef>
              <a:buSzTx/>
              <a:buFont typeface="Wingdings" panose="05000000000000000000" pitchFamily="2" charset="2"/>
              <a:buChar char="Ø"/>
              <a:defRPr sz="2700"/>
            </a:pPr>
            <a:r>
              <a:rPr lang="en-GB" sz="9600" dirty="0"/>
              <a:t>understand the key elements of outcomes-based regulation and skills necessary to evidence outcomes. </a:t>
            </a:r>
          </a:p>
          <a:p>
            <a:pPr marL="0" indent="0">
              <a:spcBef>
                <a:spcPts val="600"/>
              </a:spcBef>
              <a:buSzTx/>
              <a:buNone/>
              <a:defRPr sz="2700"/>
            </a:pPr>
            <a:r>
              <a:rPr lang="en-GB" sz="9600" dirty="0"/>
              <a:t> </a:t>
            </a:r>
          </a:p>
          <a:p>
            <a:pPr>
              <a:spcBef>
                <a:spcPts val="600"/>
              </a:spcBef>
              <a:buSzTx/>
              <a:buFont typeface="Wingdings" panose="05000000000000000000" pitchFamily="2" charset="2"/>
              <a:buChar char="Ø"/>
              <a:defRPr sz="2700"/>
            </a:pPr>
            <a:r>
              <a:rPr lang="en-GB" sz="9600" dirty="0"/>
              <a:t>implement a strategy to utilise the skills taught to remain on the right side of the new Consumer Duty   </a:t>
            </a:r>
            <a:endParaRPr sz="9600" dirty="0"/>
          </a:p>
          <a:p>
            <a:pPr marL="0" indent="0">
              <a:spcBef>
                <a:spcPts val="600"/>
              </a:spcBef>
              <a:buSzTx/>
              <a:buNone/>
              <a:defRPr sz="2800"/>
            </a:pPr>
            <a:endParaRPr lang="en-GB" sz="2900" dirty="0"/>
          </a:p>
          <a:p>
            <a:pPr marL="0" indent="0">
              <a:spcBef>
                <a:spcPts val="600"/>
              </a:spcBef>
              <a:buSzTx/>
              <a:buNone/>
              <a:defRPr sz="2800"/>
            </a:pPr>
            <a:r>
              <a:rPr lang="en-GB" sz="2900" dirty="0"/>
              <a:t> </a:t>
            </a:r>
            <a:endParaRPr sz="2900" dirty="0"/>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3B0EDC00-1870-4841-869D-7E0A56D709AB}"/>
              </a:ext>
            </a:extLst>
          </p:cNvPr>
          <p:cNvSpPr>
            <a:spLocks noGrp="1"/>
          </p:cNvSpPr>
          <p:nvPr>
            <p:ph idx="1"/>
          </p:nvPr>
        </p:nvSpPr>
        <p:spPr>
          <a:xfrm>
            <a:off x="1406252" y="990600"/>
            <a:ext cx="8194948" cy="6172200"/>
          </a:xfrm>
        </p:spPr>
        <p:txBody>
          <a:bodyPr>
            <a:normAutofit/>
          </a:bodyPr>
          <a:lstStyle/>
          <a:p>
            <a:pPr marL="0" indent="0" algn="ctr">
              <a:buNone/>
            </a:pPr>
            <a:endParaRPr lang="en-GB" b="1" dirty="0"/>
          </a:p>
          <a:p>
            <a:pPr marL="0" indent="0" algn="ctr">
              <a:buNone/>
            </a:pPr>
            <a:endParaRPr lang="en-GB" sz="4800" b="1" dirty="0"/>
          </a:p>
          <a:p>
            <a:pPr marL="0" indent="0" algn="ctr">
              <a:buNone/>
            </a:pPr>
            <a:r>
              <a:rPr lang="en-GB" sz="4800" b="1" dirty="0"/>
              <a:t>Step 3</a:t>
            </a:r>
          </a:p>
          <a:p>
            <a:pPr marL="0" indent="0" algn="ctr">
              <a:buNone/>
            </a:pPr>
            <a:br>
              <a:rPr lang="en-GB" b="1" dirty="0"/>
            </a:br>
            <a:r>
              <a:rPr lang="en-GB" sz="4800" b="1" dirty="0"/>
              <a:t>Remove the Junk &amp; the Clunk</a:t>
            </a:r>
            <a:endParaRPr lang="en-GB" sz="4800" dirty="0"/>
          </a:p>
        </p:txBody>
      </p:sp>
      <p:pic>
        <p:nvPicPr>
          <p:cNvPr id="4" name="Picture 2"/>
          <p:cNvPicPr>
            <a:picLocks noChangeAspect="1"/>
          </p:cNvPicPr>
          <p:nvPr/>
        </p:nvPicPr>
        <p:blipFill rotWithShape="1">
          <a:blip r:embed="rId2"/>
          <a:srcRect t="798" r="88376"/>
          <a:stretch>
            <a:fillRect/>
          </a:stretch>
        </p:blipFill>
        <p:spPr>
          <a:xfrm rot="-10800000">
            <a:off x="-76200" y="-2"/>
            <a:ext cx="864122" cy="7315201"/>
          </a:xfrm>
          <a:prstGeom prst="rect">
            <a:avLst/>
          </a:prstGeom>
        </p:spPr>
      </p:pic>
      <p:grpSp>
        <p:nvGrpSpPr>
          <p:cNvPr id="5" name="Group 3"/>
          <p:cNvGrpSpPr/>
          <p:nvPr/>
        </p:nvGrpSpPr>
        <p:grpSpPr>
          <a:xfrm rot="5400000">
            <a:off x="-2651429" y="3429825"/>
            <a:ext cx="7315200" cy="455549"/>
            <a:chOff x="0" y="0"/>
            <a:chExt cx="3935972" cy="245110"/>
          </a:xfrm>
        </p:grpSpPr>
        <p:sp>
          <p:nvSpPr>
            <p:cNvPr id="6" name="Freeform 4"/>
            <p:cNvSpPr/>
            <p:nvPr/>
          </p:nvSpPr>
          <p:spPr>
            <a:xfrm>
              <a:off x="0" y="16891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F7E25"/>
            </a:solidFill>
          </p:spPr>
        </p:sp>
        <p:sp>
          <p:nvSpPr>
            <p:cNvPr id="7" name="Freeform 5"/>
            <p:cNvSpPr/>
            <p:nvPr/>
          </p:nvSpPr>
          <p:spPr>
            <a:xfrm>
              <a:off x="0" y="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28AD18"/>
            </a:solidFill>
          </p:spPr>
        </p:sp>
      </p:grpSp>
      <p:pic>
        <p:nvPicPr>
          <p:cNvPr id="10" name="Picture 9">
            <a:extLst>
              <a:ext uri="{FF2B5EF4-FFF2-40B4-BE49-F238E27FC236}">
                <a16:creationId xmlns:a16="http://schemas.microsoft.com/office/drawing/2014/main" id="{32D2D80B-BE4B-4CB8-BEC7-04AEA7178C3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14496" y="185057"/>
            <a:ext cx="3217333" cy="895414"/>
          </a:xfrm>
          <a:prstGeom prst="rect">
            <a:avLst/>
          </a:prstGeom>
        </p:spPr>
      </p:pic>
    </p:spTree>
    <p:extLst>
      <p:ext uri="{BB962C8B-B14F-4D97-AF65-F5344CB8AC3E}">
        <p14:creationId xmlns:p14="http://schemas.microsoft.com/office/powerpoint/2010/main" val="777322740"/>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3B0EDC00-1870-4841-869D-7E0A56D709AB}"/>
              </a:ext>
            </a:extLst>
          </p:cNvPr>
          <p:cNvSpPr>
            <a:spLocks noGrp="1"/>
          </p:cNvSpPr>
          <p:nvPr>
            <p:ph idx="1"/>
          </p:nvPr>
        </p:nvSpPr>
        <p:spPr>
          <a:xfrm>
            <a:off x="1406252" y="1524000"/>
            <a:ext cx="8194948" cy="5105400"/>
          </a:xfrm>
        </p:spPr>
        <p:txBody>
          <a:bodyPr>
            <a:normAutofit/>
          </a:bodyPr>
          <a:lstStyle/>
          <a:p>
            <a:pPr marL="0" indent="0" algn="ctr">
              <a:buNone/>
            </a:pPr>
            <a:endParaRPr lang="en-GB" sz="2400" dirty="0"/>
          </a:p>
          <a:p>
            <a:pPr marL="0" indent="0" algn="ctr">
              <a:buNone/>
            </a:pPr>
            <a:r>
              <a:rPr lang="en-GB" sz="2800" dirty="0"/>
              <a:t>The due observance and fulfilment of the terms so far as they relate to anything to be done or complied with by the Insured and the truth of the statements and answers in the Proposal shall be conditions precedent to any liability of the Company to make any payment under this policy.  </a:t>
            </a:r>
          </a:p>
          <a:p>
            <a:pPr marL="0" indent="0" algn="ctr">
              <a:buNone/>
            </a:pPr>
            <a:endParaRPr lang="en-GB" sz="2800" dirty="0"/>
          </a:p>
          <a:p>
            <a:pPr marL="0" indent="0" algn="ctr">
              <a:buNone/>
            </a:pPr>
            <a:endParaRPr lang="en-GB" sz="2000" i="1" dirty="0"/>
          </a:p>
          <a:p>
            <a:pPr marL="0" indent="0" algn="ctr">
              <a:buNone/>
            </a:pPr>
            <a:r>
              <a:rPr lang="en-GB" sz="2000" i="1" dirty="0"/>
              <a:t>Taken from ‘Language on Trial’ by the Plain English Campaign </a:t>
            </a:r>
          </a:p>
          <a:p>
            <a:pPr marL="0" indent="0">
              <a:buNone/>
            </a:pPr>
            <a:endParaRPr lang="en-GB" sz="2800" dirty="0"/>
          </a:p>
        </p:txBody>
      </p:sp>
      <p:pic>
        <p:nvPicPr>
          <p:cNvPr id="4" name="Picture 2"/>
          <p:cNvPicPr>
            <a:picLocks noChangeAspect="1"/>
          </p:cNvPicPr>
          <p:nvPr/>
        </p:nvPicPr>
        <p:blipFill rotWithShape="1">
          <a:blip r:embed="rId2"/>
          <a:srcRect t="798" r="88376"/>
          <a:stretch>
            <a:fillRect/>
          </a:stretch>
        </p:blipFill>
        <p:spPr>
          <a:xfrm rot="-10800000">
            <a:off x="-76200" y="-2"/>
            <a:ext cx="864122" cy="7315201"/>
          </a:xfrm>
          <a:prstGeom prst="rect">
            <a:avLst/>
          </a:prstGeom>
        </p:spPr>
      </p:pic>
      <p:grpSp>
        <p:nvGrpSpPr>
          <p:cNvPr id="5" name="Group 3"/>
          <p:cNvGrpSpPr/>
          <p:nvPr/>
        </p:nvGrpSpPr>
        <p:grpSpPr>
          <a:xfrm rot="5400000">
            <a:off x="-2651429" y="3429825"/>
            <a:ext cx="7315200" cy="455549"/>
            <a:chOff x="0" y="0"/>
            <a:chExt cx="3935972" cy="245110"/>
          </a:xfrm>
        </p:grpSpPr>
        <p:sp>
          <p:nvSpPr>
            <p:cNvPr id="6" name="Freeform 4"/>
            <p:cNvSpPr/>
            <p:nvPr/>
          </p:nvSpPr>
          <p:spPr>
            <a:xfrm>
              <a:off x="0" y="16891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F7E25"/>
            </a:solidFill>
          </p:spPr>
        </p:sp>
        <p:sp>
          <p:nvSpPr>
            <p:cNvPr id="7" name="Freeform 5"/>
            <p:cNvSpPr/>
            <p:nvPr/>
          </p:nvSpPr>
          <p:spPr>
            <a:xfrm>
              <a:off x="0" y="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28AD18"/>
            </a:solidFill>
          </p:spPr>
        </p:sp>
      </p:grpSp>
    </p:spTree>
    <p:extLst>
      <p:ext uri="{BB962C8B-B14F-4D97-AF65-F5344CB8AC3E}">
        <p14:creationId xmlns:p14="http://schemas.microsoft.com/office/powerpoint/2010/main" val="2535912718"/>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74638"/>
            <a:ext cx="8305800" cy="1143000"/>
          </a:xfrm>
        </p:spPr>
        <p:txBody>
          <a:bodyPr>
            <a:noAutofit/>
          </a:bodyPr>
          <a:lstStyle/>
          <a:p>
            <a:pPr algn="l"/>
            <a:r>
              <a:rPr lang="en-GB" b="1" dirty="0"/>
              <a:t>How do we remove the junk and clunk?</a:t>
            </a:r>
            <a:endParaRPr lang="en-US" dirty="0"/>
          </a:p>
        </p:txBody>
      </p:sp>
      <p:sp>
        <p:nvSpPr>
          <p:cNvPr id="8" name="Content Placeholder 7">
            <a:extLst>
              <a:ext uri="{FF2B5EF4-FFF2-40B4-BE49-F238E27FC236}">
                <a16:creationId xmlns:a16="http://schemas.microsoft.com/office/drawing/2014/main" id="{3B0EDC00-1870-4841-869D-7E0A56D709AB}"/>
              </a:ext>
            </a:extLst>
          </p:cNvPr>
          <p:cNvSpPr>
            <a:spLocks noGrp="1"/>
          </p:cNvSpPr>
          <p:nvPr>
            <p:ph idx="1"/>
          </p:nvPr>
        </p:nvSpPr>
        <p:spPr>
          <a:xfrm>
            <a:off x="1406252" y="1752600"/>
            <a:ext cx="8194948" cy="5181600"/>
          </a:xfrm>
        </p:spPr>
        <p:txBody>
          <a:bodyPr>
            <a:normAutofit lnSpcReduction="10000"/>
          </a:bodyPr>
          <a:lstStyle/>
          <a:p>
            <a:pPr>
              <a:buFont typeface="Wingdings" panose="05000000000000000000" pitchFamily="2" charset="2"/>
              <a:buChar char="Ø"/>
            </a:pPr>
            <a:r>
              <a:rPr lang="en-GB" sz="2800" dirty="0"/>
              <a:t>Keep sentences short and avoid surplus words (in the event that).</a:t>
            </a:r>
          </a:p>
          <a:p>
            <a:pPr marL="0" indent="0">
              <a:buNone/>
            </a:pPr>
            <a:r>
              <a:rPr lang="en-GB" sz="2800" dirty="0"/>
              <a:t> </a:t>
            </a:r>
          </a:p>
          <a:p>
            <a:pPr>
              <a:buFont typeface="Wingdings" panose="05000000000000000000" pitchFamily="2" charset="2"/>
              <a:buChar char="Ø"/>
            </a:pPr>
            <a:r>
              <a:rPr lang="en-GB" sz="2800" dirty="0"/>
              <a:t>Avoid archaic words (herewith), couplets (unless and until) and jargon (condition precedent).  </a:t>
            </a:r>
          </a:p>
          <a:p>
            <a:pPr>
              <a:buFont typeface="Wingdings" panose="05000000000000000000" pitchFamily="2" charset="2"/>
              <a:buChar char="Ø"/>
            </a:pPr>
            <a:endParaRPr lang="en-GB" sz="2800" dirty="0"/>
          </a:p>
          <a:p>
            <a:pPr>
              <a:buFont typeface="Wingdings" panose="05000000000000000000" pitchFamily="2" charset="2"/>
              <a:buChar char="Ø"/>
            </a:pPr>
            <a:r>
              <a:rPr lang="en-GB" sz="2800" dirty="0"/>
              <a:t>Avoid ambiguity (shall).</a:t>
            </a:r>
          </a:p>
          <a:p>
            <a:pPr marL="0" indent="0">
              <a:buNone/>
            </a:pPr>
            <a:endParaRPr lang="en-GB" sz="2800" dirty="0"/>
          </a:p>
          <a:p>
            <a:pPr>
              <a:buFont typeface="Wingdings" panose="05000000000000000000" pitchFamily="2" charset="2"/>
              <a:buChar char="Ø"/>
            </a:pPr>
            <a:r>
              <a:rPr lang="en-GB" sz="2800" dirty="0"/>
              <a:t>Avoid nominalisations (We shall only make a payment under this policy if … / We will only pay under this policy if … ).</a:t>
            </a:r>
          </a:p>
          <a:p>
            <a:pPr marL="0" indent="0">
              <a:buNone/>
            </a:pPr>
            <a:endParaRPr lang="en-GB" dirty="0"/>
          </a:p>
        </p:txBody>
      </p:sp>
      <p:pic>
        <p:nvPicPr>
          <p:cNvPr id="4" name="Picture 2"/>
          <p:cNvPicPr>
            <a:picLocks noChangeAspect="1"/>
          </p:cNvPicPr>
          <p:nvPr/>
        </p:nvPicPr>
        <p:blipFill rotWithShape="1">
          <a:blip r:embed="rId2"/>
          <a:srcRect t="798" r="88376"/>
          <a:stretch>
            <a:fillRect/>
          </a:stretch>
        </p:blipFill>
        <p:spPr>
          <a:xfrm rot="-10800000">
            <a:off x="-76200" y="-2"/>
            <a:ext cx="864122" cy="7315201"/>
          </a:xfrm>
          <a:prstGeom prst="rect">
            <a:avLst/>
          </a:prstGeom>
        </p:spPr>
      </p:pic>
      <p:grpSp>
        <p:nvGrpSpPr>
          <p:cNvPr id="5" name="Group 3"/>
          <p:cNvGrpSpPr/>
          <p:nvPr/>
        </p:nvGrpSpPr>
        <p:grpSpPr>
          <a:xfrm rot="5400000">
            <a:off x="-2651429" y="3429825"/>
            <a:ext cx="7315200" cy="455549"/>
            <a:chOff x="0" y="0"/>
            <a:chExt cx="3935972" cy="245110"/>
          </a:xfrm>
        </p:grpSpPr>
        <p:sp>
          <p:nvSpPr>
            <p:cNvPr id="6" name="Freeform 4"/>
            <p:cNvSpPr/>
            <p:nvPr/>
          </p:nvSpPr>
          <p:spPr>
            <a:xfrm>
              <a:off x="0" y="16891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F7E25"/>
            </a:solidFill>
          </p:spPr>
        </p:sp>
        <p:sp>
          <p:nvSpPr>
            <p:cNvPr id="7" name="Freeform 5"/>
            <p:cNvSpPr/>
            <p:nvPr/>
          </p:nvSpPr>
          <p:spPr>
            <a:xfrm>
              <a:off x="0" y="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28AD18"/>
            </a:solidFill>
          </p:spPr>
        </p:sp>
      </p:grpSp>
    </p:spTree>
    <p:extLst>
      <p:ext uri="{BB962C8B-B14F-4D97-AF65-F5344CB8AC3E}">
        <p14:creationId xmlns:p14="http://schemas.microsoft.com/office/powerpoint/2010/main" val="2029860854"/>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74638"/>
            <a:ext cx="8305800" cy="1143000"/>
          </a:xfrm>
        </p:spPr>
        <p:txBody>
          <a:bodyPr>
            <a:noAutofit/>
          </a:bodyPr>
          <a:lstStyle/>
          <a:p>
            <a:pPr algn="l"/>
            <a:r>
              <a:rPr lang="en-US" b="1" dirty="0"/>
              <a:t>Compound phrases</a:t>
            </a:r>
          </a:p>
        </p:txBody>
      </p:sp>
      <p:sp>
        <p:nvSpPr>
          <p:cNvPr id="8" name="Content Placeholder 7">
            <a:extLst>
              <a:ext uri="{FF2B5EF4-FFF2-40B4-BE49-F238E27FC236}">
                <a16:creationId xmlns:a16="http://schemas.microsoft.com/office/drawing/2014/main" id="{3B0EDC00-1870-4841-869D-7E0A56D709AB}"/>
              </a:ext>
            </a:extLst>
          </p:cNvPr>
          <p:cNvSpPr>
            <a:spLocks noGrp="1"/>
          </p:cNvSpPr>
          <p:nvPr>
            <p:ph idx="1"/>
          </p:nvPr>
        </p:nvSpPr>
        <p:spPr>
          <a:xfrm>
            <a:off x="1406252" y="1752600"/>
            <a:ext cx="8194948" cy="5181600"/>
          </a:xfrm>
        </p:spPr>
        <p:txBody>
          <a:bodyPr>
            <a:normAutofit/>
          </a:bodyPr>
          <a:lstStyle/>
          <a:p>
            <a:pPr>
              <a:buFont typeface="Wingdings" panose="05000000000000000000" pitchFamily="2" charset="2"/>
              <a:buChar char="Ø"/>
            </a:pPr>
            <a:r>
              <a:rPr lang="en-GB" dirty="0"/>
              <a:t>as prescribed by 		under</a:t>
            </a:r>
          </a:p>
          <a:p>
            <a:pPr>
              <a:buFont typeface="Wingdings" panose="05000000000000000000" pitchFamily="2" charset="2"/>
              <a:buChar char="Ø"/>
            </a:pPr>
            <a:r>
              <a:rPr lang="en-GB" dirty="0"/>
              <a:t>in accordance with 		by, under</a:t>
            </a:r>
          </a:p>
          <a:p>
            <a:pPr>
              <a:buFont typeface="Wingdings" panose="05000000000000000000" pitchFamily="2" charset="2"/>
              <a:buChar char="Ø"/>
            </a:pPr>
            <a:r>
              <a:rPr lang="en-GB" dirty="0"/>
              <a:t>in the course of 		in, while, during</a:t>
            </a:r>
          </a:p>
          <a:p>
            <a:pPr>
              <a:buFont typeface="Wingdings" panose="05000000000000000000" pitchFamily="2" charset="2"/>
              <a:buChar char="Ø"/>
            </a:pPr>
            <a:r>
              <a:rPr lang="en-GB" dirty="0"/>
              <a:t>in the event that		if</a:t>
            </a:r>
          </a:p>
          <a:p>
            <a:pPr>
              <a:buFont typeface="Wingdings" panose="05000000000000000000" pitchFamily="2" charset="2"/>
              <a:buChar char="Ø"/>
            </a:pPr>
            <a:r>
              <a:rPr lang="en-GB" dirty="0"/>
              <a:t>on behalf of 			for</a:t>
            </a:r>
          </a:p>
          <a:p>
            <a:pPr>
              <a:buFont typeface="Wingdings" panose="05000000000000000000" pitchFamily="2" charset="2"/>
              <a:buChar char="Ø"/>
            </a:pPr>
            <a:r>
              <a:rPr lang="en-GB" dirty="0"/>
              <a:t>provided that			if</a:t>
            </a:r>
          </a:p>
          <a:p>
            <a:pPr>
              <a:buFont typeface="Wingdings" panose="05000000000000000000" pitchFamily="2" charset="2"/>
              <a:buChar char="Ø"/>
            </a:pPr>
            <a:r>
              <a:rPr lang="en-GB" dirty="0"/>
              <a:t>until such time as		until</a:t>
            </a:r>
          </a:p>
        </p:txBody>
      </p:sp>
      <p:pic>
        <p:nvPicPr>
          <p:cNvPr id="4" name="Picture 2"/>
          <p:cNvPicPr>
            <a:picLocks noChangeAspect="1"/>
          </p:cNvPicPr>
          <p:nvPr/>
        </p:nvPicPr>
        <p:blipFill rotWithShape="1">
          <a:blip r:embed="rId2"/>
          <a:srcRect t="798" r="88376"/>
          <a:stretch>
            <a:fillRect/>
          </a:stretch>
        </p:blipFill>
        <p:spPr>
          <a:xfrm rot="-10800000">
            <a:off x="-76200" y="-2"/>
            <a:ext cx="864122" cy="7315201"/>
          </a:xfrm>
          <a:prstGeom prst="rect">
            <a:avLst/>
          </a:prstGeom>
        </p:spPr>
      </p:pic>
      <p:grpSp>
        <p:nvGrpSpPr>
          <p:cNvPr id="5" name="Group 3"/>
          <p:cNvGrpSpPr/>
          <p:nvPr/>
        </p:nvGrpSpPr>
        <p:grpSpPr>
          <a:xfrm rot="5400000">
            <a:off x="-2651429" y="3429825"/>
            <a:ext cx="7315200" cy="455549"/>
            <a:chOff x="0" y="0"/>
            <a:chExt cx="3935972" cy="245110"/>
          </a:xfrm>
        </p:grpSpPr>
        <p:sp>
          <p:nvSpPr>
            <p:cNvPr id="6" name="Freeform 4"/>
            <p:cNvSpPr/>
            <p:nvPr/>
          </p:nvSpPr>
          <p:spPr>
            <a:xfrm>
              <a:off x="0" y="16891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F7E25"/>
            </a:solidFill>
          </p:spPr>
        </p:sp>
        <p:sp>
          <p:nvSpPr>
            <p:cNvPr id="7" name="Freeform 5"/>
            <p:cNvSpPr/>
            <p:nvPr/>
          </p:nvSpPr>
          <p:spPr>
            <a:xfrm>
              <a:off x="0" y="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28AD18"/>
            </a:solidFill>
          </p:spPr>
        </p:sp>
      </p:grpSp>
    </p:spTree>
    <p:extLst>
      <p:ext uri="{BB962C8B-B14F-4D97-AF65-F5344CB8AC3E}">
        <p14:creationId xmlns:p14="http://schemas.microsoft.com/office/powerpoint/2010/main" val="3692566226"/>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74638"/>
            <a:ext cx="8305800" cy="1143000"/>
          </a:xfrm>
        </p:spPr>
        <p:txBody>
          <a:bodyPr>
            <a:noAutofit/>
          </a:bodyPr>
          <a:lstStyle/>
          <a:p>
            <a:pPr algn="l"/>
            <a:r>
              <a:rPr lang="en-GB" sz="4400" b="1" dirty="0"/>
              <a:t>Archaic language - couplets</a:t>
            </a:r>
            <a:endParaRPr lang="en-US" b="1" dirty="0"/>
          </a:p>
        </p:txBody>
      </p:sp>
      <p:sp>
        <p:nvSpPr>
          <p:cNvPr id="8" name="Content Placeholder 7">
            <a:extLst>
              <a:ext uri="{FF2B5EF4-FFF2-40B4-BE49-F238E27FC236}">
                <a16:creationId xmlns:a16="http://schemas.microsoft.com/office/drawing/2014/main" id="{3B0EDC00-1870-4841-869D-7E0A56D709AB}"/>
              </a:ext>
            </a:extLst>
          </p:cNvPr>
          <p:cNvSpPr>
            <a:spLocks noGrp="1"/>
          </p:cNvSpPr>
          <p:nvPr>
            <p:ph idx="1"/>
          </p:nvPr>
        </p:nvSpPr>
        <p:spPr>
          <a:xfrm>
            <a:off x="1406252" y="1752600"/>
            <a:ext cx="8194948" cy="5181600"/>
          </a:xfrm>
        </p:spPr>
        <p:txBody>
          <a:bodyPr>
            <a:normAutofit/>
          </a:bodyPr>
          <a:lstStyle/>
          <a:p>
            <a:pPr>
              <a:buFont typeface="Wingdings" panose="05000000000000000000" pitchFamily="2" charset="2"/>
              <a:buChar char="Ø"/>
            </a:pPr>
            <a:r>
              <a:rPr lang="en-GB" dirty="0"/>
              <a:t>alter or change </a:t>
            </a:r>
          </a:p>
          <a:p>
            <a:pPr>
              <a:buFont typeface="Wingdings" panose="05000000000000000000" pitchFamily="2" charset="2"/>
              <a:buChar char="Ø"/>
            </a:pPr>
            <a:r>
              <a:rPr lang="en-GB" dirty="0"/>
              <a:t>cease and desist </a:t>
            </a:r>
          </a:p>
          <a:p>
            <a:pPr>
              <a:buFont typeface="Wingdings" panose="05000000000000000000" pitchFamily="2" charset="2"/>
              <a:buChar char="Ø"/>
            </a:pPr>
            <a:r>
              <a:rPr lang="en-GB" dirty="0"/>
              <a:t>do and perform </a:t>
            </a:r>
          </a:p>
          <a:p>
            <a:pPr>
              <a:buFont typeface="Wingdings" panose="05000000000000000000" pitchFamily="2" charset="2"/>
              <a:buChar char="Ø"/>
            </a:pPr>
            <a:r>
              <a:rPr lang="en-GB" dirty="0"/>
              <a:t>for and during the period of  </a:t>
            </a:r>
          </a:p>
          <a:p>
            <a:pPr>
              <a:buFont typeface="Wingdings" panose="05000000000000000000" pitchFamily="2" charset="2"/>
              <a:buChar char="Ø"/>
            </a:pPr>
            <a:r>
              <a:rPr lang="en-GB" dirty="0"/>
              <a:t>full and complete </a:t>
            </a:r>
          </a:p>
          <a:p>
            <a:pPr>
              <a:buFont typeface="Wingdings" panose="05000000000000000000" pitchFamily="2" charset="2"/>
              <a:buChar char="Ø"/>
            </a:pPr>
            <a:r>
              <a:rPr lang="en-GB" dirty="0"/>
              <a:t>made and entered into </a:t>
            </a:r>
          </a:p>
          <a:p>
            <a:pPr>
              <a:buFont typeface="Wingdings" panose="05000000000000000000" pitchFamily="2" charset="2"/>
              <a:buChar char="Ø"/>
            </a:pPr>
            <a:r>
              <a:rPr lang="en-GB" dirty="0"/>
              <a:t>order and direct</a:t>
            </a:r>
          </a:p>
          <a:p>
            <a:pPr>
              <a:buFont typeface="Wingdings" panose="05000000000000000000" pitchFamily="2" charset="2"/>
              <a:buChar char="Ø"/>
            </a:pPr>
            <a:r>
              <a:rPr lang="en-GB" dirty="0"/>
              <a:t>save and except </a:t>
            </a:r>
          </a:p>
          <a:p>
            <a:pPr marL="0" indent="0">
              <a:buNone/>
            </a:pPr>
            <a:endParaRPr lang="en-GB" dirty="0"/>
          </a:p>
        </p:txBody>
      </p:sp>
      <p:pic>
        <p:nvPicPr>
          <p:cNvPr id="4" name="Picture 2"/>
          <p:cNvPicPr>
            <a:picLocks noChangeAspect="1"/>
          </p:cNvPicPr>
          <p:nvPr/>
        </p:nvPicPr>
        <p:blipFill rotWithShape="1">
          <a:blip r:embed="rId2"/>
          <a:srcRect t="798" r="88376"/>
          <a:stretch>
            <a:fillRect/>
          </a:stretch>
        </p:blipFill>
        <p:spPr>
          <a:xfrm rot="-10800000">
            <a:off x="-76200" y="-2"/>
            <a:ext cx="864122" cy="7315201"/>
          </a:xfrm>
          <a:prstGeom prst="rect">
            <a:avLst/>
          </a:prstGeom>
        </p:spPr>
      </p:pic>
      <p:grpSp>
        <p:nvGrpSpPr>
          <p:cNvPr id="5" name="Group 3"/>
          <p:cNvGrpSpPr/>
          <p:nvPr/>
        </p:nvGrpSpPr>
        <p:grpSpPr>
          <a:xfrm rot="5400000">
            <a:off x="-2462620" y="3429824"/>
            <a:ext cx="7315200" cy="455549"/>
            <a:chOff x="0" y="0"/>
            <a:chExt cx="3935972" cy="245110"/>
          </a:xfrm>
        </p:grpSpPr>
        <p:sp>
          <p:nvSpPr>
            <p:cNvPr id="6" name="Freeform 4"/>
            <p:cNvSpPr/>
            <p:nvPr/>
          </p:nvSpPr>
          <p:spPr>
            <a:xfrm>
              <a:off x="0" y="16891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F7E25"/>
            </a:solidFill>
          </p:spPr>
        </p:sp>
        <p:sp>
          <p:nvSpPr>
            <p:cNvPr id="7" name="Freeform 5"/>
            <p:cNvSpPr/>
            <p:nvPr/>
          </p:nvSpPr>
          <p:spPr>
            <a:xfrm>
              <a:off x="0" y="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28AD18"/>
            </a:solidFill>
          </p:spPr>
        </p:sp>
      </p:grpSp>
    </p:spTree>
    <p:extLst>
      <p:ext uri="{BB962C8B-B14F-4D97-AF65-F5344CB8AC3E}">
        <p14:creationId xmlns:p14="http://schemas.microsoft.com/office/powerpoint/2010/main" val="3802037601"/>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8EAEFAAA-7695-4F63-A970-E3288FDA1218}"/>
              </a:ext>
            </a:extLst>
          </p:cNvPr>
          <p:cNvSpPr>
            <a:spLocks noGrp="1"/>
          </p:cNvSpPr>
          <p:nvPr>
            <p:ph idx="1"/>
          </p:nvPr>
        </p:nvSpPr>
        <p:spPr>
          <a:xfrm>
            <a:off x="398221" y="1295400"/>
            <a:ext cx="8229600" cy="5638800"/>
          </a:xfrm>
        </p:spPr>
        <p:txBody>
          <a:bodyPr>
            <a:normAutofit/>
          </a:bodyPr>
          <a:lstStyle/>
          <a:p>
            <a:pPr marL="0" indent="0" algn="ctr">
              <a:buNone/>
            </a:pPr>
            <a:endParaRPr lang="en-GB" sz="3200" b="1" dirty="0"/>
          </a:p>
          <a:p>
            <a:pPr marL="0" indent="0" algn="ctr">
              <a:buNone/>
            </a:pPr>
            <a:endParaRPr lang="en-GB" sz="3200" b="1" dirty="0"/>
          </a:p>
          <a:p>
            <a:pPr marL="0" indent="0" algn="ctr">
              <a:buNone/>
            </a:pPr>
            <a:r>
              <a:rPr lang="en-GB" sz="4800" b="1" dirty="0"/>
              <a:t>Step 4</a:t>
            </a:r>
          </a:p>
          <a:p>
            <a:pPr marL="0" indent="0" algn="ctr">
              <a:buNone/>
            </a:pPr>
            <a:br>
              <a:rPr lang="en-GB" sz="4800" b="1" dirty="0"/>
            </a:br>
            <a:r>
              <a:rPr lang="en-GB" sz="4800" b="1" dirty="0"/>
              <a:t>Lift the Fog </a:t>
            </a:r>
            <a:endParaRPr lang="en-GB" sz="4800" dirty="0"/>
          </a:p>
          <a:p>
            <a:pPr marL="0" indent="0">
              <a:buNone/>
            </a:pPr>
            <a:endParaRPr lang="en-GB" dirty="0"/>
          </a:p>
        </p:txBody>
      </p:sp>
      <p:pic>
        <p:nvPicPr>
          <p:cNvPr id="15" name="Picture 15"/>
          <p:cNvPicPr>
            <a:picLocks noChangeAspect="1"/>
          </p:cNvPicPr>
          <p:nvPr/>
        </p:nvPicPr>
        <p:blipFill rotWithShape="1">
          <a:blip r:embed="rId2"/>
          <a:srcRect r="91591"/>
          <a:stretch>
            <a:fillRect/>
          </a:stretch>
        </p:blipFill>
        <p:spPr>
          <a:xfrm>
            <a:off x="9128464" y="-1"/>
            <a:ext cx="625136" cy="7315202"/>
          </a:xfrm>
          <a:prstGeom prst="rect">
            <a:avLst/>
          </a:prstGeom>
        </p:spPr>
      </p:pic>
      <p:grpSp>
        <p:nvGrpSpPr>
          <p:cNvPr id="11" name="Group 11"/>
          <p:cNvGrpSpPr/>
          <p:nvPr/>
        </p:nvGrpSpPr>
        <p:grpSpPr>
          <a:xfrm rot="5400000">
            <a:off x="5260234" y="3429825"/>
            <a:ext cx="7315200" cy="455549"/>
            <a:chOff x="0" y="0"/>
            <a:chExt cx="3935972" cy="245110"/>
          </a:xfrm>
        </p:grpSpPr>
        <p:sp>
          <p:nvSpPr>
            <p:cNvPr id="12" name="Freeform 12"/>
            <p:cNvSpPr/>
            <p:nvPr/>
          </p:nvSpPr>
          <p:spPr>
            <a:xfrm>
              <a:off x="0" y="16891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F7E25"/>
            </a:solidFill>
          </p:spPr>
        </p:sp>
        <p:sp>
          <p:nvSpPr>
            <p:cNvPr id="13" name="Freeform 13"/>
            <p:cNvSpPr/>
            <p:nvPr/>
          </p:nvSpPr>
          <p:spPr>
            <a:xfrm>
              <a:off x="0" y="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6C851"/>
            </a:solidFill>
          </p:spPr>
        </p:sp>
      </p:grpSp>
      <p:pic>
        <p:nvPicPr>
          <p:cNvPr id="7" name="Picture 6">
            <a:extLst>
              <a:ext uri="{FF2B5EF4-FFF2-40B4-BE49-F238E27FC236}">
                <a16:creationId xmlns:a16="http://schemas.microsoft.com/office/drawing/2014/main" id="{70E2606D-AC55-46A6-923D-C50B18B2272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3217333" cy="895414"/>
          </a:xfrm>
          <a:prstGeom prst="rect">
            <a:avLst/>
          </a:prstGeom>
        </p:spPr>
      </p:pic>
    </p:spTree>
    <p:extLst>
      <p:ext uri="{BB962C8B-B14F-4D97-AF65-F5344CB8AC3E}">
        <p14:creationId xmlns:p14="http://schemas.microsoft.com/office/powerpoint/2010/main" val="1589603954"/>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8EAEFAAA-7695-4F63-A970-E3288FDA1218}"/>
              </a:ext>
            </a:extLst>
          </p:cNvPr>
          <p:cNvSpPr>
            <a:spLocks noGrp="1"/>
          </p:cNvSpPr>
          <p:nvPr>
            <p:ph idx="1"/>
          </p:nvPr>
        </p:nvSpPr>
        <p:spPr>
          <a:xfrm>
            <a:off x="460459" y="1219200"/>
            <a:ext cx="8229600" cy="4495290"/>
          </a:xfrm>
        </p:spPr>
        <p:txBody>
          <a:bodyPr>
            <a:normAutofit/>
          </a:bodyPr>
          <a:lstStyle/>
          <a:p>
            <a:pPr marL="0" indent="0">
              <a:buNone/>
            </a:pPr>
            <a:endParaRPr lang="en-GB" sz="2800" dirty="0"/>
          </a:p>
          <a:p>
            <a:pPr>
              <a:buFont typeface="Wingdings" panose="05000000000000000000" pitchFamily="2" charset="2"/>
              <a:buChar char="Ø"/>
            </a:pPr>
            <a:r>
              <a:rPr lang="en-GB" sz="2800" dirty="0"/>
              <a:t>Think about accessibility as well as readability. </a:t>
            </a:r>
          </a:p>
          <a:p>
            <a:pPr>
              <a:buFont typeface="Wingdings" panose="05000000000000000000" pitchFamily="2" charset="2"/>
              <a:buChar char="Ø"/>
            </a:pPr>
            <a:endParaRPr lang="en-GB" sz="2800" dirty="0"/>
          </a:p>
          <a:p>
            <a:pPr>
              <a:buFont typeface="Wingdings" panose="05000000000000000000" pitchFamily="2" charset="2"/>
              <a:buChar char="Ø"/>
            </a:pPr>
            <a:r>
              <a:rPr lang="en-GB" sz="2800" dirty="0"/>
              <a:t>Use lists where appropriate and limit cross-references (accessibility).</a:t>
            </a:r>
          </a:p>
          <a:p>
            <a:pPr marL="0" indent="0">
              <a:buNone/>
            </a:pPr>
            <a:endParaRPr lang="en-GB" sz="2800" dirty="0"/>
          </a:p>
          <a:p>
            <a:pPr>
              <a:buFont typeface="Wingdings" panose="05000000000000000000" pitchFamily="2" charset="2"/>
              <a:buChar char="Ø"/>
            </a:pPr>
            <a:r>
              <a:rPr lang="en-GB" sz="2800" dirty="0"/>
              <a:t>Think about the hierarchy of information. </a:t>
            </a:r>
          </a:p>
          <a:p>
            <a:pPr marL="0" indent="0">
              <a:buNone/>
            </a:pPr>
            <a:endParaRPr lang="en-GB" dirty="0"/>
          </a:p>
        </p:txBody>
      </p:sp>
      <p:pic>
        <p:nvPicPr>
          <p:cNvPr id="15" name="Picture 15"/>
          <p:cNvPicPr>
            <a:picLocks noChangeAspect="1"/>
          </p:cNvPicPr>
          <p:nvPr/>
        </p:nvPicPr>
        <p:blipFill rotWithShape="1">
          <a:blip r:embed="rId2"/>
          <a:srcRect r="91591"/>
          <a:stretch>
            <a:fillRect/>
          </a:stretch>
        </p:blipFill>
        <p:spPr>
          <a:xfrm>
            <a:off x="9128464" y="-1"/>
            <a:ext cx="625136" cy="7315202"/>
          </a:xfrm>
          <a:prstGeom prst="rect">
            <a:avLst/>
          </a:prstGeom>
        </p:spPr>
      </p:pic>
      <p:grpSp>
        <p:nvGrpSpPr>
          <p:cNvPr id="11" name="Group 11"/>
          <p:cNvGrpSpPr/>
          <p:nvPr/>
        </p:nvGrpSpPr>
        <p:grpSpPr>
          <a:xfrm rot="5400000">
            <a:off x="5260234" y="3429825"/>
            <a:ext cx="7315200" cy="455549"/>
            <a:chOff x="0" y="0"/>
            <a:chExt cx="3935972" cy="245110"/>
          </a:xfrm>
        </p:grpSpPr>
        <p:sp>
          <p:nvSpPr>
            <p:cNvPr id="12" name="Freeform 12"/>
            <p:cNvSpPr/>
            <p:nvPr/>
          </p:nvSpPr>
          <p:spPr>
            <a:xfrm>
              <a:off x="0" y="16891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F7E25"/>
            </a:solidFill>
          </p:spPr>
        </p:sp>
        <p:sp>
          <p:nvSpPr>
            <p:cNvPr id="13" name="Freeform 13"/>
            <p:cNvSpPr/>
            <p:nvPr/>
          </p:nvSpPr>
          <p:spPr>
            <a:xfrm>
              <a:off x="0" y="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6C851"/>
            </a:solidFill>
          </p:spPr>
        </p:sp>
      </p:grpSp>
    </p:spTree>
    <p:extLst>
      <p:ext uri="{BB962C8B-B14F-4D97-AF65-F5344CB8AC3E}">
        <p14:creationId xmlns:p14="http://schemas.microsoft.com/office/powerpoint/2010/main" val="1959713374"/>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8EAEFAAA-7695-4F63-A970-E3288FDA1218}"/>
              </a:ext>
            </a:extLst>
          </p:cNvPr>
          <p:cNvSpPr>
            <a:spLocks noGrp="1"/>
          </p:cNvSpPr>
          <p:nvPr>
            <p:ph idx="1"/>
          </p:nvPr>
        </p:nvSpPr>
        <p:spPr>
          <a:xfrm>
            <a:off x="478971" y="1295400"/>
            <a:ext cx="8229600" cy="5257290"/>
          </a:xfrm>
        </p:spPr>
        <p:txBody>
          <a:bodyPr>
            <a:normAutofit/>
          </a:bodyPr>
          <a:lstStyle/>
          <a:p>
            <a:pPr marL="0" indent="0" algn="ctr">
              <a:buNone/>
            </a:pPr>
            <a:r>
              <a:rPr lang="en-GB" sz="2800" dirty="0"/>
              <a:t>The due observance and fulfilment of the terms so far as they relate to anything to be done or complied with by the Insured and the truth of the statements and answers in the Proposal shall be conditions precedent to any liability of the Company to make any payment under this policy.  </a:t>
            </a:r>
          </a:p>
          <a:p>
            <a:pPr marL="0" indent="0">
              <a:buNone/>
            </a:pPr>
            <a:endParaRPr lang="en-GB" sz="2800" dirty="0"/>
          </a:p>
          <a:p>
            <a:pPr marL="0" indent="0" algn="ctr">
              <a:buNone/>
            </a:pPr>
            <a:endParaRPr lang="en-GB" sz="2000" i="1" dirty="0"/>
          </a:p>
          <a:p>
            <a:pPr marL="0" indent="0" algn="ctr">
              <a:buNone/>
            </a:pPr>
            <a:r>
              <a:rPr lang="en-GB" sz="2000" i="1" dirty="0"/>
              <a:t>Taken from ‘Language on Trial’ by the Plain English Campaign </a:t>
            </a:r>
          </a:p>
          <a:p>
            <a:pPr marL="0" indent="0">
              <a:buNone/>
            </a:pPr>
            <a:endParaRPr lang="en-GB" dirty="0"/>
          </a:p>
        </p:txBody>
      </p:sp>
      <p:pic>
        <p:nvPicPr>
          <p:cNvPr id="15" name="Picture 15"/>
          <p:cNvPicPr>
            <a:picLocks noChangeAspect="1"/>
          </p:cNvPicPr>
          <p:nvPr/>
        </p:nvPicPr>
        <p:blipFill rotWithShape="1">
          <a:blip r:embed="rId2"/>
          <a:srcRect r="91591"/>
          <a:stretch>
            <a:fillRect/>
          </a:stretch>
        </p:blipFill>
        <p:spPr>
          <a:xfrm>
            <a:off x="9128464" y="-1"/>
            <a:ext cx="625136" cy="7315202"/>
          </a:xfrm>
          <a:prstGeom prst="rect">
            <a:avLst/>
          </a:prstGeom>
        </p:spPr>
      </p:pic>
      <p:grpSp>
        <p:nvGrpSpPr>
          <p:cNvPr id="11" name="Group 11"/>
          <p:cNvGrpSpPr/>
          <p:nvPr/>
        </p:nvGrpSpPr>
        <p:grpSpPr>
          <a:xfrm rot="5400000">
            <a:off x="5260234" y="3429825"/>
            <a:ext cx="7315200" cy="455549"/>
            <a:chOff x="0" y="0"/>
            <a:chExt cx="3935972" cy="245110"/>
          </a:xfrm>
        </p:grpSpPr>
        <p:sp>
          <p:nvSpPr>
            <p:cNvPr id="12" name="Freeform 12"/>
            <p:cNvSpPr/>
            <p:nvPr/>
          </p:nvSpPr>
          <p:spPr>
            <a:xfrm>
              <a:off x="0" y="16891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F7E25"/>
            </a:solidFill>
          </p:spPr>
        </p:sp>
        <p:sp>
          <p:nvSpPr>
            <p:cNvPr id="13" name="Freeform 13"/>
            <p:cNvSpPr/>
            <p:nvPr/>
          </p:nvSpPr>
          <p:spPr>
            <a:xfrm>
              <a:off x="0" y="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6C851"/>
            </a:solidFill>
          </p:spPr>
        </p:sp>
      </p:grpSp>
    </p:spTree>
    <p:extLst>
      <p:ext uri="{BB962C8B-B14F-4D97-AF65-F5344CB8AC3E}">
        <p14:creationId xmlns:p14="http://schemas.microsoft.com/office/powerpoint/2010/main" val="3286260468"/>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8EAEFAAA-7695-4F63-A970-E3288FDA1218}"/>
              </a:ext>
            </a:extLst>
          </p:cNvPr>
          <p:cNvSpPr>
            <a:spLocks noGrp="1"/>
          </p:cNvSpPr>
          <p:nvPr>
            <p:ph idx="1"/>
          </p:nvPr>
        </p:nvSpPr>
        <p:spPr>
          <a:xfrm>
            <a:off x="478971" y="1295400"/>
            <a:ext cx="8229600" cy="5257290"/>
          </a:xfrm>
        </p:spPr>
        <p:txBody>
          <a:bodyPr>
            <a:normAutofit lnSpcReduction="10000"/>
          </a:bodyPr>
          <a:lstStyle/>
          <a:p>
            <a:pPr marL="0" indent="0">
              <a:buNone/>
            </a:pPr>
            <a:endParaRPr lang="en-GB" sz="2800" dirty="0"/>
          </a:p>
          <a:p>
            <a:pPr marL="0" indent="0">
              <a:buNone/>
            </a:pPr>
            <a:r>
              <a:rPr lang="en-GB" sz="2800" dirty="0"/>
              <a:t>We will only pay under this Policy if:</a:t>
            </a:r>
          </a:p>
          <a:p>
            <a:pPr marL="0" indent="0">
              <a:buNone/>
            </a:pPr>
            <a:endParaRPr lang="en-GB" sz="2800" dirty="0"/>
          </a:p>
          <a:p>
            <a:pPr marL="914400" lvl="1" indent="-514350">
              <a:buFont typeface="+mj-lt"/>
              <a:buAutoNum type="arabicPeriod"/>
            </a:pPr>
            <a:r>
              <a:rPr lang="en-GB" dirty="0"/>
              <a:t>you have kept to the terms of the Policy; and</a:t>
            </a:r>
          </a:p>
          <a:p>
            <a:pPr marL="914400" lvl="1" indent="-514350">
              <a:buFont typeface="+mj-lt"/>
              <a:buAutoNum type="arabicPeriod"/>
            </a:pPr>
            <a:r>
              <a:rPr lang="en-GB" dirty="0"/>
              <a:t>the statements and answers in your Proposal are true. </a:t>
            </a:r>
          </a:p>
          <a:p>
            <a:endParaRPr lang="en-GB" sz="2800" dirty="0"/>
          </a:p>
          <a:p>
            <a:pPr marL="0" indent="0">
              <a:buNone/>
            </a:pPr>
            <a:endParaRPr lang="en-GB" sz="2000" i="1" dirty="0"/>
          </a:p>
          <a:p>
            <a:pPr marL="0" indent="0">
              <a:buNone/>
            </a:pPr>
            <a:endParaRPr lang="en-GB" sz="2000" i="1" dirty="0"/>
          </a:p>
          <a:p>
            <a:pPr marL="303711" lvl="1" indent="0" algn="ctr">
              <a:buNone/>
            </a:pPr>
            <a:r>
              <a:rPr lang="en-GB" sz="2000" i="1" dirty="0"/>
              <a:t>Taken from ‘Language on Trial’ by the Plain English Campaign </a:t>
            </a:r>
          </a:p>
          <a:p>
            <a:pPr marL="0" indent="0">
              <a:buNone/>
            </a:pPr>
            <a:endParaRPr lang="en-GB" dirty="0"/>
          </a:p>
        </p:txBody>
      </p:sp>
      <p:pic>
        <p:nvPicPr>
          <p:cNvPr id="15" name="Picture 15"/>
          <p:cNvPicPr>
            <a:picLocks noChangeAspect="1"/>
          </p:cNvPicPr>
          <p:nvPr/>
        </p:nvPicPr>
        <p:blipFill rotWithShape="1">
          <a:blip r:embed="rId2"/>
          <a:srcRect r="91591"/>
          <a:stretch>
            <a:fillRect/>
          </a:stretch>
        </p:blipFill>
        <p:spPr>
          <a:xfrm>
            <a:off x="9128464" y="-1"/>
            <a:ext cx="625136" cy="7315202"/>
          </a:xfrm>
          <a:prstGeom prst="rect">
            <a:avLst/>
          </a:prstGeom>
        </p:spPr>
      </p:pic>
      <p:grpSp>
        <p:nvGrpSpPr>
          <p:cNvPr id="11" name="Group 11"/>
          <p:cNvGrpSpPr/>
          <p:nvPr/>
        </p:nvGrpSpPr>
        <p:grpSpPr>
          <a:xfrm rot="5400000">
            <a:off x="5260234" y="3429825"/>
            <a:ext cx="7315200" cy="455549"/>
            <a:chOff x="0" y="0"/>
            <a:chExt cx="3935972" cy="245110"/>
          </a:xfrm>
        </p:grpSpPr>
        <p:sp>
          <p:nvSpPr>
            <p:cNvPr id="12" name="Freeform 12"/>
            <p:cNvSpPr/>
            <p:nvPr/>
          </p:nvSpPr>
          <p:spPr>
            <a:xfrm>
              <a:off x="0" y="16891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F7E25"/>
            </a:solidFill>
          </p:spPr>
        </p:sp>
        <p:sp>
          <p:nvSpPr>
            <p:cNvPr id="13" name="Freeform 13"/>
            <p:cNvSpPr/>
            <p:nvPr/>
          </p:nvSpPr>
          <p:spPr>
            <a:xfrm>
              <a:off x="0" y="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6C851"/>
            </a:solidFill>
          </p:spPr>
        </p:sp>
      </p:grpSp>
    </p:spTree>
    <p:extLst>
      <p:ext uri="{BB962C8B-B14F-4D97-AF65-F5344CB8AC3E}">
        <p14:creationId xmlns:p14="http://schemas.microsoft.com/office/powerpoint/2010/main" val="3656366328"/>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FE6D64A-CB54-4475-B921-41494776DE9F}"/>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676400" y="1"/>
            <a:ext cx="6705600" cy="7315200"/>
          </a:xfrm>
        </p:spPr>
      </p:pic>
    </p:spTree>
    <p:extLst>
      <p:ext uri="{BB962C8B-B14F-4D97-AF65-F5344CB8AC3E}">
        <p14:creationId xmlns:p14="http://schemas.microsoft.com/office/powerpoint/2010/main" val="3187090977"/>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08" name="Title 3"/>
          <p:cNvSpPr txBox="1">
            <a:spLocks noGrp="1"/>
          </p:cNvSpPr>
          <p:nvPr>
            <p:ph type="title"/>
          </p:nvPr>
        </p:nvSpPr>
        <p:spPr>
          <a:prstGeom prst="rect">
            <a:avLst/>
          </a:prstGeom>
        </p:spPr>
        <p:txBody>
          <a:bodyPr/>
          <a:lstStyle>
            <a:lvl1pPr algn="l">
              <a:defRPr b="1"/>
            </a:lvl1pPr>
          </a:lstStyle>
          <a:p>
            <a:r>
              <a:rPr lang="en-GB" dirty="0"/>
              <a:t>The skills toolkit </a:t>
            </a:r>
            <a:endParaRPr dirty="0"/>
          </a:p>
        </p:txBody>
      </p:sp>
      <p:sp>
        <p:nvSpPr>
          <p:cNvPr id="109" name="Content Placeholder 4"/>
          <p:cNvSpPr txBox="1">
            <a:spLocks noGrp="1"/>
          </p:cNvSpPr>
          <p:nvPr>
            <p:ph type="body" idx="1"/>
          </p:nvPr>
        </p:nvSpPr>
        <p:spPr>
          <a:xfrm>
            <a:off x="457200" y="1284514"/>
            <a:ext cx="8229600" cy="5649686"/>
          </a:xfrm>
          <a:prstGeom prst="rect">
            <a:avLst/>
          </a:prstGeom>
        </p:spPr>
        <p:txBody>
          <a:bodyPr>
            <a:normAutofit fontScale="25000" lnSpcReduction="20000"/>
          </a:bodyPr>
          <a:lstStyle/>
          <a:p>
            <a:pPr marL="0" indent="0">
              <a:spcBef>
                <a:spcPts val="600"/>
              </a:spcBef>
              <a:buSzTx/>
              <a:buNone/>
              <a:defRPr sz="2800"/>
            </a:pPr>
            <a:endParaRPr lang="en-GB" sz="6000" dirty="0"/>
          </a:p>
          <a:p>
            <a:pPr marL="0" indent="0">
              <a:spcBef>
                <a:spcPts val="600"/>
              </a:spcBef>
              <a:buSzTx/>
              <a:buNone/>
              <a:defRPr sz="2800"/>
            </a:pPr>
            <a:endParaRPr lang="en-GB" sz="6000" dirty="0"/>
          </a:p>
          <a:p>
            <a:pPr marL="0" indent="0">
              <a:spcBef>
                <a:spcPts val="600"/>
              </a:spcBef>
              <a:buSzTx/>
              <a:buNone/>
              <a:defRPr sz="2800"/>
            </a:pPr>
            <a:r>
              <a:rPr lang="en-GB" sz="9600" b="1" dirty="0"/>
              <a:t>Part 1 </a:t>
            </a:r>
          </a:p>
          <a:p>
            <a:pPr>
              <a:spcBef>
                <a:spcPts val="600"/>
              </a:spcBef>
              <a:buSzTx/>
              <a:buFont typeface="Wingdings" panose="05000000000000000000" pitchFamily="2" charset="2"/>
              <a:buChar char="Ø"/>
              <a:defRPr sz="2800"/>
            </a:pPr>
            <a:r>
              <a:rPr lang="en-GB" sz="9600" dirty="0"/>
              <a:t>Communicating in a way that aids accessibility and understanding.</a:t>
            </a:r>
          </a:p>
          <a:p>
            <a:pPr>
              <a:spcBef>
                <a:spcPts val="600"/>
              </a:spcBef>
              <a:buSzTx/>
              <a:buFont typeface="Wingdings" panose="05000000000000000000" pitchFamily="2" charset="2"/>
              <a:buChar char="Ø"/>
              <a:defRPr sz="2800"/>
            </a:pPr>
            <a:r>
              <a:rPr lang="en-GB" sz="9600" dirty="0"/>
              <a:t>Checking understanding to facilitate informed decision-making.</a:t>
            </a:r>
          </a:p>
          <a:p>
            <a:pPr marL="0" indent="0">
              <a:spcBef>
                <a:spcPts val="600"/>
              </a:spcBef>
              <a:buSzTx/>
              <a:buNone/>
              <a:defRPr sz="2800"/>
            </a:pPr>
            <a:endParaRPr lang="en-GB" sz="9600" dirty="0"/>
          </a:p>
          <a:p>
            <a:pPr marL="0" indent="0">
              <a:spcBef>
                <a:spcPts val="600"/>
              </a:spcBef>
              <a:buSzTx/>
              <a:buNone/>
              <a:defRPr sz="2800"/>
            </a:pPr>
            <a:r>
              <a:rPr lang="en-GB" sz="9600" b="1" dirty="0"/>
              <a:t>Part 2</a:t>
            </a:r>
          </a:p>
          <a:p>
            <a:pPr>
              <a:spcBef>
                <a:spcPts val="600"/>
              </a:spcBef>
              <a:buSzTx/>
              <a:buFont typeface="Wingdings" panose="05000000000000000000" pitchFamily="2" charset="2"/>
              <a:buChar char="Ø"/>
              <a:defRPr sz="2800"/>
            </a:pPr>
            <a:r>
              <a:rPr lang="en-GB" sz="9600" dirty="0"/>
              <a:t>Recognising and dealing with vulnerable customers. </a:t>
            </a:r>
            <a:endParaRPr lang="en-GB" sz="9600" b="1" dirty="0"/>
          </a:p>
          <a:p>
            <a:pPr>
              <a:spcBef>
                <a:spcPts val="600"/>
              </a:spcBef>
              <a:buSzTx/>
              <a:buFont typeface="Wingdings" panose="05000000000000000000" pitchFamily="2" charset="2"/>
              <a:buChar char="Ø"/>
              <a:defRPr sz="2800"/>
            </a:pPr>
            <a:r>
              <a:rPr lang="en-GB" sz="9600" dirty="0"/>
              <a:t>Recognising and handling behavioural biases throughout the customer journey.</a:t>
            </a:r>
          </a:p>
          <a:p>
            <a:pPr>
              <a:spcBef>
                <a:spcPts val="600"/>
              </a:spcBef>
              <a:buSzTx/>
              <a:buFont typeface="Wingdings" panose="05000000000000000000" pitchFamily="2" charset="2"/>
              <a:buChar char="Ø"/>
              <a:defRPr sz="2800"/>
            </a:pPr>
            <a:endParaRPr lang="en-GB" sz="9600" dirty="0"/>
          </a:p>
          <a:p>
            <a:pPr marL="0" indent="0">
              <a:spcBef>
                <a:spcPts val="600"/>
              </a:spcBef>
              <a:buSzTx/>
              <a:buNone/>
              <a:defRPr sz="2800"/>
            </a:pPr>
            <a:endParaRPr lang="en-GB" sz="9600" dirty="0"/>
          </a:p>
          <a:p>
            <a:pPr marL="0" indent="0">
              <a:spcBef>
                <a:spcPts val="600"/>
              </a:spcBef>
              <a:buSzTx/>
              <a:buNone/>
              <a:defRPr sz="2800"/>
            </a:pPr>
            <a:r>
              <a:rPr lang="en-GB" sz="9600" dirty="0"/>
              <a:t>Note: throughout the Consumer Duty the FCA make a very strong link between behavioural biases and vulnerable customers. </a:t>
            </a:r>
          </a:p>
          <a:p>
            <a:pPr marL="0" indent="0">
              <a:spcBef>
                <a:spcPts val="600"/>
              </a:spcBef>
              <a:buSzTx/>
              <a:buNone/>
              <a:defRPr sz="2800"/>
            </a:pPr>
            <a:endParaRPr lang="en-GB" sz="2400" dirty="0"/>
          </a:p>
          <a:p>
            <a:pPr marL="0" indent="0">
              <a:spcBef>
                <a:spcPts val="600"/>
              </a:spcBef>
              <a:buSzTx/>
              <a:buNone/>
              <a:defRPr sz="2800"/>
            </a:pPr>
            <a:r>
              <a:rPr lang="en-GB" sz="2900" dirty="0"/>
              <a:t> </a:t>
            </a:r>
            <a:endParaRPr sz="2900" dirty="0"/>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1659883537"/>
      </p:ext>
    </p:extLst>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3B0EDC00-1870-4841-869D-7E0A56D709AB}"/>
              </a:ext>
            </a:extLst>
          </p:cNvPr>
          <p:cNvSpPr>
            <a:spLocks noGrp="1"/>
          </p:cNvSpPr>
          <p:nvPr>
            <p:ph idx="1"/>
          </p:nvPr>
        </p:nvSpPr>
        <p:spPr>
          <a:xfrm>
            <a:off x="1406252" y="990600"/>
            <a:ext cx="8194948" cy="6172200"/>
          </a:xfrm>
        </p:spPr>
        <p:txBody>
          <a:bodyPr>
            <a:normAutofit/>
          </a:bodyPr>
          <a:lstStyle/>
          <a:p>
            <a:pPr marL="0" indent="0" algn="ctr">
              <a:buNone/>
            </a:pPr>
            <a:endParaRPr lang="en-GB" b="1" dirty="0"/>
          </a:p>
          <a:p>
            <a:pPr marL="0" indent="0" algn="ctr">
              <a:buNone/>
            </a:pPr>
            <a:endParaRPr lang="en-GB" sz="4800" b="1" dirty="0"/>
          </a:p>
          <a:p>
            <a:pPr marL="0" indent="0" algn="ctr">
              <a:buNone/>
            </a:pPr>
            <a:r>
              <a:rPr lang="en-GB" sz="4800" b="1" dirty="0"/>
              <a:t>Step 5</a:t>
            </a:r>
          </a:p>
          <a:p>
            <a:pPr marL="0" indent="0" algn="ctr">
              <a:buNone/>
            </a:pPr>
            <a:br>
              <a:rPr lang="en-GB" b="1" dirty="0"/>
            </a:br>
            <a:r>
              <a:rPr lang="en-GB" sz="4800" b="1" dirty="0"/>
              <a:t>Enlighten</a:t>
            </a:r>
            <a:endParaRPr lang="en-GB" sz="4800" dirty="0"/>
          </a:p>
        </p:txBody>
      </p:sp>
      <p:pic>
        <p:nvPicPr>
          <p:cNvPr id="4" name="Picture 2"/>
          <p:cNvPicPr>
            <a:picLocks noChangeAspect="1"/>
          </p:cNvPicPr>
          <p:nvPr/>
        </p:nvPicPr>
        <p:blipFill rotWithShape="1">
          <a:blip r:embed="rId2"/>
          <a:srcRect t="798" r="88376"/>
          <a:stretch>
            <a:fillRect/>
          </a:stretch>
        </p:blipFill>
        <p:spPr>
          <a:xfrm rot="-10800000">
            <a:off x="-76200" y="-2"/>
            <a:ext cx="864122" cy="7315201"/>
          </a:xfrm>
          <a:prstGeom prst="rect">
            <a:avLst/>
          </a:prstGeom>
        </p:spPr>
      </p:pic>
      <p:grpSp>
        <p:nvGrpSpPr>
          <p:cNvPr id="5" name="Group 3"/>
          <p:cNvGrpSpPr/>
          <p:nvPr/>
        </p:nvGrpSpPr>
        <p:grpSpPr>
          <a:xfrm rot="5400000">
            <a:off x="-2651429" y="3429825"/>
            <a:ext cx="7315200" cy="455549"/>
            <a:chOff x="0" y="0"/>
            <a:chExt cx="3935972" cy="245110"/>
          </a:xfrm>
        </p:grpSpPr>
        <p:sp>
          <p:nvSpPr>
            <p:cNvPr id="6" name="Freeform 4"/>
            <p:cNvSpPr/>
            <p:nvPr/>
          </p:nvSpPr>
          <p:spPr>
            <a:xfrm>
              <a:off x="0" y="16891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F7E25"/>
            </a:solidFill>
          </p:spPr>
        </p:sp>
        <p:sp>
          <p:nvSpPr>
            <p:cNvPr id="7" name="Freeform 5"/>
            <p:cNvSpPr/>
            <p:nvPr/>
          </p:nvSpPr>
          <p:spPr>
            <a:xfrm>
              <a:off x="0" y="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28AD18"/>
            </a:solidFill>
          </p:spPr>
        </p:sp>
      </p:grpSp>
      <p:pic>
        <p:nvPicPr>
          <p:cNvPr id="10" name="Picture 9">
            <a:extLst>
              <a:ext uri="{FF2B5EF4-FFF2-40B4-BE49-F238E27FC236}">
                <a16:creationId xmlns:a16="http://schemas.microsoft.com/office/drawing/2014/main" id="{32D2D80B-BE4B-4CB8-BEC7-04AEA7178C3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14496" y="185057"/>
            <a:ext cx="3217333" cy="895414"/>
          </a:xfrm>
          <a:prstGeom prst="rect">
            <a:avLst/>
          </a:prstGeom>
        </p:spPr>
      </p:pic>
    </p:spTree>
    <p:extLst>
      <p:ext uri="{BB962C8B-B14F-4D97-AF65-F5344CB8AC3E}">
        <p14:creationId xmlns:p14="http://schemas.microsoft.com/office/powerpoint/2010/main" val="2080248836"/>
      </p:ext>
    </p:extLst>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74638"/>
            <a:ext cx="8305800" cy="1143000"/>
          </a:xfrm>
        </p:spPr>
        <p:txBody>
          <a:bodyPr/>
          <a:lstStyle/>
          <a:p>
            <a:pPr algn="l"/>
            <a:r>
              <a:rPr lang="en-GB" sz="4400" b="1" dirty="0"/>
              <a:t>In other words … </a:t>
            </a:r>
            <a:endParaRPr lang="en-US" dirty="0"/>
          </a:p>
        </p:txBody>
      </p:sp>
      <p:sp>
        <p:nvSpPr>
          <p:cNvPr id="8" name="Content Placeholder 7">
            <a:extLst>
              <a:ext uri="{FF2B5EF4-FFF2-40B4-BE49-F238E27FC236}">
                <a16:creationId xmlns:a16="http://schemas.microsoft.com/office/drawing/2014/main" id="{3B0EDC00-1870-4841-869D-7E0A56D709AB}"/>
              </a:ext>
            </a:extLst>
          </p:cNvPr>
          <p:cNvSpPr>
            <a:spLocks noGrp="1"/>
          </p:cNvSpPr>
          <p:nvPr>
            <p:ph idx="1"/>
          </p:nvPr>
        </p:nvSpPr>
        <p:spPr>
          <a:xfrm>
            <a:off x="1406252" y="1600200"/>
            <a:ext cx="8194948" cy="5334000"/>
          </a:xfrm>
        </p:spPr>
        <p:txBody>
          <a:bodyPr>
            <a:normAutofit/>
          </a:bodyPr>
          <a:lstStyle/>
          <a:p>
            <a:pPr marL="0" indent="0">
              <a:buNone/>
            </a:pPr>
            <a:endParaRPr lang="en-GB" sz="2800" dirty="0"/>
          </a:p>
          <a:p>
            <a:pPr marL="27432" indent="0">
              <a:buNone/>
            </a:pPr>
            <a:r>
              <a:rPr lang="en-GB" sz="2800" dirty="0"/>
              <a:t>You will truly enlighten the customer when you are able to do the following: </a:t>
            </a:r>
          </a:p>
          <a:p>
            <a:pPr marL="667512" lvl="2" indent="0">
              <a:buNone/>
            </a:pPr>
            <a:endParaRPr lang="en-GB" sz="2800" dirty="0"/>
          </a:p>
          <a:p>
            <a:pPr lvl="2">
              <a:buFont typeface="Wingdings" panose="05000000000000000000" pitchFamily="2" charset="2"/>
              <a:buChar char="Ø"/>
            </a:pPr>
            <a:r>
              <a:rPr lang="en-GB" sz="2800" dirty="0"/>
              <a:t>read and understand the text. </a:t>
            </a:r>
          </a:p>
          <a:p>
            <a:pPr lvl="2">
              <a:buFont typeface="Wingdings" panose="05000000000000000000" pitchFamily="2" charset="2"/>
              <a:buChar char="Ø"/>
            </a:pPr>
            <a:r>
              <a:rPr lang="en-GB" sz="2800" dirty="0"/>
              <a:t>take notes of the main points. </a:t>
            </a:r>
          </a:p>
          <a:p>
            <a:pPr lvl="2">
              <a:buFont typeface="Wingdings" panose="05000000000000000000" pitchFamily="2" charset="2"/>
              <a:buChar char="Ø"/>
            </a:pPr>
            <a:r>
              <a:rPr lang="en-GB" sz="2800" dirty="0"/>
              <a:t>cover the original.</a:t>
            </a:r>
          </a:p>
          <a:p>
            <a:pPr lvl="2">
              <a:buFont typeface="Wingdings" panose="05000000000000000000" pitchFamily="2" charset="2"/>
              <a:buChar char="Ø"/>
            </a:pPr>
            <a:r>
              <a:rPr lang="en-GB" sz="2800" dirty="0"/>
              <a:t>remove the junk and the clunk</a:t>
            </a:r>
          </a:p>
          <a:p>
            <a:pPr lvl="2">
              <a:buFont typeface="Wingdings" panose="05000000000000000000" pitchFamily="2" charset="2"/>
              <a:buChar char="Ø"/>
            </a:pPr>
            <a:r>
              <a:rPr lang="en-GB" sz="2800" dirty="0"/>
              <a:t>think about how to restructure.</a:t>
            </a:r>
          </a:p>
          <a:p>
            <a:pPr lvl="2">
              <a:buFont typeface="Wingdings" panose="05000000000000000000" pitchFamily="2" charset="2"/>
              <a:buChar char="Ø"/>
            </a:pPr>
            <a:r>
              <a:rPr lang="en-GB" sz="2800" dirty="0"/>
              <a:t>check against the original.  </a:t>
            </a:r>
          </a:p>
          <a:p>
            <a:pPr marL="0" indent="0">
              <a:buNone/>
            </a:pPr>
            <a:endParaRPr lang="en-GB" dirty="0"/>
          </a:p>
        </p:txBody>
      </p:sp>
      <p:pic>
        <p:nvPicPr>
          <p:cNvPr id="4" name="Picture 2"/>
          <p:cNvPicPr>
            <a:picLocks noChangeAspect="1"/>
          </p:cNvPicPr>
          <p:nvPr/>
        </p:nvPicPr>
        <p:blipFill rotWithShape="1">
          <a:blip r:embed="rId2"/>
          <a:srcRect t="798" r="88376"/>
          <a:stretch>
            <a:fillRect/>
          </a:stretch>
        </p:blipFill>
        <p:spPr>
          <a:xfrm rot="-10800000">
            <a:off x="-76200" y="-2"/>
            <a:ext cx="864122" cy="7315201"/>
          </a:xfrm>
          <a:prstGeom prst="rect">
            <a:avLst/>
          </a:prstGeom>
        </p:spPr>
      </p:pic>
      <p:grpSp>
        <p:nvGrpSpPr>
          <p:cNvPr id="5" name="Group 3"/>
          <p:cNvGrpSpPr/>
          <p:nvPr/>
        </p:nvGrpSpPr>
        <p:grpSpPr>
          <a:xfrm rot="5400000">
            <a:off x="-2651429" y="3429825"/>
            <a:ext cx="7315200" cy="455549"/>
            <a:chOff x="0" y="0"/>
            <a:chExt cx="3935972" cy="245110"/>
          </a:xfrm>
        </p:grpSpPr>
        <p:sp>
          <p:nvSpPr>
            <p:cNvPr id="6" name="Freeform 4"/>
            <p:cNvSpPr/>
            <p:nvPr/>
          </p:nvSpPr>
          <p:spPr>
            <a:xfrm>
              <a:off x="0" y="16891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F7E25"/>
            </a:solidFill>
          </p:spPr>
        </p:sp>
        <p:sp>
          <p:nvSpPr>
            <p:cNvPr id="7" name="Freeform 5"/>
            <p:cNvSpPr/>
            <p:nvPr/>
          </p:nvSpPr>
          <p:spPr>
            <a:xfrm>
              <a:off x="0" y="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28AD18"/>
            </a:solidFill>
          </p:spPr>
        </p:sp>
      </p:grpSp>
    </p:spTree>
    <p:extLst>
      <p:ext uri="{BB962C8B-B14F-4D97-AF65-F5344CB8AC3E}">
        <p14:creationId xmlns:p14="http://schemas.microsoft.com/office/powerpoint/2010/main" val="4218837212"/>
      </p:ext>
    </p:extLst>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74638"/>
            <a:ext cx="8305800" cy="1143000"/>
          </a:xfrm>
        </p:spPr>
        <p:txBody>
          <a:bodyPr/>
          <a:lstStyle/>
          <a:p>
            <a:pPr algn="l"/>
            <a:r>
              <a:rPr lang="en-GB" b="1" dirty="0"/>
              <a:t>The 5 steps</a:t>
            </a:r>
            <a:endParaRPr lang="en-US" b="1" dirty="0"/>
          </a:p>
        </p:txBody>
      </p:sp>
      <p:sp>
        <p:nvSpPr>
          <p:cNvPr id="8" name="Content Placeholder 7">
            <a:extLst>
              <a:ext uri="{FF2B5EF4-FFF2-40B4-BE49-F238E27FC236}">
                <a16:creationId xmlns:a16="http://schemas.microsoft.com/office/drawing/2014/main" id="{3B0EDC00-1870-4841-869D-7E0A56D709AB}"/>
              </a:ext>
            </a:extLst>
          </p:cNvPr>
          <p:cNvSpPr>
            <a:spLocks noGrp="1"/>
          </p:cNvSpPr>
          <p:nvPr>
            <p:ph idx="1"/>
          </p:nvPr>
        </p:nvSpPr>
        <p:spPr>
          <a:xfrm>
            <a:off x="1406252" y="1600200"/>
            <a:ext cx="8194948" cy="5334000"/>
          </a:xfrm>
        </p:spPr>
        <p:txBody>
          <a:bodyPr>
            <a:normAutofit/>
          </a:bodyPr>
          <a:lstStyle/>
          <a:p>
            <a:pPr marL="0" indent="0">
              <a:buNone/>
            </a:pPr>
            <a:endParaRPr lang="en-GB" sz="2800" dirty="0"/>
          </a:p>
          <a:p>
            <a:pPr marL="514350" indent="-514350">
              <a:buFont typeface="+mj-lt"/>
              <a:buAutoNum type="arabicPeriod"/>
            </a:pPr>
            <a:r>
              <a:rPr lang="en-GB" sz="2800" dirty="0"/>
              <a:t>Read and understand the policy yourself.</a:t>
            </a:r>
          </a:p>
          <a:p>
            <a:pPr marL="514350" indent="-514350">
              <a:buFont typeface="+mj-lt"/>
              <a:buAutoNum type="arabicPeriod"/>
            </a:pPr>
            <a:endParaRPr lang="en-GB" sz="2800" dirty="0"/>
          </a:p>
          <a:p>
            <a:pPr marL="514350" indent="-514350">
              <a:buFont typeface="+mj-lt"/>
              <a:buAutoNum type="arabicPeriod"/>
            </a:pPr>
            <a:r>
              <a:rPr lang="en-GB" sz="2800" dirty="0"/>
              <a:t> Don´t wear the legalese goggles. </a:t>
            </a:r>
          </a:p>
          <a:p>
            <a:pPr marL="514350" indent="-514350">
              <a:buFont typeface="+mj-lt"/>
              <a:buAutoNum type="arabicPeriod"/>
            </a:pPr>
            <a:endParaRPr lang="en-GB" sz="2800" dirty="0"/>
          </a:p>
          <a:p>
            <a:pPr marL="514350" indent="-514350">
              <a:buFont typeface="+mj-lt"/>
              <a:buAutoNum type="arabicPeriod"/>
            </a:pPr>
            <a:r>
              <a:rPr lang="en-GB" sz="2800" dirty="0"/>
              <a:t>Remove the junk and the clunk. </a:t>
            </a:r>
          </a:p>
          <a:p>
            <a:pPr marL="514350" indent="-514350">
              <a:buFont typeface="+mj-lt"/>
              <a:buAutoNum type="arabicPeriod"/>
            </a:pPr>
            <a:endParaRPr lang="en-GB" sz="2800" dirty="0"/>
          </a:p>
          <a:p>
            <a:pPr marL="514350" indent="-514350">
              <a:buFont typeface="+mj-lt"/>
              <a:buAutoNum type="arabicPeriod"/>
            </a:pPr>
            <a:r>
              <a:rPr lang="en-GB" sz="2800" dirty="0"/>
              <a:t>Lift the fog. </a:t>
            </a:r>
          </a:p>
          <a:p>
            <a:pPr marL="514350" indent="-514350">
              <a:buFont typeface="+mj-lt"/>
              <a:buAutoNum type="arabicPeriod"/>
            </a:pPr>
            <a:endParaRPr lang="en-GB" sz="2800" dirty="0"/>
          </a:p>
          <a:p>
            <a:pPr marL="514350" indent="-514350">
              <a:buFont typeface="+mj-lt"/>
              <a:buAutoNum type="arabicPeriod"/>
            </a:pPr>
            <a:r>
              <a:rPr lang="en-GB" sz="2800" dirty="0"/>
              <a:t>Enlighten.</a:t>
            </a:r>
          </a:p>
          <a:p>
            <a:pPr marL="27432" indent="0">
              <a:buNone/>
            </a:pPr>
            <a:endParaRPr lang="en-GB" dirty="0"/>
          </a:p>
        </p:txBody>
      </p:sp>
      <p:pic>
        <p:nvPicPr>
          <p:cNvPr id="4" name="Picture 2"/>
          <p:cNvPicPr>
            <a:picLocks noChangeAspect="1"/>
          </p:cNvPicPr>
          <p:nvPr/>
        </p:nvPicPr>
        <p:blipFill rotWithShape="1">
          <a:blip r:embed="rId2"/>
          <a:srcRect t="798" r="88376"/>
          <a:stretch>
            <a:fillRect/>
          </a:stretch>
        </p:blipFill>
        <p:spPr>
          <a:xfrm rot="-10800000">
            <a:off x="-76200" y="-2"/>
            <a:ext cx="864122" cy="7315201"/>
          </a:xfrm>
          <a:prstGeom prst="rect">
            <a:avLst/>
          </a:prstGeom>
        </p:spPr>
      </p:pic>
      <p:grpSp>
        <p:nvGrpSpPr>
          <p:cNvPr id="5" name="Group 3"/>
          <p:cNvGrpSpPr/>
          <p:nvPr/>
        </p:nvGrpSpPr>
        <p:grpSpPr>
          <a:xfrm rot="5400000">
            <a:off x="-2651429" y="3429825"/>
            <a:ext cx="7315200" cy="455549"/>
            <a:chOff x="0" y="0"/>
            <a:chExt cx="3935972" cy="245110"/>
          </a:xfrm>
        </p:grpSpPr>
        <p:sp>
          <p:nvSpPr>
            <p:cNvPr id="6" name="Freeform 4"/>
            <p:cNvSpPr/>
            <p:nvPr/>
          </p:nvSpPr>
          <p:spPr>
            <a:xfrm>
              <a:off x="0" y="16891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F7E25"/>
            </a:solidFill>
          </p:spPr>
        </p:sp>
        <p:sp>
          <p:nvSpPr>
            <p:cNvPr id="7" name="Freeform 5"/>
            <p:cNvSpPr/>
            <p:nvPr/>
          </p:nvSpPr>
          <p:spPr>
            <a:xfrm>
              <a:off x="0" y="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28AD18"/>
            </a:solidFill>
          </p:spPr>
        </p:sp>
      </p:grpSp>
    </p:spTree>
    <p:extLst>
      <p:ext uri="{BB962C8B-B14F-4D97-AF65-F5344CB8AC3E}">
        <p14:creationId xmlns:p14="http://schemas.microsoft.com/office/powerpoint/2010/main" val="1484201552"/>
      </p:ext>
    </p:extLst>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4"/>
          <p:cNvPicPr>
            <a:picLocks noChangeAspect="1"/>
          </p:cNvPicPr>
          <p:nvPr/>
        </p:nvPicPr>
        <p:blipFill>
          <a:blip r:embed="rId2"/>
          <a:srcRect r="66477"/>
          <a:stretch>
            <a:fillRect/>
          </a:stretch>
        </p:blipFill>
        <p:spPr>
          <a:xfrm>
            <a:off x="8475345" y="6364628"/>
            <a:ext cx="1021736" cy="950572"/>
          </a:xfrm>
          <a:prstGeom prst="rect">
            <a:avLst/>
          </a:prstGeom>
        </p:spPr>
      </p:pic>
      <p:pic>
        <p:nvPicPr>
          <p:cNvPr id="4" name="Picture 2"/>
          <p:cNvPicPr>
            <a:picLocks noChangeAspect="1"/>
          </p:cNvPicPr>
          <p:nvPr/>
        </p:nvPicPr>
        <p:blipFill rotWithShape="1">
          <a:blip r:embed="rId3"/>
          <a:srcRect t="798" r="88376"/>
          <a:stretch>
            <a:fillRect/>
          </a:stretch>
        </p:blipFill>
        <p:spPr>
          <a:xfrm rot="-10800000">
            <a:off x="-76200" y="-2"/>
            <a:ext cx="864122" cy="7315201"/>
          </a:xfrm>
          <a:prstGeom prst="rect">
            <a:avLst/>
          </a:prstGeom>
        </p:spPr>
      </p:pic>
      <p:grpSp>
        <p:nvGrpSpPr>
          <p:cNvPr id="5" name="Group 3"/>
          <p:cNvGrpSpPr/>
          <p:nvPr/>
        </p:nvGrpSpPr>
        <p:grpSpPr>
          <a:xfrm rot="5400000">
            <a:off x="-2651429" y="3429825"/>
            <a:ext cx="7315200" cy="455549"/>
            <a:chOff x="0" y="0"/>
            <a:chExt cx="3935972" cy="245110"/>
          </a:xfrm>
        </p:grpSpPr>
        <p:sp>
          <p:nvSpPr>
            <p:cNvPr id="6" name="Freeform 4"/>
            <p:cNvSpPr/>
            <p:nvPr/>
          </p:nvSpPr>
          <p:spPr>
            <a:xfrm>
              <a:off x="0" y="16891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F7E25"/>
            </a:solidFill>
          </p:spPr>
        </p:sp>
        <p:sp>
          <p:nvSpPr>
            <p:cNvPr id="7" name="Freeform 5"/>
            <p:cNvSpPr/>
            <p:nvPr/>
          </p:nvSpPr>
          <p:spPr>
            <a:xfrm>
              <a:off x="0" y="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28AD18"/>
            </a:solidFill>
          </p:spPr>
        </p:sp>
      </p:grpSp>
      <p:pic>
        <p:nvPicPr>
          <p:cNvPr id="3" name="Content Placeholder 2">
            <a:extLst>
              <a:ext uri="{FF2B5EF4-FFF2-40B4-BE49-F238E27FC236}">
                <a16:creationId xmlns:a16="http://schemas.microsoft.com/office/drawing/2014/main" id="{61BEE6CE-618D-41BA-A78A-91B8889726C5}"/>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1233946" y="0"/>
            <a:ext cx="8558912" cy="7315199"/>
          </a:xfrm>
        </p:spPr>
      </p:pic>
    </p:spTree>
    <p:extLst>
      <p:ext uri="{BB962C8B-B14F-4D97-AF65-F5344CB8AC3E}">
        <p14:creationId xmlns:p14="http://schemas.microsoft.com/office/powerpoint/2010/main" val="1406715518"/>
      </p:ext>
    </p:extLst>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bg>
      <p:bgPr>
        <a:blipFill rotWithShape="1">
          <a:blip r:embed="rId2"/>
          <a:srcRect/>
          <a:stretch>
            <a:fillRect/>
          </a:stretch>
        </a:blipFill>
        <a:effectLst/>
      </p:bgPr>
    </p:bg>
    <p:spTree>
      <p:nvGrpSpPr>
        <p:cNvPr id="1" name=""/>
        <p:cNvGrpSpPr/>
        <p:nvPr/>
      </p:nvGrpSpPr>
      <p:grpSpPr>
        <a:xfrm>
          <a:off x="0" y="0"/>
          <a:ext cx="0" cy="0"/>
          <a:chOff x="0" y="0"/>
          <a:chExt cx="0" cy="0"/>
        </a:xfrm>
      </p:grpSpPr>
      <p:pic>
        <p:nvPicPr>
          <p:cNvPr id="94" name="Picture 2" descr="Picture 2"/>
          <p:cNvPicPr>
            <a:picLocks noChangeAspect="1"/>
          </p:cNvPicPr>
          <p:nvPr/>
        </p:nvPicPr>
        <p:blipFill>
          <a:blip r:embed="rId3">
            <a:alphaModFix amt="58000"/>
          </a:blip>
          <a:srcRect l="2172" t="5660" b="21254"/>
          <a:stretch>
            <a:fillRect/>
          </a:stretch>
        </p:blipFill>
        <p:spPr>
          <a:xfrm>
            <a:off x="0" y="832"/>
            <a:ext cx="9753604" cy="7314368"/>
          </a:xfrm>
          <a:prstGeom prst="rect">
            <a:avLst/>
          </a:prstGeom>
          <a:ln w="12700">
            <a:miter lim="400000"/>
          </a:ln>
        </p:spPr>
      </p:pic>
      <p:grpSp>
        <p:nvGrpSpPr>
          <p:cNvPr id="97" name="Group 3"/>
          <p:cNvGrpSpPr/>
          <p:nvPr/>
        </p:nvGrpSpPr>
        <p:grpSpPr>
          <a:xfrm>
            <a:off x="5867736" y="503744"/>
            <a:ext cx="3885866" cy="455550"/>
            <a:chOff x="0" y="0"/>
            <a:chExt cx="3885865" cy="455548"/>
          </a:xfrm>
        </p:grpSpPr>
        <p:sp>
          <p:nvSpPr>
            <p:cNvPr id="95" name="Freeform 4"/>
            <p:cNvSpPr/>
            <p:nvPr/>
          </p:nvSpPr>
          <p:spPr>
            <a:xfrm>
              <a:off x="0" y="313927"/>
              <a:ext cx="3885866"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96" name="Freeform 5"/>
            <p:cNvSpPr/>
            <p:nvPr/>
          </p:nvSpPr>
          <p:spPr>
            <a:xfrm>
              <a:off x="0" y="-1"/>
              <a:ext cx="3885866" cy="141623"/>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grpSp>
      <p:sp>
        <p:nvSpPr>
          <p:cNvPr id="99" name="TextBox 9"/>
          <p:cNvSpPr txBox="1"/>
          <p:nvPr/>
        </p:nvSpPr>
        <p:spPr>
          <a:xfrm>
            <a:off x="206457" y="2013148"/>
            <a:ext cx="9340686" cy="343831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algn="ctr">
              <a:lnSpc>
                <a:spcPts val="3800"/>
              </a:lnSpc>
              <a:defRPr sz="4400" b="1">
                <a:solidFill>
                  <a:srgbClr val="FFFFFF"/>
                </a:solidFill>
              </a:defRPr>
            </a:pPr>
            <a:endParaRPr lang="en-GB" sz="4000" dirty="0"/>
          </a:p>
          <a:p>
            <a:pPr algn="ctr">
              <a:lnSpc>
                <a:spcPts val="3800"/>
              </a:lnSpc>
              <a:defRPr sz="4400" b="1">
                <a:solidFill>
                  <a:srgbClr val="FFFFFF"/>
                </a:solidFill>
              </a:defRPr>
            </a:pPr>
            <a:endParaRPr lang="en-GB" sz="4000" dirty="0"/>
          </a:p>
          <a:p>
            <a:pPr algn="ctr">
              <a:lnSpc>
                <a:spcPts val="3800"/>
              </a:lnSpc>
              <a:defRPr sz="4400" b="1">
                <a:solidFill>
                  <a:srgbClr val="FFFFFF"/>
                </a:solidFill>
              </a:defRPr>
            </a:pPr>
            <a:r>
              <a:rPr lang="en-GB" sz="4000" dirty="0"/>
              <a:t>Checking understanding to facilitate informed decision-making</a:t>
            </a:r>
          </a:p>
          <a:p>
            <a:pPr algn="ctr">
              <a:lnSpc>
                <a:spcPts val="3800"/>
              </a:lnSpc>
              <a:defRPr sz="4400" b="1">
                <a:solidFill>
                  <a:srgbClr val="FFFFFF"/>
                </a:solidFill>
              </a:defRPr>
            </a:pPr>
            <a:endParaRPr lang="en-GB" sz="4000" dirty="0"/>
          </a:p>
          <a:p>
            <a:pPr algn="ctr">
              <a:lnSpc>
                <a:spcPts val="3800"/>
              </a:lnSpc>
              <a:defRPr sz="4400" b="1">
                <a:solidFill>
                  <a:srgbClr val="FFFFFF"/>
                </a:solidFill>
              </a:defRPr>
            </a:pPr>
            <a:r>
              <a:rPr lang="en-GB" sz="4000" dirty="0"/>
              <a:t> </a:t>
            </a:r>
            <a:br>
              <a:rPr dirty="0"/>
            </a:br>
            <a:endParaRPr dirty="0"/>
          </a:p>
        </p:txBody>
      </p:sp>
      <p:grpSp>
        <p:nvGrpSpPr>
          <p:cNvPr id="105" name="Group 13"/>
          <p:cNvGrpSpPr/>
          <p:nvPr/>
        </p:nvGrpSpPr>
        <p:grpSpPr>
          <a:xfrm>
            <a:off x="-1" y="5420035"/>
            <a:ext cx="3572981" cy="455550"/>
            <a:chOff x="0" y="0"/>
            <a:chExt cx="3572979" cy="455548"/>
          </a:xfrm>
        </p:grpSpPr>
        <p:sp>
          <p:nvSpPr>
            <p:cNvPr id="103" name="Freeform 14"/>
            <p:cNvSpPr/>
            <p:nvPr/>
          </p:nvSpPr>
          <p:spPr>
            <a:xfrm>
              <a:off x="-1" y="313927"/>
              <a:ext cx="3572981" cy="141622"/>
            </a:xfrm>
            <a:prstGeom prst="rect">
              <a:avLst/>
            </a:prstGeom>
            <a:solidFill>
              <a:srgbClr val="007BB6"/>
            </a:solidFill>
            <a:ln w="12700" cap="flat">
              <a:noFill/>
              <a:miter lim="400000"/>
            </a:ln>
            <a:effectLst/>
          </p:spPr>
          <p:txBody>
            <a:bodyPr wrap="square" lIns="45719" tIns="45719" rIns="45719" bIns="45719" numCol="1" anchor="t">
              <a:noAutofit/>
            </a:bodyPr>
            <a:lstStyle/>
            <a:p>
              <a:endParaRPr/>
            </a:p>
          </p:txBody>
        </p:sp>
        <p:sp>
          <p:nvSpPr>
            <p:cNvPr id="104" name="Freeform 15"/>
            <p:cNvSpPr/>
            <p:nvPr/>
          </p:nvSpPr>
          <p:spPr>
            <a:xfrm>
              <a:off x="-1" y="-1"/>
              <a:ext cx="3572981" cy="141623"/>
            </a:xfrm>
            <a:prstGeom prst="rect">
              <a:avLst/>
            </a:prstGeom>
            <a:solidFill>
              <a:srgbClr val="007BB6"/>
            </a:solidFill>
            <a:ln w="12700" cap="flat">
              <a:noFill/>
              <a:miter lim="400000"/>
            </a:ln>
            <a:effectLst/>
          </p:spPr>
          <p:txBody>
            <a:bodyPr wrap="square" lIns="45719" tIns="45719" rIns="45719" bIns="45719" numCol="1" anchor="t">
              <a:noAutofit/>
            </a:bodyPr>
            <a:lstStyle/>
            <a:p>
              <a:endParaRPr/>
            </a:p>
          </p:txBody>
        </p:sp>
      </p:grpSp>
      <p:pic>
        <p:nvPicPr>
          <p:cNvPr id="106" name="Picture 6" descr="Picture 6"/>
          <p:cNvPicPr>
            <a:picLocks noChangeAspect="1"/>
          </p:cNvPicPr>
          <p:nvPr/>
        </p:nvPicPr>
        <p:blipFill>
          <a:blip r:embed="rId4"/>
          <a:stretch>
            <a:fillRect/>
          </a:stretch>
        </p:blipFill>
        <p:spPr>
          <a:xfrm>
            <a:off x="103332" y="144930"/>
            <a:ext cx="3217335" cy="895415"/>
          </a:xfrm>
          <a:prstGeom prst="rect">
            <a:avLst/>
          </a:prstGeom>
          <a:ln w="12700">
            <a:miter lim="400000"/>
          </a:ln>
        </p:spPr>
      </p:pic>
    </p:spTree>
    <p:extLst>
      <p:ext uri="{BB962C8B-B14F-4D97-AF65-F5344CB8AC3E}">
        <p14:creationId xmlns:p14="http://schemas.microsoft.com/office/powerpoint/2010/main" val="1043615910"/>
      </p:ext>
    </p:extLst>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08" name="Title 3"/>
          <p:cNvSpPr txBox="1">
            <a:spLocks noGrp="1"/>
          </p:cNvSpPr>
          <p:nvPr>
            <p:ph type="title"/>
          </p:nvPr>
        </p:nvSpPr>
        <p:spPr>
          <a:xfrm>
            <a:off x="457200" y="0"/>
            <a:ext cx="8229600" cy="1360714"/>
          </a:xfrm>
          <a:prstGeom prst="rect">
            <a:avLst/>
          </a:prstGeom>
        </p:spPr>
        <p:txBody>
          <a:bodyPr>
            <a:normAutofit/>
          </a:bodyPr>
          <a:lstStyle>
            <a:lvl1pPr algn="l">
              <a:defRPr b="1"/>
            </a:lvl1pPr>
          </a:lstStyle>
          <a:p>
            <a:r>
              <a:rPr lang="en-GB" dirty="0"/>
              <a:t>Concept checking</a:t>
            </a:r>
            <a:endParaRPr dirty="0"/>
          </a:p>
        </p:txBody>
      </p:sp>
      <p:sp>
        <p:nvSpPr>
          <p:cNvPr id="109" name="Content Placeholder 4"/>
          <p:cNvSpPr txBox="1">
            <a:spLocks noGrp="1"/>
          </p:cNvSpPr>
          <p:nvPr>
            <p:ph type="body" idx="1"/>
          </p:nvPr>
        </p:nvSpPr>
        <p:spPr>
          <a:xfrm>
            <a:off x="457200" y="762001"/>
            <a:ext cx="8229600" cy="6553200"/>
          </a:xfrm>
          <a:prstGeom prst="rect">
            <a:avLst/>
          </a:prstGeom>
        </p:spPr>
        <p:txBody>
          <a:bodyPr>
            <a:noAutofit/>
          </a:bodyPr>
          <a:lstStyle/>
          <a:p>
            <a:pPr marL="0" indent="0">
              <a:spcBef>
                <a:spcPts val="600"/>
              </a:spcBef>
              <a:buSzTx/>
              <a:buNone/>
              <a:defRPr sz="2700"/>
            </a:pPr>
            <a:endParaRPr lang="en-GB" sz="2800" dirty="0"/>
          </a:p>
          <a:p>
            <a:pPr>
              <a:spcBef>
                <a:spcPts val="600"/>
              </a:spcBef>
              <a:buSzTx/>
              <a:buFont typeface="Wingdings" panose="05000000000000000000" pitchFamily="2" charset="2"/>
              <a:buChar char="Ø"/>
              <a:defRPr sz="2700"/>
            </a:pPr>
            <a:r>
              <a:rPr lang="en-GB" sz="2400" dirty="0"/>
              <a:t>A skill taught to teachers during training, especially language teachers.  </a:t>
            </a:r>
          </a:p>
          <a:p>
            <a:pPr>
              <a:spcBef>
                <a:spcPts val="600"/>
              </a:spcBef>
              <a:buSzTx/>
              <a:buFont typeface="Wingdings" panose="05000000000000000000" pitchFamily="2" charset="2"/>
              <a:buChar char="Ø"/>
              <a:defRPr sz="2700"/>
            </a:pPr>
            <a:endParaRPr lang="en-GB" sz="2400" dirty="0"/>
          </a:p>
          <a:p>
            <a:pPr>
              <a:spcBef>
                <a:spcPts val="600"/>
              </a:spcBef>
              <a:buSzTx/>
              <a:buFont typeface="Wingdings" panose="05000000000000000000" pitchFamily="2" charset="2"/>
              <a:buChar char="Ø"/>
              <a:defRPr sz="2700"/>
            </a:pPr>
            <a:r>
              <a:rPr lang="en-GB" sz="2400" dirty="0"/>
              <a:t>An unobtrusive way of testing if someone has truly listened to, and understood, your advice.  </a:t>
            </a:r>
          </a:p>
          <a:p>
            <a:pPr>
              <a:spcBef>
                <a:spcPts val="600"/>
              </a:spcBef>
              <a:buSzTx/>
              <a:buFont typeface="Wingdings" panose="05000000000000000000" pitchFamily="2" charset="2"/>
              <a:buChar char="Ø"/>
              <a:defRPr sz="2700"/>
            </a:pPr>
            <a:endParaRPr lang="en-GB" sz="2400" dirty="0"/>
          </a:p>
          <a:p>
            <a:pPr>
              <a:spcBef>
                <a:spcPts val="600"/>
              </a:spcBef>
              <a:buSzTx/>
              <a:buFont typeface="Wingdings" panose="05000000000000000000" pitchFamily="2" charset="2"/>
              <a:buChar char="Ø"/>
              <a:defRPr sz="2700"/>
            </a:pPr>
            <a:r>
              <a:rPr lang="en-GB" sz="2400" dirty="0"/>
              <a:t>It is important to avoid questions such as:</a:t>
            </a:r>
          </a:p>
          <a:p>
            <a:pPr lvl="1">
              <a:spcBef>
                <a:spcPts val="600"/>
              </a:spcBef>
              <a:buSzTx/>
              <a:buFont typeface="Wingdings" panose="05000000000000000000" pitchFamily="2" charset="2"/>
              <a:buChar char="Ø"/>
              <a:defRPr sz="2700"/>
            </a:pPr>
            <a:r>
              <a:rPr lang="en-GB" sz="2400" dirty="0"/>
              <a:t>Do you have any questions for me? </a:t>
            </a:r>
            <a:r>
              <a:rPr lang="en-GB" sz="2400" i="1" dirty="0"/>
              <a:t>(and relying on no)</a:t>
            </a:r>
          </a:p>
          <a:p>
            <a:pPr lvl="1">
              <a:spcBef>
                <a:spcPts val="600"/>
              </a:spcBef>
              <a:buSzTx/>
              <a:buFont typeface="Wingdings" panose="05000000000000000000" pitchFamily="2" charset="2"/>
              <a:buChar char="Ø"/>
              <a:defRPr sz="2700"/>
            </a:pPr>
            <a:r>
              <a:rPr lang="en-GB" sz="2400" dirty="0"/>
              <a:t>Is that clear? Do you understand? </a:t>
            </a:r>
            <a:r>
              <a:rPr lang="en-GB" sz="2400" i="1" dirty="0"/>
              <a:t>(and relying on yes)</a:t>
            </a:r>
          </a:p>
          <a:p>
            <a:pPr lvl="1">
              <a:spcBef>
                <a:spcPts val="600"/>
              </a:spcBef>
              <a:buSzTx/>
              <a:buFont typeface="Wingdings" panose="05000000000000000000" pitchFamily="2" charset="2"/>
              <a:buChar char="Ø"/>
              <a:defRPr sz="2700"/>
            </a:pPr>
            <a:r>
              <a:rPr lang="en-GB" sz="2400" dirty="0"/>
              <a:t>Is there anything you didn´t understand? </a:t>
            </a:r>
            <a:r>
              <a:rPr lang="en-GB" sz="2400" i="1" dirty="0"/>
              <a:t>(and relying on no)</a:t>
            </a:r>
          </a:p>
          <a:p>
            <a:pPr lvl="1">
              <a:spcBef>
                <a:spcPts val="600"/>
              </a:spcBef>
              <a:buSzTx/>
              <a:buFont typeface="Wingdings" panose="05000000000000000000" pitchFamily="2" charset="2"/>
              <a:buChar char="Ø"/>
              <a:defRPr sz="2700"/>
            </a:pPr>
            <a:endParaRPr lang="en-GB" sz="2400" dirty="0"/>
          </a:p>
          <a:p>
            <a:pPr>
              <a:spcBef>
                <a:spcPts val="600"/>
              </a:spcBef>
              <a:buSzTx/>
              <a:buFont typeface="Wingdings" panose="05000000000000000000" pitchFamily="2" charset="2"/>
              <a:buChar char="Ø"/>
              <a:defRPr sz="2700"/>
            </a:pPr>
            <a:r>
              <a:rPr lang="en-GB" sz="2400" dirty="0"/>
              <a:t>Think back to how you would typically respond to such questions at school. </a:t>
            </a:r>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2986781242"/>
      </p:ext>
    </p:extLst>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08" name="Title 3"/>
          <p:cNvSpPr txBox="1">
            <a:spLocks noGrp="1"/>
          </p:cNvSpPr>
          <p:nvPr>
            <p:ph type="title"/>
          </p:nvPr>
        </p:nvSpPr>
        <p:spPr>
          <a:xfrm>
            <a:off x="457200" y="-1"/>
            <a:ext cx="8229600" cy="1023261"/>
          </a:xfrm>
          <a:prstGeom prst="rect">
            <a:avLst/>
          </a:prstGeom>
        </p:spPr>
        <p:txBody>
          <a:bodyPr>
            <a:normAutofit/>
          </a:bodyPr>
          <a:lstStyle>
            <a:lvl1pPr algn="l">
              <a:defRPr b="1"/>
            </a:lvl1pPr>
          </a:lstStyle>
          <a:p>
            <a:r>
              <a:rPr lang="en-GB" dirty="0"/>
              <a:t>Why is this important?</a:t>
            </a:r>
            <a:endParaRPr dirty="0"/>
          </a:p>
        </p:txBody>
      </p:sp>
      <p:sp>
        <p:nvSpPr>
          <p:cNvPr id="109" name="Content Placeholder 4"/>
          <p:cNvSpPr txBox="1">
            <a:spLocks noGrp="1"/>
          </p:cNvSpPr>
          <p:nvPr>
            <p:ph type="body" idx="1"/>
          </p:nvPr>
        </p:nvSpPr>
        <p:spPr>
          <a:xfrm>
            <a:off x="457200" y="1132116"/>
            <a:ext cx="8229600" cy="6074228"/>
          </a:xfrm>
          <a:prstGeom prst="rect">
            <a:avLst/>
          </a:prstGeom>
        </p:spPr>
        <p:txBody>
          <a:bodyPr>
            <a:noAutofit/>
          </a:bodyPr>
          <a:lstStyle/>
          <a:p>
            <a:pPr>
              <a:spcBef>
                <a:spcPts val="600"/>
              </a:spcBef>
              <a:buSzTx/>
              <a:buFont typeface="Wingdings" panose="05000000000000000000" pitchFamily="2" charset="2"/>
              <a:buChar char="Ø"/>
              <a:defRPr sz="2700"/>
            </a:pPr>
            <a:r>
              <a:rPr lang="en-GB" sz="2800" dirty="0"/>
              <a:t>Our legal and regulatory duties require us to ensure we have explained and the client has understood. </a:t>
            </a:r>
          </a:p>
          <a:p>
            <a:pPr>
              <a:spcBef>
                <a:spcPts val="600"/>
              </a:spcBef>
              <a:buSzTx/>
              <a:buFont typeface="Wingdings" panose="05000000000000000000" pitchFamily="2" charset="2"/>
              <a:buChar char="Ø"/>
              <a:defRPr sz="2700"/>
            </a:pPr>
            <a:endParaRPr lang="en-GB" sz="2800" dirty="0"/>
          </a:p>
          <a:p>
            <a:pPr>
              <a:spcBef>
                <a:spcPts val="600"/>
              </a:spcBef>
              <a:buSzTx/>
              <a:buFont typeface="Wingdings" panose="05000000000000000000" pitchFamily="2" charset="2"/>
              <a:buChar char="Ø"/>
              <a:defRPr sz="2700"/>
            </a:pPr>
            <a:r>
              <a:rPr lang="en-GB" sz="2800" dirty="0"/>
              <a:t>The Consumer Duty: outcome based regulation. </a:t>
            </a:r>
          </a:p>
          <a:p>
            <a:pPr>
              <a:spcBef>
                <a:spcPts val="600"/>
              </a:spcBef>
              <a:buSzTx/>
              <a:buFont typeface="Wingdings" panose="05000000000000000000" pitchFamily="2" charset="2"/>
              <a:buChar char="Ø"/>
              <a:defRPr sz="2700"/>
            </a:pPr>
            <a:endParaRPr lang="en-GB" sz="2800" dirty="0"/>
          </a:p>
          <a:p>
            <a:pPr>
              <a:spcBef>
                <a:spcPts val="600"/>
              </a:spcBef>
              <a:buSzTx/>
              <a:buFont typeface="Wingdings" panose="05000000000000000000" pitchFamily="2" charset="2"/>
              <a:buChar char="Ø"/>
              <a:defRPr sz="2700"/>
            </a:pPr>
            <a:r>
              <a:rPr lang="en-GB" sz="2800" dirty="0"/>
              <a:t>Regardless of the duties placed upon us, it is just good practice. </a:t>
            </a:r>
          </a:p>
          <a:p>
            <a:pPr>
              <a:spcBef>
                <a:spcPts val="600"/>
              </a:spcBef>
              <a:buSzTx/>
              <a:buFont typeface="Wingdings" panose="05000000000000000000" pitchFamily="2" charset="2"/>
              <a:buChar char="Ø"/>
              <a:defRPr sz="2700"/>
            </a:pPr>
            <a:endParaRPr lang="en-GB" sz="2800" dirty="0"/>
          </a:p>
          <a:p>
            <a:pPr>
              <a:spcBef>
                <a:spcPts val="600"/>
              </a:spcBef>
              <a:buSzTx/>
              <a:buFont typeface="Wingdings" panose="05000000000000000000" pitchFamily="2" charset="2"/>
              <a:buChar char="Ø"/>
              <a:defRPr sz="2700"/>
            </a:pPr>
            <a:r>
              <a:rPr lang="en-GB" sz="2800" dirty="0"/>
              <a:t>It reduces the risk of any loss of trust or loyalty in the future. </a:t>
            </a:r>
          </a:p>
          <a:p>
            <a:pPr>
              <a:spcBef>
                <a:spcPts val="600"/>
              </a:spcBef>
              <a:buSzTx/>
              <a:buFont typeface="Wingdings" panose="05000000000000000000" pitchFamily="2" charset="2"/>
              <a:buChar char="Ø"/>
              <a:defRPr sz="2700"/>
            </a:pPr>
            <a:endParaRPr lang="en-GB" sz="2800" dirty="0"/>
          </a:p>
          <a:p>
            <a:pPr>
              <a:spcBef>
                <a:spcPts val="600"/>
              </a:spcBef>
              <a:buSzTx/>
              <a:buFont typeface="Wingdings" panose="05000000000000000000" pitchFamily="2" charset="2"/>
              <a:buChar char="Ø"/>
              <a:defRPr sz="2700"/>
            </a:pPr>
            <a:r>
              <a:rPr lang="en-GB" sz="2800" dirty="0"/>
              <a:t>It reduces the risk of reputational damage.  </a:t>
            </a:r>
          </a:p>
          <a:p>
            <a:pPr>
              <a:spcBef>
                <a:spcPts val="600"/>
              </a:spcBef>
              <a:buSzTx/>
              <a:buFont typeface="Wingdings" panose="05000000000000000000" pitchFamily="2" charset="2"/>
              <a:buChar char="Ø"/>
              <a:defRPr sz="2700"/>
            </a:pPr>
            <a:endParaRPr lang="en-GB" sz="2800" dirty="0"/>
          </a:p>
          <a:p>
            <a:pPr marL="0" indent="0">
              <a:spcBef>
                <a:spcPts val="600"/>
              </a:spcBef>
              <a:buSzTx/>
              <a:buNone/>
              <a:defRPr sz="2800"/>
            </a:pPr>
            <a:r>
              <a:rPr lang="en-GB" sz="2800" dirty="0"/>
              <a:t> </a:t>
            </a:r>
            <a:endParaRPr sz="2800" dirty="0"/>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1507396542"/>
      </p:ext>
    </p:extLst>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08" name="Title 3"/>
          <p:cNvSpPr txBox="1">
            <a:spLocks noGrp="1"/>
          </p:cNvSpPr>
          <p:nvPr>
            <p:ph type="title"/>
          </p:nvPr>
        </p:nvSpPr>
        <p:spPr>
          <a:xfrm>
            <a:off x="457200" y="-1"/>
            <a:ext cx="8229600" cy="1447801"/>
          </a:xfrm>
          <a:prstGeom prst="rect">
            <a:avLst/>
          </a:prstGeom>
        </p:spPr>
        <p:txBody>
          <a:bodyPr>
            <a:normAutofit/>
          </a:bodyPr>
          <a:lstStyle>
            <a:lvl1pPr algn="l">
              <a:defRPr b="1"/>
            </a:lvl1pPr>
          </a:lstStyle>
          <a:p>
            <a:r>
              <a:rPr lang="en-GB" dirty="0"/>
              <a:t>Vulnerable customers</a:t>
            </a:r>
            <a:endParaRPr dirty="0"/>
          </a:p>
        </p:txBody>
      </p:sp>
      <p:sp>
        <p:nvSpPr>
          <p:cNvPr id="109" name="Content Placeholder 4"/>
          <p:cNvSpPr txBox="1">
            <a:spLocks noGrp="1"/>
          </p:cNvSpPr>
          <p:nvPr>
            <p:ph type="body" idx="1"/>
          </p:nvPr>
        </p:nvSpPr>
        <p:spPr>
          <a:xfrm>
            <a:off x="457200" y="1132116"/>
            <a:ext cx="8229600" cy="6074228"/>
          </a:xfrm>
          <a:prstGeom prst="rect">
            <a:avLst/>
          </a:prstGeom>
        </p:spPr>
        <p:txBody>
          <a:bodyPr>
            <a:noAutofit/>
          </a:bodyPr>
          <a:lstStyle/>
          <a:p>
            <a:pPr>
              <a:spcBef>
                <a:spcPts val="600"/>
              </a:spcBef>
              <a:buSzTx/>
              <a:buFont typeface="Wingdings" panose="05000000000000000000" pitchFamily="2" charset="2"/>
              <a:buChar char="Ø"/>
              <a:defRPr sz="2700"/>
            </a:pPr>
            <a:endParaRPr lang="en-GB" sz="2800" dirty="0"/>
          </a:p>
          <a:p>
            <a:pPr>
              <a:spcBef>
                <a:spcPts val="600"/>
              </a:spcBef>
              <a:buSzTx/>
              <a:buFont typeface="Wingdings" panose="05000000000000000000" pitchFamily="2" charset="2"/>
              <a:buChar char="Ø"/>
              <a:defRPr sz="2700"/>
            </a:pPr>
            <a:r>
              <a:rPr lang="en-GB" sz="2800" dirty="0"/>
              <a:t>October 2020: 53% of UK adults classified as being vulnerable. </a:t>
            </a:r>
          </a:p>
          <a:p>
            <a:pPr>
              <a:spcBef>
                <a:spcPts val="600"/>
              </a:spcBef>
              <a:buSzTx/>
              <a:buFont typeface="Wingdings" panose="05000000000000000000" pitchFamily="2" charset="2"/>
              <a:buChar char="Ø"/>
              <a:defRPr sz="2700"/>
            </a:pPr>
            <a:endParaRPr lang="en-GB" sz="2800" dirty="0"/>
          </a:p>
          <a:p>
            <a:pPr>
              <a:spcBef>
                <a:spcPts val="600"/>
              </a:spcBef>
              <a:buSzTx/>
              <a:buFont typeface="Wingdings" panose="05000000000000000000" pitchFamily="2" charset="2"/>
              <a:buChar char="Ø"/>
              <a:defRPr sz="2700"/>
            </a:pPr>
            <a:r>
              <a:rPr lang="en-GB" sz="2800" dirty="0"/>
              <a:t>Vulnerability includes capability: low knowledge of financial matters and low literacy skills. </a:t>
            </a:r>
          </a:p>
          <a:p>
            <a:pPr>
              <a:spcBef>
                <a:spcPts val="600"/>
              </a:spcBef>
              <a:buSzTx/>
              <a:buFont typeface="Wingdings" panose="05000000000000000000" pitchFamily="2" charset="2"/>
              <a:buChar char="Ø"/>
              <a:defRPr sz="2700"/>
            </a:pPr>
            <a:endParaRPr lang="en-GB" sz="2800" dirty="0"/>
          </a:p>
          <a:p>
            <a:pPr>
              <a:spcBef>
                <a:spcPts val="600"/>
              </a:spcBef>
              <a:buSzTx/>
              <a:buFont typeface="Wingdings" panose="05000000000000000000" pitchFamily="2" charset="2"/>
              <a:buChar char="Ø"/>
              <a:defRPr sz="2700"/>
            </a:pPr>
            <a:r>
              <a:rPr lang="en-GB" sz="2800" dirty="0"/>
              <a:t>Remember that the 2012 Act requires you to take into account the specific characteristics of the actual consumer. </a:t>
            </a:r>
          </a:p>
          <a:p>
            <a:pPr marL="0" indent="0">
              <a:spcBef>
                <a:spcPts val="600"/>
              </a:spcBef>
              <a:buSzTx/>
              <a:buNone/>
              <a:defRPr sz="2800"/>
            </a:pPr>
            <a:r>
              <a:rPr lang="en-GB" sz="2800" dirty="0"/>
              <a:t> </a:t>
            </a:r>
            <a:endParaRPr sz="2800" dirty="0"/>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4169561223"/>
      </p:ext>
    </p:extLst>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08" name="Title 3"/>
          <p:cNvSpPr txBox="1">
            <a:spLocks noGrp="1"/>
          </p:cNvSpPr>
          <p:nvPr>
            <p:ph type="title"/>
          </p:nvPr>
        </p:nvSpPr>
        <p:spPr>
          <a:xfrm>
            <a:off x="457200" y="-1"/>
            <a:ext cx="8229600" cy="1447801"/>
          </a:xfrm>
          <a:prstGeom prst="rect">
            <a:avLst/>
          </a:prstGeom>
        </p:spPr>
        <p:txBody>
          <a:bodyPr>
            <a:normAutofit/>
          </a:bodyPr>
          <a:lstStyle>
            <a:lvl1pPr algn="l">
              <a:defRPr b="1"/>
            </a:lvl1pPr>
          </a:lstStyle>
          <a:p>
            <a:r>
              <a:rPr lang="en-GB" dirty="0"/>
              <a:t>The illusion of communication</a:t>
            </a:r>
            <a:endParaRPr dirty="0"/>
          </a:p>
        </p:txBody>
      </p:sp>
      <p:sp>
        <p:nvSpPr>
          <p:cNvPr id="109" name="Content Placeholder 4"/>
          <p:cNvSpPr txBox="1">
            <a:spLocks noGrp="1"/>
          </p:cNvSpPr>
          <p:nvPr>
            <p:ph type="body" idx="1"/>
          </p:nvPr>
        </p:nvSpPr>
        <p:spPr>
          <a:xfrm>
            <a:off x="457200" y="1132116"/>
            <a:ext cx="8229600" cy="6074228"/>
          </a:xfrm>
          <a:prstGeom prst="rect">
            <a:avLst/>
          </a:prstGeom>
        </p:spPr>
        <p:txBody>
          <a:bodyPr>
            <a:noAutofit/>
          </a:bodyPr>
          <a:lstStyle/>
          <a:p>
            <a:pPr>
              <a:spcBef>
                <a:spcPts val="600"/>
              </a:spcBef>
              <a:buSzTx/>
              <a:buFont typeface="Wingdings" panose="05000000000000000000" pitchFamily="2" charset="2"/>
              <a:buChar char="Ø"/>
              <a:defRPr sz="2700"/>
            </a:pPr>
            <a:endParaRPr lang="en-GB" sz="2800" dirty="0"/>
          </a:p>
          <a:p>
            <a:pPr>
              <a:buFont typeface="Wingdings" panose="05000000000000000000" pitchFamily="2" charset="2"/>
              <a:buChar char="Ø"/>
            </a:pPr>
            <a:r>
              <a:rPr lang="en-GB" sz="2800" dirty="0"/>
              <a:t>You must paraphrase complicated information and apply it to the customer´s specific circumstances. </a:t>
            </a:r>
          </a:p>
          <a:p>
            <a:pPr>
              <a:buFont typeface="Wingdings" panose="05000000000000000000" pitchFamily="2" charset="2"/>
              <a:buChar char="Ø"/>
            </a:pPr>
            <a:endParaRPr lang="en-GB" sz="2800" dirty="0"/>
          </a:p>
          <a:p>
            <a:pPr>
              <a:buFont typeface="Wingdings" panose="05000000000000000000" pitchFamily="2" charset="2"/>
              <a:buChar char="Ø"/>
            </a:pPr>
            <a:r>
              <a:rPr lang="en-GB" sz="2800" dirty="0"/>
              <a:t>In other words, what this means is …</a:t>
            </a:r>
          </a:p>
          <a:p>
            <a:pPr>
              <a:buFont typeface="Wingdings" panose="05000000000000000000" pitchFamily="2" charset="2"/>
              <a:buChar char="Ø"/>
            </a:pPr>
            <a:endParaRPr lang="en-GB" sz="2800" dirty="0"/>
          </a:p>
          <a:p>
            <a:pPr>
              <a:buFont typeface="Wingdings" panose="05000000000000000000" pitchFamily="2" charset="2"/>
              <a:buChar char="Ø"/>
            </a:pPr>
            <a:r>
              <a:rPr lang="en-GB" sz="2800" dirty="0"/>
              <a:t>The way this applies to your situation is …</a:t>
            </a:r>
          </a:p>
          <a:p>
            <a:pPr marL="0" indent="0">
              <a:buNone/>
            </a:pPr>
            <a:endParaRPr lang="en-GB" sz="2800" dirty="0"/>
          </a:p>
          <a:p>
            <a:pPr>
              <a:buFont typeface="Wingdings" panose="05000000000000000000" pitchFamily="2" charset="2"/>
              <a:buChar char="Ø"/>
            </a:pPr>
            <a:r>
              <a:rPr lang="en-GB" sz="2800" dirty="0"/>
              <a:t>Concept check to ensure understanding. </a:t>
            </a:r>
          </a:p>
          <a:p>
            <a:pPr marL="0" indent="0">
              <a:spcBef>
                <a:spcPts val="600"/>
              </a:spcBef>
              <a:buSzTx/>
              <a:buNone/>
              <a:defRPr sz="2800"/>
            </a:pPr>
            <a:endParaRPr sz="2800" dirty="0"/>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921417599"/>
      </p:ext>
    </p:extLst>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08" name="Title 3"/>
          <p:cNvSpPr txBox="1">
            <a:spLocks noGrp="1"/>
          </p:cNvSpPr>
          <p:nvPr>
            <p:ph type="title"/>
          </p:nvPr>
        </p:nvSpPr>
        <p:spPr>
          <a:xfrm>
            <a:off x="457200" y="-1"/>
            <a:ext cx="8229600" cy="1447801"/>
          </a:xfrm>
          <a:prstGeom prst="rect">
            <a:avLst/>
          </a:prstGeom>
        </p:spPr>
        <p:txBody>
          <a:bodyPr>
            <a:normAutofit/>
          </a:bodyPr>
          <a:lstStyle>
            <a:lvl1pPr algn="l">
              <a:defRPr b="1"/>
            </a:lvl1pPr>
          </a:lstStyle>
          <a:p>
            <a:r>
              <a:rPr lang="en-GB" dirty="0"/>
              <a:t>The 4 levels of communication</a:t>
            </a:r>
            <a:endParaRPr dirty="0"/>
          </a:p>
        </p:txBody>
      </p:sp>
      <p:sp>
        <p:nvSpPr>
          <p:cNvPr id="109" name="Content Placeholder 4"/>
          <p:cNvSpPr txBox="1">
            <a:spLocks noGrp="1"/>
          </p:cNvSpPr>
          <p:nvPr>
            <p:ph type="body" idx="1"/>
          </p:nvPr>
        </p:nvSpPr>
        <p:spPr>
          <a:xfrm>
            <a:off x="457200" y="1132116"/>
            <a:ext cx="8229600" cy="6074228"/>
          </a:xfrm>
          <a:prstGeom prst="rect">
            <a:avLst/>
          </a:prstGeom>
        </p:spPr>
        <p:txBody>
          <a:bodyPr>
            <a:noAutofit/>
          </a:bodyPr>
          <a:lstStyle/>
          <a:p>
            <a:pPr>
              <a:spcBef>
                <a:spcPts val="600"/>
              </a:spcBef>
              <a:buSzTx/>
              <a:buFont typeface="Wingdings" panose="05000000000000000000" pitchFamily="2" charset="2"/>
              <a:buChar char="Ø"/>
              <a:defRPr sz="2700"/>
            </a:pPr>
            <a:endParaRPr lang="en-GB" sz="2800" dirty="0"/>
          </a:p>
          <a:p>
            <a:pPr marL="514350" indent="-514350">
              <a:spcBef>
                <a:spcPts val="600"/>
              </a:spcBef>
              <a:buSzTx/>
              <a:buFont typeface="+mj-lt"/>
              <a:buAutoNum type="arabicPeriod"/>
              <a:defRPr sz="2800"/>
            </a:pPr>
            <a:endParaRPr lang="en-GB" sz="2800" dirty="0"/>
          </a:p>
          <a:p>
            <a:pPr marL="514350" indent="-514350">
              <a:spcBef>
                <a:spcPts val="600"/>
              </a:spcBef>
              <a:buSzTx/>
              <a:buFont typeface="+mj-lt"/>
              <a:buAutoNum type="arabicPeriod"/>
              <a:defRPr sz="2800"/>
            </a:pPr>
            <a:r>
              <a:rPr lang="en-GB" sz="2800" dirty="0"/>
              <a:t>What I intended to say.</a:t>
            </a:r>
          </a:p>
          <a:p>
            <a:pPr marL="514350" indent="-514350">
              <a:spcBef>
                <a:spcPts val="600"/>
              </a:spcBef>
              <a:buSzTx/>
              <a:buFont typeface="+mj-lt"/>
              <a:buAutoNum type="arabicPeriod"/>
              <a:defRPr sz="2800"/>
            </a:pPr>
            <a:endParaRPr lang="en-GB" sz="2800" dirty="0"/>
          </a:p>
          <a:p>
            <a:pPr marL="514350" indent="-514350">
              <a:spcBef>
                <a:spcPts val="600"/>
              </a:spcBef>
              <a:buSzTx/>
              <a:buFont typeface="+mj-lt"/>
              <a:buAutoNum type="arabicPeriod"/>
              <a:defRPr sz="2800"/>
            </a:pPr>
            <a:r>
              <a:rPr lang="en-GB" sz="2800" dirty="0"/>
              <a:t>What I actually said.</a:t>
            </a:r>
          </a:p>
          <a:p>
            <a:pPr marL="514350" indent="-514350">
              <a:spcBef>
                <a:spcPts val="600"/>
              </a:spcBef>
              <a:buSzTx/>
              <a:buFont typeface="+mj-lt"/>
              <a:buAutoNum type="arabicPeriod"/>
              <a:defRPr sz="2800"/>
            </a:pPr>
            <a:endParaRPr lang="en-GB" sz="2800" dirty="0"/>
          </a:p>
          <a:p>
            <a:pPr marL="514350" indent="-514350">
              <a:spcBef>
                <a:spcPts val="600"/>
              </a:spcBef>
              <a:buSzTx/>
              <a:buFont typeface="+mj-lt"/>
              <a:buAutoNum type="arabicPeriod"/>
              <a:defRPr sz="2800"/>
            </a:pPr>
            <a:r>
              <a:rPr lang="en-GB" sz="2800" dirty="0"/>
              <a:t>What I </a:t>
            </a:r>
            <a:r>
              <a:rPr lang="en-GB" sz="2800" i="1" dirty="0"/>
              <a:t>think the other person understood</a:t>
            </a:r>
            <a:r>
              <a:rPr lang="en-GB" sz="2800" dirty="0"/>
              <a:t>. </a:t>
            </a:r>
          </a:p>
          <a:p>
            <a:pPr marL="514350" indent="-514350">
              <a:spcBef>
                <a:spcPts val="600"/>
              </a:spcBef>
              <a:buSzTx/>
              <a:buFont typeface="+mj-lt"/>
              <a:buAutoNum type="arabicPeriod"/>
              <a:defRPr sz="2800"/>
            </a:pPr>
            <a:endParaRPr lang="en-GB" sz="2800" dirty="0"/>
          </a:p>
          <a:p>
            <a:pPr marL="514350" indent="-514350">
              <a:spcBef>
                <a:spcPts val="600"/>
              </a:spcBef>
              <a:buSzTx/>
              <a:buFont typeface="+mj-lt"/>
              <a:buAutoNum type="arabicPeriod"/>
              <a:defRPr sz="2800"/>
            </a:pPr>
            <a:r>
              <a:rPr lang="en-GB" sz="2800" dirty="0"/>
              <a:t>What they </a:t>
            </a:r>
            <a:r>
              <a:rPr lang="en-GB" sz="2800" b="1" dirty="0"/>
              <a:t>actually understood</a:t>
            </a:r>
            <a:r>
              <a:rPr lang="en-GB" sz="2800" dirty="0"/>
              <a:t>. </a:t>
            </a:r>
            <a:endParaRPr sz="2800" dirty="0"/>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2801587480"/>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08" name="Title 3"/>
          <p:cNvSpPr txBox="1">
            <a:spLocks noGrp="1"/>
          </p:cNvSpPr>
          <p:nvPr>
            <p:ph type="title"/>
          </p:nvPr>
        </p:nvSpPr>
        <p:spPr>
          <a:prstGeom prst="rect">
            <a:avLst/>
          </a:prstGeom>
        </p:spPr>
        <p:txBody>
          <a:bodyPr/>
          <a:lstStyle>
            <a:lvl1pPr algn="l">
              <a:defRPr b="1"/>
            </a:lvl1pPr>
          </a:lstStyle>
          <a:p>
            <a:r>
              <a:rPr lang="en-GB" dirty="0"/>
              <a:t>Working in the real world</a:t>
            </a:r>
            <a:endParaRPr dirty="0"/>
          </a:p>
        </p:txBody>
      </p:sp>
      <p:sp>
        <p:nvSpPr>
          <p:cNvPr id="109" name="Content Placeholder 4"/>
          <p:cNvSpPr txBox="1">
            <a:spLocks noGrp="1"/>
          </p:cNvSpPr>
          <p:nvPr>
            <p:ph type="body" idx="1"/>
          </p:nvPr>
        </p:nvSpPr>
        <p:spPr>
          <a:xfrm>
            <a:off x="457200" y="1600200"/>
            <a:ext cx="8229600" cy="5018314"/>
          </a:xfrm>
          <a:prstGeom prst="rect">
            <a:avLst/>
          </a:prstGeom>
        </p:spPr>
        <p:txBody>
          <a:bodyPr>
            <a:normAutofit/>
          </a:bodyPr>
          <a:lstStyle/>
          <a:p>
            <a:pPr marL="0" indent="0">
              <a:spcBef>
                <a:spcPts val="600"/>
              </a:spcBef>
              <a:buSzTx/>
              <a:buNone/>
              <a:defRPr sz="2800"/>
            </a:pPr>
            <a:endParaRPr lang="en-GB" sz="2400" dirty="0"/>
          </a:p>
          <a:p>
            <a:pPr marL="0" indent="0">
              <a:spcBef>
                <a:spcPts val="600"/>
              </a:spcBef>
              <a:buSzTx/>
              <a:buNone/>
              <a:defRPr sz="2800"/>
            </a:pPr>
            <a:r>
              <a:rPr lang="en-GB" sz="2400" dirty="0"/>
              <a:t>Principle 12</a:t>
            </a:r>
          </a:p>
          <a:p>
            <a:pPr marL="0" indent="0">
              <a:spcBef>
                <a:spcPts val="600"/>
              </a:spcBef>
              <a:buSzTx/>
              <a:buNone/>
              <a:defRPr sz="2800"/>
            </a:pPr>
            <a:endParaRPr lang="en-GB" sz="2400" dirty="0"/>
          </a:p>
          <a:p>
            <a:pPr marL="0" indent="0">
              <a:spcBef>
                <a:spcPts val="600"/>
              </a:spcBef>
              <a:buSzTx/>
              <a:buNone/>
              <a:defRPr sz="2800"/>
            </a:pPr>
            <a:r>
              <a:rPr lang="en-GB" sz="2400" dirty="0"/>
              <a:t> “… </a:t>
            </a:r>
            <a:r>
              <a:rPr lang="en-GB" sz="2400" u="sng" dirty="0"/>
              <a:t>focus on the outcomes </a:t>
            </a:r>
            <a:r>
              <a:rPr lang="en-GB" sz="2400" dirty="0"/>
              <a:t>customers get, and act in a way that reflects </a:t>
            </a:r>
            <a:r>
              <a:rPr lang="en-GB" sz="2400" i="1" u="sng" dirty="0"/>
              <a:t>how consumers actually behave and transact in the real world</a:t>
            </a:r>
            <a:r>
              <a:rPr lang="en-GB" sz="2400" dirty="0"/>
              <a:t>, better enabling them to </a:t>
            </a:r>
            <a:r>
              <a:rPr lang="en-GB" sz="2400" u="sng" dirty="0"/>
              <a:t>access and assess relevant information</a:t>
            </a:r>
            <a:r>
              <a:rPr lang="en-GB" sz="2400" dirty="0"/>
              <a:t>, and to act to pursue their financial objectives.”</a:t>
            </a:r>
          </a:p>
          <a:p>
            <a:pPr marL="0" indent="0">
              <a:spcBef>
                <a:spcPts val="600"/>
              </a:spcBef>
              <a:buSzTx/>
              <a:buNone/>
              <a:defRPr sz="2800"/>
            </a:pPr>
            <a:r>
              <a:rPr lang="en-GB" sz="2900" dirty="0"/>
              <a:t> </a:t>
            </a:r>
            <a:endParaRPr sz="2900" dirty="0"/>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3949229258"/>
      </p:ext>
    </p:extLst>
  </p:cSld>
  <p:clrMapOvr>
    <a:masterClrMapping/>
  </p:clrMapOvr>
  <p:transition spd="med"/>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08" name="Title 3"/>
          <p:cNvSpPr txBox="1">
            <a:spLocks noGrp="1"/>
          </p:cNvSpPr>
          <p:nvPr>
            <p:ph type="title"/>
          </p:nvPr>
        </p:nvSpPr>
        <p:spPr>
          <a:xfrm>
            <a:off x="457200" y="0"/>
            <a:ext cx="8229600" cy="903515"/>
          </a:xfrm>
          <a:prstGeom prst="rect">
            <a:avLst/>
          </a:prstGeom>
        </p:spPr>
        <p:txBody>
          <a:bodyPr>
            <a:normAutofit/>
          </a:bodyPr>
          <a:lstStyle>
            <a:lvl1pPr algn="l">
              <a:defRPr b="1"/>
            </a:lvl1pPr>
          </a:lstStyle>
          <a:p>
            <a:r>
              <a:rPr lang="en-GB" dirty="0"/>
              <a:t>Introducing SURE</a:t>
            </a:r>
            <a:endParaRPr dirty="0"/>
          </a:p>
        </p:txBody>
      </p:sp>
      <p:sp>
        <p:nvSpPr>
          <p:cNvPr id="109" name="Content Placeholder 4"/>
          <p:cNvSpPr txBox="1">
            <a:spLocks noGrp="1"/>
          </p:cNvSpPr>
          <p:nvPr>
            <p:ph type="body" idx="1"/>
          </p:nvPr>
        </p:nvSpPr>
        <p:spPr>
          <a:xfrm>
            <a:off x="457200" y="762000"/>
            <a:ext cx="8229600" cy="6553200"/>
          </a:xfrm>
          <a:prstGeom prst="rect">
            <a:avLst/>
          </a:prstGeom>
        </p:spPr>
        <p:txBody>
          <a:bodyPr>
            <a:noAutofit/>
          </a:bodyPr>
          <a:lstStyle/>
          <a:p>
            <a:pPr marL="2308860" lvl="5" indent="0">
              <a:spcBef>
                <a:spcPts val="600"/>
              </a:spcBef>
              <a:buSzTx/>
              <a:buNone/>
              <a:defRPr sz="2800"/>
            </a:pPr>
            <a:endParaRPr lang="en-GB" sz="2800" dirty="0"/>
          </a:p>
          <a:p>
            <a:pPr marL="2308860" lvl="5" indent="0">
              <a:spcBef>
                <a:spcPts val="600"/>
              </a:spcBef>
              <a:buSzTx/>
              <a:buNone/>
              <a:defRPr sz="2800"/>
            </a:pPr>
            <a:r>
              <a:rPr lang="en-GB" sz="2800" b="1" dirty="0"/>
              <a:t>S</a:t>
            </a:r>
            <a:r>
              <a:rPr lang="en-GB" sz="2800" dirty="0"/>
              <a:t>ummarise</a:t>
            </a:r>
          </a:p>
          <a:p>
            <a:pPr marL="2308860" lvl="5" indent="0">
              <a:spcBef>
                <a:spcPts val="600"/>
              </a:spcBef>
              <a:buSzTx/>
              <a:buNone/>
              <a:defRPr sz="2800"/>
            </a:pPr>
            <a:endParaRPr lang="en-GB" sz="2800" dirty="0"/>
          </a:p>
          <a:p>
            <a:pPr marL="2308860" lvl="5" indent="0">
              <a:spcBef>
                <a:spcPts val="600"/>
              </a:spcBef>
              <a:buSzTx/>
              <a:buNone/>
              <a:defRPr sz="2800"/>
            </a:pPr>
            <a:endParaRPr lang="en-GB" sz="2800" b="1" dirty="0"/>
          </a:p>
          <a:p>
            <a:pPr marL="2308860" lvl="5" indent="0">
              <a:spcBef>
                <a:spcPts val="600"/>
              </a:spcBef>
              <a:buSzTx/>
              <a:buNone/>
              <a:defRPr sz="2800"/>
            </a:pPr>
            <a:r>
              <a:rPr lang="en-GB" sz="2800" b="1" dirty="0"/>
              <a:t>U</a:t>
            </a:r>
            <a:r>
              <a:rPr lang="en-GB" sz="2800" dirty="0"/>
              <a:t>nderstanding check</a:t>
            </a:r>
          </a:p>
          <a:p>
            <a:pPr marL="2308860" lvl="5" indent="0">
              <a:spcBef>
                <a:spcPts val="600"/>
              </a:spcBef>
              <a:buSzTx/>
              <a:buNone/>
              <a:defRPr sz="2800"/>
            </a:pPr>
            <a:endParaRPr lang="en-GB" sz="2800" dirty="0"/>
          </a:p>
          <a:p>
            <a:pPr marL="2308860" lvl="5" indent="0">
              <a:spcBef>
                <a:spcPts val="600"/>
              </a:spcBef>
              <a:buSzTx/>
              <a:buNone/>
              <a:defRPr sz="2800"/>
            </a:pPr>
            <a:endParaRPr lang="en-GB" sz="2800" dirty="0"/>
          </a:p>
          <a:p>
            <a:pPr marL="2308860" lvl="5" indent="0">
              <a:spcBef>
                <a:spcPts val="600"/>
              </a:spcBef>
              <a:buSzTx/>
              <a:buNone/>
              <a:defRPr sz="2800"/>
            </a:pPr>
            <a:r>
              <a:rPr lang="en-GB" sz="2800" b="1" dirty="0"/>
              <a:t>R</a:t>
            </a:r>
            <a:r>
              <a:rPr lang="en-GB" sz="2800" dirty="0"/>
              <a:t>epeat (client´s answer or</a:t>
            </a:r>
          </a:p>
          <a:p>
            <a:pPr marL="2308860" lvl="5" indent="0">
              <a:spcBef>
                <a:spcPts val="600"/>
              </a:spcBef>
              <a:buSzTx/>
              <a:buNone/>
              <a:defRPr sz="2800"/>
            </a:pPr>
            <a:r>
              <a:rPr lang="en-GB" sz="2800" dirty="0"/>
              <a:t>repeat advice)</a:t>
            </a:r>
          </a:p>
          <a:p>
            <a:pPr marL="2308860" lvl="5" indent="0">
              <a:spcBef>
                <a:spcPts val="600"/>
              </a:spcBef>
              <a:buSzTx/>
              <a:buNone/>
              <a:defRPr sz="2800"/>
            </a:pPr>
            <a:endParaRPr lang="en-GB" sz="2800" b="1" dirty="0"/>
          </a:p>
          <a:p>
            <a:pPr marL="2308860" lvl="5" indent="0">
              <a:spcBef>
                <a:spcPts val="600"/>
              </a:spcBef>
              <a:buSzTx/>
              <a:buNone/>
              <a:defRPr sz="2800"/>
            </a:pPr>
            <a:endParaRPr lang="en-GB" sz="2800" b="1" dirty="0"/>
          </a:p>
          <a:p>
            <a:pPr marL="2308860" lvl="5" indent="0">
              <a:spcBef>
                <a:spcPts val="600"/>
              </a:spcBef>
              <a:buSzTx/>
              <a:buNone/>
              <a:defRPr sz="2800"/>
            </a:pPr>
            <a:r>
              <a:rPr lang="en-GB" sz="2800" b="1" dirty="0"/>
              <a:t>	E</a:t>
            </a:r>
            <a:r>
              <a:rPr lang="en-GB" sz="2800" dirty="0"/>
              <a:t>mbed  </a:t>
            </a:r>
            <a:endParaRPr sz="2800" dirty="0"/>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
        <p:nvSpPr>
          <p:cNvPr id="2" name="Arrow: Down 1">
            <a:extLst>
              <a:ext uri="{FF2B5EF4-FFF2-40B4-BE49-F238E27FC236}">
                <a16:creationId xmlns:a16="http://schemas.microsoft.com/office/drawing/2014/main" id="{0B8C42B7-D808-4418-BE67-BA6A0963D32C}"/>
              </a:ext>
            </a:extLst>
          </p:cNvPr>
          <p:cNvSpPr/>
          <p:nvPr/>
        </p:nvSpPr>
        <p:spPr>
          <a:xfrm>
            <a:off x="3461657" y="1807028"/>
            <a:ext cx="484632" cy="978408"/>
          </a:xfrm>
          <a:prstGeom prst="downArrow">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9" name="Arrow: Down 8">
            <a:extLst>
              <a:ext uri="{FF2B5EF4-FFF2-40B4-BE49-F238E27FC236}">
                <a16:creationId xmlns:a16="http://schemas.microsoft.com/office/drawing/2014/main" id="{36143599-EC7D-4BD1-86F7-AEC5A66AF537}"/>
              </a:ext>
            </a:extLst>
          </p:cNvPr>
          <p:cNvSpPr/>
          <p:nvPr/>
        </p:nvSpPr>
        <p:spPr>
          <a:xfrm>
            <a:off x="3461657" y="3319489"/>
            <a:ext cx="484632" cy="978408"/>
          </a:xfrm>
          <a:prstGeom prst="downArrow">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10" name="Arrow: Down 9">
            <a:extLst>
              <a:ext uri="{FF2B5EF4-FFF2-40B4-BE49-F238E27FC236}">
                <a16:creationId xmlns:a16="http://schemas.microsoft.com/office/drawing/2014/main" id="{E47FBA82-B545-4B70-ACDF-BF693C48E80A}"/>
              </a:ext>
            </a:extLst>
          </p:cNvPr>
          <p:cNvSpPr/>
          <p:nvPr/>
        </p:nvSpPr>
        <p:spPr>
          <a:xfrm>
            <a:off x="3461657" y="5317344"/>
            <a:ext cx="484632" cy="978408"/>
          </a:xfrm>
          <a:prstGeom prst="downArrow">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Tree>
    <p:extLst>
      <p:ext uri="{BB962C8B-B14F-4D97-AF65-F5344CB8AC3E}">
        <p14:creationId xmlns:p14="http://schemas.microsoft.com/office/powerpoint/2010/main" val="40570317"/>
      </p:ext>
    </p:extLst>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22" name="Title 3"/>
          <p:cNvSpPr txBox="1">
            <a:spLocks noGrp="1"/>
          </p:cNvSpPr>
          <p:nvPr>
            <p:ph type="title"/>
          </p:nvPr>
        </p:nvSpPr>
        <p:spPr>
          <a:prstGeom prst="rect">
            <a:avLst/>
          </a:prstGeom>
        </p:spPr>
        <p:txBody>
          <a:bodyPr/>
          <a:lstStyle>
            <a:lvl1pPr algn="l">
              <a:defRPr b="1"/>
            </a:lvl1pPr>
          </a:lstStyle>
          <a:p>
            <a:r>
              <a:rPr lang="en-GB" dirty="0"/>
              <a:t>Summarise</a:t>
            </a:r>
            <a:endParaRPr dirty="0"/>
          </a:p>
        </p:txBody>
      </p:sp>
      <p:sp>
        <p:nvSpPr>
          <p:cNvPr id="123" name="Content Placeholder 4"/>
          <p:cNvSpPr txBox="1">
            <a:spLocks noGrp="1"/>
          </p:cNvSpPr>
          <p:nvPr>
            <p:ph type="body" idx="1"/>
          </p:nvPr>
        </p:nvSpPr>
        <p:spPr>
          <a:xfrm>
            <a:off x="457200" y="1600200"/>
            <a:ext cx="8229600" cy="5715000"/>
          </a:xfrm>
          <a:prstGeom prst="rect">
            <a:avLst/>
          </a:prstGeom>
        </p:spPr>
        <p:txBody>
          <a:bodyPr>
            <a:normAutofit/>
          </a:bodyPr>
          <a:lstStyle/>
          <a:p>
            <a:pPr marL="0" indent="0">
              <a:lnSpc>
                <a:spcPct val="90000"/>
              </a:lnSpc>
              <a:spcBef>
                <a:spcPts val="600"/>
              </a:spcBef>
              <a:buSzTx/>
              <a:buNone/>
              <a:defRPr sz="2800">
                <a:solidFill>
                  <a:srgbClr val="0F253F"/>
                </a:solidFill>
              </a:defRPr>
            </a:pPr>
            <a:endParaRPr lang="en-GB" sz="2400" dirty="0"/>
          </a:p>
          <a:p>
            <a:pPr>
              <a:lnSpc>
                <a:spcPct val="90000"/>
              </a:lnSpc>
              <a:spcBef>
                <a:spcPts val="600"/>
              </a:spcBef>
              <a:buSzTx/>
              <a:buFont typeface="Wingdings" panose="05000000000000000000" pitchFamily="2" charset="2"/>
              <a:buChar char="Ø"/>
              <a:defRPr sz="2800">
                <a:solidFill>
                  <a:srgbClr val="0F253F"/>
                </a:solidFill>
              </a:defRPr>
            </a:pPr>
            <a:r>
              <a:rPr lang="en-GB" sz="2400" dirty="0"/>
              <a:t>The summary should have two parts:</a:t>
            </a:r>
          </a:p>
          <a:p>
            <a:pPr>
              <a:lnSpc>
                <a:spcPct val="90000"/>
              </a:lnSpc>
              <a:spcBef>
                <a:spcPts val="600"/>
              </a:spcBef>
              <a:buSzTx/>
              <a:buFont typeface="Wingdings" panose="05000000000000000000" pitchFamily="2" charset="2"/>
              <a:buChar char="Ø"/>
              <a:defRPr sz="2800">
                <a:solidFill>
                  <a:srgbClr val="0F253F"/>
                </a:solidFill>
              </a:defRPr>
            </a:pPr>
            <a:endParaRPr lang="en-GB" sz="2400" dirty="0"/>
          </a:p>
          <a:p>
            <a:pPr marL="0" indent="0">
              <a:lnSpc>
                <a:spcPct val="90000"/>
              </a:lnSpc>
              <a:spcBef>
                <a:spcPts val="600"/>
              </a:spcBef>
              <a:buSzTx/>
              <a:buNone/>
              <a:defRPr sz="2800">
                <a:solidFill>
                  <a:srgbClr val="0F253F"/>
                </a:solidFill>
              </a:defRPr>
            </a:pPr>
            <a:r>
              <a:rPr lang="en-GB" sz="2400" dirty="0"/>
              <a:t>	1) A summary of the key points of the advice, in plain 	language.</a:t>
            </a:r>
          </a:p>
          <a:p>
            <a:pPr marL="0" indent="0">
              <a:lnSpc>
                <a:spcPct val="90000"/>
              </a:lnSpc>
              <a:spcBef>
                <a:spcPts val="600"/>
              </a:spcBef>
              <a:buSzTx/>
              <a:buNone/>
              <a:defRPr sz="2800">
                <a:solidFill>
                  <a:srgbClr val="0F253F"/>
                </a:solidFill>
              </a:defRPr>
            </a:pPr>
            <a:endParaRPr lang="en-GB" sz="2400" dirty="0"/>
          </a:p>
          <a:p>
            <a:pPr marL="0" indent="0">
              <a:lnSpc>
                <a:spcPct val="90000"/>
              </a:lnSpc>
              <a:spcBef>
                <a:spcPts val="600"/>
              </a:spcBef>
              <a:buSzTx/>
              <a:buNone/>
              <a:defRPr sz="2800">
                <a:solidFill>
                  <a:srgbClr val="0F253F"/>
                </a:solidFill>
              </a:defRPr>
            </a:pPr>
            <a:r>
              <a:rPr lang="en-GB" sz="2400" dirty="0"/>
              <a:t>	2) An explanation of how it applies to the client´s specific 	circumstances.  </a:t>
            </a:r>
          </a:p>
        </p:txBody>
      </p:sp>
      <p:pic>
        <p:nvPicPr>
          <p:cNvPr id="124"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27" name="Group 11"/>
          <p:cNvGrpSpPr/>
          <p:nvPr/>
        </p:nvGrpSpPr>
        <p:grpSpPr>
          <a:xfrm>
            <a:off x="8690059" y="-1"/>
            <a:ext cx="455550" cy="7315201"/>
            <a:chOff x="0" y="0"/>
            <a:chExt cx="455549" cy="7315200"/>
          </a:xfrm>
        </p:grpSpPr>
        <p:sp>
          <p:nvSpPr>
            <p:cNvPr id="125"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26"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cSld>
  <p:clrMapOvr>
    <a:masterClrMapping/>
  </p:clrMapOvr>
  <p:transition spd="med"/>
</p:sld>
</file>

<file path=ppt/slides/slide42.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29" name="Title 3"/>
          <p:cNvSpPr txBox="1">
            <a:spLocks noGrp="1"/>
          </p:cNvSpPr>
          <p:nvPr>
            <p:ph type="title"/>
          </p:nvPr>
        </p:nvSpPr>
        <p:spPr>
          <a:prstGeom prst="rect">
            <a:avLst/>
          </a:prstGeom>
        </p:spPr>
        <p:txBody>
          <a:bodyPr>
            <a:normAutofit/>
          </a:bodyPr>
          <a:lstStyle>
            <a:lvl1pPr algn="l">
              <a:defRPr b="1"/>
            </a:lvl1pPr>
          </a:lstStyle>
          <a:p>
            <a:r>
              <a:rPr lang="en-GB" dirty="0"/>
              <a:t>Understanding check</a:t>
            </a:r>
            <a:endParaRPr dirty="0"/>
          </a:p>
        </p:txBody>
      </p:sp>
      <p:sp>
        <p:nvSpPr>
          <p:cNvPr id="130" name="Content Placeholder 4"/>
          <p:cNvSpPr txBox="1">
            <a:spLocks noGrp="1"/>
          </p:cNvSpPr>
          <p:nvPr>
            <p:ph type="body" idx="1"/>
          </p:nvPr>
        </p:nvSpPr>
        <p:spPr>
          <a:xfrm>
            <a:off x="457200" y="1143000"/>
            <a:ext cx="8229600" cy="6172200"/>
          </a:xfrm>
          <a:prstGeom prst="rect">
            <a:avLst/>
          </a:prstGeom>
        </p:spPr>
        <p:txBody>
          <a:bodyPr>
            <a:normAutofit fontScale="92500" lnSpcReduction="10000"/>
          </a:bodyPr>
          <a:lstStyle/>
          <a:p>
            <a:pPr marL="0" indent="0">
              <a:lnSpc>
                <a:spcPct val="90000"/>
              </a:lnSpc>
              <a:buSzTx/>
              <a:buNone/>
              <a:defRPr sz="2800"/>
            </a:pPr>
            <a:endParaRPr lang="en-GB" dirty="0"/>
          </a:p>
          <a:p>
            <a:pPr>
              <a:lnSpc>
                <a:spcPct val="90000"/>
              </a:lnSpc>
              <a:buSzTx/>
              <a:buFont typeface="Wingdings" panose="05000000000000000000" pitchFamily="2" charset="2"/>
              <a:buChar char="Ø"/>
              <a:defRPr sz="2800"/>
            </a:pPr>
            <a:r>
              <a:rPr lang="en-GB" dirty="0"/>
              <a:t>It is at this point that the concept question is asked.  </a:t>
            </a:r>
          </a:p>
          <a:p>
            <a:pPr>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r>
              <a:rPr lang="en-GB" dirty="0"/>
              <a:t>You cannot “test” all of your advice but rather you need to “test” a cross-section.  </a:t>
            </a:r>
          </a:p>
          <a:p>
            <a:pPr>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r>
              <a:rPr lang="en-GB" dirty="0"/>
              <a:t>The following is important:</a:t>
            </a:r>
          </a:p>
          <a:p>
            <a:pPr>
              <a:lnSpc>
                <a:spcPct val="90000"/>
              </a:lnSpc>
              <a:buSzTx/>
              <a:buFont typeface="Wingdings" panose="05000000000000000000" pitchFamily="2" charset="2"/>
              <a:buChar char="Ø"/>
              <a:defRPr sz="2800"/>
            </a:pPr>
            <a:endParaRPr lang="en-GB" dirty="0"/>
          </a:p>
          <a:p>
            <a:pPr lvl="1">
              <a:lnSpc>
                <a:spcPct val="90000"/>
              </a:lnSpc>
              <a:buSzTx/>
              <a:buFont typeface="Wingdings" panose="05000000000000000000" pitchFamily="2" charset="2"/>
              <a:buChar char="Ø"/>
              <a:defRPr sz="2800"/>
            </a:pPr>
            <a:r>
              <a:rPr lang="en-GB" dirty="0"/>
              <a:t>Plan the questions ahead of the discussion. </a:t>
            </a:r>
          </a:p>
          <a:p>
            <a:pPr lvl="1">
              <a:lnSpc>
                <a:spcPct val="90000"/>
              </a:lnSpc>
              <a:buSzTx/>
              <a:buFont typeface="Wingdings" panose="05000000000000000000" pitchFamily="2" charset="2"/>
              <a:buChar char="Ø"/>
              <a:defRPr sz="2800"/>
            </a:pPr>
            <a:r>
              <a:rPr lang="en-GB" dirty="0"/>
              <a:t>Don´t use jargon/unfamiliar language.  </a:t>
            </a:r>
          </a:p>
          <a:p>
            <a:pPr lvl="1">
              <a:lnSpc>
                <a:spcPct val="90000"/>
              </a:lnSpc>
              <a:buSzTx/>
              <a:buFont typeface="Wingdings" panose="05000000000000000000" pitchFamily="2" charset="2"/>
              <a:buChar char="Ø"/>
              <a:defRPr sz="2800"/>
            </a:pPr>
            <a:r>
              <a:rPr lang="en-GB" dirty="0"/>
              <a:t>Ask one question at a time.  </a:t>
            </a:r>
          </a:p>
          <a:p>
            <a:pPr lvl="1">
              <a:lnSpc>
                <a:spcPct val="90000"/>
              </a:lnSpc>
              <a:buSzTx/>
              <a:buFont typeface="Wingdings" panose="05000000000000000000" pitchFamily="2" charset="2"/>
              <a:buChar char="Ø"/>
              <a:defRPr sz="2800"/>
            </a:pPr>
            <a:r>
              <a:rPr lang="en-GB" dirty="0"/>
              <a:t>Use a mix of closed questions and open/probing questions. </a:t>
            </a:r>
          </a:p>
          <a:p>
            <a:pPr lvl="1">
              <a:lnSpc>
                <a:spcPct val="90000"/>
              </a:lnSpc>
              <a:buSzTx/>
              <a:buFont typeface="Wingdings" panose="05000000000000000000" pitchFamily="2" charset="2"/>
              <a:buChar char="Ø"/>
              <a:defRPr sz="2800"/>
            </a:pPr>
            <a:r>
              <a:rPr lang="en-GB" dirty="0"/>
              <a:t>A danger with closed questions is that they have a 50% chance of getting the answer right.  Never use leading questions. </a:t>
            </a:r>
            <a:endParaRPr dirty="0"/>
          </a:p>
        </p:txBody>
      </p:sp>
      <p:pic>
        <p:nvPicPr>
          <p:cNvPr id="131"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34" name="Group 11"/>
          <p:cNvGrpSpPr/>
          <p:nvPr/>
        </p:nvGrpSpPr>
        <p:grpSpPr>
          <a:xfrm>
            <a:off x="8690059" y="-1"/>
            <a:ext cx="455550" cy="7315201"/>
            <a:chOff x="0" y="0"/>
            <a:chExt cx="455549" cy="7315200"/>
          </a:xfrm>
        </p:grpSpPr>
        <p:sp>
          <p:nvSpPr>
            <p:cNvPr id="132"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33"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cSld>
  <p:clrMapOvr>
    <a:masterClrMapping/>
  </p:clrMapOvr>
  <p:transition spd="med"/>
</p:sld>
</file>

<file path=ppt/slides/slide43.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29" name="Title 3"/>
          <p:cNvSpPr txBox="1">
            <a:spLocks noGrp="1"/>
          </p:cNvSpPr>
          <p:nvPr>
            <p:ph type="title"/>
          </p:nvPr>
        </p:nvSpPr>
        <p:spPr>
          <a:prstGeom prst="rect">
            <a:avLst/>
          </a:prstGeom>
        </p:spPr>
        <p:txBody>
          <a:bodyPr/>
          <a:lstStyle>
            <a:lvl1pPr algn="l">
              <a:defRPr b="1"/>
            </a:lvl1pPr>
          </a:lstStyle>
          <a:p>
            <a:r>
              <a:rPr lang="en-GB" dirty="0"/>
              <a:t>Repeat </a:t>
            </a:r>
            <a:endParaRPr dirty="0"/>
          </a:p>
        </p:txBody>
      </p:sp>
      <p:sp>
        <p:nvSpPr>
          <p:cNvPr id="130" name="Content Placeholder 4"/>
          <p:cNvSpPr txBox="1">
            <a:spLocks noGrp="1"/>
          </p:cNvSpPr>
          <p:nvPr>
            <p:ph type="body" idx="1"/>
          </p:nvPr>
        </p:nvSpPr>
        <p:spPr>
          <a:xfrm>
            <a:off x="457200" y="1143000"/>
            <a:ext cx="8229600" cy="6172200"/>
          </a:xfrm>
          <a:prstGeom prst="rect">
            <a:avLst/>
          </a:prstGeom>
        </p:spPr>
        <p:txBody>
          <a:bodyPr/>
          <a:lstStyle/>
          <a:p>
            <a:pPr marL="0" indent="0">
              <a:lnSpc>
                <a:spcPct val="90000"/>
              </a:lnSpc>
              <a:buSzTx/>
              <a:buNone/>
              <a:defRPr sz="2800"/>
            </a:pPr>
            <a:endParaRPr lang="en-GB" dirty="0"/>
          </a:p>
          <a:p>
            <a:pPr marL="0" indent="0">
              <a:lnSpc>
                <a:spcPct val="90000"/>
              </a:lnSpc>
              <a:buSzTx/>
              <a:buNone/>
              <a:defRPr sz="2800"/>
            </a:pPr>
            <a:endParaRPr lang="en-GB" dirty="0"/>
          </a:p>
          <a:p>
            <a:pPr marL="0" indent="0">
              <a:lnSpc>
                <a:spcPct val="90000"/>
              </a:lnSpc>
              <a:buSzTx/>
              <a:buNone/>
              <a:defRPr sz="2800"/>
            </a:pPr>
            <a:endParaRPr lang="en-GB" dirty="0"/>
          </a:p>
          <a:p>
            <a:pPr>
              <a:lnSpc>
                <a:spcPct val="90000"/>
              </a:lnSpc>
              <a:buSzTx/>
              <a:buFont typeface="Wingdings" panose="05000000000000000000" pitchFamily="2" charset="2"/>
              <a:buChar char="Ø"/>
              <a:defRPr sz="2800"/>
            </a:pPr>
            <a:r>
              <a:rPr lang="en-GB" dirty="0"/>
              <a:t>If the client answers correctly, acknowledge and repeat the advice.</a:t>
            </a:r>
          </a:p>
          <a:p>
            <a:pPr lvl="1">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r>
              <a:rPr lang="en-GB" dirty="0"/>
              <a:t>If the client doesn´t answer correctly, repeat the advice and repeat the same concept checking question.  </a:t>
            </a:r>
          </a:p>
        </p:txBody>
      </p:sp>
      <p:pic>
        <p:nvPicPr>
          <p:cNvPr id="131"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34" name="Group 11"/>
          <p:cNvGrpSpPr/>
          <p:nvPr/>
        </p:nvGrpSpPr>
        <p:grpSpPr>
          <a:xfrm>
            <a:off x="8690059" y="-1"/>
            <a:ext cx="455550" cy="7315201"/>
            <a:chOff x="0" y="0"/>
            <a:chExt cx="455549" cy="7315200"/>
          </a:xfrm>
        </p:grpSpPr>
        <p:sp>
          <p:nvSpPr>
            <p:cNvPr id="132"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33"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2321010330"/>
      </p:ext>
    </p:extLst>
  </p:cSld>
  <p:clrMapOvr>
    <a:masterClrMapping/>
  </p:clrMapOvr>
  <p:transition spd="med"/>
</p:sld>
</file>

<file path=ppt/slides/slide44.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29" name="Title 3"/>
          <p:cNvSpPr txBox="1">
            <a:spLocks noGrp="1"/>
          </p:cNvSpPr>
          <p:nvPr>
            <p:ph type="title"/>
          </p:nvPr>
        </p:nvSpPr>
        <p:spPr>
          <a:prstGeom prst="rect">
            <a:avLst/>
          </a:prstGeom>
        </p:spPr>
        <p:txBody>
          <a:bodyPr/>
          <a:lstStyle>
            <a:lvl1pPr algn="l">
              <a:defRPr b="1"/>
            </a:lvl1pPr>
          </a:lstStyle>
          <a:p>
            <a:r>
              <a:rPr lang="en-GB" dirty="0"/>
              <a:t>Embed </a:t>
            </a:r>
            <a:endParaRPr dirty="0"/>
          </a:p>
        </p:txBody>
      </p:sp>
      <p:sp>
        <p:nvSpPr>
          <p:cNvPr id="130" name="Content Placeholder 4"/>
          <p:cNvSpPr txBox="1">
            <a:spLocks noGrp="1"/>
          </p:cNvSpPr>
          <p:nvPr>
            <p:ph type="body" idx="1"/>
          </p:nvPr>
        </p:nvSpPr>
        <p:spPr>
          <a:xfrm>
            <a:off x="457200" y="1513114"/>
            <a:ext cx="8229600" cy="5802086"/>
          </a:xfrm>
          <a:prstGeom prst="rect">
            <a:avLst/>
          </a:prstGeom>
        </p:spPr>
        <p:txBody>
          <a:bodyPr/>
          <a:lstStyle/>
          <a:p>
            <a:pPr marL="0" indent="0">
              <a:lnSpc>
                <a:spcPct val="90000"/>
              </a:lnSpc>
              <a:buSzTx/>
              <a:buNone/>
              <a:defRPr sz="2800"/>
            </a:pPr>
            <a:endParaRPr lang="en-GB" dirty="0"/>
          </a:p>
          <a:p>
            <a:pPr marL="0" indent="0">
              <a:lnSpc>
                <a:spcPct val="90000"/>
              </a:lnSpc>
              <a:buSzTx/>
              <a:buNone/>
              <a:defRPr sz="2800"/>
            </a:pPr>
            <a:endParaRPr lang="en-GB" dirty="0"/>
          </a:p>
          <a:p>
            <a:pPr>
              <a:lnSpc>
                <a:spcPct val="90000"/>
              </a:lnSpc>
              <a:buSzTx/>
              <a:buFont typeface="Wingdings" panose="05000000000000000000" pitchFamily="2" charset="2"/>
              <a:buChar char="Ø"/>
              <a:defRPr sz="2800"/>
            </a:pPr>
            <a:r>
              <a:rPr lang="en-GB" dirty="0"/>
              <a:t>This will occur naturally through the repetition and questioning.  </a:t>
            </a:r>
          </a:p>
          <a:p>
            <a:pPr>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r>
              <a:rPr lang="en-GB" dirty="0"/>
              <a:t>If you follow the S, U &amp; R of SURE, you can be confident that the knowledge has been embedded in the client´s mind and it has been understood.   </a:t>
            </a:r>
          </a:p>
          <a:p>
            <a:pPr>
              <a:lnSpc>
                <a:spcPct val="90000"/>
              </a:lnSpc>
              <a:buSzTx/>
              <a:buFont typeface="Wingdings" panose="05000000000000000000" pitchFamily="2" charset="2"/>
              <a:buChar char="Ø"/>
              <a:defRPr sz="2800"/>
            </a:pPr>
            <a:endParaRPr lang="en-GB" dirty="0"/>
          </a:p>
          <a:p>
            <a:pPr marL="0" indent="0">
              <a:lnSpc>
                <a:spcPct val="90000"/>
              </a:lnSpc>
              <a:buSzTx/>
              <a:buNone/>
              <a:defRPr sz="2800"/>
            </a:pPr>
            <a:endParaRPr lang="en-GB" dirty="0"/>
          </a:p>
          <a:p>
            <a:pPr marL="0" indent="0">
              <a:lnSpc>
                <a:spcPct val="90000"/>
              </a:lnSpc>
              <a:buSzTx/>
              <a:buNone/>
              <a:defRPr sz="2800"/>
            </a:pPr>
            <a:endParaRPr lang="en-GB" dirty="0"/>
          </a:p>
          <a:p>
            <a:pPr lvl="1">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endParaRPr lang="en-GB" dirty="0"/>
          </a:p>
        </p:txBody>
      </p:sp>
      <p:pic>
        <p:nvPicPr>
          <p:cNvPr id="131"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34" name="Group 11"/>
          <p:cNvGrpSpPr/>
          <p:nvPr/>
        </p:nvGrpSpPr>
        <p:grpSpPr>
          <a:xfrm>
            <a:off x="8690059" y="-1"/>
            <a:ext cx="455550" cy="7315201"/>
            <a:chOff x="0" y="0"/>
            <a:chExt cx="455549" cy="7315200"/>
          </a:xfrm>
        </p:grpSpPr>
        <p:sp>
          <p:nvSpPr>
            <p:cNvPr id="132"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33"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2180452851"/>
      </p:ext>
    </p:extLst>
  </p:cSld>
  <p:clrMapOvr>
    <a:masterClrMapping/>
  </p:clrMapOvr>
  <p:transition spd="med"/>
</p:sld>
</file>

<file path=ppt/slides/slide45.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29" name="Title 3"/>
          <p:cNvSpPr txBox="1">
            <a:spLocks noGrp="1"/>
          </p:cNvSpPr>
          <p:nvPr>
            <p:ph type="title"/>
          </p:nvPr>
        </p:nvSpPr>
        <p:spPr>
          <a:prstGeom prst="rect">
            <a:avLst/>
          </a:prstGeom>
        </p:spPr>
        <p:txBody>
          <a:bodyPr/>
          <a:lstStyle>
            <a:lvl1pPr algn="l">
              <a:defRPr b="1"/>
            </a:lvl1pPr>
          </a:lstStyle>
          <a:p>
            <a:r>
              <a:rPr lang="en-GB" dirty="0"/>
              <a:t>A practical example </a:t>
            </a:r>
            <a:endParaRPr dirty="0"/>
          </a:p>
        </p:txBody>
      </p:sp>
      <p:sp>
        <p:nvSpPr>
          <p:cNvPr id="130" name="Content Placeholder 4"/>
          <p:cNvSpPr txBox="1">
            <a:spLocks noGrp="1"/>
          </p:cNvSpPr>
          <p:nvPr>
            <p:ph type="body" idx="1"/>
          </p:nvPr>
        </p:nvSpPr>
        <p:spPr>
          <a:xfrm>
            <a:off x="457200" y="1513114"/>
            <a:ext cx="8229600" cy="5802086"/>
          </a:xfrm>
          <a:prstGeom prst="rect">
            <a:avLst/>
          </a:prstGeom>
        </p:spPr>
        <p:txBody>
          <a:bodyPr/>
          <a:lstStyle/>
          <a:p>
            <a:pPr marL="0" indent="0">
              <a:lnSpc>
                <a:spcPct val="90000"/>
              </a:lnSpc>
              <a:buSzTx/>
              <a:buNone/>
              <a:defRPr sz="2800"/>
            </a:pPr>
            <a:endParaRPr lang="en-GB" sz="2800" dirty="0"/>
          </a:p>
          <a:p>
            <a:pPr marL="0" indent="0">
              <a:lnSpc>
                <a:spcPct val="90000"/>
              </a:lnSpc>
              <a:buSzTx/>
              <a:buNone/>
              <a:defRPr sz="2800"/>
            </a:pPr>
            <a:endParaRPr lang="en-GB" sz="2800" dirty="0"/>
          </a:p>
          <a:p>
            <a:pPr marL="0" indent="0">
              <a:lnSpc>
                <a:spcPct val="90000"/>
              </a:lnSpc>
              <a:buSzTx/>
              <a:buNone/>
              <a:defRPr sz="2800"/>
            </a:pPr>
            <a:r>
              <a:rPr lang="en-GB" sz="2800" i="1" dirty="0"/>
              <a:t>The due observance and fulfilment of the terms so far as they relate to anything to be done or complied with by the Insured and the truth of the statements and answers in the Proposal shall be conditions precedent to any liability of the Company to make any payment under this policy.  </a:t>
            </a:r>
          </a:p>
          <a:p>
            <a:pPr marL="0" indent="0">
              <a:lnSpc>
                <a:spcPct val="90000"/>
              </a:lnSpc>
              <a:buSzTx/>
              <a:buNone/>
              <a:defRPr sz="2800"/>
            </a:pPr>
            <a:endParaRPr lang="en-GB" dirty="0"/>
          </a:p>
          <a:p>
            <a:pPr marL="0" indent="0" algn="ctr">
              <a:lnSpc>
                <a:spcPct val="90000"/>
              </a:lnSpc>
              <a:buSzTx/>
              <a:buNone/>
              <a:defRPr sz="2800"/>
            </a:pPr>
            <a:r>
              <a:rPr lang="en-GB" sz="1600" i="1" dirty="0"/>
              <a:t>Taken from ‘Language on Trial’ by the Plain English Campaign </a:t>
            </a:r>
          </a:p>
          <a:p>
            <a:pPr marL="0" indent="0">
              <a:lnSpc>
                <a:spcPct val="90000"/>
              </a:lnSpc>
              <a:buSzTx/>
              <a:buNone/>
              <a:defRPr sz="2800"/>
            </a:pPr>
            <a:endParaRPr lang="en-GB" dirty="0"/>
          </a:p>
          <a:p>
            <a:pPr marL="0" indent="0">
              <a:lnSpc>
                <a:spcPct val="90000"/>
              </a:lnSpc>
              <a:buSzTx/>
              <a:buNone/>
              <a:defRPr sz="2800"/>
            </a:pPr>
            <a:endParaRPr lang="en-GB" dirty="0"/>
          </a:p>
          <a:p>
            <a:pPr marL="0" indent="0">
              <a:lnSpc>
                <a:spcPct val="90000"/>
              </a:lnSpc>
              <a:buSzTx/>
              <a:buNone/>
              <a:defRPr sz="2800"/>
            </a:pPr>
            <a:endParaRPr lang="en-GB" dirty="0"/>
          </a:p>
          <a:p>
            <a:pPr lvl="1">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endParaRPr lang="en-GB" dirty="0"/>
          </a:p>
        </p:txBody>
      </p:sp>
      <p:pic>
        <p:nvPicPr>
          <p:cNvPr id="131"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34" name="Group 11"/>
          <p:cNvGrpSpPr/>
          <p:nvPr/>
        </p:nvGrpSpPr>
        <p:grpSpPr>
          <a:xfrm>
            <a:off x="8690059" y="-1"/>
            <a:ext cx="455550" cy="7315201"/>
            <a:chOff x="0" y="0"/>
            <a:chExt cx="455549" cy="7315200"/>
          </a:xfrm>
        </p:grpSpPr>
        <p:sp>
          <p:nvSpPr>
            <p:cNvPr id="132"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33"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1111261463"/>
      </p:ext>
    </p:extLst>
  </p:cSld>
  <p:clrMapOvr>
    <a:masterClrMapping/>
  </p:clrMapOvr>
  <p:transition spd="med"/>
</p:sld>
</file>

<file path=ppt/slides/slide46.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30" name="Content Placeholder 4"/>
          <p:cNvSpPr txBox="1">
            <a:spLocks noGrp="1"/>
          </p:cNvSpPr>
          <p:nvPr>
            <p:ph type="body" idx="1"/>
          </p:nvPr>
        </p:nvSpPr>
        <p:spPr>
          <a:xfrm>
            <a:off x="166396" y="0"/>
            <a:ext cx="8229600" cy="7315200"/>
          </a:xfrm>
          <a:prstGeom prst="rect">
            <a:avLst/>
          </a:prstGeom>
        </p:spPr>
        <p:txBody>
          <a:bodyPr>
            <a:normAutofit fontScale="92500" lnSpcReduction="20000"/>
          </a:bodyPr>
          <a:lstStyle/>
          <a:p>
            <a:pPr marL="0" indent="0" algn="ctr">
              <a:lnSpc>
                <a:spcPct val="90000"/>
              </a:lnSpc>
              <a:buSzTx/>
              <a:buNone/>
              <a:defRPr sz="2800"/>
            </a:pPr>
            <a:r>
              <a:rPr lang="en-GB" sz="2600" b="1" dirty="0"/>
              <a:t>Summarise</a:t>
            </a:r>
          </a:p>
          <a:p>
            <a:pPr marL="0" indent="0">
              <a:buNone/>
            </a:pPr>
            <a:r>
              <a:rPr lang="en-GB" sz="2600" dirty="0"/>
              <a:t>The insurer will only pay if you keep to the terms of the policy and the statements and answers in your proposal are true. </a:t>
            </a:r>
          </a:p>
          <a:p>
            <a:pPr marL="0" indent="0">
              <a:buNone/>
            </a:pPr>
            <a:endParaRPr lang="en-GB" sz="2600" dirty="0"/>
          </a:p>
          <a:p>
            <a:pPr marL="0" indent="0" algn="ctr">
              <a:buNone/>
            </a:pPr>
            <a:r>
              <a:rPr lang="en-GB" sz="2600" b="1" dirty="0"/>
              <a:t>Understanding check</a:t>
            </a:r>
          </a:p>
          <a:p>
            <a:pPr marL="0" indent="0">
              <a:buNone/>
            </a:pPr>
            <a:r>
              <a:rPr lang="en-GB" sz="2600" dirty="0"/>
              <a:t>Can the insurer refuse to pay if you don´t keep to the terms of the policy? (closed)</a:t>
            </a:r>
          </a:p>
          <a:p>
            <a:pPr marL="0" indent="0">
              <a:buNone/>
            </a:pPr>
            <a:r>
              <a:rPr lang="en-GB" sz="2600" dirty="0"/>
              <a:t>What will happen if the statements and answers in your proposal aren´t true? (open)</a:t>
            </a:r>
          </a:p>
          <a:p>
            <a:pPr marL="0" indent="0">
              <a:buNone/>
            </a:pPr>
            <a:endParaRPr lang="en-GB" sz="2600" dirty="0"/>
          </a:p>
          <a:p>
            <a:pPr marL="0" indent="0" algn="ctr">
              <a:buNone/>
            </a:pPr>
            <a:r>
              <a:rPr lang="en-GB" sz="2600" b="1" dirty="0"/>
              <a:t>Repeat</a:t>
            </a:r>
          </a:p>
          <a:p>
            <a:pPr marL="0" indent="0">
              <a:buNone/>
            </a:pPr>
            <a:r>
              <a:rPr lang="en-GB" sz="2600" dirty="0"/>
              <a:t>That´s right, if the statements and answers in your proposal aren´t true, the insurer may refuse to pay.</a:t>
            </a:r>
          </a:p>
          <a:p>
            <a:pPr marL="0" indent="0">
              <a:buNone/>
            </a:pPr>
            <a:r>
              <a:rPr lang="en-GB" sz="2600" dirty="0"/>
              <a:t>or</a:t>
            </a:r>
          </a:p>
          <a:p>
            <a:pPr marL="0" indent="0">
              <a:buNone/>
            </a:pPr>
            <a:r>
              <a:rPr lang="en-GB" sz="2600" dirty="0"/>
              <a:t>Unfortunately, that isn´t correct.  Together, let´s look again at the term … (use inclusive language and ask the question again). </a:t>
            </a:r>
          </a:p>
          <a:p>
            <a:pPr marL="0" indent="0">
              <a:buNone/>
            </a:pPr>
            <a:endParaRPr lang="en-GB" sz="2600" dirty="0"/>
          </a:p>
          <a:p>
            <a:pPr marL="0" indent="0" algn="ctr">
              <a:buNone/>
            </a:pPr>
            <a:r>
              <a:rPr lang="en-GB" sz="2600" b="1" dirty="0"/>
              <a:t>Embed</a:t>
            </a:r>
          </a:p>
          <a:p>
            <a:pPr marL="0" indent="0" algn="ctr">
              <a:buNone/>
            </a:pPr>
            <a:r>
              <a:rPr lang="en-GB" sz="2600" dirty="0"/>
              <a:t>Hey presto! </a:t>
            </a:r>
          </a:p>
          <a:p>
            <a:pPr marL="0" indent="0">
              <a:lnSpc>
                <a:spcPct val="90000"/>
              </a:lnSpc>
              <a:buSzTx/>
              <a:buNone/>
              <a:defRPr sz="2800"/>
            </a:pPr>
            <a:endParaRPr lang="en-GB" dirty="0"/>
          </a:p>
          <a:p>
            <a:pPr marL="0" indent="0">
              <a:lnSpc>
                <a:spcPct val="90000"/>
              </a:lnSpc>
              <a:buSzTx/>
              <a:buNone/>
              <a:defRPr sz="2800"/>
            </a:pPr>
            <a:endParaRPr lang="en-GB" dirty="0"/>
          </a:p>
          <a:p>
            <a:pPr marL="0" indent="0">
              <a:lnSpc>
                <a:spcPct val="90000"/>
              </a:lnSpc>
              <a:buSzTx/>
              <a:buNone/>
              <a:defRPr sz="2800"/>
            </a:pPr>
            <a:endParaRPr lang="en-GB" dirty="0"/>
          </a:p>
          <a:p>
            <a:pPr marL="0" indent="0">
              <a:lnSpc>
                <a:spcPct val="90000"/>
              </a:lnSpc>
              <a:buSzTx/>
              <a:buNone/>
              <a:defRPr sz="2800"/>
            </a:pPr>
            <a:endParaRPr lang="en-GB" dirty="0"/>
          </a:p>
          <a:p>
            <a:pPr lvl="1">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endParaRPr lang="en-GB" dirty="0"/>
          </a:p>
        </p:txBody>
      </p:sp>
      <p:pic>
        <p:nvPicPr>
          <p:cNvPr id="131"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34" name="Group 11"/>
          <p:cNvGrpSpPr/>
          <p:nvPr/>
        </p:nvGrpSpPr>
        <p:grpSpPr>
          <a:xfrm>
            <a:off x="8690059" y="-1"/>
            <a:ext cx="455550" cy="7315201"/>
            <a:chOff x="0" y="0"/>
            <a:chExt cx="455549" cy="7315200"/>
          </a:xfrm>
        </p:grpSpPr>
        <p:sp>
          <p:nvSpPr>
            <p:cNvPr id="132"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33"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2573580855"/>
      </p:ext>
    </p:extLst>
  </p:cSld>
  <p:clrMapOvr>
    <a:masterClrMapping/>
  </p:clrMapOvr>
  <p:transition spd="med"/>
</p:sld>
</file>

<file path=ppt/slides/slide47.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30" name="Content Placeholder 4"/>
          <p:cNvSpPr txBox="1">
            <a:spLocks noGrp="1"/>
          </p:cNvSpPr>
          <p:nvPr>
            <p:ph type="body" idx="1"/>
          </p:nvPr>
        </p:nvSpPr>
        <p:spPr>
          <a:xfrm>
            <a:off x="166396" y="0"/>
            <a:ext cx="8229600" cy="7315200"/>
          </a:xfrm>
          <a:prstGeom prst="rect">
            <a:avLst/>
          </a:prstGeom>
        </p:spPr>
        <p:txBody>
          <a:bodyPr>
            <a:normAutofit fontScale="92500" lnSpcReduction="10000"/>
          </a:bodyPr>
          <a:lstStyle/>
          <a:p>
            <a:pPr marL="0" indent="0" algn="ctr">
              <a:lnSpc>
                <a:spcPct val="90000"/>
              </a:lnSpc>
              <a:buSzTx/>
              <a:buNone/>
              <a:defRPr sz="2800"/>
            </a:pPr>
            <a:r>
              <a:rPr lang="en-GB" sz="2600" b="1" dirty="0"/>
              <a:t>Summarise</a:t>
            </a:r>
          </a:p>
          <a:p>
            <a:pPr marL="0" indent="0">
              <a:buNone/>
            </a:pPr>
            <a:r>
              <a:rPr lang="en-GB" sz="2600" dirty="0"/>
              <a:t>Some of the advantages of moving cash into bonds are x, y and z. </a:t>
            </a:r>
          </a:p>
          <a:p>
            <a:pPr marL="0" indent="0">
              <a:buNone/>
            </a:pPr>
            <a:endParaRPr lang="en-GB" sz="2600" dirty="0"/>
          </a:p>
          <a:p>
            <a:pPr marL="0" indent="0" algn="ctr">
              <a:buNone/>
            </a:pPr>
            <a:r>
              <a:rPr lang="en-GB" sz="2600" b="1" dirty="0"/>
              <a:t>Understanding check</a:t>
            </a:r>
          </a:p>
          <a:p>
            <a:pPr marL="0" indent="0">
              <a:buNone/>
            </a:pPr>
            <a:r>
              <a:rPr lang="en-GB" sz="2600" dirty="0"/>
              <a:t>Is y one of the advantages of moving cash into bonds? (closed)</a:t>
            </a:r>
          </a:p>
          <a:p>
            <a:pPr marL="0" indent="0">
              <a:buNone/>
            </a:pPr>
            <a:r>
              <a:rPr lang="en-GB" sz="2600" dirty="0"/>
              <a:t>Can you remind me of one of the advantages of moving cash into bonds? (open)</a:t>
            </a:r>
          </a:p>
          <a:p>
            <a:pPr marL="0" indent="0">
              <a:buNone/>
            </a:pPr>
            <a:endParaRPr lang="en-GB" sz="2600" dirty="0"/>
          </a:p>
          <a:p>
            <a:pPr marL="0" indent="0" algn="ctr">
              <a:buNone/>
            </a:pPr>
            <a:r>
              <a:rPr lang="en-GB" sz="2600" b="1" dirty="0"/>
              <a:t>Repeat</a:t>
            </a:r>
          </a:p>
          <a:p>
            <a:pPr marL="0" indent="0">
              <a:buNone/>
            </a:pPr>
            <a:r>
              <a:rPr lang="en-GB" sz="2600" dirty="0"/>
              <a:t>That´s right, one of the advantages of moving cash into bonds is y.</a:t>
            </a:r>
          </a:p>
          <a:p>
            <a:pPr marL="0" indent="0">
              <a:buNone/>
            </a:pPr>
            <a:r>
              <a:rPr lang="en-GB" sz="2600" dirty="0"/>
              <a:t>or</a:t>
            </a:r>
          </a:p>
          <a:p>
            <a:pPr marL="0" indent="0">
              <a:buNone/>
            </a:pPr>
            <a:r>
              <a:rPr lang="en-GB" sz="2600" dirty="0"/>
              <a:t>Unfortunately, that isn´t correct.  Together, let´s look again at the advantages of moving cash into bonds … (use inclusive language and ask the question again). </a:t>
            </a:r>
          </a:p>
          <a:p>
            <a:pPr marL="0" indent="0">
              <a:buNone/>
            </a:pPr>
            <a:endParaRPr lang="en-GB" sz="2600" dirty="0"/>
          </a:p>
          <a:p>
            <a:pPr marL="0" indent="0" algn="ctr">
              <a:buNone/>
            </a:pPr>
            <a:r>
              <a:rPr lang="en-GB" sz="2600" b="1" dirty="0"/>
              <a:t>Embed</a:t>
            </a:r>
          </a:p>
          <a:p>
            <a:pPr marL="0" indent="0" algn="ctr">
              <a:buNone/>
            </a:pPr>
            <a:r>
              <a:rPr lang="en-GB" sz="2600" dirty="0"/>
              <a:t>Hey presto! </a:t>
            </a:r>
          </a:p>
          <a:p>
            <a:pPr marL="0" indent="0">
              <a:lnSpc>
                <a:spcPct val="90000"/>
              </a:lnSpc>
              <a:buSzTx/>
              <a:buNone/>
              <a:defRPr sz="2800"/>
            </a:pPr>
            <a:endParaRPr lang="en-GB" dirty="0"/>
          </a:p>
          <a:p>
            <a:pPr marL="0" indent="0">
              <a:lnSpc>
                <a:spcPct val="90000"/>
              </a:lnSpc>
              <a:buSzTx/>
              <a:buNone/>
              <a:defRPr sz="2800"/>
            </a:pPr>
            <a:endParaRPr lang="en-GB" dirty="0"/>
          </a:p>
          <a:p>
            <a:pPr marL="0" indent="0">
              <a:lnSpc>
                <a:spcPct val="90000"/>
              </a:lnSpc>
              <a:buSzTx/>
              <a:buNone/>
              <a:defRPr sz="2800"/>
            </a:pPr>
            <a:endParaRPr lang="en-GB" dirty="0"/>
          </a:p>
          <a:p>
            <a:pPr marL="0" indent="0">
              <a:lnSpc>
                <a:spcPct val="90000"/>
              </a:lnSpc>
              <a:buSzTx/>
              <a:buNone/>
              <a:defRPr sz="2800"/>
            </a:pPr>
            <a:endParaRPr lang="en-GB" dirty="0"/>
          </a:p>
          <a:p>
            <a:pPr lvl="1">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endParaRPr lang="en-GB" dirty="0"/>
          </a:p>
        </p:txBody>
      </p:sp>
      <p:pic>
        <p:nvPicPr>
          <p:cNvPr id="131"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34" name="Group 11"/>
          <p:cNvGrpSpPr/>
          <p:nvPr/>
        </p:nvGrpSpPr>
        <p:grpSpPr>
          <a:xfrm>
            <a:off x="8690059" y="-1"/>
            <a:ext cx="455550" cy="7315201"/>
            <a:chOff x="0" y="0"/>
            <a:chExt cx="455549" cy="7315200"/>
          </a:xfrm>
        </p:grpSpPr>
        <p:sp>
          <p:nvSpPr>
            <p:cNvPr id="132"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33"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2268679557"/>
      </p:ext>
    </p:extLst>
  </p:cSld>
  <p:clrMapOvr>
    <a:masterClrMapping/>
  </p:clrMapOvr>
  <p:transition spd="med"/>
</p:sld>
</file>

<file path=ppt/slides/slide48.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29" name="Title 3"/>
          <p:cNvSpPr txBox="1">
            <a:spLocks noGrp="1"/>
          </p:cNvSpPr>
          <p:nvPr>
            <p:ph type="title"/>
          </p:nvPr>
        </p:nvSpPr>
        <p:spPr>
          <a:prstGeom prst="rect">
            <a:avLst/>
          </a:prstGeom>
        </p:spPr>
        <p:txBody>
          <a:bodyPr/>
          <a:lstStyle>
            <a:lvl1pPr algn="l">
              <a:defRPr b="1"/>
            </a:lvl1pPr>
          </a:lstStyle>
          <a:p>
            <a:r>
              <a:rPr lang="en-GB" dirty="0"/>
              <a:t>Summary </a:t>
            </a:r>
            <a:endParaRPr dirty="0"/>
          </a:p>
        </p:txBody>
      </p:sp>
      <p:sp>
        <p:nvSpPr>
          <p:cNvPr id="130" name="Content Placeholder 4"/>
          <p:cNvSpPr txBox="1">
            <a:spLocks noGrp="1"/>
          </p:cNvSpPr>
          <p:nvPr>
            <p:ph type="body" idx="1"/>
          </p:nvPr>
        </p:nvSpPr>
        <p:spPr>
          <a:xfrm>
            <a:off x="457200" y="1513114"/>
            <a:ext cx="8229600" cy="5802086"/>
          </a:xfrm>
          <a:prstGeom prst="rect">
            <a:avLst/>
          </a:prstGeom>
        </p:spPr>
        <p:txBody>
          <a:bodyPr/>
          <a:lstStyle/>
          <a:p>
            <a:pPr>
              <a:lnSpc>
                <a:spcPct val="90000"/>
              </a:lnSpc>
              <a:buSzTx/>
              <a:buFont typeface="Wingdings" panose="05000000000000000000" pitchFamily="2" charset="2"/>
              <a:buChar char="Ø"/>
              <a:defRPr sz="2800"/>
            </a:pPr>
            <a:endParaRPr lang="en-GB" dirty="0"/>
          </a:p>
          <a:p>
            <a:pPr marL="0" indent="0">
              <a:lnSpc>
                <a:spcPct val="90000"/>
              </a:lnSpc>
              <a:buSzTx/>
              <a:buNone/>
              <a:defRPr sz="2800"/>
            </a:pPr>
            <a:endParaRPr lang="en-GB" dirty="0"/>
          </a:p>
          <a:p>
            <a:pPr>
              <a:lnSpc>
                <a:spcPct val="90000"/>
              </a:lnSpc>
              <a:buSzTx/>
              <a:buFont typeface="Wingdings" panose="05000000000000000000" pitchFamily="2" charset="2"/>
              <a:buChar char="Ø"/>
              <a:defRPr sz="2800"/>
            </a:pPr>
            <a:r>
              <a:rPr lang="en-GB" dirty="0"/>
              <a:t>Without some form of unobtrusive testing we cannot be confident that the client has listened to, and understood, our advice.  </a:t>
            </a:r>
          </a:p>
          <a:p>
            <a:pPr>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r>
              <a:rPr lang="en-GB" dirty="0"/>
              <a:t>We need to prepare the questions we ask.  </a:t>
            </a:r>
          </a:p>
          <a:p>
            <a:pPr>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r>
              <a:rPr lang="en-GB" dirty="0"/>
              <a:t>The SURE technique will improve relationships and increase trust and loyalty. </a:t>
            </a:r>
          </a:p>
          <a:p>
            <a:pPr>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endParaRPr lang="en-GB" dirty="0"/>
          </a:p>
          <a:p>
            <a:pPr lvl="1">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endParaRPr lang="en-GB" dirty="0"/>
          </a:p>
        </p:txBody>
      </p:sp>
      <p:pic>
        <p:nvPicPr>
          <p:cNvPr id="131"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34" name="Group 11"/>
          <p:cNvGrpSpPr/>
          <p:nvPr/>
        </p:nvGrpSpPr>
        <p:grpSpPr>
          <a:xfrm>
            <a:off x="8690059" y="-1"/>
            <a:ext cx="455550" cy="7315201"/>
            <a:chOff x="0" y="0"/>
            <a:chExt cx="455549" cy="7315200"/>
          </a:xfrm>
        </p:grpSpPr>
        <p:sp>
          <p:nvSpPr>
            <p:cNvPr id="132"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33"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1165940079"/>
      </p:ext>
    </p:extLst>
  </p:cSld>
  <p:clrMapOvr>
    <a:masterClrMapping/>
  </p:clrMapOvr>
  <p:transition spd="med"/>
</p:sld>
</file>

<file path=ppt/slides/slide49.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pic>
        <p:nvPicPr>
          <p:cNvPr id="185" name="Picture 14" descr="Picture 14"/>
          <p:cNvPicPr>
            <a:picLocks noChangeAspect="1"/>
          </p:cNvPicPr>
          <p:nvPr/>
        </p:nvPicPr>
        <p:blipFill>
          <a:blip r:embed="rId2"/>
          <a:srcRect r="66477"/>
          <a:stretch>
            <a:fillRect/>
          </a:stretch>
        </p:blipFill>
        <p:spPr>
          <a:xfrm>
            <a:off x="8475344" y="6364628"/>
            <a:ext cx="1021737" cy="950573"/>
          </a:xfrm>
          <a:prstGeom prst="rect">
            <a:avLst/>
          </a:prstGeom>
          <a:ln w="12700">
            <a:miter lim="400000"/>
          </a:ln>
        </p:spPr>
      </p:pic>
      <p:pic>
        <p:nvPicPr>
          <p:cNvPr id="186" name="Picture 2" descr="Picture 2"/>
          <p:cNvPicPr>
            <a:picLocks noChangeAspect="1"/>
          </p:cNvPicPr>
          <p:nvPr/>
        </p:nvPicPr>
        <p:blipFill>
          <a:blip r:embed="rId3"/>
          <a:srcRect t="798" r="88376"/>
          <a:stretch>
            <a:fillRect/>
          </a:stretch>
        </p:blipFill>
        <p:spPr>
          <a:xfrm rot="10800000">
            <a:off x="-76201" y="-2"/>
            <a:ext cx="864123" cy="7315201"/>
          </a:xfrm>
          <a:prstGeom prst="rect">
            <a:avLst/>
          </a:prstGeom>
          <a:ln w="12700">
            <a:miter lim="400000"/>
          </a:ln>
        </p:spPr>
      </p:pic>
      <p:grpSp>
        <p:nvGrpSpPr>
          <p:cNvPr id="189" name="Group 3"/>
          <p:cNvGrpSpPr/>
          <p:nvPr/>
        </p:nvGrpSpPr>
        <p:grpSpPr>
          <a:xfrm>
            <a:off x="778396" y="-1"/>
            <a:ext cx="455550" cy="7315201"/>
            <a:chOff x="0" y="0"/>
            <a:chExt cx="455549" cy="7315200"/>
          </a:xfrm>
        </p:grpSpPr>
        <p:sp>
          <p:nvSpPr>
            <p:cNvPr id="187" name="Freeform 4"/>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88" name="Freeform 5"/>
            <p:cNvSpPr/>
            <p:nvPr/>
          </p:nvSpPr>
          <p:spPr>
            <a:xfrm rot="5400000">
              <a:off x="-3272862" y="3586789"/>
              <a:ext cx="7315201" cy="141622"/>
            </a:xfrm>
            <a:prstGeom prst="rect">
              <a:avLst/>
            </a:prstGeom>
            <a:solidFill>
              <a:srgbClr val="28AD18"/>
            </a:solidFill>
            <a:ln w="12700" cap="flat">
              <a:noFill/>
              <a:miter lim="400000"/>
            </a:ln>
            <a:effectLst/>
          </p:spPr>
          <p:txBody>
            <a:bodyPr wrap="square" lIns="45719" tIns="45719" rIns="45719" bIns="45719" numCol="1" anchor="t">
              <a:noAutofit/>
            </a:bodyPr>
            <a:lstStyle/>
            <a:p>
              <a:endParaRPr/>
            </a:p>
          </p:txBody>
        </p:sp>
      </p:grpSp>
      <p:pic>
        <p:nvPicPr>
          <p:cNvPr id="190" name="Content Placeholder 2" descr="Content Placeholder 2"/>
          <p:cNvPicPr>
            <a:picLocks noChangeAspect="1"/>
          </p:cNvPicPr>
          <p:nvPr/>
        </p:nvPicPr>
        <p:blipFill>
          <a:blip r:embed="rId4"/>
          <a:stretch>
            <a:fillRect/>
          </a:stretch>
        </p:blipFill>
        <p:spPr>
          <a:xfrm>
            <a:off x="1233945" y="0"/>
            <a:ext cx="8558913" cy="7315200"/>
          </a:xfrm>
          <a:prstGeom prst="rect">
            <a:avLst/>
          </a:prstGeom>
          <a:ln w="12700">
            <a:miter lim="400000"/>
          </a:ln>
        </p:spPr>
      </p:pic>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08" name="Title 3"/>
          <p:cNvSpPr txBox="1">
            <a:spLocks noGrp="1"/>
          </p:cNvSpPr>
          <p:nvPr>
            <p:ph type="title"/>
          </p:nvPr>
        </p:nvSpPr>
        <p:spPr>
          <a:prstGeom prst="rect">
            <a:avLst/>
          </a:prstGeom>
        </p:spPr>
        <p:txBody>
          <a:bodyPr/>
          <a:lstStyle>
            <a:lvl1pPr algn="l">
              <a:defRPr b="1"/>
            </a:lvl1pPr>
          </a:lstStyle>
          <a:p>
            <a:r>
              <a:rPr lang="en-GB" dirty="0"/>
              <a:t>Customer understanding </a:t>
            </a:r>
            <a:endParaRPr dirty="0"/>
          </a:p>
        </p:txBody>
      </p:sp>
      <p:sp>
        <p:nvSpPr>
          <p:cNvPr id="109" name="Content Placeholder 4"/>
          <p:cNvSpPr txBox="1">
            <a:spLocks noGrp="1"/>
          </p:cNvSpPr>
          <p:nvPr>
            <p:ph type="body" idx="1"/>
          </p:nvPr>
        </p:nvSpPr>
        <p:spPr>
          <a:xfrm>
            <a:off x="457200" y="1600200"/>
            <a:ext cx="8229600" cy="5018314"/>
          </a:xfrm>
          <a:prstGeom prst="rect">
            <a:avLst/>
          </a:prstGeom>
        </p:spPr>
        <p:txBody>
          <a:bodyPr>
            <a:normAutofit/>
          </a:bodyPr>
          <a:lstStyle/>
          <a:p>
            <a:pPr marL="0" indent="0">
              <a:spcBef>
                <a:spcPts val="600"/>
              </a:spcBef>
              <a:buSzTx/>
              <a:buNone/>
              <a:defRPr sz="2800"/>
            </a:pPr>
            <a:endParaRPr lang="en-GB" sz="1600" dirty="0"/>
          </a:p>
          <a:p>
            <a:pPr>
              <a:spcBef>
                <a:spcPts val="600"/>
              </a:spcBef>
              <a:buSzTx/>
              <a:buFont typeface="Wingdings" panose="05000000000000000000" pitchFamily="2" charset="2"/>
              <a:buChar char="Ø"/>
              <a:defRPr sz="2800"/>
            </a:pPr>
            <a:r>
              <a:rPr lang="en-GB" sz="2400" dirty="0"/>
              <a:t>Builds on Principle 7 (TCF):</a:t>
            </a:r>
          </a:p>
          <a:p>
            <a:pPr marL="0" indent="0">
              <a:spcBef>
                <a:spcPts val="600"/>
              </a:spcBef>
              <a:buSzTx/>
              <a:buNone/>
              <a:defRPr sz="2800"/>
            </a:pPr>
            <a:endParaRPr lang="en-GB" sz="1600" dirty="0"/>
          </a:p>
          <a:p>
            <a:pPr>
              <a:spcBef>
                <a:spcPts val="600"/>
              </a:spcBef>
              <a:buSzTx/>
              <a:buFont typeface="Wingdings" panose="05000000000000000000" pitchFamily="2" charset="2"/>
              <a:buChar char="Ø"/>
              <a:defRPr sz="2800"/>
            </a:pPr>
            <a:r>
              <a:rPr lang="en-GB" sz="2400" dirty="0"/>
              <a:t>Communications must: </a:t>
            </a:r>
          </a:p>
          <a:p>
            <a:pPr>
              <a:spcBef>
                <a:spcPts val="600"/>
              </a:spcBef>
              <a:buSzTx/>
              <a:buFont typeface="Wingdings" panose="05000000000000000000" pitchFamily="2" charset="2"/>
              <a:buChar char="Ø"/>
              <a:defRPr sz="2800"/>
            </a:pPr>
            <a:endParaRPr lang="en-GB" sz="2400" dirty="0"/>
          </a:p>
          <a:p>
            <a:pPr lvl="1">
              <a:spcBef>
                <a:spcPts val="600"/>
              </a:spcBef>
              <a:buSzTx/>
              <a:buFont typeface="Wingdings" panose="05000000000000000000" pitchFamily="2" charset="2"/>
              <a:buChar char="Ø"/>
              <a:defRPr sz="2800"/>
            </a:pPr>
            <a:r>
              <a:rPr lang="en-GB" sz="2400" dirty="0"/>
              <a:t>meet the information needs</a:t>
            </a:r>
          </a:p>
          <a:p>
            <a:pPr lvl="1">
              <a:spcBef>
                <a:spcPts val="600"/>
              </a:spcBef>
              <a:buSzTx/>
              <a:buFont typeface="Wingdings" panose="05000000000000000000" pitchFamily="2" charset="2"/>
              <a:buChar char="Ø"/>
              <a:defRPr sz="2800"/>
            </a:pPr>
            <a:r>
              <a:rPr lang="en-GB" sz="2400" dirty="0"/>
              <a:t>be likely to be understood by customers intended to receive the communication</a:t>
            </a:r>
          </a:p>
          <a:p>
            <a:pPr lvl="1">
              <a:spcBef>
                <a:spcPts val="600"/>
              </a:spcBef>
              <a:buSzTx/>
              <a:buFont typeface="Wingdings" panose="05000000000000000000" pitchFamily="2" charset="2"/>
              <a:buChar char="Ø"/>
              <a:defRPr sz="2800"/>
            </a:pPr>
            <a:r>
              <a:rPr lang="en-GB" sz="2400" dirty="0"/>
              <a:t>facilitate informed decisions </a:t>
            </a:r>
          </a:p>
          <a:p>
            <a:pPr lvl="1">
              <a:spcBef>
                <a:spcPts val="600"/>
              </a:spcBef>
              <a:buSzTx/>
              <a:buFont typeface="Wingdings" panose="05000000000000000000" pitchFamily="2" charset="2"/>
              <a:buChar char="Ø"/>
              <a:defRPr sz="2800"/>
            </a:pPr>
            <a:r>
              <a:rPr lang="en-GB" sz="2400" dirty="0"/>
              <a:t>taking into account the characteristics of the customers intended to receive the communication </a:t>
            </a:r>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648178700"/>
      </p:ext>
    </p:extLst>
  </p:cSld>
  <p:clrMapOvr>
    <a:masterClrMapping/>
  </p:clrMapOvr>
  <p:transition spd="med"/>
</p:sld>
</file>

<file path=ppt/slides/slide50.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08" name="Title 3"/>
          <p:cNvSpPr txBox="1">
            <a:spLocks noGrp="1"/>
          </p:cNvSpPr>
          <p:nvPr>
            <p:ph type="title"/>
          </p:nvPr>
        </p:nvSpPr>
        <p:spPr>
          <a:prstGeom prst="rect">
            <a:avLst/>
          </a:prstGeom>
        </p:spPr>
        <p:txBody>
          <a:bodyPr/>
          <a:lstStyle>
            <a:lvl1pPr algn="l">
              <a:defRPr b="1"/>
            </a:lvl1pPr>
          </a:lstStyle>
          <a:p>
            <a:r>
              <a:rPr lang="en-GB" dirty="0"/>
              <a:t>Restatement of l</a:t>
            </a:r>
            <a:r>
              <a:rPr dirty="0"/>
              <a:t>earning objectives </a:t>
            </a:r>
          </a:p>
        </p:txBody>
      </p:sp>
      <p:sp>
        <p:nvSpPr>
          <p:cNvPr id="109" name="Content Placeholder 4"/>
          <p:cNvSpPr txBox="1">
            <a:spLocks noGrp="1"/>
          </p:cNvSpPr>
          <p:nvPr>
            <p:ph type="body" idx="1"/>
          </p:nvPr>
        </p:nvSpPr>
        <p:spPr>
          <a:xfrm>
            <a:off x="457200" y="1600200"/>
            <a:ext cx="8229600" cy="5018314"/>
          </a:xfrm>
          <a:prstGeom prst="rect">
            <a:avLst/>
          </a:prstGeom>
        </p:spPr>
        <p:txBody>
          <a:bodyPr>
            <a:normAutofit fontScale="25000" lnSpcReduction="20000"/>
          </a:bodyPr>
          <a:lstStyle/>
          <a:p>
            <a:pPr marL="0" indent="0">
              <a:spcBef>
                <a:spcPts val="600"/>
              </a:spcBef>
              <a:buSzTx/>
              <a:buNone/>
              <a:defRPr sz="3000"/>
            </a:pPr>
            <a:endParaRPr lang="en-GB" sz="8600" dirty="0"/>
          </a:p>
          <a:p>
            <a:pPr marL="0" indent="0">
              <a:spcBef>
                <a:spcPts val="600"/>
              </a:spcBef>
              <a:buSzTx/>
              <a:buNone/>
              <a:defRPr sz="3000"/>
            </a:pPr>
            <a:endParaRPr sz="8600" dirty="0"/>
          </a:p>
          <a:p>
            <a:pPr marL="0" indent="0">
              <a:spcBef>
                <a:spcPts val="600"/>
              </a:spcBef>
              <a:buSzTx/>
              <a:buNone/>
              <a:defRPr sz="2700"/>
            </a:pPr>
            <a:r>
              <a:rPr lang="en-GB" sz="9600" dirty="0"/>
              <a:t>During this session</a:t>
            </a:r>
            <a:r>
              <a:rPr sz="9600" dirty="0"/>
              <a:t>, </a:t>
            </a:r>
            <a:r>
              <a:rPr lang="en-GB" sz="9600" dirty="0"/>
              <a:t>we have</a:t>
            </a:r>
            <a:r>
              <a:rPr sz="9600" dirty="0"/>
              <a:t>:</a:t>
            </a:r>
            <a:endParaRPr lang="en-GB" sz="9600" dirty="0"/>
          </a:p>
          <a:p>
            <a:pPr marL="0" indent="0">
              <a:spcBef>
                <a:spcPts val="600"/>
              </a:spcBef>
              <a:buSzTx/>
              <a:buNone/>
              <a:defRPr sz="2700"/>
            </a:pPr>
            <a:endParaRPr lang="en-GB" sz="9600" dirty="0"/>
          </a:p>
          <a:p>
            <a:pPr>
              <a:spcBef>
                <a:spcPts val="600"/>
              </a:spcBef>
              <a:buSzTx/>
              <a:buFont typeface="Wingdings" panose="05000000000000000000" pitchFamily="2" charset="2"/>
              <a:buChar char="Ø"/>
              <a:defRPr sz="2700"/>
            </a:pPr>
            <a:r>
              <a:rPr lang="en-GB" sz="9600" dirty="0"/>
              <a:t>identified the key requirements relating to consumer understanding and consumer support under the Consumer Duty. </a:t>
            </a:r>
          </a:p>
          <a:p>
            <a:pPr marL="0" indent="0">
              <a:spcBef>
                <a:spcPts val="600"/>
              </a:spcBef>
              <a:buSzTx/>
              <a:buNone/>
              <a:defRPr sz="2700"/>
            </a:pPr>
            <a:endParaRPr lang="en-GB" sz="9600" dirty="0"/>
          </a:p>
          <a:p>
            <a:pPr>
              <a:spcBef>
                <a:spcPts val="600"/>
              </a:spcBef>
              <a:buSzTx/>
              <a:buFont typeface="Wingdings" panose="05000000000000000000" pitchFamily="2" charset="2"/>
              <a:buChar char="Ø"/>
              <a:defRPr sz="2700"/>
            </a:pPr>
            <a:r>
              <a:rPr lang="en-GB" sz="9600" dirty="0"/>
              <a:t>understood the key elements of outcomes-based regulation and skills necessary to evidence outcomes. </a:t>
            </a:r>
          </a:p>
          <a:p>
            <a:pPr marL="0" indent="0">
              <a:spcBef>
                <a:spcPts val="600"/>
              </a:spcBef>
              <a:buSzTx/>
              <a:buNone/>
              <a:defRPr sz="2700"/>
            </a:pPr>
            <a:r>
              <a:rPr lang="en-GB" sz="9600" dirty="0"/>
              <a:t> </a:t>
            </a:r>
          </a:p>
          <a:p>
            <a:pPr>
              <a:spcBef>
                <a:spcPts val="600"/>
              </a:spcBef>
              <a:buSzTx/>
              <a:buFont typeface="Wingdings" panose="05000000000000000000" pitchFamily="2" charset="2"/>
              <a:buChar char="Ø"/>
              <a:defRPr sz="2700"/>
            </a:pPr>
            <a:r>
              <a:rPr lang="en-GB" sz="9600" dirty="0"/>
              <a:t>learnt how to implement a strategy to utilise the skills taught to remain on the right side of the new Consumer Duty   </a:t>
            </a:r>
            <a:endParaRPr sz="9600" dirty="0"/>
          </a:p>
          <a:p>
            <a:pPr marL="0" indent="0">
              <a:spcBef>
                <a:spcPts val="600"/>
              </a:spcBef>
              <a:buSzTx/>
              <a:buNone/>
              <a:defRPr sz="2800"/>
            </a:pPr>
            <a:endParaRPr lang="en-GB" sz="2900" dirty="0"/>
          </a:p>
          <a:p>
            <a:pPr marL="0" indent="0">
              <a:spcBef>
                <a:spcPts val="600"/>
              </a:spcBef>
              <a:buSzTx/>
              <a:buNone/>
              <a:defRPr sz="2800"/>
            </a:pPr>
            <a:r>
              <a:rPr lang="en-GB" sz="2900" dirty="0"/>
              <a:t> </a:t>
            </a:r>
            <a:endParaRPr sz="2900" dirty="0"/>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1383804279"/>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09" name="Content Placeholder 4"/>
          <p:cNvSpPr txBox="1">
            <a:spLocks noGrp="1"/>
          </p:cNvSpPr>
          <p:nvPr>
            <p:ph type="body" idx="1"/>
          </p:nvPr>
        </p:nvSpPr>
        <p:spPr>
          <a:xfrm>
            <a:off x="457200" y="1121229"/>
            <a:ext cx="8229600" cy="5497285"/>
          </a:xfrm>
          <a:prstGeom prst="rect">
            <a:avLst/>
          </a:prstGeom>
        </p:spPr>
        <p:txBody>
          <a:bodyPr>
            <a:normAutofit/>
          </a:bodyPr>
          <a:lstStyle/>
          <a:p>
            <a:pPr marL="0" indent="0">
              <a:spcBef>
                <a:spcPts val="600"/>
              </a:spcBef>
              <a:buSzTx/>
              <a:buNone/>
              <a:defRPr sz="2800"/>
            </a:pPr>
            <a:endParaRPr lang="en-GB" sz="1600" dirty="0"/>
          </a:p>
          <a:p>
            <a:pPr>
              <a:spcBef>
                <a:spcPts val="600"/>
              </a:spcBef>
              <a:buSzTx/>
              <a:buFont typeface="Wingdings" panose="05000000000000000000" pitchFamily="2" charset="2"/>
              <a:buChar char="Ø"/>
              <a:defRPr sz="2800"/>
            </a:pPr>
            <a:endParaRPr lang="en-GB" sz="2400" dirty="0"/>
          </a:p>
          <a:p>
            <a:pPr>
              <a:spcBef>
                <a:spcPts val="600"/>
              </a:spcBef>
              <a:buSzTx/>
              <a:buFont typeface="Wingdings" panose="05000000000000000000" pitchFamily="2" charset="2"/>
              <a:buChar char="Ø"/>
              <a:defRPr sz="2800"/>
            </a:pPr>
            <a:r>
              <a:rPr lang="en-GB" sz="2400" dirty="0"/>
              <a:t>You must: </a:t>
            </a:r>
          </a:p>
          <a:p>
            <a:pPr marL="0" indent="0">
              <a:spcBef>
                <a:spcPts val="600"/>
              </a:spcBef>
              <a:buSzTx/>
              <a:buNone/>
              <a:defRPr sz="2800"/>
            </a:pPr>
            <a:endParaRPr lang="en-GB" sz="2400" dirty="0"/>
          </a:p>
          <a:p>
            <a:pPr lvl="1">
              <a:spcBef>
                <a:spcPts val="600"/>
              </a:spcBef>
              <a:buSzTx/>
              <a:buFont typeface="Wingdings" panose="05000000000000000000" pitchFamily="2" charset="2"/>
              <a:buChar char="Ø"/>
              <a:defRPr sz="2800"/>
            </a:pPr>
            <a:r>
              <a:rPr lang="en-GB" sz="2400" dirty="0"/>
              <a:t>ask them if they understand the information and have any further questions</a:t>
            </a:r>
          </a:p>
          <a:p>
            <a:pPr lvl="1">
              <a:spcBef>
                <a:spcPts val="600"/>
              </a:spcBef>
              <a:buSzTx/>
              <a:buFont typeface="Wingdings" panose="05000000000000000000" pitchFamily="2" charset="2"/>
              <a:buChar char="Ø"/>
              <a:defRPr sz="2800"/>
            </a:pPr>
            <a:r>
              <a:rPr lang="en-GB" sz="2400" dirty="0"/>
              <a:t>test, monitor and adapt communications to support understanding and good outcomes for customers</a:t>
            </a:r>
          </a:p>
          <a:p>
            <a:pPr marL="0" indent="0">
              <a:spcBef>
                <a:spcPts val="600"/>
              </a:spcBef>
              <a:buSzTx/>
              <a:buNone/>
              <a:defRPr sz="2800"/>
            </a:pPr>
            <a:endParaRPr lang="en-GB" sz="1600" dirty="0"/>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3844475751"/>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08" name="Title 3"/>
          <p:cNvSpPr txBox="1">
            <a:spLocks noGrp="1"/>
          </p:cNvSpPr>
          <p:nvPr>
            <p:ph type="title"/>
          </p:nvPr>
        </p:nvSpPr>
        <p:spPr>
          <a:prstGeom prst="rect">
            <a:avLst/>
          </a:prstGeom>
        </p:spPr>
        <p:txBody>
          <a:bodyPr/>
          <a:lstStyle>
            <a:lvl1pPr algn="l">
              <a:defRPr b="1"/>
            </a:lvl1pPr>
          </a:lstStyle>
          <a:p>
            <a:r>
              <a:rPr lang="en-GB" dirty="0"/>
              <a:t>Communication channels</a:t>
            </a:r>
            <a:endParaRPr dirty="0"/>
          </a:p>
        </p:txBody>
      </p:sp>
      <p:sp>
        <p:nvSpPr>
          <p:cNvPr id="109" name="Content Placeholder 4"/>
          <p:cNvSpPr txBox="1">
            <a:spLocks noGrp="1"/>
          </p:cNvSpPr>
          <p:nvPr>
            <p:ph type="body" idx="1"/>
          </p:nvPr>
        </p:nvSpPr>
        <p:spPr>
          <a:xfrm>
            <a:off x="457200" y="1600200"/>
            <a:ext cx="8229600" cy="5018314"/>
          </a:xfrm>
          <a:prstGeom prst="rect">
            <a:avLst/>
          </a:prstGeom>
        </p:spPr>
        <p:txBody>
          <a:bodyPr>
            <a:normAutofit/>
          </a:bodyPr>
          <a:lstStyle/>
          <a:p>
            <a:pPr marL="0" indent="0">
              <a:spcBef>
                <a:spcPts val="600"/>
              </a:spcBef>
              <a:buSzTx/>
              <a:buNone/>
              <a:defRPr sz="2800"/>
            </a:pPr>
            <a:endParaRPr lang="en-GB" sz="1600" dirty="0"/>
          </a:p>
          <a:p>
            <a:pPr>
              <a:spcBef>
                <a:spcPts val="600"/>
              </a:spcBef>
              <a:buSzTx/>
              <a:buFont typeface="Wingdings" panose="05000000000000000000" pitchFamily="2" charset="2"/>
              <a:buChar char="Ø"/>
              <a:defRPr sz="2800"/>
            </a:pPr>
            <a:r>
              <a:rPr lang="en-GB" sz="2400" dirty="0"/>
              <a:t>It is important to respect the customer´s preferred communication channel but also note Paragraph 8.28:</a:t>
            </a:r>
          </a:p>
          <a:p>
            <a:pPr marL="0" indent="0">
              <a:spcBef>
                <a:spcPts val="600"/>
              </a:spcBef>
              <a:buSzTx/>
              <a:buNone/>
              <a:defRPr sz="2800"/>
            </a:pPr>
            <a:endParaRPr lang="en-GB" sz="2400" dirty="0"/>
          </a:p>
          <a:p>
            <a:pPr marL="440871" lvl="1" indent="0" algn="just">
              <a:spcBef>
                <a:spcPts val="600"/>
              </a:spcBef>
              <a:buSzTx/>
              <a:buNone/>
              <a:defRPr sz="2800"/>
            </a:pPr>
            <a:r>
              <a:rPr lang="en-GB" sz="2400" dirty="0"/>
              <a:t>“A firm might also consider requiring customers to interact with the firm via another channel before making a decision such as buying a product or service, where the other channel is likely to facilitate a fuller consideration of important information.”</a:t>
            </a:r>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90135067"/>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08" name="Title 3"/>
          <p:cNvSpPr txBox="1">
            <a:spLocks noGrp="1"/>
          </p:cNvSpPr>
          <p:nvPr>
            <p:ph type="title"/>
          </p:nvPr>
        </p:nvSpPr>
        <p:spPr>
          <a:prstGeom prst="rect">
            <a:avLst/>
          </a:prstGeom>
        </p:spPr>
        <p:txBody>
          <a:bodyPr/>
          <a:lstStyle>
            <a:lvl1pPr algn="l">
              <a:defRPr b="1"/>
            </a:lvl1pPr>
          </a:lstStyle>
          <a:p>
            <a:r>
              <a:rPr lang="en-GB" dirty="0"/>
              <a:t>Tailoring communication </a:t>
            </a:r>
            <a:endParaRPr dirty="0"/>
          </a:p>
        </p:txBody>
      </p:sp>
      <p:sp>
        <p:nvSpPr>
          <p:cNvPr id="109" name="Content Placeholder 4"/>
          <p:cNvSpPr txBox="1">
            <a:spLocks noGrp="1"/>
          </p:cNvSpPr>
          <p:nvPr>
            <p:ph type="body" idx="1"/>
          </p:nvPr>
        </p:nvSpPr>
        <p:spPr>
          <a:xfrm>
            <a:off x="457200" y="1600200"/>
            <a:ext cx="8229600" cy="5018314"/>
          </a:xfrm>
          <a:prstGeom prst="rect">
            <a:avLst/>
          </a:prstGeom>
        </p:spPr>
        <p:txBody>
          <a:bodyPr>
            <a:normAutofit/>
          </a:bodyPr>
          <a:lstStyle/>
          <a:p>
            <a:pPr marL="0" indent="0">
              <a:spcBef>
                <a:spcPts val="600"/>
              </a:spcBef>
              <a:buSzTx/>
              <a:buNone/>
              <a:defRPr sz="2800"/>
            </a:pPr>
            <a:endParaRPr lang="en-GB" sz="2400" dirty="0"/>
          </a:p>
          <a:p>
            <a:pPr marL="0" indent="0">
              <a:spcBef>
                <a:spcPts val="600"/>
              </a:spcBef>
              <a:buSzTx/>
              <a:buNone/>
              <a:defRPr sz="2800"/>
            </a:pPr>
            <a:endParaRPr lang="en-GB" sz="2400" dirty="0"/>
          </a:p>
          <a:p>
            <a:pPr marL="0" indent="0">
              <a:spcBef>
                <a:spcPts val="600"/>
              </a:spcBef>
              <a:buSzTx/>
              <a:buNone/>
              <a:defRPr sz="2800"/>
            </a:pPr>
            <a:r>
              <a:rPr lang="en-GB" sz="2400" dirty="0"/>
              <a:t>Paragraph 8.31 requires firms to </a:t>
            </a:r>
          </a:p>
          <a:p>
            <a:pPr marL="0" indent="0">
              <a:spcBef>
                <a:spcPts val="600"/>
              </a:spcBef>
              <a:buSzTx/>
              <a:buNone/>
              <a:defRPr sz="2800"/>
            </a:pPr>
            <a:endParaRPr lang="en-GB" sz="2400" dirty="0"/>
          </a:p>
          <a:p>
            <a:pPr marL="0" indent="0">
              <a:spcBef>
                <a:spcPts val="600"/>
              </a:spcBef>
              <a:buSzTx/>
              <a:buNone/>
              <a:defRPr sz="2800"/>
            </a:pPr>
            <a:r>
              <a:rPr lang="en-GB" sz="2400" dirty="0"/>
              <a:t>“… take into account what they know, or could reasonably be expected to know, about the sophistication, financial capabilities and vulnerability of the intended recipients of the communications and tailor them to meet their information needs as appropriate.”</a:t>
            </a:r>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2947824417"/>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08" name="Title 3"/>
          <p:cNvSpPr txBox="1">
            <a:spLocks noGrp="1"/>
          </p:cNvSpPr>
          <p:nvPr>
            <p:ph type="title"/>
          </p:nvPr>
        </p:nvSpPr>
        <p:spPr>
          <a:prstGeom prst="rect">
            <a:avLst/>
          </a:prstGeom>
        </p:spPr>
        <p:txBody>
          <a:bodyPr/>
          <a:lstStyle>
            <a:lvl1pPr algn="l">
              <a:defRPr b="1"/>
            </a:lvl1pPr>
          </a:lstStyle>
          <a:p>
            <a:r>
              <a:rPr lang="en-GB" dirty="0"/>
              <a:t>Remember the real world?</a:t>
            </a:r>
            <a:endParaRPr dirty="0"/>
          </a:p>
        </p:txBody>
      </p:sp>
      <p:sp>
        <p:nvSpPr>
          <p:cNvPr id="109" name="Content Placeholder 4"/>
          <p:cNvSpPr txBox="1">
            <a:spLocks noGrp="1"/>
          </p:cNvSpPr>
          <p:nvPr>
            <p:ph type="body" idx="1"/>
          </p:nvPr>
        </p:nvSpPr>
        <p:spPr>
          <a:xfrm>
            <a:off x="457200" y="1600200"/>
            <a:ext cx="8229600" cy="5018314"/>
          </a:xfrm>
          <a:prstGeom prst="rect">
            <a:avLst/>
          </a:prstGeom>
        </p:spPr>
        <p:txBody>
          <a:bodyPr>
            <a:normAutofit/>
          </a:bodyPr>
          <a:lstStyle/>
          <a:p>
            <a:pPr marL="0" indent="0">
              <a:spcBef>
                <a:spcPts val="600"/>
              </a:spcBef>
              <a:buSzTx/>
              <a:buNone/>
              <a:defRPr sz="2800"/>
            </a:pPr>
            <a:endParaRPr lang="en-GB" sz="2400" dirty="0"/>
          </a:p>
          <a:p>
            <a:pPr marL="0" indent="0">
              <a:spcBef>
                <a:spcPts val="600"/>
              </a:spcBef>
              <a:buSzTx/>
              <a:buNone/>
              <a:defRPr sz="2800"/>
            </a:pPr>
            <a:endParaRPr lang="en-GB" sz="2400" dirty="0"/>
          </a:p>
          <a:p>
            <a:pPr marL="0" indent="0">
              <a:spcBef>
                <a:spcPts val="600"/>
              </a:spcBef>
              <a:buSzTx/>
              <a:buNone/>
              <a:defRPr sz="2800"/>
            </a:pPr>
            <a:r>
              <a:rPr lang="en-GB" sz="2400" dirty="0"/>
              <a:t>Paragraph 8.39:</a:t>
            </a:r>
          </a:p>
          <a:p>
            <a:pPr marL="0" indent="0">
              <a:spcBef>
                <a:spcPts val="600"/>
              </a:spcBef>
              <a:buSzTx/>
              <a:buNone/>
              <a:defRPr sz="2800"/>
            </a:pPr>
            <a:endParaRPr lang="en-GB" sz="2400" dirty="0"/>
          </a:p>
          <a:p>
            <a:pPr marL="0" indent="0" algn="just">
              <a:spcBef>
                <a:spcPts val="600"/>
              </a:spcBef>
              <a:buSzTx/>
              <a:buNone/>
              <a:defRPr sz="2800"/>
            </a:pPr>
            <a:r>
              <a:rPr lang="en-GB" sz="2400" dirty="0"/>
              <a:t>“Firms may consider their communications to be understandable, but that may only reflect the views of those involved in the design and sign-off of their communications – often legal, compliance and other financial services professionals.”</a:t>
            </a:r>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3026633010"/>
      </p:ext>
    </p:extLst>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911</TotalTime>
  <Words>2270</Words>
  <Application>Microsoft Office PowerPoint</Application>
  <PresentationFormat>Custom</PresentationFormat>
  <Paragraphs>407</Paragraphs>
  <Slides>50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50</vt:i4>
      </vt:variant>
    </vt:vector>
  </HeadingPairs>
  <TitlesOfParts>
    <vt:vector size="54" baseType="lpstr">
      <vt:lpstr>Arial</vt:lpstr>
      <vt:lpstr>Calibri</vt:lpstr>
      <vt:lpstr>Wingdings</vt:lpstr>
      <vt:lpstr>Office Theme</vt:lpstr>
      <vt:lpstr>PowerPoint Presentation</vt:lpstr>
      <vt:lpstr>Learning objectives </vt:lpstr>
      <vt:lpstr>The skills toolkit </vt:lpstr>
      <vt:lpstr>Working in the real world</vt:lpstr>
      <vt:lpstr>Customer understanding </vt:lpstr>
      <vt:lpstr>PowerPoint Presentation</vt:lpstr>
      <vt:lpstr>Communication channels</vt:lpstr>
      <vt:lpstr>Tailoring communication </vt:lpstr>
      <vt:lpstr>Remember the real world?</vt:lpstr>
      <vt:lpstr>Testing understanding</vt:lpstr>
      <vt:lpstr>Customer support</vt:lpstr>
      <vt:lpstr>How does outcomes-based regulation work?</vt:lpstr>
      <vt:lpstr>PowerPoint Presentation</vt:lpstr>
      <vt:lpstr>PowerPoint Presentation</vt:lpstr>
      <vt:lpstr>Plain language is the key</vt:lpstr>
      <vt:lpstr>PowerPoint Presentation</vt:lpstr>
      <vt:lpstr>PowerPoint Presentation</vt:lpstr>
      <vt:lpstr>PowerPoint Presentation</vt:lpstr>
      <vt:lpstr>PowerPoint Presentation</vt:lpstr>
      <vt:lpstr>PowerPoint Presentation</vt:lpstr>
      <vt:lpstr>PowerPoint Presentation</vt:lpstr>
      <vt:lpstr>How do we remove the junk and clunk?</vt:lpstr>
      <vt:lpstr>Compound phrases</vt:lpstr>
      <vt:lpstr>Archaic language - couplets</vt:lpstr>
      <vt:lpstr>PowerPoint Presentation</vt:lpstr>
      <vt:lpstr>PowerPoint Presentation</vt:lpstr>
      <vt:lpstr>PowerPoint Presentation</vt:lpstr>
      <vt:lpstr>PowerPoint Presentation</vt:lpstr>
      <vt:lpstr>PowerPoint Presentation</vt:lpstr>
      <vt:lpstr>PowerPoint Presentation</vt:lpstr>
      <vt:lpstr>In other words … </vt:lpstr>
      <vt:lpstr>The 5 steps</vt:lpstr>
      <vt:lpstr>PowerPoint Presentation</vt:lpstr>
      <vt:lpstr>PowerPoint Presentation</vt:lpstr>
      <vt:lpstr>Concept checking</vt:lpstr>
      <vt:lpstr>Why is this important?</vt:lpstr>
      <vt:lpstr>Vulnerable customers</vt:lpstr>
      <vt:lpstr>The illusion of communication</vt:lpstr>
      <vt:lpstr>The 4 levels of communication</vt:lpstr>
      <vt:lpstr>Introducing SURE</vt:lpstr>
      <vt:lpstr>Summarise</vt:lpstr>
      <vt:lpstr>Understanding check</vt:lpstr>
      <vt:lpstr>Repeat </vt:lpstr>
      <vt:lpstr>Embed </vt:lpstr>
      <vt:lpstr>A practical example </vt:lpstr>
      <vt:lpstr>PowerPoint Presentation</vt:lpstr>
      <vt:lpstr>PowerPoint Presentation</vt:lpstr>
      <vt:lpstr>Summary </vt:lpstr>
      <vt:lpstr>PowerPoint Presentation</vt:lpstr>
      <vt:lpstr>Restatement of learning objectives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Lenovo</dc:creator>
  <cp:lastModifiedBy>Jeffrey Heasman</cp:lastModifiedBy>
  <cp:revision>71</cp:revision>
  <cp:lastPrinted>2020-09-17T06:56:50Z</cp:lastPrinted>
  <dcterms:modified xsi:type="dcterms:W3CDTF">2023-05-18T13:11:21Z</dcterms:modified>
</cp:coreProperties>
</file>