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7" r:id="rId2"/>
    <p:sldId id="416" r:id="rId3"/>
    <p:sldId id="418" r:id="rId4"/>
    <p:sldId id="600" r:id="rId5"/>
    <p:sldId id="256" r:id="rId6"/>
    <p:sldId id="601" r:id="rId7"/>
    <p:sldId id="257" r:id="rId8"/>
    <p:sldId id="261" r:id="rId9"/>
    <p:sldId id="262" r:id="rId10"/>
    <p:sldId id="263" r:id="rId11"/>
    <p:sldId id="258" r:id="rId12"/>
    <p:sldId id="259" r:id="rId13"/>
    <p:sldId id="260" r:id="rId14"/>
    <p:sldId id="268" r:id="rId15"/>
    <p:sldId id="269" r:id="rId16"/>
    <p:sldId id="270" r:id="rId17"/>
    <p:sldId id="271" r:id="rId18"/>
    <p:sldId id="272" r:id="rId19"/>
    <p:sldId id="273" r:id="rId20"/>
    <p:sldId id="265" r:id="rId21"/>
    <p:sldId id="266" r:id="rId22"/>
    <p:sldId id="597" r:id="rId23"/>
    <p:sldId id="599" r:id="rId24"/>
    <p:sldId id="4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hnadler" userId="e4e72495f3edc5bd" providerId="LiveId" clId="{346D838E-2923-48CD-B72A-81B3CB4B5D65}"/>
    <pc:docChg chg="custSel delSld modSld">
      <pc:chgData name="alan chnadler" userId="e4e72495f3edc5bd" providerId="LiveId" clId="{346D838E-2923-48CD-B72A-81B3CB4B5D65}" dt="2020-11-14T16:31:56.312" v="688" actId="20577"/>
      <pc:docMkLst>
        <pc:docMk/>
      </pc:docMkLst>
      <pc:sldChg chg="modSp mod">
        <pc:chgData name="alan chnadler" userId="e4e72495f3edc5bd" providerId="LiveId" clId="{346D838E-2923-48CD-B72A-81B3CB4B5D65}" dt="2020-11-14T16:31:56.312" v="688" actId="20577"/>
        <pc:sldMkLst>
          <pc:docMk/>
          <pc:sldMk cId="1302863574" sldId="257"/>
        </pc:sldMkLst>
        <pc:spChg chg="mod">
          <ac:chgData name="alan chnadler" userId="e4e72495f3edc5bd" providerId="LiveId" clId="{346D838E-2923-48CD-B72A-81B3CB4B5D65}" dt="2020-11-14T16:31:56.312" v="688" actId="20577"/>
          <ac:spMkLst>
            <pc:docMk/>
            <pc:sldMk cId="1302863574" sldId="257"/>
            <ac:spMk id="3" creationId="{00000000-0000-0000-0000-000000000000}"/>
          </ac:spMkLst>
        </pc:spChg>
      </pc:sldChg>
      <pc:sldChg chg="modSp mod">
        <pc:chgData name="alan chnadler" userId="e4e72495f3edc5bd" providerId="LiveId" clId="{346D838E-2923-48CD-B72A-81B3CB4B5D65}" dt="2020-11-14T16:27:58.806" v="91" actId="20577"/>
        <pc:sldMkLst>
          <pc:docMk/>
          <pc:sldMk cId="4276102587" sldId="258"/>
        </pc:sldMkLst>
        <pc:spChg chg="mod">
          <ac:chgData name="alan chnadler" userId="e4e72495f3edc5bd" providerId="LiveId" clId="{346D838E-2923-48CD-B72A-81B3CB4B5D65}" dt="2020-11-14T16:27:58.806" v="91" actId="20577"/>
          <ac:spMkLst>
            <pc:docMk/>
            <pc:sldMk cId="4276102587" sldId="258"/>
            <ac:spMk id="3" creationId="{00000000-0000-0000-0000-000000000000}"/>
          </ac:spMkLst>
        </pc:spChg>
      </pc:sldChg>
      <pc:sldChg chg="modSp mod">
        <pc:chgData name="alan chnadler" userId="e4e72495f3edc5bd" providerId="LiveId" clId="{346D838E-2923-48CD-B72A-81B3CB4B5D65}" dt="2020-11-14T16:28:34.780" v="221" actId="20577"/>
        <pc:sldMkLst>
          <pc:docMk/>
          <pc:sldMk cId="1235130521" sldId="259"/>
        </pc:sldMkLst>
        <pc:spChg chg="mod">
          <ac:chgData name="alan chnadler" userId="e4e72495f3edc5bd" providerId="LiveId" clId="{346D838E-2923-48CD-B72A-81B3CB4B5D65}" dt="2020-11-14T16:28:34.780" v="221" actId="20577"/>
          <ac:spMkLst>
            <pc:docMk/>
            <pc:sldMk cId="1235130521" sldId="259"/>
            <ac:spMk id="3" creationId="{00000000-0000-0000-0000-000000000000}"/>
          </ac:spMkLst>
        </pc:spChg>
      </pc:sldChg>
      <pc:sldChg chg="modSp mod">
        <pc:chgData name="alan chnadler" userId="e4e72495f3edc5bd" providerId="LiveId" clId="{346D838E-2923-48CD-B72A-81B3CB4B5D65}" dt="2020-11-14T16:30:49.817" v="548" actId="313"/>
        <pc:sldMkLst>
          <pc:docMk/>
          <pc:sldMk cId="3178796030" sldId="260"/>
        </pc:sldMkLst>
        <pc:spChg chg="mod">
          <ac:chgData name="alan chnadler" userId="e4e72495f3edc5bd" providerId="LiveId" clId="{346D838E-2923-48CD-B72A-81B3CB4B5D65}" dt="2020-11-14T16:30:49.817" v="548" actId="313"/>
          <ac:spMkLst>
            <pc:docMk/>
            <pc:sldMk cId="3178796030" sldId="260"/>
            <ac:spMk id="3" creationId="{00000000-0000-0000-0000-000000000000}"/>
          </ac:spMkLst>
        </pc:spChg>
      </pc:sldChg>
      <pc:sldChg chg="modSp mod">
        <pc:chgData name="alan chnadler" userId="e4e72495f3edc5bd" providerId="LiveId" clId="{346D838E-2923-48CD-B72A-81B3CB4B5D65}" dt="2020-11-14T16:27:37.129" v="90" actId="20577"/>
        <pc:sldMkLst>
          <pc:docMk/>
          <pc:sldMk cId="2459238787" sldId="261"/>
        </pc:sldMkLst>
        <pc:spChg chg="mod">
          <ac:chgData name="alan chnadler" userId="e4e72495f3edc5bd" providerId="LiveId" clId="{346D838E-2923-48CD-B72A-81B3CB4B5D65}" dt="2020-11-14T16:27:37.129" v="90" actId="20577"/>
          <ac:spMkLst>
            <pc:docMk/>
            <pc:sldMk cId="2459238787" sldId="261"/>
            <ac:spMk id="3" creationId="{00000000-0000-0000-0000-000000000000}"/>
          </ac:spMkLst>
        </pc:spChg>
      </pc:sldChg>
      <pc:sldChg chg="modSp mod">
        <pc:chgData name="alan chnadler" userId="e4e72495f3edc5bd" providerId="LiveId" clId="{346D838E-2923-48CD-B72A-81B3CB4B5D65}" dt="2020-11-14T16:27:02.216" v="2" actId="20577"/>
        <pc:sldMkLst>
          <pc:docMk/>
          <pc:sldMk cId="1094491896" sldId="262"/>
        </pc:sldMkLst>
        <pc:spChg chg="mod">
          <ac:chgData name="alan chnadler" userId="e4e72495f3edc5bd" providerId="LiveId" clId="{346D838E-2923-48CD-B72A-81B3CB4B5D65}" dt="2020-11-14T16:27:02.216" v="2" actId="20577"/>
          <ac:spMkLst>
            <pc:docMk/>
            <pc:sldMk cId="1094491896" sldId="262"/>
            <ac:spMk id="3" creationId="{00000000-0000-0000-0000-000000000000}"/>
          </ac:spMkLst>
        </pc:spChg>
      </pc:sldChg>
      <pc:sldChg chg="modSp mod">
        <pc:chgData name="alan chnadler" userId="e4e72495f3edc5bd" providerId="LiveId" clId="{346D838E-2923-48CD-B72A-81B3CB4B5D65}" dt="2020-11-14T16:27:19.661" v="69" actId="20577"/>
        <pc:sldMkLst>
          <pc:docMk/>
          <pc:sldMk cId="3896887473" sldId="263"/>
        </pc:sldMkLst>
        <pc:spChg chg="mod">
          <ac:chgData name="alan chnadler" userId="e4e72495f3edc5bd" providerId="LiveId" clId="{346D838E-2923-48CD-B72A-81B3CB4B5D65}" dt="2020-11-14T16:27:19.661" v="69" actId="20577"/>
          <ac:spMkLst>
            <pc:docMk/>
            <pc:sldMk cId="3896887473" sldId="263"/>
            <ac:spMk id="3" creationId="{00000000-0000-0000-0000-000000000000}"/>
          </ac:spMkLst>
        </pc:spChg>
      </pc:sldChg>
      <pc:sldChg chg="del">
        <pc:chgData name="alan chnadler" userId="e4e72495f3edc5bd" providerId="LiveId" clId="{346D838E-2923-48CD-B72A-81B3CB4B5D65}" dt="2020-11-14T16:26:50.001" v="1" actId="2696"/>
        <pc:sldMkLst>
          <pc:docMk/>
          <pc:sldMk cId="1916468521" sldId="264"/>
        </pc:sldMkLst>
      </pc:sldChg>
      <pc:sldChg chg="modSp mod">
        <pc:chgData name="alan chnadler" userId="e4e72495f3edc5bd" providerId="LiveId" clId="{346D838E-2923-48CD-B72A-81B3CB4B5D65}" dt="2020-11-14T16:31:03.822" v="550" actId="313"/>
        <pc:sldMkLst>
          <pc:docMk/>
          <pc:sldMk cId="3386703179" sldId="266"/>
        </pc:sldMkLst>
        <pc:spChg chg="mod">
          <ac:chgData name="alan chnadler" userId="e4e72495f3edc5bd" providerId="LiveId" clId="{346D838E-2923-48CD-B72A-81B3CB4B5D65}" dt="2020-11-14T16:31:03.822" v="550" actId="313"/>
          <ac:spMkLst>
            <pc:docMk/>
            <pc:sldMk cId="3386703179" sldId="266"/>
            <ac:spMk id="3" creationId="{00000000-0000-0000-0000-000000000000}"/>
          </ac:spMkLst>
        </pc:spChg>
      </pc:sldChg>
      <pc:sldChg chg="del">
        <pc:chgData name="alan chnadler" userId="e4e72495f3edc5bd" providerId="LiveId" clId="{346D838E-2923-48CD-B72A-81B3CB4B5D65}" dt="2020-11-14T16:29:23.182" v="483" actId="2696"/>
        <pc:sldMkLst>
          <pc:docMk/>
          <pc:sldMk cId="2301109009" sldId="267"/>
        </pc:sldMkLst>
      </pc:sldChg>
      <pc:sldChg chg="del">
        <pc:chgData name="alan chnadler" userId="e4e72495f3edc5bd" providerId="LiveId" clId="{346D838E-2923-48CD-B72A-81B3CB4B5D65}" dt="2020-11-14T16:30:22.616" v="546" actId="2696"/>
        <pc:sldMkLst>
          <pc:docMk/>
          <pc:sldMk cId="57220607" sldId="274"/>
        </pc:sldMkLst>
      </pc:sldChg>
      <pc:sldChg chg="modSp mod">
        <pc:chgData name="alan chnadler" userId="e4e72495f3edc5bd" providerId="LiveId" clId="{346D838E-2923-48CD-B72A-81B3CB4B5D65}" dt="2020-11-14T16:31:41.508" v="687" actId="20577"/>
        <pc:sldMkLst>
          <pc:docMk/>
          <pc:sldMk cId="2599642321" sldId="601"/>
        </pc:sldMkLst>
        <pc:spChg chg="mod">
          <ac:chgData name="alan chnadler" userId="e4e72495f3edc5bd" providerId="LiveId" clId="{346D838E-2923-48CD-B72A-81B3CB4B5D65}" dt="2020-11-14T16:31:41.508" v="687" actId="20577"/>
          <ac:spMkLst>
            <pc:docMk/>
            <pc:sldMk cId="2599642321" sldId="601"/>
            <ac:spMk id="3" creationId="{04EB1255-8203-4ABD-9D97-9D356EA5268D}"/>
          </ac:spMkLst>
        </pc:spChg>
      </pc:sldChg>
      <pc:sldChg chg="del">
        <pc:chgData name="alan chnadler" userId="e4e72495f3edc5bd" providerId="LiveId" clId="{346D838E-2923-48CD-B72A-81B3CB4B5D65}" dt="2020-11-14T16:30:18.446" v="545" actId="2696"/>
        <pc:sldMkLst>
          <pc:docMk/>
          <pc:sldMk cId="1700904405" sldId="60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49595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5980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324309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93323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76781-0D9F-49A8-902A-14DA7BB03F77}" type="datetimeFigureOut">
              <a:rPr lang="en-GB" smtClean="0"/>
              <a:t>14/11/2020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47320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376781-0D9F-49A8-902A-14DA7BB03F77}" type="datetimeFigureOut">
              <a:rPr lang="en-GB" smtClean="0"/>
              <a:t>14/11/2020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1567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376781-0D9F-49A8-902A-14DA7BB03F77}" type="datetimeFigureOut">
              <a:rPr lang="en-GB" smtClean="0"/>
              <a:t>14/11/2020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50475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376781-0D9F-49A8-902A-14DA7BB03F77}" type="datetimeFigureOut">
              <a:rPr lang="en-GB" smtClean="0"/>
              <a:t>14/11/2020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05136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76781-0D9F-49A8-902A-14DA7BB03F77}" type="datetimeFigureOut">
              <a:rPr lang="en-GB" smtClean="0"/>
              <a:t>14/11/2020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46837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76781-0D9F-49A8-902A-14DA7BB03F77}" type="datetimeFigureOut">
              <a:rPr lang="en-GB" smtClean="0"/>
              <a:t>14/11/2020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1966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76781-0D9F-49A8-902A-14DA7BB03F77}" type="datetimeFigureOut">
              <a:rPr lang="en-GB" smtClean="0"/>
              <a:t>14/11/2020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6805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76781-0D9F-49A8-902A-14DA7BB03F77}" type="datetimeFigureOut">
              <a:rPr lang="en-GB" smtClean="0"/>
              <a:t>14/11/2020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166C8-5B12-432A-B205-E33FD4F8E9AD}" type="slidenum">
              <a:rPr lang="en-GB" smtClean="0"/>
              <a:t>‹#›</a:t>
            </a:fld>
            <a:endParaRPr lang="en-GB"/>
          </a:p>
        </p:txBody>
      </p:sp>
    </p:spTree>
    <p:extLst>
      <p:ext uri="{BB962C8B-B14F-4D97-AF65-F5344CB8AC3E}">
        <p14:creationId xmlns:p14="http://schemas.microsoft.com/office/powerpoint/2010/main" val="362397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lanchandler@uwclub.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lanchandler@uwclub.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C9DAD-35F0-47AE-803E-310695A8BAED}"/>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3400"/>
              <a:t>Builders(Contractors) Performance Bonds</a:t>
            </a: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eakfast in New York | Cross paintings, Global gallery, Lunch on ...">
            <a:extLst>
              <a:ext uri="{FF2B5EF4-FFF2-40B4-BE49-F238E27FC236}">
                <a16:creationId xmlns:a16="http://schemas.microsoft.com/office/drawing/2014/main" id="{950DA5F9-8625-4FD9-B827-E2A2C2D25C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83" r="15185" b="2"/>
          <a:stretch/>
        </p:blipFill>
        <p:spPr bwMode="auto">
          <a:xfrm>
            <a:off x="5922492" y="666728"/>
            <a:ext cx="5536001" cy="5465791"/>
          </a:xfrm>
          <a:prstGeom prst="rect">
            <a:avLst/>
          </a:prstGeom>
          <a:noFill/>
        </p:spPr>
      </p:pic>
    </p:spTree>
    <p:extLst>
      <p:ext uri="{BB962C8B-B14F-4D97-AF65-F5344CB8AC3E}">
        <p14:creationId xmlns:p14="http://schemas.microsoft.com/office/powerpoint/2010/main" val="28939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How long will a bond be for?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dirty="0"/>
              <a:t>This is up to the parties, lets explore</a:t>
            </a:r>
          </a:p>
          <a:p>
            <a:pPr marL="0" indent="0">
              <a:buNone/>
            </a:pPr>
            <a:endParaRPr lang="en-GB" sz="2400" dirty="0"/>
          </a:p>
        </p:txBody>
      </p:sp>
    </p:spTree>
    <p:extLst>
      <p:ext uri="{BB962C8B-B14F-4D97-AF65-F5344CB8AC3E}">
        <p14:creationId xmlns:p14="http://schemas.microsoft.com/office/powerpoint/2010/main" val="389688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The Ten </a:t>
            </a:r>
            <a:r>
              <a:rPr lang="en-GB" sz="4000" dirty="0" err="1">
                <a:solidFill>
                  <a:srgbClr val="FFFFFF"/>
                </a:solidFill>
              </a:rPr>
              <a:t>ten</a:t>
            </a:r>
            <a:r>
              <a:rPr lang="en-GB" sz="4000" dirty="0">
                <a:solidFill>
                  <a:srgbClr val="FFFFFF"/>
                </a:solidFill>
              </a:rPr>
              <a:t> </a:t>
            </a:r>
            <a:r>
              <a:rPr lang="en-GB" sz="4000" dirty="0" err="1">
                <a:solidFill>
                  <a:srgbClr val="FFFFFF"/>
                </a:solidFill>
              </a:rPr>
              <a:t>ten</a:t>
            </a:r>
            <a:r>
              <a:rPr lang="en-GB" sz="4000" dirty="0">
                <a:solidFill>
                  <a:srgbClr val="FFFFFF"/>
                </a:solidFill>
              </a:rPr>
              <a:t> rule </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dirty="0"/>
              <a:t>This is a very crude tool but it gives an idea broadly speaking of what amounts are typically involved in builders performance bonds.</a:t>
            </a:r>
          </a:p>
        </p:txBody>
      </p:sp>
    </p:spTree>
    <p:extLst>
      <p:ext uri="{BB962C8B-B14F-4D97-AF65-F5344CB8AC3E}">
        <p14:creationId xmlns:p14="http://schemas.microsoft.com/office/powerpoint/2010/main" val="427610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Premium to be paid</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dirty="0"/>
              <a:t>As the bond will pay out on the bankruptcy of the builder, the main premium rating factor will be what?</a:t>
            </a:r>
          </a:p>
          <a:p>
            <a:pPr marL="0" indent="0">
              <a:buNone/>
            </a:pPr>
            <a:endParaRPr lang="en-GB" sz="2000" dirty="0"/>
          </a:p>
        </p:txBody>
      </p:sp>
    </p:spTree>
    <p:extLst>
      <p:ext uri="{BB962C8B-B14F-4D97-AF65-F5344CB8AC3E}">
        <p14:creationId xmlns:p14="http://schemas.microsoft.com/office/powerpoint/2010/main" val="123513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The main players</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400" dirty="0"/>
              <a:t>Let’s explore</a:t>
            </a:r>
          </a:p>
        </p:txBody>
      </p:sp>
    </p:spTree>
    <p:extLst>
      <p:ext uri="{BB962C8B-B14F-4D97-AF65-F5344CB8AC3E}">
        <p14:creationId xmlns:p14="http://schemas.microsoft.com/office/powerpoint/2010/main" val="317879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an insurer need One</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400" dirty="0"/>
              <a:t>Applicant name and address</a:t>
            </a:r>
          </a:p>
          <a:p>
            <a:r>
              <a:rPr lang="en-GB" sz="2400" dirty="0"/>
              <a:t>Contact details of applicant</a:t>
            </a:r>
          </a:p>
          <a:p>
            <a:r>
              <a:rPr lang="en-GB" sz="2400" dirty="0"/>
              <a:t>Names and home addresses of directors/partners</a:t>
            </a:r>
          </a:p>
          <a:p>
            <a:r>
              <a:rPr lang="en-GB" sz="2400" dirty="0"/>
              <a:t>Date company formed</a:t>
            </a:r>
          </a:p>
          <a:p>
            <a:r>
              <a:rPr lang="en-GB" sz="2400" dirty="0"/>
              <a:t>Company number</a:t>
            </a:r>
          </a:p>
          <a:p>
            <a:r>
              <a:rPr lang="en-GB" sz="2400" dirty="0"/>
              <a:t>Details of applicants accountants and solicitors</a:t>
            </a:r>
          </a:p>
          <a:p>
            <a:endParaRPr lang="en-GB" sz="2400" dirty="0"/>
          </a:p>
          <a:p>
            <a:endParaRPr lang="en-GB" sz="2400" dirty="0"/>
          </a:p>
        </p:txBody>
      </p:sp>
    </p:spTree>
    <p:extLst>
      <p:ext uri="{BB962C8B-B14F-4D97-AF65-F5344CB8AC3E}">
        <p14:creationId xmlns:p14="http://schemas.microsoft.com/office/powerpoint/2010/main" val="73884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What information an insurer will need Two</a:t>
            </a:r>
          </a:p>
        </p:txBody>
      </p:sp>
      <p:sp>
        <p:nvSpPr>
          <p:cNvPr id="3" name="Content Placeholder 2"/>
          <p:cNvSpPr>
            <a:spLocks noGrp="1"/>
          </p:cNvSpPr>
          <p:nvPr>
            <p:ph idx="1"/>
          </p:nvPr>
        </p:nvSpPr>
        <p:spPr>
          <a:xfrm>
            <a:off x="1367624" y="2490436"/>
            <a:ext cx="9708995" cy="3567173"/>
          </a:xfrm>
        </p:spPr>
        <p:txBody>
          <a:bodyPr anchor="ctr">
            <a:normAutofit fontScale="92500" lnSpcReduction="10000"/>
          </a:bodyPr>
          <a:lstStyle/>
          <a:p>
            <a:endParaRPr lang="en-GB" sz="2400" dirty="0"/>
          </a:p>
          <a:p>
            <a:endParaRPr lang="en-GB" sz="2400" dirty="0"/>
          </a:p>
          <a:p>
            <a:endParaRPr lang="en-GB" sz="2400" dirty="0"/>
          </a:p>
          <a:p>
            <a:endParaRPr lang="en-GB" sz="2400" dirty="0"/>
          </a:p>
          <a:p>
            <a:endParaRPr lang="en-GB" sz="2400" dirty="0"/>
          </a:p>
          <a:p>
            <a:r>
              <a:rPr lang="en-GB" sz="2400" dirty="0"/>
              <a:t>Bank details including any overdraft facility.</a:t>
            </a:r>
          </a:p>
          <a:p>
            <a:r>
              <a:rPr lang="en-GB" sz="2400" dirty="0"/>
              <a:t>Is this overdraft facility secured by any assets?</a:t>
            </a:r>
          </a:p>
          <a:p>
            <a:r>
              <a:rPr lang="en-GB" sz="2400" dirty="0"/>
              <a:t> What is the current overdraft is running at?</a:t>
            </a:r>
          </a:p>
          <a:p>
            <a:r>
              <a:rPr lang="en-GB" sz="2400" dirty="0"/>
              <a:t> Where has the applicant secured bonds previously</a:t>
            </a:r>
          </a:p>
          <a:p>
            <a:endParaRPr lang="en-GB" sz="2400" dirty="0"/>
          </a:p>
          <a:p>
            <a:endParaRPr lang="en-GB" sz="2400" dirty="0"/>
          </a:p>
          <a:p>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366351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What information will be needed by Insurers Three</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200" b="1" dirty="0"/>
              <a:t>Contract details</a:t>
            </a:r>
            <a:endParaRPr lang="en-GB" sz="2200" dirty="0"/>
          </a:p>
          <a:p>
            <a:r>
              <a:rPr lang="en-GB" sz="2200" dirty="0"/>
              <a:t>Name and address of employer/beneficiary</a:t>
            </a:r>
          </a:p>
          <a:p>
            <a:r>
              <a:rPr lang="en-GB" sz="2200" dirty="0"/>
              <a:t>Description and location of the works</a:t>
            </a:r>
          </a:p>
          <a:p>
            <a:r>
              <a:rPr lang="en-GB" sz="2200" dirty="0"/>
              <a:t>Contract price</a:t>
            </a:r>
          </a:p>
          <a:p>
            <a:r>
              <a:rPr lang="en-GB" sz="2200" dirty="0"/>
              <a:t>Contract period</a:t>
            </a:r>
          </a:p>
          <a:p>
            <a:r>
              <a:rPr lang="en-GB" sz="2200" dirty="0"/>
              <a:t>Defects period</a:t>
            </a:r>
          </a:p>
          <a:p>
            <a:r>
              <a:rPr lang="en-GB" sz="2200" dirty="0"/>
              <a:t>Bond value</a:t>
            </a:r>
          </a:p>
          <a:p>
            <a:r>
              <a:rPr lang="en-GB" sz="2200" dirty="0"/>
              <a:t>Details of retentions</a:t>
            </a:r>
          </a:p>
        </p:txBody>
      </p:sp>
    </p:spTree>
    <p:extLst>
      <p:ext uri="{BB962C8B-B14F-4D97-AF65-F5344CB8AC3E}">
        <p14:creationId xmlns:p14="http://schemas.microsoft.com/office/powerpoint/2010/main" val="163257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be needed by insurers Four</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b="1"/>
              <a:t>Contract details continued</a:t>
            </a:r>
          </a:p>
          <a:p>
            <a:r>
              <a:rPr lang="en-GB" sz="2000"/>
              <a:t>Bond expiry date which will usually be practical completion date or end period for making good defects.</a:t>
            </a:r>
          </a:p>
          <a:p>
            <a:r>
              <a:rPr lang="en-GB" sz="2000"/>
              <a:t>Contract start date</a:t>
            </a:r>
          </a:p>
          <a:p>
            <a:r>
              <a:rPr lang="en-GB" sz="2000"/>
              <a:t>Works end date</a:t>
            </a:r>
          </a:p>
          <a:p>
            <a:r>
              <a:rPr lang="en-GB" sz="2000"/>
              <a:t>Defects end date</a:t>
            </a:r>
          </a:p>
          <a:p>
            <a:r>
              <a:rPr lang="en-GB" sz="2000"/>
              <a:t>Contract/agreement date (date it was agreed not when it starts)</a:t>
            </a:r>
          </a:p>
          <a:p>
            <a:r>
              <a:rPr lang="en-GB" sz="2000"/>
              <a:t>Contract /agreement number</a:t>
            </a:r>
          </a:p>
          <a:p>
            <a:r>
              <a:rPr lang="en-GB" sz="2000"/>
              <a:t>FULL title of the form of contract or sub contract being used</a:t>
            </a:r>
          </a:p>
        </p:txBody>
      </p:sp>
    </p:spTree>
    <p:extLst>
      <p:ext uri="{BB962C8B-B14F-4D97-AF65-F5344CB8AC3E}">
        <p14:creationId xmlns:p14="http://schemas.microsoft.com/office/powerpoint/2010/main" val="185342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be required by insurers Five</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400" b="1"/>
              <a:t>Sub contract details (if applicable)</a:t>
            </a:r>
          </a:p>
          <a:p>
            <a:r>
              <a:rPr lang="en-GB" sz="2400"/>
              <a:t>Details of works to be sub contracted</a:t>
            </a:r>
          </a:p>
          <a:p>
            <a:r>
              <a:rPr lang="en-GB" sz="2400"/>
              <a:t>Details of sub contracts for which sub contractors provide bonds</a:t>
            </a:r>
          </a:p>
          <a:p>
            <a:endParaRPr lang="en-GB" sz="2400"/>
          </a:p>
        </p:txBody>
      </p:sp>
    </p:spTree>
    <p:extLst>
      <p:ext uri="{BB962C8B-B14F-4D97-AF65-F5344CB8AC3E}">
        <p14:creationId xmlns:p14="http://schemas.microsoft.com/office/powerpoint/2010/main" val="5115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Insurers require Six</a:t>
            </a:r>
          </a:p>
        </p:txBody>
      </p:sp>
      <p:sp>
        <p:nvSpPr>
          <p:cNvPr id="3" name="Content Placeholder 2"/>
          <p:cNvSpPr>
            <a:spLocks noGrp="1"/>
          </p:cNvSpPr>
          <p:nvPr>
            <p:ph idx="1"/>
          </p:nvPr>
        </p:nvSpPr>
        <p:spPr>
          <a:xfrm>
            <a:off x="1367624" y="2490436"/>
            <a:ext cx="9708995" cy="3567173"/>
          </a:xfrm>
        </p:spPr>
        <p:txBody>
          <a:bodyPr anchor="ctr">
            <a:normAutofit/>
          </a:bodyPr>
          <a:lstStyle/>
          <a:p>
            <a:endParaRPr lang="en-GB" sz="1900" b="1" dirty="0"/>
          </a:p>
          <a:p>
            <a:endParaRPr lang="en-GB" sz="1900" b="1" dirty="0"/>
          </a:p>
          <a:p>
            <a:r>
              <a:rPr lang="en-GB" sz="1900" b="1" dirty="0"/>
              <a:t>Disclosure Questions – if yes provide details</a:t>
            </a:r>
          </a:p>
          <a:p>
            <a:r>
              <a:rPr lang="en-GB" sz="1900" dirty="0"/>
              <a:t>Has the applicant, any of its directors or partners:</a:t>
            </a:r>
          </a:p>
          <a:p>
            <a:r>
              <a:rPr lang="en-GB" sz="1900" dirty="0"/>
              <a:t>1.Ever required a surety to make a payment under a bond or guarantee?</a:t>
            </a:r>
          </a:p>
          <a:p>
            <a:r>
              <a:rPr lang="en-GB" sz="1900" dirty="0"/>
              <a:t>2. Been bankrupt or entered into an agreement with creditors whether voluntary or not, or been a Director or Partner of a firm or company to which a receiver or liquidator has been appointed?</a:t>
            </a:r>
          </a:p>
          <a:p>
            <a:r>
              <a:rPr lang="en-GB" sz="1900" dirty="0"/>
              <a:t>3. Has your company ever had any County Court Judgements or adjudications awarded against it?</a:t>
            </a:r>
          </a:p>
          <a:p>
            <a:endParaRPr lang="en-GB" sz="1900" dirty="0"/>
          </a:p>
          <a:p>
            <a:endParaRPr lang="en-GB" sz="1900" dirty="0"/>
          </a:p>
          <a:p>
            <a:endParaRPr lang="en-GB" sz="1900" dirty="0"/>
          </a:p>
        </p:txBody>
      </p:sp>
    </p:spTree>
    <p:extLst>
      <p:ext uri="{BB962C8B-B14F-4D97-AF65-F5344CB8AC3E}">
        <p14:creationId xmlns:p14="http://schemas.microsoft.com/office/powerpoint/2010/main" val="283504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3">
            <a:extLst>
              <a:ext uri="{FF2B5EF4-FFF2-40B4-BE49-F238E27FC236}">
                <a16:creationId xmlns:a16="http://schemas.microsoft.com/office/drawing/2014/main" id="{612EEDFD-3BFF-4EE1-BF71-4B2D2C29DBB5}"/>
              </a:ext>
            </a:extLst>
          </p:cNvPr>
          <p:cNvSpPr>
            <a:spLocks noGrp="1" noChangeArrowheads="1"/>
          </p:cNvSpPr>
          <p:nvPr>
            <p:ph type="title"/>
          </p:nvPr>
        </p:nvSpPr>
        <p:spPr>
          <a:xfrm>
            <a:off x="838200" y="631825"/>
            <a:ext cx="10515600" cy="1325563"/>
          </a:xfrm>
        </p:spPr>
        <p:txBody>
          <a:bodyPr>
            <a:normAutofit/>
          </a:bodyPr>
          <a:lstStyle/>
          <a:p>
            <a:r>
              <a:rPr lang="en-GB" altLang="en-US" b="1"/>
              <a:t>Alan Chandler, Chartered Insurer e mail alanchandler@uwclub.net</a:t>
            </a:r>
          </a:p>
        </p:txBody>
      </p:sp>
      <p:sp>
        <p:nvSpPr>
          <p:cNvPr id="3075" name="Content Placeholder 4">
            <a:extLst>
              <a:ext uri="{FF2B5EF4-FFF2-40B4-BE49-F238E27FC236}">
                <a16:creationId xmlns:a16="http://schemas.microsoft.com/office/drawing/2014/main" id="{B2B67B4C-E8A5-4234-85FF-EA9A110586B1}"/>
              </a:ext>
            </a:extLst>
          </p:cNvPr>
          <p:cNvSpPr>
            <a:spLocks noGrp="1"/>
          </p:cNvSpPr>
          <p:nvPr>
            <p:ph idx="1"/>
          </p:nvPr>
        </p:nvSpPr>
        <p:spPr>
          <a:xfrm>
            <a:off x="838200" y="2057400"/>
            <a:ext cx="10515600" cy="3871762"/>
          </a:xfrm>
        </p:spPr>
        <p:txBody>
          <a:bodyPr>
            <a:normAutofit/>
          </a:bodyPr>
          <a:lstStyle/>
          <a:p>
            <a:pPr>
              <a:defRPr/>
            </a:pPr>
            <a:r>
              <a:rPr lang="en-GB" altLang="en-US" sz="1700" b="1" dirty="0">
                <a:cs typeface="Arial" panose="020B0604020202020204" pitchFamily="34" charset="0"/>
              </a:rPr>
              <a:t>I have trained more than 2,000 individuals to become ACII qualified</a:t>
            </a:r>
          </a:p>
          <a:p>
            <a:pPr>
              <a:defRPr/>
            </a:pPr>
            <a:r>
              <a:rPr lang="en-GB" altLang="en-US" sz="1700" dirty="0">
                <a:cs typeface="Arial" panose="020B0604020202020204" pitchFamily="34" charset="0"/>
              </a:rPr>
              <a:t>I have trained over 50% of the individuals in the last 8 years that have gone onto achieve the highest ACII pass in the whole of the UK. </a:t>
            </a:r>
          </a:p>
          <a:p>
            <a:pPr>
              <a:defRPr/>
            </a:pPr>
            <a:r>
              <a:rPr lang="en-GB" altLang="en-US" sz="1700" dirty="0">
                <a:cs typeface="Arial" panose="020B0604020202020204" pitchFamily="34" charset="0"/>
              </a:rPr>
              <a:t>I train to a pass rate of more than 96% in all CII qualification levels. Certificate , Diploma and Advanced Diploma.</a:t>
            </a:r>
          </a:p>
          <a:p>
            <a:pPr>
              <a:defRPr/>
            </a:pPr>
            <a:r>
              <a:rPr lang="en-GB" altLang="en-US" sz="1700" dirty="0">
                <a:cs typeface="Arial" panose="020B0604020202020204" pitchFamily="34" charset="0"/>
              </a:rPr>
              <a:t>I have delivered the Allianz scholarship and academy programmes in both the UK and Ireland and the Ask Alan facility for Zurich.</a:t>
            </a:r>
          </a:p>
          <a:p>
            <a:pPr>
              <a:defRPr/>
            </a:pPr>
            <a:r>
              <a:rPr lang="en-GB" altLang="en-US" sz="1700" dirty="0">
                <a:cs typeface="Arial" panose="020B0604020202020204" pitchFamily="34" charset="0"/>
              </a:rPr>
              <a:t>I have delivered training throughout Europe for many major brokers and insurers.</a:t>
            </a:r>
          </a:p>
          <a:p>
            <a:pPr>
              <a:defRPr/>
            </a:pPr>
            <a:r>
              <a:rPr lang="en-GB" altLang="en-US" sz="1700" dirty="0">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pPr>
              <a:defRPr/>
            </a:pPr>
            <a:endParaRPr lang="en-GB" altLang="en-US" sz="1700" dirty="0"/>
          </a:p>
          <a:p>
            <a:pPr>
              <a:defRPr/>
            </a:pPr>
            <a:endParaRPr lang="en-GB" altLang="en-US" sz="1700" dirty="0"/>
          </a:p>
          <a:p>
            <a:pPr>
              <a:defRPr/>
            </a:pPr>
            <a:endParaRPr lang="en-GB" altLang="en-US"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the Insurer need Seven</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a:t>In addition to answering all the questions the applicant will need to provide the following:</a:t>
            </a:r>
          </a:p>
          <a:p>
            <a:endParaRPr lang="en-GB" sz="2000"/>
          </a:p>
          <a:p>
            <a:r>
              <a:rPr lang="en-GB" sz="2000"/>
              <a:t>1. the latest FULL annual accounts (not abbreviated accounts) of the applicant company.</a:t>
            </a:r>
          </a:p>
          <a:p>
            <a:endParaRPr lang="en-GB" sz="2000"/>
          </a:p>
          <a:p>
            <a:r>
              <a:rPr lang="en-GB" sz="2000"/>
              <a:t>2. The latest monthly or quarterly management figures (to include BOTH profit and loss AND Balance Sheet information) of the applicant company</a:t>
            </a:r>
          </a:p>
          <a:p>
            <a:endParaRPr lang="en-GB" sz="2000"/>
          </a:p>
          <a:p>
            <a:r>
              <a:rPr lang="en-GB" sz="2000"/>
              <a:t>3. A copy of the proposed bond wording and contract details</a:t>
            </a:r>
          </a:p>
          <a:p>
            <a:pPr marL="0" indent="0">
              <a:buNone/>
            </a:pPr>
            <a:endParaRPr lang="en-GB" sz="2000"/>
          </a:p>
        </p:txBody>
      </p:sp>
    </p:spTree>
    <p:extLst>
      <p:ext uri="{BB962C8B-B14F-4D97-AF65-F5344CB8AC3E}">
        <p14:creationId xmlns:p14="http://schemas.microsoft.com/office/powerpoint/2010/main" val="275219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3700"/>
              <a:t>The difference between a conditional bond and a bond on demand</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GB" sz="2200" dirty="0"/>
              <a:t>Let’s explore and see how these differ from a retention bond</a:t>
            </a:r>
          </a:p>
          <a:p>
            <a:endParaRPr lang="en-GB" sz="2200" dirty="0"/>
          </a:p>
        </p:txBody>
      </p:sp>
    </p:spTree>
    <p:extLst>
      <p:ext uri="{BB962C8B-B14F-4D97-AF65-F5344CB8AC3E}">
        <p14:creationId xmlns:p14="http://schemas.microsoft.com/office/powerpoint/2010/main" val="338670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89AC4F-1C12-4440-A09C-F8C89DE25C1A}"/>
              </a:ext>
            </a:extLst>
          </p:cNvPr>
          <p:cNvSpPr>
            <a:spLocks noGrp="1"/>
          </p:cNvSpPr>
          <p:nvPr>
            <p:ph idx="1"/>
          </p:nvPr>
        </p:nvSpPr>
        <p:spPr>
          <a:xfrm>
            <a:off x="1658938" y="850900"/>
            <a:ext cx="8920162" cy="5765800"/>
          </a:xfrm>
        </p:spPr>
        <p:txBody>
          <a:bodyPr>
            <a:normAutofit fontScale="25000" lnSpcReduction="20000"/>
          </a:bodyPr>
          <a:lstStyle/>
          <a:p>
            <a:pPr>
              <a:defRPr/>
            </a:pPr>
            <a:r>
              <a:rPr lang="en-GB" sz="3600" dirty="0"/>
              <a:t>D&amp;O in a plain English nutshell</a:t>
            </a:r>
          </a:p>
          <a:p>
            <a:pPr>
              <a:defRPr/>
            </a:pPr>
            <a:r>
              <a:rPr lang="en-GB" sz="3600" dirty="0"/>
              <a:t>GDPR/Data Protection</a:t>
            </a:r>
          </a:p>
          <a:p>
            <a:pPr>
              <a:defRPr/>
            </a:pPr>
            <a:r>
              <a:rPr lang="en-GB" sz="3600" dirty="0"/>
              <a:t>Insurance Distribution Directive</a:t>
            </a:r>
          </a:p>
          <a:p>
            <a:pPr>
              <a:defRPr/>
            </a:pPr>
            <a:r>
              <a:rPr lang="en-GB" sz="3600" dirty="0"/>
              <a:t>Vulnerable Customers</a:t>
            </a:r>
          </a:p>
          <a:p>
            <a:pPr>
              <a:defRPr/>
            </a:pPr>
            <a:r>
              <a:rPr lang="en-GB" sz="3600" dirty="0"/>
              <a:t>Ogden update</a:t>
            </a:r>
          </a:p>
          <a:p>
            <a:pPr>
              <a:defRPr/>
            </a:pPr>
            <a:r>
              <a:rPr lang="en-GB" sz="3600" dirty="0"/>
              <a:t>The perfect storm - Understanding how Covid-19, floods, solvency margins and Ogden are changing your insurance market place</a:t>
            </a:r>
          </a:p>
          <a:p>
            <a:pPr>
              <a:defRPr/>
            </a:pPr>
            <a:r>
              <a:rPr lang="en-GB" sz="3600" dirty="0"/>
              <a:t>How broker E&amp;O claims are increasing and how these can be mitigated</a:t>
            </a:r>
          </a:p>
          <a:p>
            <a:pPr>
              <a:defRPr/>
            </a:pPr>
            <a:r>
              <a:rPr lang="en-GB" sz="3600" dirty="0"/>
              <a:t>The missed opportunity – how UK employments trends are changing yet the financial services sector is lagging behind</a:t>
            </a:r>
          </a:p>
          <a:p>
            <a:pPr>
              <a:defRPr/>
            </a:pPr>
            <a:r>
              <a:rPr lang="en-GB" sz="3600" dirty="0"/>
              <a:t>Financial awareness for account executives and handlers</a:t>
            </a:r>
          </a:p>
          <a:p>
            <a:pPr>
              <a:defRPr/>
            </a:pPr>
            <a:r>
              <a:rPr lang="en-GB" sz="3600" dirty="0"/>
              <a:t>Leadership in insurance </a:t>
            </a:r>
          </a:p>
          <a:p>
            <a:pPr>
              <a:defRPr/>
            </a:pPr>
            <a:r>
              <a:rPr lang="en-GB" sz="3600" dirty="0"/>
              <a:t>Commercial property insurance </a:t>
            </a:r>
          </a:p>
          <a:p>
            <a:pPr>
              <a:defRPr/>
            </a:pPr>
            <a:r>
              <a:rPr lang="en-GB" sz="3600" dirty="0"/>
              <a:t>Business interruption insurance  </a:t>
            </a:r>
          </a:p>
          <a:p>
            <a:pPr>
              <a:defRPr/>
            </a:pPr>
            <a:r>
              <a:rPr lang="en-GB" sz="3600" dirty="0"/>
              <a:t>Construction insurance </a:t>
            </a:r>
          </a:p>
          <a:p>
            <a:pPr>
              <a:defRPr/>
            </a:pPr>
            <a:r>
              <a:rPr lang="en-GB" sz="3600" dirty="0"/>
              <a:t>Liability insurance (EL, PL and Products) </a:t>
            </a:r>
          </a:p>
          <a:p>
            <a:pPr>
              <a:defRPr/>
            </a:pPr>
            <a:r>
              <a:rPr lang="en-GB" sz="3600" dirty="0"/>
              <a:t>Professional Indemnity insurance</a:t>
            </a:r>
          </a:p>
          <a:p>
            <a:pPr>
              <a:defRPr/>
            </a:pPr>
            <a:r>
              <a:rPr lang="en-GB" sz="3600" dirty="0"/>
              <a:t>Motor Trade insurance </a:t>
            </a:r>
          </a:p>
          <a:p>
            <a:pPr>
              <a:defRPr/>
            </a:pPr>
            <a:r>
              <a:rPr lang="en-GB" sz="3600" dirty="0"/>
              <a:t>Directors and officers insurance </a:t>
            </a:r>
          </a:p>
          <a:p>
            <a:pPr>
              <a:defRPr/>
            </a:pPr>
            <a:r>
              <a:rPr lang="en-GB" sz="3600" dirty="0"/>
              <a:t>Motor Fleet insurance </a:t>
            </a:r>
          </a:p>
          <a:p>
            <a:pPr>
              <a:defRPr/>
            </a:pPr>
            <a:r>
              <a:rPr lang="en-GB" sz="3600" dirty="0"/>
              <a:t>Engineering insurance </a:t>
            </a:r>
          </a:p>
          <a:p>
            <a:pPr>
              <a:defRPr/>
            </a:pPr>
            <a:r>
              <a:rPr lang="en-GB" sz="3600" dirty="0"/>
              <a:t>Package insurance </a:t>
            </a:r>
          </a:p>
          <a:p>
            <a:pPr>
              <a:defRPr/>
            </a:pPr>
            <a:r>
              <a:rPr lang="en-GB" sz="3600" dirty="0"/>
              <a:t>Legal Principles of insurance</a:t>
            </a:r>
          </a:p>
          <a:p>
            <a:pPr>
              <a:defRPr/>
            </a:pPr>
            <a:r>
              <a:rPr lang="en-GB" sz="3600" dirty="0"/>
              <a:t>Household insurance </a:t>
            </a:r>
          </a:p>
          <a:p>
            <a:pPr>
              <a:defRPr/>
            </a:pPr>
            <a:r>
              <a:rPr lang="en-GB" sz="3600" dirty="0"/>
              <a:t>Private Motor insurance </a:t>
            </a:r>
          </a:p>
          <a:p>
            <a:pPr>
              <a:defRPr/>
            </a:pPr>
            <a:r>
              <a:rPr lang="en-GB" sz="3600" dirty="0"/>
              <a:t>How liability can arise under the law of tort </a:t>
            </a:r>
          </a:p>
          <a:p>
            <a:pPr>
              <a:defRPr/>
            </a:pPr>
            <a:r>
              <a:rPr lang="en-GB" sz="3600" dirty="0"/>
              <a:t>Examination Techniques workshop</a:t>
            </a:r>
          </a:p>
          <a:p>
            <a:pPr marL="0" indent="0">
              <a:defRPr/>
            </a:pPr>
            <a:endParaRPr lang="en-GB" sz="3600" dirty="0"/>
          </a:p>
          <a:p>
            <a:pPr>
              <a:defRPr/>
            </a:pPr>
            <a:r>
              <a:rPr lang="en-GB" dirty="0"/>
              <a:t> </a:t>
            </a:r>
          </a:p>
          <a:p>
            <a:pPr>
              <a:defRPr/>
            </a:pPr>
            <a:endParaRPr lang="en-GB" dirty="0"/>
          </a:p>
        </p:txBody>
      </p:sp>
      <p:sp>
        <p:nvSpPr>
          <p:cNvPr id="32771" name="Title 2">
            <a:extLst>
              <a:ext uri="{FF2B5EF4-FFF2-40B4-BE49-F238E27FC236}">
                <a16:creationId xmlns:a16="http://schemas.microsoft.com/office/drawing/2014/main" id="{579B44C6-AF3C-4D3D-B4B7-28EB5D9C8402}"/>
              </a:ext>
            </a:extLst>
          </p:cNvPr>
          <p:cNvSpPr>
            <a:spLocks noGrp="1" noChangeArrowheads="1"/>
          </p:cNvSpPr>
          <p:nvPr>
            <p:ph type="title"/>
          </p:nvPr>
        </p:nvSpPr>
        <p:spPr>
          <a:xfrm>
            <a:off x="2747964" y="161926"/>
            <a:ext cx="6700837" cy="688975"/>
          </a:xfrm>
        </p:spPr>
        <p:txBody>
          <a:bodyPr/>
          <a:lstStyle/>
          <a:p>
            <a:r>
              <a:rPr lang="en-GB" altLang="en-US" sz="1500"/>
              <a:t>Alan Chandler’s </a:t>
            </a:r>
            <a:r>
              <a:rPr lang="en-GB" altLang="en-US" sz="1500" b="1"/>
              <a:t>Remote</a:t>
            </a:r>
            <a:r>
              <a:rPr lang="en-GB" altLang="en-US" sz="1500"/>
              <a:t> Technical Training Courses  </a:t>
            </a:r>
            <a:r>
              <a:rPr lang="en-GB" altLang="en-US" sz="1500">
                <a:hlinkClick r:id="rId2"/>
              </a:rPr>
              <a:t>alanchandler@uwclub.net</a:t>
            </a:r>
            <a:r>
              <a:rPr lang="en-GB" altLang="en-US" sz="1500"/>
              <a:t>    Linkedin Alan Chandler</a:t>
            </a:r>
            <a:endParaRPr lang="en-GB"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88395-1BA4-4B09-BA85-67AAE05CDF1C}"/>
              </a:ext>
            </a:extLst>
          </p:cNvPr>
          <p:cNvSpPr>
            <a:spLocks noGrp="1"/>
          </p:cNvSpPr>
          <p:nvPr>
            <p:ph idx="1"/>
          </p:nvPr>
        </p:nvSpPr>
        <p:spPr>
          <a:xfrm>
            <a:off x="1703388" y="1066801"/>
            <a:ext cx="7821612" cy="5629275"/>
          </a:xfrm>
        </p:spPr>
        <p:txBody>
          <a:bodyPr>
            <a:normAutofit fontScale="25000" lnSpcReduction="20000"/>
          </a:bodyPr>
          <a:lstStyle/>
          <a:p>
            <a:pPr marL="82296" indent="0">
              <a:defRPr/>
            </a:pPr>
            <a:r>
              <a:rPr lang="en-GB" sz="3600" b="1" dirty="0"/>
              <a:t>At Certificate Level</a:t>
            </a:r>
            <a:endParaRPr lang="en-GB" sz="3600" dirty="0"/>
          </a:p>
          <a:p>
            <a:pPr>
              <a:defRPr/>
            </a:pPr>
            <a:r>
              <a:rPr lang="en-GB" sz="3600" dirty="0"/>
              <a:t>IF1 Insurance legal and regulatory</a:t>
            </a:r>
          </a:p>
          <a:p>
            <a:pPr>
              <a:defRPr/>
            </a:pPr>
            <a:r>
              <a:rPr lang="en-GB" sz="3600" dirty="0"/>
              <a:t>IF2 General insurance products</a:t>
            </a:r>
          </a:p>
          <a:p>
            <a:pPr>
              <a:defRPr/>
            </a:pPr>
            <a:r>
              <a:rPr lang="en-GB" sz="3600" dirty="0"/>
              <a:t>IF3 Insurance underwriting process</a:t>
            </a:r>
          </a:p>
          <a:p>
            <a:pPr>
              <a:defRPr/>
            </a:pPr>
            <a:r>
              <a:rPr lang="en-GB" sz="3600" dirty="0"/>
              <a:t>IF4 Insurance claims handling process</a:t>
            </a:r>
          </a:p>
          <a:p>
            <a:pPr>
              <a:defRPr/>
            </a:pPr>
            <a:r>
              <a:rPr lang="en-GB" sz="3600" dirty="0"/>
              <a:t>IF5 Motor insurance products</a:t>
            </a:r>
          </a:p>
          <a:p>
            <a:pPr>
              <a:defRPr/>
            </a:pPr>
            <a:r>
              <a:rPr lang="en-GB" sz="3600" dirty="0"/>
              <a:t>IF6 Household insurance products</a:t>
            </a:r>
          </a:p>
          <a:p>
            <a:pPr>
              <a:defRPr/>
            </a:pPr>
            <a:r>
              <a:rPr lang="en-GB" sz="3600" dirty="0"/>
              <a:t>IF8 Packaged commercial insurance </a:t>
            </a:r>
          </a:p>
          <a:p>
            <a:pPr>
              <a:defRPr/>
            </a:pPr>
            <a:r>
              <a:rPr lang="en-GB" sz="3600" b="1" dirty="0"/>
              <a:t>At Diploma Level</a:t>
            </a:r>
            <a:r>
              <a:rPr lang="en-GB" sz="3600" dirty="0"/>
              <a:t> </a:t>
            </a:r>
          </a:p>
          <a:p>
            <a:pPr>
              <a:defRPr/>
            </a:pPr>
            <a:r>
              <a:rPr lang="en-GB" sz="3600" dirty="0"/>
              <a:t>MO5 Insurance Law</a:t>
            </a:r>
          </a:p>
          <a:p>
            <a:pPr>
              <a:defRPr/>
            </a:pPr>
            <a:r>
              <a:rPr lang="en-GB" sz="3600" dirty="0"/>
              <a:t>M92 Insurance Business and Finance</a:t>
            </a:r>
          </a:p>
          <a:p>
            <a:pPr>
              <a:defRPr/>
            </a:pPr>
            <a:r>
              <a:rPr lang="en-GB" sz="3600" dirty="0"/>
              <a:t>M93 Commercial property and business interruption insurance</a:t>
            </a:r>
          </a:p>
          <a:p>
            <a:pPr>
              <a:defRPr/>
            </a:pPr>
            <a:r>
              <a:rPr lang="en-GB" sz="3600" dirty="0"/>
              <a:t>M96 Liability insurances</a:t>
            </a:r>
          </a:p>
          <a:p>
            <a:pPr>
              <a:defRPr/>
            </a:pPr>
            <a:r>
              <a:rPr lang="en-GB" sz="3600" dirty="0"/>
              <a:t>M80 Underwriting practice</a:t>
            </a:r>
          </a:p>
          <a:p>
            <a:pPr>
              <a:defRPr/>
            </a:pPr>
            <a:r>
              <a:rPr lang="en-GB" sz="3600" dirty="0"/>
              <a:t>M85 Claims practice</a:t>
            </a:r>
          </a:p>
          <a:p>
            <a:pPr>
              <a:defRPr/>
            </a:pPr>
            <a:r>
              <a:rPr lang="en-GB" sz="3600" dirty="0"/>
              <a:t>M86 Personal Lines insurance </a:t>
            </a:r>
          </a:p>
          <a:p>
            <a:pPr>
              <a:defRPr/>
            </a:pPr>
            <a:r>
              <a:rPr lang="en-GB" sz="3600" b="1" dirty="0"/>
              <a:t>At Advanced Diploma Level (ACII</a:t>
            </a:r>
            <a:r>
              <a:rPr lang="en-GB" sz="3600" dirty="0"/>
              <a:t>)</a:t>
            </a:r>
          </a:p>
          <a:p>
            <a:pPr>
              <a:defRPr/>
            </a:pPr>
            <a:r>
              <a:rPr lang="en-GB" sz="3600" dirty="0"/>
              <a:t>530 Economics and business</a:t>
            </a:r>
          </a:p>
          <a:p>
            <a:pPr>
              <a:defRPr/>
            </a:pPr>
            <a:r>
              <a:rPr lang="en-GB" sz="3600" dirty="0"/>
              <a:t>820 Advanced claims</a:t>
            </a:r>
          </a:p>
          <a:p>
            <a:pPr>
              <a:defRPr/>
            </a:pPr>
            <a:r>
              <a:rPr lang="en-GB" sz="3600" dirty="0"/>
              <a:t>930 Advanced broking</a:t>
            </a:r>
          </a:p>
          <a:p>
            <a:pPr>
              <a:defRPr/>
            </a:pPr>
            <a:r>
              <a:rPr lang="en-GB" sz="3600" dirty="0"/>
              <a:t>945 Marketing insurance products and services</a:t>
            </a:r>
          </a:p>
          <a:p>
            <a:pPr>
              <a:defRPr/>
            </a:pPr>
            <a:r>
              <a:rPr lang="en-GB" sz="3600" dirty="0"/>
              <a:t>960 Advanced underwriting</a:t>
            </a:r>
          </a:p>
          <a:p>
            <a:pPr>
              <a:defRPr/>
            </a:pPr>
            <a:r>
              <a:rPr lang="en-GB" sz="3600" dirty="0"/>
              <a:t>992 Advanced risk management</a:t>
            </a:r>
            <a:r>
              <a:rPr lang="en-GB" sz="4200" dirty="0"/>
              <a:t> </a:t>
            </a:r>
          </a:p>
          <a:p>
            <a:pPr>
              <a:defRPr/>
            </a:pPr>
            <a:r>
              <a:rPr lang="en-GB" sz="4200" dirty="0"/>
              <a:t>Basically I can set up an entire training programme to take people from nothing to fully ACII qualified. </a:t>
            </a:r>
          </a:p>
          <a:p>
            <a:pPr>
              <a:defRPr/>
            </a:pPr>
            <a:endParaRPr lang="en-GB" dirty="0"/>
          </a:p>
        </p:txBody>
      </p:sp>
      <p:sp>
        <p:nvSpPr>
          <p:cNvPr id="33795" name="Title 2">
            <a:extLst>
              <a:ext uri="{FF2B5EF4-FFF2-40B4-BE49-F238E27FC236}">
                <a16:creationId xmlns:a16="http://schemas.microsoft.com/office/drawing/2014/main" id="{5FD3B3E1-165F-4FB7-AAFA-7FD23CB7558E}"/>
              </a:ext>
            </a:extLst>
          </p:cNvPr>
          <p:cNvSpPr>
            <a:spLocks noGrp="1" noChangeArrowheads="1"/>
          </p:cNvSpPr>
          <p:nvPr>
            <p:ph type="title"/>
          </p:nvPr>
        </p:nvSpPr>
        <p:spPr>
          <a:xfrm>
            <a:off x="1703388" y="161926"/>
            <a:ext cx="7478712" cy="695325"/>
          </a:xfrm>
        </p:spPr>
        <p:txBody>
          <a:bodyPr/>
          <a:lstStyle/>
          <a:p>
            <a:r>
              <a:rPr lang="en-GB" altLang="en-US" sz="1800"/>
              <a:t>Alan Chandler Training courses for Cii Examinations </a:t>
            </a:r>
            <a:r>
              <a:rPr lang="en-GB" altLang="en-US" sz="1800">
                <a:hlinkClick r:id="rId2"/>
              </a:rPr>
              <a:t>alanchandler@uwclub.net</a:t>
            </a:r>
            <a:r>
              <a:rPr lang="en-GB" altLang="en-US" sz="1800"/>
              <a:t> Linkedin Alan Chandler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3ACB-8553-4605-9AF0-3F8FC230671D}"/>
              </a:ext>
            </a:extLst>
          </p:cNvPr>
          <p:cNvSpPr>
            <a:spLocks noGrp="1"/>
          </p:cNvSpPr>
          <p:nvPr>
            <p:ph type="title"/>
          </p:nvPr>
        </p:nvSpPr>
        <p:spPr>
          <a:xfrm>
            <a:off x="4965430" y="629268"/>
            <a:ext cx="6586491" cy="1286160"/>
          </a:xfrm>
        </p:spPr>
        <p:txBody>
          <a:bodyPr anchor="b">
            <a:normAutofit/>
          </a:bodyPr>
          <a:lstStyle/>
          <a:p>
            <a:r>
              <a:rPr lang="en-GB" dirty="0"/>
              <a:t>Learning Objectives</a:t>
            </a:r>
          </a:p>
        </p:txBody>
      </p:sp>
      <p:sp>
        <p:nvSpPr>
          <p:cNvPr id="3" name="Content Placeholder 2">
            <a:extLst>
              <a:ext uri="{FF2B5EF4-FFF2-40B4-BE49-F238E27FC236}">
                <a16:creationId xmlns:a16="http://schemas.microsoft.com/office/drawing/2014/main" id="{C5571E49-39DF-4E1D-A4B7-DE6A7022C5A4}"/>
              </a:ext>
            </a:extLst>
          </p:cNvPr>
          <p:cNvSpPr>
            <a:spLocks noGrp="1"/>
          </p:cNvSpPr>
          <p:nvPr>
            <p:ph idx="1"/>
          </p:nvPr>
        </p:nvSpPr>
        <p:spPr>
          <a:xfrm>
            <a:off x="4965431" y="2438400"/>
            <a:ext cx="6586489" cy="3785419"/>
          </a:xfrm>
        </p:spPr>
        <p:txBody>
          <a:bodyPr>
            <a:normAutofit/>
          </a:bodyPr>
          <a:lstStyle/>
          <a:p>
            <a:pPr>
              <a:buFont typeface="Arial" panose="020B0604020202020204" pitchFamily="34" charset="0"/>
              <a:buChar char="•"/>
            </a:pPr>
            <a:r>
              <a:rPr lang="en-GB" sz="2000" b="0" i="0" dirty="0">
                <a:effectLst/>
                <a:latin typeface="Arial" panose="020B0604020202020204" pitchFamily="34" charset="0"/>
              </a:rPr>
              <a:t>Understand the main purpose of a builders performance bond</a:t>
            </a:r>
          </a:p>
          <a:p>
            <a:pPr>
              <a:buFont typeface="Arial" panose="020B0604020202020204" pitchFamily="34" charset="0"/>
              <a:buChar char="•"/>
            </a:pPr>
            <a:r>
              <a:rPr lang="en-GB" sz="2000" b="0" i="0" dirty="0">
                <a:effectLst/>
                <a:latin typeface="Arial" panose="020B0604020202020204" pitchFamily="34" charset="0"/>
              </a:rPr>
              <a:t>Understand the difference between a bond and an insurance contract</a:t>
            </a:r>
          </a:p>
          <a:p>
            <a:pPr>
              <a:buFont typeface="Arial" panose="020B0604020202020204" pitchFamily="34" charset="0"/>
              <a:buChar char="•"/>
            </a:pPr>
            <a:r>
              <a:rPr lang="en-GB" sz="2000" b="0" i="0" dirty="0">
                <a:effectLst/>
                <a:latin typeface="Arial" panose="020B0604020202020204" pitchFamily="34" charset="0"/>
              </a:rPr>
              <a:t>Understand the difference between a conditional bond and an on demand bond</a:t>
            </a:r>
          </a:p>
          <a:p>
            <a:endParaRPr lang="en-GB" sz="2000" dirty="0"/>
          </a:p>
        </p:txBody>
      </p:sp>
      <p:pic>
        <p:nvPicPr>
          <p:cNvPr id="5" name="Picture 4">
            <a:extLst>
              <a:ext uri="{FF2B5EF4-FFF2-40B4-BE49-F238E27FC236}">
                <a16:creationId xmlns:a16="http://schemas.microsoft.com/office/drawing/2014/main" id="{3255DB3D-2526-460D-BB0D-0A2AF4553DCE}"/>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spTree>
    <p:extLst>
      <p:ext uri="{BB962C8B-B14F-4D97-AF65-F5344CB8AC3E}">
        <p14:creationId xmlns:p14="http://schemas.microsoft.com/office/powerpoint/2010/main" val="359639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3ACB-8553-4605-9AF0-3F8FC230671D}"/>
              </a:ext>
            </a:extLst>
          </p:cNvPr>
          <p:cNvSpPr>
            <a:spLocks noGrp="1"/>
          </p:cNvSpPr>
          <p:nvPr>
            <p:ph type="title"/>
          </p:nvPr>
        </p:nvSpPr>
        <p:spPr>
          <a:xfrm>
            <a:off x="4965430" y="629268"/>
            <a:ext cx="6586491" cy="1286160"/>
          </a:xfrm>
        </p:spPr>
        <p:txBody>
          <a:bodyPr anchor="b">
            <a:normAutofit/>
          </a:bodyPr>
          <a:lstStyle/>
          <a:p>
            <a:r>
              <a:rPr lang="en-GB" dirty="0"/>
              <a:t>Learning Objectives</a:t>
            </a:r>
          </a:p>
        </p:txBody>
      </p:sp>
      <p:sp>
        <p:nvSpPr>
          <p:cNvPr id="3" name="Content Placeholder 2">
            <a:extLst>
              <a:ext uri="{FF2B5EF4-FFF2-40B4-BE49-F238E27FC236}">
                <a16:creationId xmlns:a16="http://schemas.microsoft.com/office/drawing/2014/main" id="{C5571E49-39DF-4E1D-A4B7-DE6A7022C5A4}"/>
              </a:ext>
            </a:extLst>
          </p:cNvPr>
          <p:cNvSpPr>
            <a:spLocks noGrp="1"/>
          </p:cNvSpPr>
          <p:nvPr>
            <p:ph idx="1"/>
          </p:nvPr>
        </p:nvSpPr>
        <p:spPr>
          <a:xfrm>
            <a:off x="4965431" y="2438400"/>
            <a:ext cx="6586489" cy="3785419"/>
          </a:xfrm>
        </p:spPr>
        <p:txBody>
          <a:bodyPr>
            <a:normAutofit/>
          </a:bodyPr>
          <a:lstStyle/>
          <a:p>
            <a:pPr>
              <a:buFont typeface="Arial" panose="020B0604020202020204" pitchFamily="34" charset="0"/>
              <a:buChar char="•"/>
            </a:pPr>
            <a:r>
              <a:rPr lang="en-GB" sz="2000" b="0" i="0" dirty="0">
                <a:effectLst/>
                <a:latin typeface="Arial" panose="020B0604020202020204" pitchFamily="34" charset="0"/>
              </a:rPr>
              <a:t>Understand the main purpose of a builders performance bond</a:t>
            </a:r>
          </a:p>
          <a:p>
            <a:pPr>
              <a:buFont typeface="Arial" panose="020B0604020202020204" pitchFamily="34" charset="0"/>
              <a:buChar char="•"/>
            </a:pPr>
            <a:r>
              <a:rPr lang="en-GB" sz="2000" b="0" i="0" dirty="0">
                <a:effectLst/>
                <a:latin typeface="Arial" panose="020B0604020202020204" pitchFamily="34" charset="0"/>
              </a:rPr>
              <a:t>Understand the difference between a bond and an insurance contract</a:t>
            </a:r>
          </a:p>
          <a:p>
            <a:pPr>
              <a:buFont typeface="Arial" panose="020B0604020202020204" pitchFamily="34" charset="0"/>
              <a:buChar char="•"/>
            </a:pPr>
            <a:r>
              <a:rPr lang="en-GB" sz="2000" b="0" i="0" dirty="0">
                <a:effectLst/>
                <a:latin typeface="Arial" panose="020B0604020202020204" pitchFamily="34" charset="0"/>
              </a:rPr>
              <a:t>Understand the difference between a conditional bond and an on demand bond</a:t>
            </a:r>
          </a:p>
          <a:p>
            <a:endParaRPr lang="en-GB" sz="2000" dirty="0"/>
          </a:p>
        </p:txBody>
      </p:sp>
      <p:pic>
        <p:nvPicPr>
          <p:cNvPr id="5" name="Picture 4">
            <a:extLst>
              <a:ext uri="{FF2B5EF4-FFF2-40B4-BE49-F238E27FC236}">
                <a16:creationId xmlns:a16="http://schemas.microsoft.com/office/drawing/2014/main" id="{3255DB3D-2526-460D-BB0D-0A2AF4553DCE}"/>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23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240E6-9448-4900-9A44-206688BC8AD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Problems happen on building sites and the contractor for whatever reason may go under</a:t>
            </a:r>
          </a:p>
        </p:txBody>
      </p:sp>
      <p:pic>
        <p:nvPicPr>
          <p:cNvPr id="5" name="Content Placeholder 4">
            <a:extLst>
              <a:ext uri="{FF2B5EF4-FFF2-40B4-BE49-F238E27FC236}">
                <a16:creationId xmlns:a16="http://schemas.microsoft.com/office/drawing/2014/main" id="{58783328-4C5F-44B7-917B-C6ACF443E3A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153822" y="942706"/>
            <a:ext cx="6553545" cy="4980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92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08638" y="386930"/>
            <a:ext cx="9236700" cy="1188950"/>
          </a:xfrm>
        </p:spPr>
        <p:txBody>
          <a:bodyPr anchor="b">
            <a:normAutofit/>
          </a:bodyPr>
          <a:lstStyle/>
          <a:p>
            <a:r>
              <a:rPr lang="en-GB" sz="4200"/>
              <a:t>Builders (contractors) Performance bonds</a:t>
            </a:r>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pPr marL="0" indent="0">
              <a:buNone/>
            </a:pPr>
            <a:endParaRPr lang="en-GB" sz="2400" dirty="0"/>
          </a:p>
          <a:p>
            <a:r>
              <a:rPr lang="en-GB" sz="2400" dirty="0"/>
              <a:t>A performance bond will protect the client against possible losses in case a contractor fails to perform because of the bankruptcy of that contractor.</a:t>
            </a:r>
          </a:p>
          <a:p>
            <a:endParaRPr lang="en-GB" sz="2400" dirty="0"/>
          </a:p>
          <a:p>
            <a:r>
              <a:rPr lang="en-GB" sz="2400" dirty="0"/>
              <a:t>The performance bond will pay the amount specified in the bond should a specified event occur which in most cases will be the bankruptcy of the builder.</a:t>
            </a:r>
          </a:p>
          <a:p>
            <a:r>
              <a:rPr lang="en-GB" sz="2400" dirty="0"/>
              <a:t>Performance Bonds are sometimes called Contract Bonds</a:t>
            </a:r>
          </a:p>
        </p:txBody>
      </p:sp>
    </p:spTree>
    <p:extLst>
      <p:ext uri="{BB962C8B-B14F-4D97-AF65-F5344CB8AC3E}">
        <p14:creationId xmlns:p14="http://schemas.microsoft.com/office/powerpoint/2010/main" val="19394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B87C5-4CD8-443F-9D3A-14EA0AED4EC0}"/>
              </a:ext>
            </a:extLst>
          </p:cNvPr>
          <p:cNvSpPr>
            <a:spLocks noGrp="1"/>
          </p:cNvSpPr>
          <p:nvPr>
            <p:ph type="title"/>
          </p:nvPr>
        </p:nvSpPr>
        <p:spPr>
          <a:xfrm>
            <a:off x="808638" y="386930"/>
            <a:ext cx="9236700" cy="1188950"/>
          </a:xfrm>
        </p:spPr>
        <p:txBody>
          <a:bodyPr anchor="b">
            <a:normAutofit/>
          </a:bodyPr>
          <a:lstStyle/>
          <a:p>
            <a:r>
              <a:rPr lang="en-GB" sz="4200" dirty="0"/>
              <a:t>Builders (contractors) Performance Bonds</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EB1255-8203-4ABD-9D97-9D356EA5268D}"/>
              </a:ext>
            </a:extLst>
          </p:cNvPr>
          <p:cNvSpPr>
            <a:spLocks noGrp="1"/>
          </p:cNvSpPr>
          <p:nvPr>
            <p:ph idx="1"/>
          </p:nvPr>
        </p:nvSpPr>
        <p:spPr>
          <a:xfrm>
            <a:off x="793660" y="2599509"/>
            <a:ext cx="10143668" cy="3435531"/>
          </a:xfrm>
        </p:spPr>
        <p:txBody>
          <a:bodyPr anchor="ctr">
            <a:normAutofit/>
          </a:bodyPr>
          <a:lstStyle/>
          <a:p>
            <a:r>
              <a:rPr lang="en-GB" sz="2200" b="0" i="0" dirty="0">
                <a:effectLst/>
                <a:latin typeface="-apple-system"/>
              </a:rPr>
              <a:t>Construction performance bonds are often required in tenders for commercial and Local Authority contracts, as well as being pretty common in real estate development. </a:t>
            </a:r>
          </a:p>
          <a:p>
            <a:pPr marL="0" indent="0">
              <a:buNone/>
            </a:pPr>
            <a:endParaRPr lang="en-GB" sz="2200" b="0" i="0" dirty="0">
              <a:effectLst/>
              <a:latin typeface="-apple-system"/>
            </a:endParaRPr>
          </a:p>
          <a:p>
            <a:endParaRPr lang="en-GB" sz="2200" dirty="0">
              <a:latin typeface="-apple-system"/>
            </a:endParaRPr>
          </a:p>
          <a:p>
            <a:r>
              <a:rPr lang="en-GB" sz="2200" b="0" i="0" dirty="0">
                <a:effectLst/>
                <a:latin typeface="-apple-system"/>
              </a:rPr>
              <a:t>A performance bond for a construction project (also known as a contract bond) effectively guarantees satisfactory completion of a project by a contractor.</a:t>
            </a:r>
            <a:endParaRPr lang="en-GB" sz="2200" dirty="0"/>
          </a:p>
        </p:txBody>
      </p:sp>
    </p:spTree>
    <p:extLst>
      <p:ext uri="{BB962C8B-B14F-4D97-AF65-F5344CB8AC3E}">
        <p14:creationId xmlns:p14="http://schemas.microsoft.com/office/powerpoint/2010/main" val="259964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GB" dirty="0"/>
              <a:t>Builders Performance Bonds</a:t>
            </a:r>
          </a:p>
        </p:txBody>
      </p:sp>
      <p:sp>
        <p:nvSpPr>
          <p:cNvPr id="3" name="Content Placeholder 2"/>
          <p:cNvSpPr>
            <a:spLocks noGrp="1"/>
          </p:cNvSpPr>
          <p:nvPr>
            <p:ph idx="1"/>
          </p:nvPr>
        </p:nvSpPr>
        <p:spPr>
          <a:xfrm>
            <a:off x="838200" y="2057400"/>
            <a:ext cx="10515600" cy="3871762"/>
          </a:xfrm>
        </p:spPr>
        <p:txBody>
          <a:bodyPr>
            <a:normAutofit/>
          </a:bodyPr>
          <a:lstStyle/>
          <a:p>
            <a:r>
              <a:rPr lang="en-GB" sz="2400" dirty="0"/>
              <a:t>A bond is NOT an insurance contract, and as such can be issued by non insurance bodies such as banks as well as insurers.</a:t>
            </a:r>
          </a:p>
          <a:p>
            <a:pPr marL="0" indent="0">
              <a:buNone/>
            </a:pPr>
            <a:endParaRPr lang="en-GB" sz="2400" dirty="0"/>
          </a:p>
          <a:p>
            <a:r>
              <a:rPr lang="en-GB" sz="2400" dirty="0"/>
              <a:t>The bond issuer, who will be the insurer or the bank, only have to pay the amount specified in the bond . If the shortfall is greater than the bond there is no requirement to pay more. </a:t>
            </a:r>
          </a:p>
        </p:txBody>
      </p:sp>
    </p:spTree>
    <p:extLst>
      <p:ext uri="{BB962C8B-B14F-4D97-AF65-F5344CB8AC3E}">
        <p14:creationId xmlns:p14="http://schemas.microsoft.com/office/powerpoint/2010/main" val="130286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4200"/>
              <a:t>Who asks for Builders performance bonds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dirty="0"/>
              <a:t>Any party who would be disadvantaged by a builder going bankrupt lets explore</a:t>
            </a:r>
          </a:p>
        </p:txBody>
      </p:sp>
    </p:spTree>
    <p:extLst>
      <p:ext uri="{BB962C8B-B14F-4D97-AF65-F5344CB8AC3E}">
        <p14:creationId xmlns:p14="http://schemas.microsoft.com/office/powerpoint/2010/main" val="245923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4200"/>
              <a:t>Who asks for Builders performance bonds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000" dirty="0"/>
              <a:t>So what type of parties actually ask builders/contractors to go out and get performance bonds</a:t>
            </a:r>
          </a:p>
          <a:p>
            <a:pPr marL="0" indent="0">
              <a:buNone/>
            </a:pPr>
            <a:endParaRPr lang="en-GB" sz="2000" dirty="0"/>
          </a:p>
        </p:txBody>
      </p:sp>
    </p:spTree>
    <p:extLst>
      <p:ext uri="{BB962C8B-B14F-4D97-AF65-F5344CB8AC3E}">
        <p14:creationId xmlns:p14="http://schemas.microsoft.com/office/powerpoint/2010/main" val="109449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1271</Words>
  <Application>Microsoft Office PowerPoint</Application>
  <PresentationFormat>Widescreen</PresentationFormat>
  <Paragraphs>160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-apple-system</vt:lpstr>
      <vt:lpstr>Arial</vt:lpstr>
      <vt:lpstr>Calibri</vt:lpstr>
      <vt:lpstr>Calibri Light</vt:lpstr>
      <vt:lpstr>Office Theme</vt:lpstr>
      <vt:lpstr>Builders(Contractors) Performance Bonds</vt:lpstr>
      <vt:lpstr>Alan Chandler, Chartered Insurer e mail alanchandler@uwclub.net</vt:lpstr>
      <vt:lpstr>Learning Objectives</vt:lpstr>
      <vt:lpstr>Problems happen on building sites and the contractor for whatever reason may go under</vt:lpstr>
      <vt:lpstr>Builders (contractors) Performance bonds</vt:lpstr>
      <vt:lpstr>Builders (contractors) Performance Bonds</vt:lpstr>
      <vt:lpstr>Builders Performance Bonds</vt:lpstr>
      <vt:lpstr>Who asks for Builders performance bonds</vt:lpstr>
      <vt:lpstr>Who asks for Builders performance bonds</vt:lpstr>
      <vt:lpstr>How long will a bond be for?</vt:lpstr>
      <vt:lpstr>The Ten ten ten rule </vt:lpstr>
      <vt:lpstr>Premium to be paid</vt:lpstr>
      <vt:lpstr>The main players</vt:lpstr>
      <vt:lpstr>What information will an insurer need One</vt:lpstr>
      <vt:lpstr>What information an insurer will need Two</vt:lpstr>
      <vt:lpstr>What information will be needed by Insurers Three</vt:lpstr>
      <vt:lpstr>What information will be needed by insurers Four</vt:lpstr>
      <vt:lpstr>What information will be required by insurers Five</vt:lpstr>
      <vt:lpstr>What information will Insurers require Six</vt:lpstr>
      <vt:lpstr>What information will the Insurer need Seven</vt:lpstr>
      <vt:lpstr>The difference between a conditional bond and a bond on demand</vt:lpstr>
      <vt:lpstr>Alan Chandler’s Remote Technical Training Courses  alanchandler@uwclub.net    Linkedin Alan Chandler</vt:lpstr>
      <vt:lpstr>Alan Chandler Training courses for Cii Examinations alanchandler@uwclub.net Linkedin Alan Chandler</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Builders(Contractors) Performance Bonds</dc:title>
  <dc:creator>alan chnadler</dc:creator>
  <cp:lastModifiedBy>alan chnadler</cp:lastModifiedBy>
  <cp:revision>2</cp:revision>
  <dcterms:created xsi:type="dcterms:W3CDTF">2020-10-24T11:31:32Z</dcterms:created>
  <dcterms:modified xsi:type="dcterms:W3CDTF">2020-11-14T16:32:09Z</dcterms:modified>
</cp:coreProperties>
</file>