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6" r:id="rId2"/>
    <p:sldId id="469" r:id="rId3"/>
    <p:sldId id="315" r:id="rId4"/>
    <p:sldId id="321" r:id="rId5"/>
    <p:sldId id="449" r:id="rId6"/>
    <p:sldId id="456" r:id="rId7"/>
    <p:sldId id="452" r:id="rId8"/>
    <p:sldId id="479" r:id="rId9"/>
    <p:sldId id="480" r:id="rId10"/>
    <p:sldId id="481" r:id="rId11"/>
    <p:sldId id="482" r:id="rId12"/>
    <p:sldId id="470" r:id="rId13"/>
    <p:sldId id="473" r:id="rId14"/>
    <p:sldId id="472" r:id="rId15"/>
    <p:sldId id="475" r:id="rId16"/>
    <p:sldId id="476" r:id="rId17"/>
    <p:sldId id="477" r:id="rId18"/>
    <p:sldId id="478" r:id="rId19"/>
    <p:sldId id="483" r:id="rId20"/>
    <p:sldId id="443" r:id="rId21"/>
  </p:sldIdLst>
  <p:sldSz cx="9753600" cy="7315200"/>
  <p:notesSz cx="7104063" cy="10234613"/>
  <p:embeddedFontLst>
    <p:embeddedFont>
      <p:font typeface="Arimo Bold Italics" panose="020B0604020202020204" charset="0"/>
      <p:regular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92982" autoAdjust="0"/>
  </p:normalViewPr>
  <p:slideViewPr>
    <p:cSldViewPr>
      <p:cViewPr varScale="1">
        <p:scale>
          <a:sx n="59" d="100"/>
          <a:sy n="59" d="100"/>
        </p:scale>
        <p:origin x="1108" y="48"/>
      </p:cViewPr>
      <p:guideLst>
        <p:guide orient="horz" pos="2160"/>
        <p:guide pos="278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9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79CB73-BBAD-4926-911E-695AED5EA18A}"/>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B30C884-829E-487D-ACCF-C0FAC8403A2F}"/>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endParaRPr lang="en-GB" dirty="0"/>
          </a:p>
        </p:txBody>
      </p:sp>
      <p:sp>
        <p:nvSpPr>
          <p:cNvPr id="4" name="Footer Placeholder 3">
            <a:extLst>
              <a:ext uri="{FF2B5EF4-FFF2-40B4-BE49-F238E27FC236}">
                <a16:creationId xmlns:a16="http://schemas.microsoft.com/office/drawing/2014/main" id="{B21FF96C-E96E-4426-B8DC-9C01E41A2B87}"/>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B85F76-BB96-475E-931E-332C80A41F67}"/>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AEB91BD1-2F09-4E17-81B9-8574E7A81A4C}" type="slidenum">
              <a:rPr lang="en-GB" smtClean="0"/>
              <a:t>‹#›</a:t>
            </a:fld>
            <a:endParaRPr lang="en-GB"/>
          </a:p>
        </p:txBody>
      </p:sp>
    </p:spTree>
    <p:extLst>
      <p:ext uri="{BB962C8B-B14F-4D97-AF65-F5344CB8AC3E}">
        <p14:creationId xmlns:p14="http://schemas.microsoft.com/office/powerpoint/2010/main" val="765797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0"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pic>
        <p:nvPicPr>
          <p:cNvPr id="6" name="Picture 6"/>
          <p:cNvPicPr>
            <a:picLocks noChangeAspect="1"/>
          </p:cNvPicPr>
          <p:nvPr/>
        </p:nvPicPr>
        <p:blipFill>
          <a:blip r:embed="rId4"/>
          <a:srcRect/>
          <a:stretch>
            <a:fillRect/>
          </a:stretch>
        </p:blipFill>
        <p:spPr>
          <a:xfrm>
            <a:off x="3217333" y="6159020"/>
            <a:ext cx="879013" cy="774966"/>
          </a:xfrm>
          <a:prstGeom prst="rect">
            <a:avLst/>
          </a:prstGeom>
        </p:spPr>
      </p:pic>
      <p:sp>
        <p:nvSpPr>
          <p:cNvPr id="9" name="TextBox 9"/>
          <p:cNvSpPr txBox="1"/>
          <p:nvPr/>
        </p:nvSpPr>
        <p:spPr>
          <a:xfrm>
            <a:off x="206457" y="2013148"/>
            <a:ext cx="9340686" cy="1461939"/>
          </a:xfrm>
          <a:prstGeom prst="rect">
            <a:avLst/>
          </a:prstGeom>
        </p:spPr>
        <p:txBody>
          <a:bodyPr lIns="0" tIns="0" rIns="0" bIns="0" rtlCol="0" anchor="t">
            <a:spAutoFit/>
          </a:bodyPr>
          <a:lstStyle/>
          <a:p>
            <a:pPr algn="ctr">
              <a:lnSpc>
                <a:spcPts val="3815"/>
              </a:lnSpc>
            </a:pPr>
            <a:r>
              <a:rPr lang="en-US" sz="3200" b="1" dirty="0">
                <a:solidFill>
                  <a:schemeClr val="bg1"/>
                </a:solidFill>
                <a:ea typeface="Arimo Bold Italics" panose="020B0704020202090204" charset="0"/>
                <a:cs typeface="+mn-lt"/>
              </a:rPr>
              <a:t>All Change: 2 years in which the Supreme Court transformed the way we and our clients do business</a:t>
            </a:r>
            <a:br>
              <a:rPr lang="en-GB" sz="3200" dirty="0"/>
            </a:br>
            <a:endParaRPr lang="en-US" sz="3600" spc="-61" dirty="0">
              <a:solidFill>
                <a:srgbClr val="FFFFFF"/>
              </a:solidFill>
              <a:latin typeface="Arimo Bold Italics" panose="020B0704020202090204"/>
            </a:endParaRPr>
          </a:p>
        </p:txBody>
      </p:sp>
      <p:sp>
        <p:nvSpPr>
          <p:cNvPr id="10" name="TextBox 10"/>
          <p:cNvSpPr txBox="1"/>
          <p:nvPr/>
        </p:nvSpPr>
        <p:spPr>
          <a:xfrm>
            <a:off x="-551880" y="3191826"/>
            <a:ext cx="10857360" cy="1118255"/>
          </a:xfrm>
          <a:prstGeom prst="rect">
            <a:avLst/>
          </a:prstGeom>
        </p:spPr>
        <p:txBody>
          <a:bodyPr lIns="0" tIns="0" rIns="0" bIns="0" rtlCol="0" anchor="t">
            <a:spAutoFit/>
          </a:bodyPr>
          <a:lstStyle/>
          <a:p>
            <a:pPr algn="ctr">
              <a:lnSpc>
                <a:spcPts val="4480"/>
              </a:lnSpc>
              <a:spcBef>
                <a:spcPct val="0"/>
              </a:spcBef>
            </a:pPr>
            <a:r>
              <a:rPr lang="en-US" sz="2800" b="1" dirty="0">
                <a:solidFill>
                  <a:srgbClr val="FFFFFF"/>
                </a:solidFill>
                <a:cs typeface="+mn-lt"/>
              </a:rPr>
              <a:t>by</a:t>
            </a:r>
          </a:p>
          <a:p>
            <a:pPr algn="ctr">
              <a:lnSpc>
                <a:spcPts val="4480"/>
              </a:lnSpc>
              <a:spcBef>
                <a:spcPct val="0"/>
              </a:spcBef>
            </a:pPr>
            <a:r>
              <a:rPr lang="en-US" sz="2800" b="1" dirty="0">
                <a:solidFill>
                  <a:srgbClr val="FFFFFF"/>
                </a:solidFill>
                <a:cs typeface="+mn-lt"/>
              </a:rPr>
              <a:t>Jeff Heasman MABP, PGCert CELTA, LL.B (Hons), LL.M</a:t>
            </a:r>
          </a:p>
        </p:txBody>
      </p:sp>
      <p:sp>
        <p:nvSpPr>
          <p:cNvPr id="11" name="TextBox 11"/>
          <p:cNvSpPr txBox="1"/>
          <p:nvPr/>
        </p:nvSpPr>
        <p:spPr>
          <a:xfrm>
            <a:off x="731520" y="4621352"/>
            <a:ext cx="8593480" cy="830740"/>
          </a:xfrm>
          <a:prstGeom prst="rect">
            <a:avLst/>
          </a:prstGeom>
        </p:spPr>
        <p:txBody>
          <a:bodyPr lIns="0" tIns="0" rIns="0" bIns="0" rtlCol="0" anchor="t">
            <a:spAutoFit/>
          </a:bodyPr>
          <a:lstStyle/>
          <a:p>
            <a:pPr algn="ctr">
              <a:lnSpc>
                <a:spcPts val="3360"/>
              </a:lnSpc>
              <a:spcBef>
                <a:spcPct val="0"/>
              </a:spcBef>
            </a:pPr>
            <a:r>
              <a:rPr lang="en-US" sz="2000" b="1" dirty="0">
                <a:solidFill>
                  <a:srgbClr val="FFFFFF"/>
                </a:solidFill>
                <a:cs typeface="+mn-lt"/>
              </a:rPr>
              <a:t>Certified Practitioner Member of the Academy of Modern Applied Psychology</a:t>
            </a:r>
          </a:p>
          <a:p>
            <a:pPr algn="ctr">
              <a:lnSpc>
                <a:spcPts val="3360"/>
              </a:lnSpc>
              <a:spcBef>
                <a:spcPct val="0"/>
              </a:spcBef>
            </a:pPr>
            <a:r>
              <a:rPr lang="en-US" sz="2000" b="1" dirty="0">
                <a:solidFill>
                  <a:srgbClr val="FFFFFF"/>
                </a:solidFill>
                <a:cs typeface="+mn-lt"/>
              </a:rPr>
              <a:t>Member of the Association for Business Psychology </a:t>
            </a:r>
          </a:p>
        </p:txBody>
      </p:sp>
      <p:sp>
        <p:nvSpPr>
          <p:cNvPr id="12" name="TextBox 12"/>
          <p:cNvSpPr txBox="1"/>
          <p:nvPr/>
        </p:nvSpPr>
        <p:spPr>
          <a:xfrm>
            <a:off x="1712000" y="6367218"/>
            <a:ext cx="8593480" cy="430530"/>
          </a:xfrm>
          <a:prstGeom prst="rect">
            <a:avLst/>
          </a:prstGeom>
        </p:spPr>
        <p:txBody>
          <a:bodyPr lIns="0" tIns="0" rIns="0" bIns="0" rtlCol="0" anchor="t">
            <a:spAutoFit/>
          </a:bodyPr>
          <a:lstStyle/>
          <a:p>
            <a:pPr algn="ctr">
              <a:lnSpc>
                <a:spcPts val="3360"/>
              </a:lnSpc>
              <a:spcBef>
                <a:spcPct val="0"/>
              </a:spcBef>
            </a:pPr>
            <a:r>
              <a:rPr lang="en-US" sz="2400" dirty="0">
                <a:solidFill>
                  <a:srgbClr val="FFFFFF"/>
                </a:solidFill>
                <a:cs typeface="+mn-lt"/>
              </a:rPr>
              <a:t>linkedin.com/in/</a:t>
            </a:r>
            <a:r>
              <a:rPr lang="en-US" sz="2400" dirty="0" err="1">
                <a:solidFill>
                  <a:srgbClr val="FFFFFF"/>
                </a:solidFill>
                <a:cs typeface="+mn-lt"/>
              </a:rPr>
              <a:t>jeffheasman</a:t>
            </a:r>
            <a:endParaRPr lang="en-US" sz="2400" dirty="0">
              <a:solidFill>
                <a:srgbClr val="FFFFFF"/>
              </a:solidFill>
              <a:cs typeface="+mn-lt"/>
            </a:endParaRP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fontScale="90000"/>
          </a:bodyPr>
          <a:lstStyle/>
          <a:p>
            <a:pPr algn="l"/>
            <a:br>
              <a:rPr lang="en-GB" sz="4900" b="1" dirty="0"/>
            </a:br>
            <a:r>
              <a:rPr lang="en-GB" sz="4900" b="1" dirty="0"/>
              <a:t>Death of of the Orient-Express</a:t>
            </a:r>
            <a:br>
              <a:rPr lang="en-GB" sz="4400" dirty="0"/>
            </a:br>
            <a:endParaRPr lang="en-GB" b="1"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752600"/>
            <a:ext cx="8229600" cy="4800090"/>
          </a:xfrm>
        </p:spPr>
        <p:txBody>
          <a:bodyPr>
            <a:normAutofit fontScale="92500" lnSpcReduction="20000"/>
          </a:bodyPr>
          <a:lstStyle/>
          <a:p>
            <a:pPr>
              <a:buFont typeface="Wingdings" panose="05000000000000000000" pitchFamily="2" charset="2"/>
              <a:buChar char="Ø"/>
            </a:pPr>
            <a:r>
              <a:rPr lang="en-GB" sz="2600" dirty="0"/>
              <a:t>With a “mature and considered reflection” the judges overruled their previous decisions where there are:</a:t>
            </a:r>
          </a:p>
          <a:p>
            <a:pPr>
              <a:buFont typeface="Wingdings" panose="05000000000000000000" pitchFamily="2" charset="2"/>
              <a:buChar char="Ø"/>
            </a:pPr>
            <a:endParaRPr lang="en-GB" sz="2600" dirty="0"/>
          </a:p>
          <a:p>
            <a:pPr marL="0" indent="0">
              <a:buNone/>
            </a:pPr>
            <a:r>
              <a:rPr lang="en-GB" sz="2600" dirty="0"/>
              <a:t>“… two concurrent causes, each of which was by itself sufficient to cause the relevant business interruption but neither of which satisfied the “but for” test because of the existence of the other.  In such a case when both the </a:t>
            </a:r>
            <a:r>
              <a:rPr lang="en-GB" sz="2600" b="1" dirty="0"/>
              <a:t>insured peril </a:t>
            </a:r>
            <a:r>
              <a:rPr lang="en-GB" sz="2600" dirty="0"/>
              <a:t>and the </a:t>
            </a:r>
            <a:r>
              <a:rPr lang="en-GB" sz="2600" b="1" dirty="0"/>
              <a:t>uninsured peril </a:t>
            </a:r>
            <a:r>
              <a:rPr lang="en-GB" sz="2600" dirty="0"/>
              <a:t>which operates </a:t>
            </a:r>
            <a:r>
              <a:rPr lang="en-GB" sz="2600" b="1" dirty="0"/>
              <a:t>concurrently</a:t>
            </a:r>
            <a:r>
              <a:rPr lang="en-GB" sz="2600" dirty="0"/>
              <a:t> with it </a:t>
            </a:r>
            <a:r>
              <a:rPr lang="en-GB" sz="2600" b="1" dirty="0"/>
              <a:t>arise from the same underlying fortuity </a:t>
            </a:r>
            <a:r>
              <a:rPr lang="en-GB" sz="2600" dirty="0"/>
              <a:t>(the hurricanes), then </a:t>
            </a:r>
            <a:r>
              <a:rPr lang="en-GB" sz="2600" b="1" dirty="0"/>
              <a:t>provided that damage proximately caused by the uninsured peril </a:t>
            </a:r>
            <a:r>
              <a:rPr lang="en-GB" sz="2600" dirty="0"/>
              <a:t>(</a:t>
            </a:r>
            <a:r>
              <a:rPr lang="en-GB" sz="2600" dirty="0" err="1"/>
              <a:t>ie</a:t>
            </a:r>
            <a:r>
              <a:rPr lang="en-GB" sz="2600" dirty="0"/>
              <a:t> in the </a:t>
            </a:r>
            <a:r>
              <a:rPr lang="en-GB" sz="2600" i="1" dirty="0"/>
              <a:t>Orient-Express</a:t>
            </a:r>
            <a:r>
              <a:rPr lang="en-GB" sz="2600" dirty="0"/>
              <a:t> case, damage to the rest of the city) </a:t>
            </a:r>
            <a:r>
              <a:rPr lang="en-GB" sz="2600" b="1" dirty="0"/>
              <a:t>is not excluded, loss resulting from both causes operating concurrently is covered</a:t>
            </a:r>
            <a:r>
              <a:rPr lang="en-GB" sz="2600" dirty="0"/>
              <a:t>.” </a:t>
            </a:r>
          </a:p>
          <a:p>
            <a:pPr marL="0" indent="0">
              <a:buNone/>
            </a:pPr>
            <a:endParaRPr lang="en-GB" sz="2600" dirty="0"/>
          </a:p>
          <a:p>
            <a:pPr marL="0" indent="0">
              <a:buNone/>
            </a:pPr>
            <a:r>
              <a:rPr lang="en-GB" sz="2600" dirty="0"/>
              <a:t>Paragraph 91</a:t>
            </a:r>
          </a:p>
          <a:p>
            <a:pPr marL="0" indent="0">
              <a:buNone/>
            </a:pPr>
            <a:endParaRPr lang="en-GB" sz="2600"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101243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fontScale="90000"/>
          </a:bodyPr>
          <a:lstStyle/>
          <a:p>
            <a:pPr algn="l"/>
            <a:br>
              <a:rPr lang="en-GB" sz="4900" b="1" dirty="0"/>
            </a:br>
            <a:r>
              <a:rPr lang="en-GB" sz="4900" b="1" dirty="0"/>
              <a:t>The impact</a:t>
            </a:r>
            <a:br>
              <a:rPr lang="en-GB" sz="4400" dirty="0"/>
            </a:br>
            <a:endParaRPr lang="en-GB" b="1"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5400"/>
            <a:ext cx="8229600" cy="5257290"/>
          </a:xfrm>
        </p:spPr>
        <p:txBody>
          <a:bodyPr>
            <a:normAutofit fontScale="77500" lnSpcReduction="20000"/>
          </a:bodyPr>
          <a:lstStyle/>
          <a:p>
            <a:pPr>
              <a:buFont typeface="Wingdings" panose="05000000000000000000" pitchFamily="2" charset="2"/>
              <a:buChar char="Ø"/>
            </a:pPr>
            <a:r>
              <a:rPr lang="en-GB" sz="3100" dirty="0"/>
              <a:t>There is no general answer to the issue of causation. </a:t>
            </a:r>
          </a:p>
          <a:p>
            <a:pPr marL="0" indent="0">
              <a:buNone/>
            </a:pPr>
            <a:endParaRPr lang="en-GB" sz="3100" dirty="0"/>
          </a:p>
          <a:p>
            <a:pPr>
              <a:buFont typeface="Wingdings" panose="05000000000000000000" pitchFamily="2" charset="2"/>
              <a:buChar char="Ø"/>
            </a:pPr>
            <a:r>
              <a:rPr lang="en-GB" sz="3100" dirty="0"/>
              <a:t>There needs to be commercial sense based on the intended effect of the policy.  </a:t>
            </a:r>
          </a:p>
          <a:p>
            <a:pPr marL="0" indent="0">
              <a:buNone/>
            </a:pPr>
            <a:endParaRPr lang="en-GB" sz="3100" dirty="0"/>
          </a:p>
          <a:p>
            <a:pPr>
              <a:buFont typeface="Wingdings" panose="05000000000000000000" pitchFamily="2" charset="2"/>
              <a:buChar char="Ø"/>
            </a:pPr>
            <a:r>
              <a:rPr lang="en-GB" sz="3100" dirty="0"/>
              <a:t>Move away from thinking of “proximate” or “efficient”. </a:t>
            </a:r>
          </a:p>
          <a:p>
            <a:pPr marL="0" indent="0">
              <a:buNone/>
            </a:pPr>
            <a:r>
              <a:rPr lang="en-GB" sz="3100" dirty="0"/>
              <a:t> </a:t>
            </a:r>
          </a:p>
          <a:p>
            <a:pPr>
              <a:buFont typeface="Wingdings" panose="05000000000000000000" pitchFamily="2" charset="2"/>
              <a:buChar char="Ø"/>
            </a:pPr>
            <a:r>
              <a:rPr lang="en-GB" sz="3100" dirty="0"/>
              <a:t>The test can be varied in the contract. </a:t>
            </a:r>
          </a:p>
          <a:p>
            <a:pPr>
              <a:buFont typeface="Wingdings" panose="05000000000000000000" pitchFamily="2" charset="2"/>
              <a:buChar char="Ø"/>
            </a:pPr>
            <a:endParaRPr lang="en-GB" sz="3100" dirty="0"/>
          </a:p>
          <a:p>
            <a:pPr>
              <a:buFont typeface="Wingdings" panose="05000000000000000000" pitchFamily="2" charset="2"/>
              <a:buChar char="Ø"/>
            </a:pPr>
            <a:r>
              <a:rPr lang="en-GB" sz="3100" dirty="0"/>
              <a:t>Think of how this may apply to flooding. </a:t>
            </a:r>
          </a:p>
          <a:p>
            <a:pPr>
              <a:buFont typeface="Wingdings" panose="05000000000000000000" pitchFamily="2" charset="2"/>
              <a:buChar char="Ø"/>
            </a:pPr>
            <a:endParaRPr lang="en-GB" sz="3100" dirty="0"/>
          </a:p>
          <a:p>
            <a:pPr>
              <a:buFont typeface="Wingdings" panose="05000000000000000000" pitchFamily="2" charset="2"/>
              <a:buChar char="Ø"/>
            </a:pPr>
            <a:r>
              <a:rPr lang="en-GB" sz="3100" dirty="0"/>
              <a:t>Exclusions / higher premiums</a:t>
            </a:r>
          </a:p>
          <a:p>
            <a:pPr>
              <a:buFont typeface="Wingdings" panose="05000000000000000000" pitchFamily="2" charset="2"/>
              <a:buChar char="Ø"/>
            </a:pPr>
            <a:endParaRPr lang="en-GB" sz="3100" dirty="0"/>
          </a:p>
          <a:p>
            <a:pPr>
              <a:buFont typeface="Wingdings" panose="05000000000000000000" pitchFamily="2" charset="2"/>
              <a:buChar char="Ø"/>
            </a:pPr>
            <a:r>
              <a:rPr lang="en-GB" sz="3100" dirty="0"/>
              <a:t>Higher premiums. </a:t>
            </a:r>
          </a:p>
          <a:p>
            <a:pPr marL="0" indent="0">
              <a:buNone/>
            </a:pPr>
            <a:endParaRPr lang="en-GB" sz="2600"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416624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0"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10" name="TextBox 10"/>
          <p:cNvSpPr txBox="1"/>
          <p:nvPr/>
        </p:nvSpPr>
        <p:spPr>
          <a:xfrm>
            <a:off x="-551880" y="3191826"/>
            <a:ext cx="10857360" cy="595291"/>
          </a:xfrm>
          <a:prstGeom prst="rect">
            <a:avLst/>
          </a:prstGeom>
        </p:spPr>
        <p:txBody>
          <a:bodyPr lIns="0" tIns="0" rIns="0" bIns="0" rtlCol="0" anchor="t">
            <a:spAutoFit/>
          </a:bodyPr>
          <a:lstStyle/>
          <a:p>
            <a:pPr algn="ctr">
              <a:lnSpc>
                <a:spcPts val="4480"/>
              </a:lnSpc>
              <a:spcBef>
                <a:spcPct val="0"/>
              </a:spcBef>
            </a:pPr>
            <a:r>
              <a:rPr lang="en-US" sz="4800" b="1" dirty="0">
                <a:solidFill>
                  <a:srgbClr val="FFFFFF"/>
                </a:solidFill>
                <a:cs typeface="+mn-lt"/>
              </a:rPr>
              <a:t>The Way We Work as Professionals </a:t>
            </a: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319045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fontScale="90000"/>
          </a:bodyPr>
          <a:lstStyle/>
          <a:p>
            <a:pPr algn="l"/>
            <a:r>
              <a:rPr lang="en-GB" b="1" dirty="0"/>
              <a:t>The foundations of our duty of care</a:t>
            </a:r>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4890"/>
            <a:ext cx="8229600" cy="5257800"/>
          </a:xfrm>
        </p:spPr>
        <p:txBody>
          <a:bodyPr>
            <a:normAutofit/>
          </a:bodyPr>
          <a:lstStyle/>
          <a:p>
            <a:pPr marL="0" indent="0">
              <a:buNone/>
            </a:pPr>
            <a:endParaRPr lang="en-GB" sz="2600" dirty="0"/>
          </a:p>
          <a:p>
            <a:pPr>
              <a:buFont typeface="Wingdings" panose="05000000000000000000" pitchFamily="2" charset="2"/>
              <a:buChar char="Ø"/>
            </a:pPr>
            <a:r>
              <a:rPr lang="en-GB" sz="2600" dirty="0"/>
              <a:t>A parallel duty of care in contract and tort. </a:t>
            </a:r>
          </a:p>
          <a:p>
            <a:pPr marL="0" indent="0">
              <a:buNone/>
            </a:pPr>
            <a:endParaRPr lang="en-GB" sz="2600" dirty="0"/>
          </a:p>
          <a:p>
            <a:pPr>
              <a:buFont typeface="Wingdings" panose="05000000000000000000" pitchFamily="2" charset="2"/>
              <a:buChar char="Ø"/>
            </a:pPr>
            <a:r>
              <a:rPr lang="en-GB" sz="2600" dirty="0"/>
              <a:t>The traditional three stage test is as follows:</a:t>
            </a:r>
          </a:p>
          <a:p>
            <a:pPr>
              <a:buFont typeface="Wingdings" panose="05000000000000000000" pitchFamily="2" charset="2"/>
              <a:buChar char="Ø"/>
            </a:pPr>
            <a:endParaRPr lang="en-GB" sz="2600" dirty="0"/>
          </a:p>
          <a:p>
            <a:pPr marL="914400" lvl="1" indent="-514350">
              <a:buFont typeface="+mj-lt"/>
              <a:buAutoNum type="arabicPeriod"/>
            </a:pPr>
            <a:r>
              <a:rPr lang="en-GB" sz="2600" dirty="0"/>
              <a:t>A relies on B´s skill and judgement or ability to make careful inquiry;</a:t>
            </a:r>
          </a:p>
          <a:p>
            <a:pPr marL="914400" lvl="1" indent="-514350">
              <a:buFont typeface="+mj-lt"/>
              <a:buAutoNum type="arabicPeriod"/>
            </a:pPr>
            <a:r>
              <a:rPr lang="en-GB" sz="2600" dirty="0"/>
              <a:t>B knows (or ought reasonably to know), that A is relying on B; and </a:t>
            </a:r>
          </a:p>
          <a:p>
            <a:pPr marL="914400" lvl="1" indent="-514350">
              <a:buFont typeface="+mj-lt"/>
              <a:buAutoNum type="arabicPeriod"/>
            </a:pPr>
            <a:r>
              <a:rPr lang="en-GB" sz="2600" dirty="0"/>
              <a:t>It is reasonable in the circumstances for A to rely on B.</a:t>
            </a:r>
          </a:p>
          <a:p>
            <a:pPr marL="800100" lvl="2" indent="0">
              <a:buNone/>
            </a:pPr>
            <a:endParaRPr lang="en-GB" sz="2200" dirty="0"/>
          </a:p>
          <a:p>
            <a:pPr>
              <a:buFont typeface="Wingdings" panose="05000000000000000000" pitchFamily="2" charset="2"/>
              <a:buChar char="Ø"/>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358894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a:bodyPr>
          <a:lstStyle/>
          <a:p>
            <a:pPr algn="l"/>
            <a:r>
              <a:rPr lang="en-GB" b="1" dirty="0"/>
              <a:t>The Purpose of Duty</a:t>
            </a:r>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4890"/>
            <a:ext cx="8229600" cy="5257800"/>
          </a:xfrm>
        </p:spPr>
        <p:txBody>
          <a:bodyPr>
            <a:normAutofit fontScale="92500" lnSpcReduction="10000"/>
          </a:bodyPr>
          <a:lstStyle/>
          <a:p>
            <a:pPr>
              <a:buFont typeface="Wingdings" panose="05000000000000000000" pitchFamily="2" charset="2"/>
              <a:buChar char="Ø"/>
            </a:pPr>
            <a:endParaRPr lang="en-GB" sz="2600" dirty="0"/>
          </a:p>
          <a:p>
            <a:pPr>
              <a:buFont typeface="Wingdings" panose="05000000000000000000" pitchFamily="2" charset="2"/>
              <a:buChar char="Ø"/>
            </a:pPr>
            <a:r>
              <a:rPr lang="en-GB" sz="2800" dirty="0"/>
              <a:t>An objective test. </a:t>
            </a:r>
          </a:p>
          <a:p>
            <a:pPr>
              <a:buFont typeface="Wingdings" panose="05000000000000000000" pitchFamily="2" charset="2"/>
              <a:buChar char="Ø"/>
            </a:pPr>
            <a:endParaRPr lang="en-GB" sz="2800" dirty="0"/>
          </a:p>
          <a:p>
            <a:pPr>
              <a:buFont typeface="Wingdings" panose="05000000000000000000" pitchFamily="2" charset="2"/>
              <a:buChar char="Ø"/>
            </a:pPr>
            <a:r>
              <a:rPr lang="en-GB" sz="2800" dirty="0"/>
              <a:t>What is the reason why the advice is being given?</a:t>
            </a:r>
          </a:p>
          <a:p>
            <a:pPr>
              <a:buFont typeface="Wingdings" panose="05000000000000000000" pitchFamily="2" charset="2"/>
              <a:buChar char="Ø"/>
            </a:pPr>
            <a:endParaRPr lang="en-GB" sz="2800" dirty="0"/>
          </a:p>
          <a:p>
            <a:pPr>
              <a:buFont typeface="Wingdings" panose="05000000000000000000" pitchFamily="2" charset="2"/>
              <a:buChar char="Ø"/>
            </a:pPr>
            <a:r>
              <a:rPr lang="en-GB" sz="2800" dirty="0"/>
              <a:t>What risk was the duty supposed to guard against?</a:t>
            </a:r>
          </a:p>
          <a:p>
            <a:pPr>
              <a:buFont typeface="Wingdings" panose="05000000000000000000" pitchFamily="2" charset="2"/>
              <a:buChar char="Ø"/>
            </a:pPr>
            <a:endParaRPr lang="en-GB" sz="2800" dirty="0"/>
          </a:p>
          <a:p>
            <a:pPr>
              <a:buFont typeface="Wingdings" panose="05000000000000000000" pitchFamily="2" charset="2"/>
              <a:buChar char="Ø"/>
            </a:pPr>
            <a:r>
              <a:rPr lang="en-GB" sz="2800" dirty="0"/>
              <a:t>Is the loss as a result of the fruition of that risk?</a:t>
            </a:r>
          </a:p>
          <a:p>
            <a:pPr>
              <a:buFont typeface="Wingdings" panose="05000000000000000000" pitchFamily="2" charset="2"/>
              <a:buChar char="Ø"/>
            </a:pPr>
            <a:endParaRPr lang="en-GB" sz="2800" dirty="0"/>
          </a:p>
          <a:p>
            <a:pPr>
              <a:buFont typeface="Wingdings" panose="05000000000000000000" pitchFamily="2" charset="2"/>
              <a:buChar char="Ø"/>
            </a:pPr>
            <a:r>
              <a:rPr lang="en-GB" sz="2800" dirty="0"/>
              <a:t>The distinction between “advice” (specific recommendation) and “information” (presenting options) is not helpful.  </a:t>
            </a:r>
          </a:p>
          <a:p>
            <a:pPr>
              <a:buFont typeface="Wingdings" panose="05000000000000000000" pitchFamily="2" charset="2"/>
              <a:buChar char="Ø"/>
            </a:pPr>
            <a:endParaRPr lang="en-GB" sz="2600"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384985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fontScale="90000"/>
          </a:bodyPr>
          <a:lstStyle/>
          <a:p>
            <a:pPr algn="l"/>
            <a:br>
              <a:rPr lang="en-GB" sz="4400" dirty="0"/>
            </a:br>
            <a:r>
              <a:rPr lang="en-GB" sz="4900" b="1" dirty="0"/>
              <a:t>Khan v Meadows [2021] UKSC 21</a:t>
            </a:r>
            <a:br>
              <a:rPr lang="en-GB" sz="4400" dirty="0"/>
            </a:br>
            <a:endParaRPr lang="en-GB" b="1"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4890"/>
            <a:ext cx="8229600" cy="5257800"/>
          </a:xfrm>
        </p:spPr>
        <p:txBody>
          <a:bodyPr>
            <a:normAutofit fontScale="92500" lnSpcReduction="20000"/>
          </a:bodyPr>
          <a:lstStyle/>
          <a:p>
            <a:pPr>
              <a:buFont typeface="Wingdings" panose="05000000000000000000" pitchFamily="2" charset="2"/>
              <a:buChar char="Ø"/>
            </a:pPr>
            <a:endParaRPr lang="en-GB" sz="2600" dirty="0"/>
          </a:p>
          <a:p>
            <a:pPr marL="0" indent="0">
              <a:buNone/>
            </a:pPr>
            <a:r>
              <a:rPr lang="en-GB" sz="2800" dirty="0"/>
              <a:t>1) Actionability </a:t>
            </a:r>
          </a:p>
          <a:p>
            <a:pPr marL="0" indent="0">
              <a:buNone/>
            </a:pPr>
            <a:r>
              <a:rPr lang="en-GB" sz="2800" i="1" dirty="0"/>
              <a:t>Is the harm which is the subject matter of the claim actionable in negligence?  </a:t>
            </a:r>
            <a:r>
              <a:rPr lang="en-GB" sz="2800" b="1" dirty="0"/>
              <a:t>Yes. </a:t>
            </a:r>
          </a:p>
          <a:p>
            <a:pPr marL="457200" indent="-457200">
              <a:buAutoNum type="arabicParenR"/>
            </a:pPr>
            <a:endParaRPr lang="en-GB" sz="2800" dirty="0"/>
          </a:p>
          <a:p>
            <a:pPr marL="0" indent="0">
              <a:buNone/>
            </a:pPr>
            <a:r>
              <a:rPr lang="en-GB" sz="2800" dirty="0"/>
              <a:t>2) Scope of Duty</a:t>
            </a:r>
          </a:p>
          <a:p>
            <a:pPr marL="0" indent="0">
              <a:buNone/>
            </a:pPr>
            <a:r>
              <a:rPr lang="en-GB" sz="2800" i="1" dirty="0"/>
              <a:t>What are the risks of harm to the claimant against which the law imposes on the defendant a duty to take care?  </a:t>
            </a:r>
            <a:r>
              <a:rPr lang="en-GB" sz="2800" b="1" dirty="0"/>
              <a:t>The specific risk of not having a child with </a:t>
            </a:r>
            <a:r>
              <a:rPr lang="en-GB" sz="2800" b="1" dirty="0" err="1"/>
              <a:t>heamophilia</a:t>
            </a:r>
            <a:r>
              <a:rPr lang="en-GB" sz="2800" b="1" dirty="0"/>
              <a:t>.  Autism?</a:t>
            </a:r>
            <a:endParaRPr lang="en-GB" sz="2800" i="1" dirty="0"/>
          </a:p>
          <a:p>
            <a:pPr marL="0" indent="0">
              <a:buNone/>
            </a:pPr>
            <a:endParaRPr lang="en-GB" sz="2800" dirty="0"/>
          </a:p>
          <a:p>
            <a:pPr marL="0" indent="0">
              <a:buNone/>
            </a:pPr>
            <a:r>
              <a:rPr lang="en-GB" sz="2800" dirty="0"/>
              <a:t>3) The Breach </a:t>
            </a:r>
          </a:p>
          <a:p>
            <a:pPr marL="0" indent="0">
              <a:buNone/>
            </a:pPr>
            <a:r>
              <a:rPr lang="en-GB" sz="2800" i="1" dirty="0"/>
              <a:t>Did the defendant breach their duty by their act or omission? </a:t>
            </a:r>
            <a:r>
              <a:rPr lang="en-GB" sz="2800" b="1" i="1" dirty="0"/>
              <a:t>Yes.</a:t>
            </a:r>
          </a:p>
          <a:p>
            <a:pPr marL="0" indent="0">
              <a:buNone/>
            </a:pPr>
            <a:endParaRPr lang="en-GB" sz="2600"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315982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762000"/>
            <a:ext cx="8229600" cy="5790690"/>
          </a:xfrm>
        </p:spPr>
        <p:txBody>
          <a:bodyPr>
            <a:normAutofit/>
          </a:bodyPr>
          <a:lstStyle/>
          <a:p>
            <a:pPr marL="0" indent="0">
              <a:buNone/>
            </a:pPr>
            <a:endParaRPr lang="en-GB" sz="2600" dirty="0"/>
          </a:p>
          <a:p>
            <a:pPr marL="0" indent="0">
              <a:buNone/>
            </a:pPr>
            <a:r>
              <a:rPr lang="en-GB" sz="2800" dirty="0"/>
              <a:t>4) Factual Causation </a:t>
            </a:r>
          </a:p>
          <a:p>
            <a:pPr marL="0" indent="0">
              <a:buNone/>
            </a:pPr>
            <a:r>
              <a:rPr lang="en-GB" sz="2800" i="1" dirty="0"/>
              <a:t>Is the loss for which the claimant seeks damages the consequence of the defendant´s act or omission? </a:t>
            </a:r>
            <a:r>
              <a:rPr lang="en-GB" sz="2800" b="1" dirty="0"/>
              <a:t>Yes (in part).</a:t>
            </a:r>
            <a:endParaRPr lang="en-GB" sz="2800" i="1" dirty="0"/>
          </a:p>
          <a:p>
            <a:pPr marL="0" indent="0">
              <a:buNone/>
            </a:pPr>
            <a:endParaRPr lang="en-GB" sz="2800" i="1" dirty="0"/>
          </a:p>
          <a:p>
            <a:pPr marL="0" indent="0">
              <a:buNone/>
            </a:pPr>
            <a:r>
              <a:rPr lang="en-GB" sz="2800" dirty="0"/>
              <a:t>5) Duty Nexus</a:t>
            </a:r>
          </a:p>
          <a:p>
            <a:pPr marL="0" indent="0">
              <a:buNone/>
            </a:pPr>
            <a:r>
              <a:rPr lang="en-GB" sz="2800" i="1" dirty="0"/>
              <a:t>Is there a sufficient nexus between a particular element of the harm for which the claimant seeks damages and the subject matter of the defendant´s duty of care (stage 2)? </a:t>
            </a:r>
            <a:r>
              <a:rPr lang="en-GB" sz="2800" b="1" i="1" dirty="0"/>
              <a:t>No. The autism was an unrelated risk. </a:t>
            </a:r>
            <a:endParaRPr lang="en-GB" sz="2800" i="1"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242861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762000"/>
            <a:ext cx="8229600" cy="5790690"/>
          </a:xfrm>
        </p:spPr>
        <p:txBody>
          <a:bodyPr>
            <a:normAutofit/>
          </a:bodyPr>
          <a:lstStyle/>
          <a:p>
            <a:pPr marL="0" indent="0">
              <a:buNone/>
            </a:pPr>
            <a:endParaRPr lang="en-GB" sz="2600" dirty="0"/>
          </a:p>
          <a:p>
            <a:pPr marL="0" indent="0">
              <a:buNone/>
            </a:pPr>
            <a:r>
              <a:rPr lang="en-GB" sz="2400" dirty="0"/>
              <a:t>6) Legal Responsibility</a:t>
            </a:r>
          </a:p>
          <a:p>
            <a:pPr marL="0" indent="0">
              <a:buNone/>
            </a:pPr>
            <a:r>
              <a:rPr lang="en-GB" sz="2400" i="1" dirty="0"/>
              <a:t>Is a particular element of the harm for which the claimant seeks damages irrecoverable because it is </a:t>
            </a:r>
          </a:p>
          <a:p>
            <a:pPr>
              <a:buFont typeface="Wingdings" panose="05000000000000000000" pitchFamily="2" charset="2"/>
              <a:buChar char="Ø"/>
            </a:pPr>
            <a:r>
              <a:rPr lang="en-GB" sz="2400" i="1" dirty="0"/>
              <a:t>too remote; or </a:t>
            </a:r>
          </a:p>
          <a:p>
            <a:pPr>
              <a:buFont typeface="Wingdings" panose="05000000000000000000" pitchFamily="2" charset="2"/>
              <a:buChar char="Ø"/>
            </a:pPr>
            <a:r>
              <a:rPr lang="en-GB" sz="2400" i="1" dirty="0"/>
              <a:t>there is a </a:t>
            </a:r>
            <a:r>
              <a:rPr lang="en-GB" sz="2400" i="1" dirty="0" err="1"/>
              <a:t>novus</a:t>
            </a:r>
            <a:r>
              <a:rPr lang="en-GB" sz="2400" i="1" dirty="0"/>
              <a:t> actus interveniens; or</a:t>
            </a:r>
          </a:p>
          <a:p>
            <a:pPr>
              <a:buFont typeface="Wingdings" panose="05000000000000000000" pitchFamily="2" charset="2"/>
              <a:buChar char="Ø"/>
            </a:pPr>
            <a:r>
              <a:rPr lang="en-GB" sz="2400" i="1" dirty="0"/>
              <a:t>the claimant has failed to mitigate; or </a:t>
            </a:r>
          </a:p>
          <a:p>
            <a:pPr>
              <a:buFont typeface="Wingdings" panose="05000000000000000000" pitchFamily="2" charset="2"/>
              <a:buChar char="Ø"/>
            </a:pPr>
            <a:r>
              <a:rPr lang="en-GB" sz="2400" i="1" dirty="0"/>
              <a:t>the loss could reasonably have been avoided.</a:t>
            </a:r>
          </a:p>
          <a:p>
            <a:pPr marL="0" indent="0">
              <a:buNone/>
            </a:pPr>
            <a:r>
              <a:rPr lang="en-GB" sz="2400" b="1" dirty="0"/>
              <a:t>The claim is confined to foreseeable consequences of the birth of a boy with haemophilia</a:t>
            </a: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376768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a:bodyPr>
          <a:lstStyle/>
          <a:p>
            <a:pPr algn="l"/>
            <a:r>
              <a:rPr lang="en-GB" b="1" dirty="0"/>
              <a:t>The impact </a:t>
            </a:r>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4890"/>
            <a:ext cx="8229600" cy="5257800"/>
          </a:xfrm>
        </p:spPr>
        <p:txBody>
          <a:bodyPr>
            <a:normAutofit fontScale="92500" lnSpcReduction="10000"/>
          </a:bodyPr>
          <a:lstStyle/>
          <a:p>
            <a:pPr marL="452628" algn="just">
              <a:buFont typeface="Wingdings" panose="05000000000000000000" pitchFamily="2" charset="2"/>
              <a:buChar char="Ø"/>
            </a:pPr>
            <a:endParaRPr lang="en-GB" sz="2600" dirty="0"/>
          </a:p>
          <a:p>
            <a:pPr marL="452628" algn="just">
              <a:buFont typeface="Wingdings" panose="05000000000000000000" pitchFamily="2" charset="2"/>
              <a:buChar char="Ø"/>
            </a:pPr>
            <a:r>
              <a:rPr lang="en-GB" sz="2600" dirty="0"/>
              <a:t>What risks are you being retained to protect against and what are you not being retained to protect against?</a:t>
            </a:r>
          </a:p>
          <a:p>
            <a:pPr marL="109728" indent="0" algn="just">
              <a:buNone/>
            </a:pPr>
            <a:endParaRPr lang="en-GB" sz="2600" dirty="0"/>
          </a:p>
          <a:p>
            <a:pPr marL="452628" algn="just">
              <a:buFont typeface="Wingdings" panose="05000000000000000000" pitchFamily="2" charset="2"/>
              <a:buChar char="Ø"/>
            </a:pPr>
            <a:r>
              <a:rPr lang="en-GB" sz="2600" dirty="0"/>
              <a:t>Do not create a false distinction between “information” and “advice”.  </a:t>
            </a:r>
          </a:p>
          <a:p>
            <a:pPr marL="452628" algn="just">
              <a:buFont typeface="Wingdings" panose="05000000000000000000" pitchFamily="2" charset="2"/>
              <a:buChar char="Ø"/>
            </a:pPr>
            <a:endParaRPr lang="en-GB" sz="2600" dirty="0"/>
          </a:p>
          <a:p>
            <a:pPr marL="452628" algn="just">
              <a:buFont typeface="Wingdings" panose="05000000000000000000" pitchFamily="2" charset="2"/>
              <a:buChar char="Ø"/>
            </a:pPr>
            <a:r>
              <a:rPr lang="en-GB" sz="2600" dirty="0"/>
              <a:t>Use the 6 questions as a claims checklist. </a:t>
            </a:r>
          </a:p>
          <a:p>
            <a:pPr marL="452628" algn="just">
              <a:buFont typeface="Wingdings" panose="05000000000000000000" pitchFamily="2" charset="2"/>
              <a:buChar char="Ø"/>
            </a:pPr>
            <a:endParaRPr lang="en-GB" sz="2600" dirty="0"/>
          </a:p>
          <a:p>
            <a:pPr marL="452628" algn="just">
              <a:buFont typeface="Wingdings" panose="05000000000000000000" pitchFamily="2" charset="2"/>
              <a:buChar char="Ø"/>
            </a:pPr>
            <a:r>
              <a:rPr lang="en-GB" sz="2600" dirty="0"/>
              <a:t>How do policies currently address the 6 questions?</a:t>
            </a:r>
          </a:p>
          <a:p>
            <a:pPr marL="452628" algn="just">
              <a:buFont typeface="Wingdings" panose="05000000000000000000" pitchFamily="2" charset="2"/>
              <a:buChar char="Ø"/>
            </a:pPr>
            <a:endParaRPr lang="en-GB" sz="2600" dirty="0"/>
          </a:p>
          <a:p>
            <a:pPr marL="452628" algn="just">
              <a:buFont typeface="Wingdings" panose="05000000000000000000" pitchFamily="2" charset="2"/>
              <a:buChar char="Ø"/>
            </a:pPr>
            <a:r>
              <a:rPr lang="en-GB" sz="2600" dirty="0"/>
              <a:t>Where advice is given, has the implementation been too ambitious and has this contributed to the loss?</a:t>
            </a:r>
          </a:p>
          <a:p>
            <a:pPr marL="0" indent="0">
              <a:buNone/>
            </a:pPr>
            <a:endParaRPr lang="en-GB" sz="2600"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364342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fontScale="90000"/>
          </a:bodyPr>
          <a:lstStyle/>
          <a:p>
            <a:pPr algn="l"/>
            <a:br>
              <a:rPr lang="en-GB" sz="4400" dirty="0"/>
            </a:br>
            <a:r>
              <a:rPr lang="en-GB" sz="4900" b="1" dirty="0"/>
              <a:t>Summary</a:t>
            </a:r>
            <a:br>
              <a:rPr lang="en-GB" sz="4400" dirty="0"/>
            </a:br>
            <a:endParaRPr lang="en-GB" b="1"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4890"/>
            <a:ext cx="8229600" cy="5257800"/>
          </a:xfrm>
        </p:spPr>
        <p:txBody>
          <a:bodyPr>
            <a:normAutofit/>
          </a:bodyPr>
          <a:lstStyle/>
          <a:p>
            <a:pPr marL="109728" indent="0" algn="just">
              <a:buNone/>
            </a:pPr>
            <a:endParaRPr lang="en-GB" sz="2600" dirty="0"/>
          </a:p>
          <a:p>
            <a:pPr marL="566928" indent="-457200" algn="just">
              <a:buFont typeface="Wingdings" panose="05000000000000000000" pitchFamily="2" charset="2"/>
              <a:buChar char="Ø"/>
            </a:pPr>
            <a:r>
              <a:rPr lang="en-GB" sz="2800" dirty="0"/>
              <a:t>The law is evolving to take account of the growing gig economy.  </a:t>
            </a:r>
          </a:p>
          <a:p>
            <a:pPr marL="566928" indent="-457200" algn="just">
              <a:buFont typeface="Wingdings" panose="05000000000000000000" pitchFamily="2" charset="2"/>
              <a:buChar char="Ø"/>
            </a:pPr>
            <a:endParaRPr lang="en-GB" sz="2800" dirty="0"/>
          </a:p>
          <a:p>
            <a:pPr marL="566928" indent="-457200" algn="just">
              <a:buFont typeface="Wingdings" panose="05000000000000000000" pitchFamily="2" charset="2"/>
              <a:buChar char="Ø"/>
            </a:pPr>
            <a:r>
              <a:rPr lang="en-GB" sz="2800" dirty="0"/>
              <a:t>There is now a move towards causal contribution, rather than searching for the proximate/efficient cause.</a:t>
            </a:r>
          </a:p>
          <a:p>
            <a:pPr marL="566928" indent="-457200" algn="just">
              <a:buFont typeface="Wingdings" panose="05000000000000000000" pitchFamily="2" charset="2"/>
              <a:buChar char="Ø"/>
            </a:pPr>
            <a:endParaRPr lang="en-GB" sz="2800" dirty="0"/>
          </a:p>
          <a:p>
            <a:pPr marL="566928" indent="-457200" algn="just">
              <a:buFont typeface="Wingdings" panose="05000000000000000000" pitchFamily="2" charset="2"/>
              <a:buChar char="Ø"/>
            </a:pPr>
            <a:r>
              <a:rPr lang="en-GB" sz="2800" dirty="0"/>
              <a:t>What is the “purpose of duty”.  </a:t>
            </a:r>
          </a:p>
          <a:p>
            <a:pPr marL="566928" indent="-457200" algn="just">
              <a:buFont typeface="Wingdings" panose="05000000000000000000" pitchFamily="2" charset="2"/>
              <a:buChar char="Ø"/>
            </a:pPr>
            <a:endParaRPr lang="en-GB" sz="2600" dirty="0"/>
          </a:p>
          <a:p>
            <a:pPr marL="566928" indent="-457200" algn="just">
              <a:buFont typeface="Wingdings" panose="05000000000000000000" pitchFamily="2" charset="2"/>
              <a:buChar char="Ø"/>
            </a:pPr>
            <a:endParaRPr lang="en-GB" sz="2600"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89876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0"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10" name="TextBox 10"/>
          <p:cNvSpPr txBox="1"/>
          <p:nvPr/>
        </p:nvSpPr>
        <p:spPr>
          <a:xfrm>
            <a:off x="-551880" y="3191826"/>
            <a:ext cx="10857360" cy="595291"/>
          </a:xfrm>
          <a:prstGeom prst="rect">
            <a:avLst/>
          </a:prstGeom>
        </p:spPr>
        <p:txBody>
          <a:bodyPr lIns="0" tIns="0" rIns="0" bIns="0" rtlCol="0" anchor="t">
            <a:spAutoFit/>
          </a:bodyPr>
          <a:lstStyle/>
          <a:p>
            <a:pPr algn="ctr">
              <a:lnSpc>
                <a:spcPts val="4480"/>
              </a:lnSpc>
              <a:spcBef>
                <a:spcPct val="0"/>
              </a:spcBef>
            </a:pPr>
            <a:r>
              <a:rPr lang="en-US" sz="4800" b="1" dirty="0">
                <a:solidFill>
                  <a:srgbClr val="FFFFFF"/>
                </a:solidFill>
                <a:cs typeface="+mn-lt"/>
              </a:rPr>
              <a:t>The Gig Economy &amp; Vicarious Liability </a:t>
            </a: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4058480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srcRect r="66477"/>
          <a:stretch>
            <a:fillRect/>
          </a:stretch>
        </p:blipFill>
        <p:spPr>
          <a:xfrm>
            <a:off x="8475345" y="6364628"/>
            <a:ext cx="1021736" cy="950572"/>
          </a:xfrm>
          <a:prstGeom prst="rect">
            <a:avLst/>
          </a:prstGeom>
        </p:spPr>
      </p:pic>
      <p:pic>
        <p:nvPicPr>
          <p:cNvPr id="4" name="Picture 2"/>
          <p:cNvPicPr>
            <a:picLocks noChangeAspect="1"/>
          </p:cNvPicPr>
          <p:nvPr/>
        </p:nvPicPr>
        <p:blipFill rotWithShape="1">
          <a:blip r:embed="rId3"/>
          <a:srcRect t="798" r="88376"/>
          <a:stretch>
            <a:fillRect/>
          </a:stretch>
        </p:blipFill>
        <p:spPr>
          <a:xfrm rot="-10800000">
            <a:off x="-76200" y="-2"/>
            <a:ext cx="864122" cy="7315201"/>
          </a:xfrm>
          <a:prstGeom prst="rect">
            <a:avLst/>
          </a:prstGeom>
        </p:spPr>
      </p:pic>
      <p:grpSp>
        <p:nvGrpSpPr>
          <p:cNvPr id="5" name="Group 3"/>
          <p:cNvGrpSpPr/>
          <p:nvPr/>
        </p:nvGrpSpPr>
        <p:grpSpPr>
          <a:xfrm rot="5400000">
            <a:off x="-2651429" y="3429825"/>
            <a:ext cx="7315200" cy="455549"/>
            <a:chOff x="0" y="0"/>
            <a:chExt cx="3935972" cy="245110"/>
          </a:xfrm>
        </p:grpSpPr>
        <p:sp>
          <p:nvSpPr>
            <p:cNvPr id="6" name="Freeform 4"/>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7" name="Freeform 5"/>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28AD18"/>
            </a:solidFill>
          </p:spPr>
          <p:txBody>
            <a:bodyPr/>
            <a:lstStyle/>
            <a:p>
              <a:endParaRPr lang="en-GB"/>
            </a:p>
          </p:txBody>
        </p:sp>
      </p:grpSp>
      <p:pic>
        <p:nvPicPr>
          <p:cNvPr id="3" name="Content Placeholder 2">
            <a:extLst>
              <a:ext uri="{FF2B5EF4-FFF2-40B4-BE49-F238E27FC236}">
                <a16:creationId xmlns:a16="http://schemas.microsoft.com/office/drawing/2014/main" id="{61BEE6CE-618D-41BA-A78A-91B8889726C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33946" y="0"/>
            <a:ext cx="8558912" cy="7315199"/>
          </a:xfrm>
        </p:spPr>
      </p:pic>
    </p:spTree>
    <p:extLst>
      <p:ext uri="{BB962C8B-B14F-4D97-AF65-F5344CB8AC3E}">
        <p14:creationId xmlns:p14="http://schemas.microsoft.com/office/powerpoint/2010/main" val="140671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p:txBody>
          <a:bodyPr>
            <a:normAutofit/>
          </a:bodyPr>
          <a:lstStyle/>
          <a:p>
            <a:pPr algn="l"/>
            <a:r>
              <a:rPr lang="en-GB" sz="4000" b="1" dirty="0"/>
              <a:t>Employment Rights Act 1996 </a:t>
            </a:r>
            <a:endParaRPr lang="en-GB" sz="4000"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p:txBody>
          <a:bodyPr>
            <a:normAutofit lnSpcReduction="10000"/>
          </a:bodyPr>
          <a:lstStyle/>
          <a:p>
            <a:pPr marL="0" indent="0">
              <a:buNone/>
            </a:pPr>
            <a:endParaRPr lang="en-GB" sz="2400" i="1" dirty="0"/>
          </a:p>
          <a:p>
            <a:pPr>
              <a:buFont typeface="Wingdings" panose="05000000000000000000" pitchFamily="2" charset="2"/>
              <a:buChar char="Ø"/>
            </a:pPr>
            <a:r>
              <a:rPr lang="en-GB" sz="2400" dirty="0"/>
              <a:t>A worker is defined in section 230(3)(b) as someone who doesn´t have a contract of employment and works under:</a:t>
            </a:r>
          </a:p>
          <a:p>
            <a:pPr marL="0" indent="0">
              <a:buNone/>
            </a:pPr>
            <a:endParaRPr lang="en-GB" sz="2400" dirty="0"/>
          </a:p>
          <a:p>
            <a:pPr marL="0" indent="0">
              <a:buNone/>
            </a:pPr>
            <a:r>
              <a:rPr lang="en-GB" sz="2400" dirty="0"/>
              <a:t>	“any other contract, whether </a:t>
            </a:r>
            <a:r>
              <a:rPr lang="en-GB" sz="2400" b="1" i="1" dirty="0"/>
              <a:t>express or implied </a:t>
            </a:r>
            <a:r>
              <a:rPr lang="en-GB" sz="2400" dirty="0"/>
              <a:t>and (if it 	is express) whether </a:t>
            </a:r>
            <a:r>
              <a:rPr lang="en-GB" sz="2400" b="1" i="1" dirty="0"/>
              <a:t>oral or in writing</a:t>
            </a:r>
            <a:r>
              <a:rPr lang="en-GB" sz="2400" dirty="0"/>
              <a:t>, whereby the 	individual undertakes to do or perform personally any 	work or services for another party to the contract whose 	status is not by virtue of the contract that of a client or 	customer of any profession or business undertaking 	carried on by the individual.”     </a:t>
            </a:r>
          </a:p>
          <a:p>
            <a:pPr marL="0" indent="0">
              <a:buNone/>
            </a:pPr>
            <a:r>
              <a:rPr lang="en-GB" sz="2400" dirty="0"/>
              <a:t>	</a:t>
            </a:r>
          </a:p>
          <a:p>
            <a:pPr marL="457200" indent="-457200">
              <a:buFont typeface="+mj-lt"/>
              <a:buAutoNum type="arabicPeriod"/>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p:txBody>
          <a:bodyPr>
            <a:noAutofit/>
          </a:bodyPr>
          <a:lstStyle/>
          <a:p>
            <a:pPr algn="l"/>
            <a:r>
              <a:rPr lang="en-GB" sz="3600" b="1" i="1" dirty="0"/>
              <a:t>Aslam &amp; Farrar v Uber BV </a:t>
            </a:r>
            <a:r>
              <a:rPr lang="en-GB" sz="3600" b="1" dirty="0"/>
              <a:t>[2021] UKSC 5</a:t>
            </a:r>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57200" y="1600200"/>
            <a:ext cx="8229600" cy="4764428"/>
          </a:xfrm>
        </p:spPr>
        <p:txBody>
          <a:bodyPr>
            <a:normAutofit/>
          </a:bodyPr>
          <a:lstStyle/>
          <a:p>
            <a:pPr>
              <a:buFont typeface="Wingdings" panose="05000000000000000000" pitchFamily="2" charset="2"/>
              <a:buChar char="Ø"/>
            </a:pPr>
            <a:r>
              <a:rPr lang="en-GB" sz="2600" dirty="0"/>
              <a:t>Control over remuneration.</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Contractual terms.</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Freedom to choose work.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Delivery of service.</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Communication with the end customer</a:t>
            </a:r>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73990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a:bodyPr>
          <a:lstStyle/>
          <a:p>
            <a:pPr algn="l"/>
            <a:r>
              <a:rPr lang="en-GB" b="1" dirty="0"/>
              <a:t>Vicarious liability</a:t>
            </a:r>
            <a:endParaRPr lang="en-GB"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066800"/>
            <a:ext cx="8229600" cy="5485890"/>
          </a:xfrm>
        </p:spPr>
        <p:txBody>
          <a:bodyPr>
            <a:normAutofit/>
          </a:bodyPr>
          <a:lstStyle/>
          <a:p>
            <a:pPr marL="0" indent="0">
              <a:buNone/>
            </a:pPr>
            <a:endParaRPr lang="en-GB" dirty="0"/>
          </a:p>
          <a:p>
            <a:pPr marL="0" indent="0">
              <a:buNone/>
            </a:pPr>
            <a:endParaRPr lang="en-GB" sz="2000" dirty="0"/>
          </a:p>
          <a:p>
            <a:pPr>
              <a:buFont typeface="Wingdings" panose="05000000000000000000" pitchFamily="2" charset="2"/>
              <a:buChar char="Ø"/>
            </a:pPr>
            <a:r>
              <a:rPr lang="en-GB" sz="2400" i="1" dirty="0"/>
              <a:t>Various Claimants v WM </a:t>
            </a:r>
            <a:r>
              <a:rPr lang="en-GB" sz="2400" i="1" dirty="0" err="1"/>
              <a:t>Morrisons</a:t>
            </a:r>
            <a:r>
              <a:rPr lang="en-GB" sz="2400" i="1" dirty="0"/>
              <a:t> </a:t>
            </a:r>
            <a:r>
              <a:rPr lang="en-GB" sz="2400" dirty="0"/>
              <a:t>[2020] UKSC 12</a:t>
            </a:r>
          </a:p>
          <a:p>
            <a:pPr lvl="1">
              <a:buFont typeface="Wingdings" panose="05000000000000000000" pitchFamily="2" charset="2"/>
              <a:buChar char="Ø"/>
            </a:pPr>
            <a:r>
              <a:rPr lang="en-GB" sz="2000" dirty="0"/>
              <a:t>Purporting to be acting on behalf of the employer / issuing orders. </a:t>
            </a:r>
          </a:p>
          <a:p>
            <a:pPr lvl="1">
              <a:buFont typeface="Wingdings" panose="05000000000000000000" pitchFamily="2" charset="2"/>
              <a:buChar char="Ø"/>
            </a:pPr>
            <a:r>
              <a:rPr lang="en-GB" sz="2000" dirty="0"/>
              <a:t>Furthering the business of the “employer”.  Motive.  </a:t>
            </a:r>
          </a:p>
          <a:p>
            <a:pPr lvl="1">
              <a:buFont typeface="Wingdings" panose="05000000000000000000" pitchFamily="2" charset="2"/>
              <a:buChar char="Ø"/>
            </a:pPr>
            <a:r>
              <a:rPr lang="en-GB" sz="2000" dirty="0"/>
              <a:t>Doesn´t have to be on the premises. </a:t>
            </a:r>
          </a:p>
          <a:p>
            <a:pPr lvl="1">
              <a:buFont typeface="Wingdings" panose="05000000000000000000" pitchFamily="2" charset="2"/>
              <a:buChar char="Ø"/>
            </a:pPr>
            <a:r>
              <a:rPr lang="en-GB" sz="2000" dirty="0"/>
              <a:t>In the Uber case the Supreme Court decided that the drivers were working when they “logged in“.  How does this extent “in the course of employment”?</a:t>
            </a:r>
          </a:p>
          <a:p>
            <a:pPr lvl="1">
              <a:buFont typeface="Wingdings" panose="05000000000000000000" pitchFamily="2" charset="2"/>
              <a:buChar char="Ø"/>
            </a:pPr>
            <a:endParaRPr lang="en-GB" sz="2000" dirty="0"/>
          </a:p>
          <a:p>
            <a:pPr>
              <a:buFont typeface="Wingdings" panose="05000000000000000000" pitchFamily="2" charset="2"/>
              <a:buChar char="Ø"/>
            </a:pPr>
            <a:r>
              <a:rPr lang="en-GB" sz="2400" i="1" dirty="0"/>
              <a:t>Various Claimants v Barclays Bank </a:t>
            </a:r>
            <a:r>
              <a:rPr lang="en-GB" sz="2400" dirty="0"/>
              <a:t>[2020] UKSC 13</a:t>
            </a:r>
          </a:p>
          <a:p>
            <a:pPr lvl="1">
              <a:buFont typeface="Wingdings" panose="05000000000000000000" pitchFamily="2" charset="2"/>
              <a:buChar char="Ø"/>
            </a:pPr>
            <a:r>
              <a:rPr lang="en-GB" sz="2000" dirty="0"/>
              <a:t>Specific reference was made to the “gig economy”. </a:t>
            </a:r>
          </a:p>
          <a:p>
            <a:pPr lvl="1">
              <a:buFont typeface="Wingdings" panose="05000000000000000000" pitchFamily="2" charset="2"/>
              <a:buChar char="Ø"/>
            </a:pPr>
            <a:r>
              <a:rPr lang="en-GB" sz="2000" dirty="0"/>
              <a:t>Criteria must be considered as at the time of the litigation. </a:t>
            </a:r>
          </a:p>
          <a:p>
            <a:pPr marL="457200" lvl="1" indent="0">
              <a:buNone/>
            </a:pPr>
            <a:endParaRPr lang="en-GB" sz="2000" dirty="0"/>
          </a:p>
          <a:p>
            <a:pPr lvl="1">
              <a:buFont typeface="Wingdings" panose="05000000000000000000" pitchFamily="2" charset="2"/>
              <a:buChar char="Ø"/>
            </a:pPr>
            <a:endParaRPr lang="en-GB" sz="20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406757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609600"/>
            <a:ext cx="8229600" cy="5943090"/>
          </a:xfrm>
        </p:spPr>
        <p:txBody>
          <a:bodyPr>
            <a:normAutofit/>
          </a:bodyPr>
          <a:lstStyle/>
          <a:p>
            <a:pPr marL="457200" lvl="1" indent="0">
              <a:buNone/>
            </a:pPr>
            <a:endParaRPr lang="en-GB" dirty="0"/>
          </a:p>
          <a:p>
            <a:pPr marL="400050">
              <a:buFont typeface="Wingdings" panose="05000000000000000000" pitchFamily="2" charset="2"/>
              <a:buChar char="Ø"/>
            </a:pPr>
            <a:r>
              <a:rPr lang="en-GB" sz="2400" dirty="0"/>
              <a:t>It is an objective test.  In this case, the court looked at:</a:t>
            </a:r>
          </a:p>
          <a:p>
            <a:pPr marL="400050">
              <a:buFont typeface="Wingdings" panose="05000000000000000000" pitchFamily="2" charset="2"/>
              <a:buChar char="Ø"/>
            </a:pPr>
            <a:endParaRPr lang="en-GB" sz="2400" dirty="0"/>
          </a:p>
          <a:p>
            <a:pPr marL="800100" lvl="1">
              <a:buFont typeface="Wingdings" panose="05000000000000000000" pitchFamily="2" charset="2"/>
              <a:buChar char="Ø"/>
            </a:pPr>
            <a:r>
              <a:rPr lang="en-GB" sz="2000" dirty="0"/>
              <a:t>Retainer (in this case paid per job). </a:t>
            </a:r>
          </a:p>
          <a:p>
            <a:pPr marL="800100" lvl="1">
              <a:buFont typeface="Wingdings" panose="05000000000000000000" pitchFamily="2" charset="2"/>
              <a:buChar char="Ø"/>
            </a:pPr>
            <a:r>
              <a:rPr lang="en-GB" sz="2000" dirty="0"/>
              <a:t>Other part time employment (yes, with the NHS)</a:t>
            </a:r>
          </a:p>
          <a:p>
            <a:pPr marL="800100" lvl="1">
              <a:buFont typeface="Wingdings" panose="05000000000000000000" pitchFamily="2" charset="2"/>
              <a:buChar char="Ø"/>
            </a:pPr>
            <a:r>
              <a:rPr lang="en-GB" sz="2000" dirty="0"/>
              <a:t>Freedom to refuse work (yes). </a:t>
            </a:r>
          </a:p>
          <a:p>
            <a:pPr marL="800100" lvl="1">
              <a:buFont typeface="Wingdings" panose="05000000000000000000" pitchFamily="2" charset="2"/>
              <a:buChar char="Ø"/>
            </a:pPr>
            <a:r>
              <a:rPr lang="en-GB" sz="2000" dirty="0"/>
              <a:t>Own insurance (yes).</a:t>
            </a:r>
          </a:p>
          <a:p>
            <a:pPr marL="800100" lvl="1">
              <a:buFont typeface="Wingdings" panose="05000000000000000000" pitchFamily="2" charset="2"/>
              <a:buChar char="Ø"/>
            </a:pPr>
            <a:r>
              <a:rPr lang="en-GB" sz="2000" dirty="0"/>
              <a:t>Portfolio of other patients/clients (yes).</a:t>
            </a:r>
          </a:p>
          <a:p>
            <a:pPr marL="800100" lvl="1">
              <a:buFont typeface="Wingdings" panose="05000000000000000000" pitchFamily="2" charset="2"/>
              <a:buChar char="Ø"/>
            </a:pPr>
            <a:r>
              <a:rPr lang="en-GB" sz="2000" dirty="0"/>
              <a:t>“Yes, the bank set the questions and made arrangements but much would be the same for their window cleaners and “auditors”.</a:t>
            </a:r>
          </a:p>
          <a:p>
            <a:pPr marL="800100" lvl="1">
              <a:buFont typeface="Wingdings" panose="05000000000000000000" pitchFamily="2" charset="2"/>
              <a:buChar char="Ø"/>
            </a:pPr>
            <a:endParaRPr lang="en-GB" sz="2000" dirty="0"/>
          </a:p>
          <a:p>
            <a:pPr marL="400050">
              <a:buFont typeface="Wingdings" panose="05000000000000000000" pitchFamily="2" charset="2"/>
              <a:buChar char="Ø"/>
            </a:pPr>
            <a:r>
              <a:rPr lang="en-GB" sz="2400" dirty="0"/>
              <a:t>If the other person has their own insurance this can be a significant factor in assessing the relationship! </a:t>
            </a:r>
          </a:p>
          <a:p>
            <a:pPr lvl="1">
              <a:buFont typeface="Wingdings" panose="05000000000000000000" pitchFamily="2" charset="2"/>
              <a:buChar char="Ø"/>
            </a:pPr>
            <a:endParaRPr lang="en-GB" sz="20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1256922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a:bodyPr>
          <a:lstStyle/>
          <a:p>
            <a:pPr algn="l"/>
            <a:r>
              <a:rPr lang="en-GB" b="1" dirty="0"/>
              <a:t>The impact</a:t>
            </a:r>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294890"/>
            <a:ext cx="8229600" cy="5257800"/>
          </a:xfrm>
        </p:spPr>
        <p:txBody>
          <a:bodyPr>
            <a:normAutofit/>
          </a:bodyPr>
          <a:lstStyle/>
          <a:p>
            <a:pPr marL="0" indent="0">
              <a:buNone/>
            </a:pPr>
            <a:endParaRPr lang="en-GB" dirty="0"/>
          </a:p>
          <a:p>
            <a:pPr>
              <a:buFont typeface="Wingdings" panose="05000000000000000000" pitchFamily="2" charset="2"/>
              <a:buChar char="Ø"/>
            </a:pPr>
            <a:r>
              <a:rPr lang="en-GB" sz="2400" dirty="0"/>
              <a:t>We need to be clear with definitions around who or what is an “employee”, an “independent contractor” and a “worker”.  </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Can we define when someone is “working”?</a:t>
            </a:r>
          </a:p>
          <a:p>
            <a:pPr marL="0" indent="0">
              <a:buNone/>
            </a:pPr>
            <a:endParaRPr lang="en-GB" sz="2400" dirty="0"/>
          </a:p>
          <a:p>
            <a:pPr>
              <a:buFont typeface="Wingdings" panose="05000000000000000000" pitchFamily="2" charset="2"/>
              <a:buChar char="Ø"/>
            </a:pPr>
            <a:r>
              <a:rPr lang="en-GB" sz="2400" dirty="0"/>
              <a:t>Misrepresentation of risk: people now considered as workers may not have been included in a presentation.  There needs to be a review of proposal forms.  </a:t>
            </a:r>
          </a:p>
          <a:p>
            <a:pPr>
              <a:buFont typeface="Wingdings" panose="05000000000000000000" pitchFamily="2" charset="2"/>
              <a:buChar char="Ø"/>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397884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1562" r="1562"/>
          <a:stretch>
            <a:fillRect/>
          </a:stretch>
        </a:blip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3">
            <a:alphaModFix amt="58000"/>
          </a:blip>
          <a:srcRect l="2172" t="5660" b="21254"/>
          <a:stretch>
            <a:fillRect/>
          </a:stretch>
        </p:blipFill>
        <p:spPr>
          <a:xfrm>
            <a:off x="0" y="833"/>
            <a:ext cx="9753602" cy="7314367"/>
          </a:xfrm>
          <a:prstGeom prst="rect">
            <a:avLst/>
          </a:prstGeom>
        </p:spPr>
      </p:pic>
      <p:grpSp>
        <p:nvGrpSpPr>
          <p:cNvPr id="3" name="Group 3"/>
          <p:cNvGrpSpPr/>
          <p:nvPr/>
        </p:nvGrpSpPr>
        <p:grpSpPr>
          <a:xfrm>
            <a:off x="5867736" y="503745"/>
            <a:ext cx="3885864" cy="455549"/>
            <a:chOff x="0" y="0"/>
            <a:chExt cx="2090804" cy="245110"/>
          </a:xfrm>
        </p:grpSpPr>
        <p:sp>
          <p:nvSpPr>
            <p:cNvPr id="4" name="Freeform 4"/>
            <p:cNvSpPr/>
            <p:nvPr/>
          </p:nvSpPr>
          <p:spPr>
            <a:xfrm>
              <a:off x="0" y="16891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sp>
          <p:nvSpPr>
            <p:cNvPr id="5" name="Freeform 5"/>
            <p:cNvSpPr/>
            <p:nvPr/>
          </p:nvSpPr>
          <p:spPr>
            <a:xfrm>
              <a:off x="0" y="0"/>
              <a:ext cx="2090805" cy="76200"/>
            </a:xfrm>
            <a:custGeom>
              <a:avLst/>
              <a:gdLst/>
              <a:ahLst/>
              <a:cxnLst/>
              <a:rect l="l" t="t" r="r" b="b"/>
              <a:pathLst>
                <a:path w="2090805" h="76200">
                  <a:moveTo>
                    <a:pt x="0" y="0"/>
                  </a:moveTo>
                  <a:lnTo>
                    <a:pt x="2090805" y="0"/>
                  </a:lnTo>
                  <a:lnTo>
                    <a:pt x="2090805" y="76200"/>
                  </a:lnTo>
                  <a:lnTo>
                    <a:pt x="0" y="76200"/>
                  </a:lnTo>
                  <a:close/>
                </a:path>
              </a:pathLst>
            </a:custGeom>
            <a:solidFill>
              <a:srgbClr val="FF7E25"/>
            </a:solidFill>
          </p:spPr>
          <p:txBody>
            <a:bodyPr/>
            <a:lstStyle/>
            <a:p>
              <a:endParaRPr lang="en-GB"/>
            </a:p>
          </p:txBody>
        </p:sp>
      </p:grpSp>
      <p:sp>
        <p:nvSpPr>
          <p:cNvPr id="10" name="TextBox 10"/>
          <p:cNvSpPr txBox="1"/>
          <p:nvPr/>
        </p:nvSpPr>
        <p:spPr>
          <a:xfrm>
            <a:off x="-551880" y="3191826"/>
            <a:ext cx="10857360" cy="1158843"/>
          </a:xfrm>
          <a:prstGeom prst="rect">
            <a:avLst/>
          </a:prstGeom>
        </p:spPr>
        <p:txBody>
          <a:bodyPr lIns="0" tIns="0" rIns="0" bIns="0" rtlCol="0" anchor="t">
            <a:spAutoFit/>
          </a:bodyPr>
          <a:lstStyle/>
          <a:p>
            <a:pPr algn="ctr">
              <a:lnSpc>
                <a:spcPts val="4480"/>
              </a:lnSpc>
              <a:spcBef>
                <a:spcPct val="0"/>
              </a:spcBef>
            </a:pPr>
            <a:r>
              <a:rPr lang="en-US" sz="4000" b="1" dirty="0">
                <a:solidFill>
                  <a:srgbClr val="FFFFFF"/>
                </a:solidFill>
                <a:cs typeface="+mn-lt"/>
              </a:rPr>
              <a:t>The FCA Test Case:</a:t>
            </a:r>
          </a:p>
          <a:p>
            <a:pPr algn="ctr">
              <a:lnSpc>
                <a:spcPts val="4480"/>
              </a:lnSpc>
              <a:spcBef>
                <a:spcPct val="0"/>
              </a:spcBef>
            </a:pPr>
            <a:r>
              <a:rPr lang="en-US" sz="4000" b="1" dirty="0">
                <a:solidFill>
                  <a:srgbClr val="FFFFFF"/>
                </a:solidFill>
                <a:cs typeface="+mn-lt"/>
              </a:rPr>
              <a:t>from proximate cause to causal contribution </a:t>
            </a:r>
          </a:p>
        </p:txBody>
      </p:sp>
      <p:grpSp>
        <p:nvGrpSpPr>
          <p:cNvPr id="13" name="Group 13"/>
          <p:cNvGrpSpPr/>
          <p:nvPr/>
        </p:nvGrpSpPr>
        <p:grpSpPr>
          <a:xfrm>
            <a:off x="0" y="5420036"/>
            <a:ext cx="3572980" cy="455549"/>
            <a:chOff x="0" y="0"/>
            <a:chExt cx="2244365" cy="245110"/>
          </a:xfrm>
        </p:grpSpPr>
        <p:sp>
          <p:nvSpPr>
            <p:cNvPr id="14" name="Freeform 14"/>
            <p:cNvSpPr/>
            <p:nvPr/>
          </p:nvSpPr>
          <p:spPr>
            <a:xfrm>
              <a:off x="0" y="16891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sp>
          <p:nvSpPr>
            <p:cNvPr id="15" name="Freeform 15"/>
            <p:cNvSpPr/>
            <p:nvPr/>
          </p:nvSpPr>
          <p:spPr>
            <a:xfrm>
              <a:off x="0" y="0"/>
              <a:ext cx="2244365" cy="76200"/>
            </a:xfrm>
            <a:custGeom>
              <a:avLst/>
              <a:gdLst/>
              <a:ahLst/>
              <a:cxnLst/>
              <a:rect l="l" t="t" r="r" b="b"/>
              <a:pathLst>
                <a:path w="2244365" h="76200">
                  <a:moveTo>
                    <a:pt x="0" y="0"/>
                  </a:moveTo>
                  <a:lnTo>
                    <a:pt x="2244365" y="0"/>
                  </a:lnTo>
                  <a:lnTo>
                    <a:pt x="2244365" y="76200"/>
                  </a:lnTo>
                  <a:lnTo>
                    <a:pt x="0" y="76200"/>
                  </a:lnTo>
                  <a:close/>
                </a:path>
              </a:pathLst>
            </a:custGeom>
            <a:solidFill>
              <a:srgbClr val="007BB6"/>
            </a:solidFill>
          </p:spPr>
          <p:txBody>
            <a:bodyPr/>
            <a:lstStyle/>
            <a:p>
              <a:endParaRPr lang="en-GB"/>
            </a:p>
          </p:txBody>
        </p:sp>
      </p:grpSp>
      <p:pic>
        <p:nvPicPr>
          <p:cNvPr id="7" name="Picture 6">
            <a:extLst>
              <a:ext uri="{FF2B5EF4-FFF2-40B4-BE49-F238E27FC236}">
                <a16:creationId xmlns:a16="http://schemas.microsoft.com/office/drawing/2014/main" id="{32B051CB-52E1-4790-8AF8-8E92FA1F4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33" y="221130"/>
            <a:ext cx="3217333" cy="895414"/>
          </a:xfrm>
          <a:prstGeom prst="rect">
            <a:avLst/>
          </a:prstGeom>
        </p:spPr>
      </p:pic>
    </p:spTree>
    <p:extLst>
      <p:ext uri="{BB962C8B-B14F-4D97-AF65-F5344CB8AC3E}">
        <p14:creationId xmlns:p14="http://schemas.microsoft.com/office/powerpoint/2010/main" val="305613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5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E804D-BB72-451B-AFA2-66026C11508A}"/>
              </a:ext>
            </a:extLst>
          </p:cNvPr>
          <p:cNvSpPr>
            <a:spLocks noGrp="1"/>
          </p:cNvSpPr>
          <p:nvPr>
            <p:ph type="title"/>
          </p:nvPr>
        </p:nvSpPr>
        <p:spPr>
          <a:xfrm>
            <a:off x="457200" y="76200"/>
            <a:ext cx="8229600" cy="1341438"/>
          </a:xfrm>
        </p:spPr>
        <p:txBody>
          <a:bodyPr>
            <a:normAutofit fontScale="90000"/>
          </a:bodyPr>
          <a:lstStyle/>
          <a:p>
            <a:pPr algn="l"/>
            <a:br>
              <a:rPr lang="en-GB" sz="4900" b="1" dirty="0"/>
            </a:br>
            <a:r>
              <a:rPr lang="en-GB" sz="4900" b="1" dirty="0"/>
              <a:t>The traditional “but for test”</a:t>
            </a:r>
            <a:br>
              <a:rPr lang="en-GB" sz="4400" dirty="0"/>
            </a:br>
            <a:endParaRPr lang="en-GB" b="1" dirty="0"/>
          </a:p>
        </p:txBody>
      </p:sp>
      <p:sp>
        <p:nvSpPr>
          <p:cNvPr id="5" name="Content Placeholder 4">
            <a:extLst>
              <a:ext uri="{FF2B5EF4-FFF2-40B4-BE49-F238E27FC236}">
                <a16:creationId xmlns:a16="http://schemas.microsoft.com/office/drawing/2014/main" id="{8EAEFAAA-7695-4F63-A970-E3288FDA1218}"/>
              </a:ext>
            </a:extLst>
          </p:cNvPr>
          <p:cNvSpPr>
            <a:spLocks noGrp="1"/>
          </p:cNvSpPr>
          <p:nvPr>
            <p:ph idx="1"/>
          </p:nvPr>
        </p:nvSpPr>
        <p:spPr>
          <a:xfrm>
            <a:off x="478971" y="1752600"/>
            <a:ext cx="8229600" cy="4800090"/>
          </a:xfrm>
        </p:spPr>
        <p:txBody>
          <a:bodyPr>
            <a:normAutofit/>
          </a:bodyPr>
          <a:lstStyle/>
          <a:p>
            <a:pPr>
              <a:buFont typeface="Wingdings" panose="05000000000000000000" pitchFamily="2" charset="2"/>
              <a:buChar char="Ø"/>
            </a:pPr>
            <a:r>
              <a:rPr lang="en-GB" sz="2600" dirty="0"/>
              <a:t>The question: but for x would y still have occurred?</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Answer yes: eliminate x as a cause. </a:t>
            </a:r>
          </a:p>
          <a:p>
            <a:pPr>
              <a:buFont typeface="Wingdings" panose="05000000000000000000" pitchFamily="2" charset="2"/>
              <a:buChar char="Ø"/>
            </a:pPr>
            <a:endParaRPr lang="en-GB" sz="2600" dirty="0"/>
          </a:p>
          <a:p>
            <a:pPr>
              <a:buFont typeface="Wingdings" panose="05000000000000000000" pitchFamily="2" charset="2"/>
              <a:buChar char="Ø"/>
            </a:pPr>
            <a:r>
              <a:rPr lang="en-GB" sz="2600" dirty="0"/>
              <a:t>Answer no: consider x as </a:t>
            </a:r>
            <a:r>
              <a:rPr lang="en-GB" sz="2600" b="1" dirty="0"/>
              <a:t>the </a:t>
            </a:r>
            <a:r>
              <a:rPr lang="en-GB" sz="2600" dirty="0"/>
              <a:t>(?)</a:t>
            </a:r>
            <a:r>
              <a:rPr lang="en-GB" sz="2600" b="1" dirty="0"/>
              <a:t> </a:t>
            </a:r>
            <a:r>
              <a:rPr lang="en-GB" sz="2600" dirty="0"/>
              <a:t>cause. </a:t>
            </a:r>
          </a:p>
          <a:p>
            <a:pPr>
              <a:buFont typeface="Wingdings" panose="05000000000000000000" pitchFamily="2" charset="2"/>
              <a:buChar char="Ø"/>
            </a:pPr>
            <a:endParaRPr lang="en-GB" sz="2600" dirty="0"/>
          </a:p>
          <a:p>
            <a:pPr>
              <a:buFont typeface="Wingdings" panose="05000000000000000000" pitchFamily="2" charset="2"/>
              <a:buChar char="Ø"/>
            </a:pPr>
            <a:r>
              <a:rPr lang="en-GB" sz="2600" i="1" dirty="0"/>
              <a:t>Barnett v Kensington &amp; Chelsea Health Management Committee </a:t>
            </a:r>
            <a:r>
              <a:rPr lang="en-GB" sz="2600" dirty="0"/>
              <a:t>[1968]</a:t>
            </a:r>
          </a:p>
          <a:p>
            <a:pPr marL="0" indent="0">
              <a:buNone/>
            </a:pPr>
            <a:endParaRPr lang="en-GB" sz="2600" dirty="0"/>
          </a:p>
          <a:p>
            <a:pPr marL="0" indent="0">
              <a:buNone/>
            </a:pPr>
            <a:endParaRPr lang="en-GB" sz="2600" dirty="0"/>
          </a:p>
          <a:p>
            <a:pPr>
              <a:buFont typeface="Wingdings" panose="05000000000000000000" pitchFamily="2" charset="2"/>
              <a:buChar char="Ø"/>
            </a:pPr>
            <a:endParaRPr lang="en-GB" sz="2400" dirty="0"/>
          </a:p>
        </p:txBody>
      </p:sp>
      <p:pic>
        <p:nvPicPr>
          <p:cNvPr id="15" name="Picture 15"/>
          <p:cNvPicPr>
            <a:picLocks noChangeAspect="1"/>
          </p:cNvPicPr>
          <p:nvPr/>
        </p:nvPicPr>
        <p:blipFill rotWithShape="1">
          <a:blip r:embed="rId2"/>
          <a:srcRect r="91591"/>
          <a:stretch>
            <a:fillRect/>
          </a:stretch>
        </p:blipFill>
        <p:spPr>
          <a:xfrm>
            <a:off x="9128464" y="-1"/>
            <a:ext cx="625136" cy="7315202"/>
          </a:xfrm>
          <a:prstGeom prst="rect">
            <a:avLst/>
          </a:prstGeom>
        </p:spPr>
      </p:pic>
      <p:grpSp>
        <p:nvGrpSpPr>
          <p:cNvPr id="11" name="Group 11"/>
          <p:cNvGrpSpPr/>
          <p:nvPr/>
        </p:nvGrpSpPr>
        <p:grpSpPr>
          <a:xfrm rot="5400000">
            <a:off x="5260234" y="3429825"/>
            <a:ext cx="7315200" cy="455549"/>
            <a:chOff x="0" y="0"/>
            <a:chExt cx="3935972" cy="245110"/>
          </a:xfrm>
        </p:grpSpPr>
        <p:sp>
          <p:nvSpPr>
            <p:cNvPr id="12" name="Freeform 12"/>
            <p:cNvSpPr/>
            <p:nvPr/>
          </p:nvSpPr>
          <p:spPr>
            <a:xfrm>
              <a:off x="0" y="16891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F7E25"/>
            </a:solidFill>
          </p:spPr>
          <p:txBody>
            <a:bodyPr/>
            <a:lstStyle/>
            <a:p>
              <a:endParaRPr lang="en-GB"/>
            </a:p>
          </p:txBody>
        </p:sp>
        <p:sp>
          <p:nvSpPr>
            <p:cNvPr id="13" name="Freeform 13"/>
            <p:cNvSpPr/>
            <p:nvPr/>
          </p:nvSpPr>
          <p:spPr>
            <a:xfrm>
              <a:off x="0" y="0"/>
              <a:ext cx="3935972" cy="76200"/>
            </a:xfrm>
            <a:custGeom>
              <a:avLst/>
              <a:gdLst/>
              <a:ahLst/>
              <a:cxnLst/>
              <a:rect l="l" t="t" r="r" b="b"/>
              <a:pathLst>
                <a:path w="3935972" h="76200">
                  <a:moveTo>
                    <a:pt x="0" y="0"/>
                  </a:moveTo>
                  <a:lnTo>
                    <a:pt x="3935972" y="0"/>
                  </a:lnTo>
                  <a:lnTo>
                    <a:pt x="3935972" y="76200"/>
                  </a:lnTo>
                  <a:lnTo>
                    <a:pt x="0" y="76200"/>
                  </a:lnTo>
                  <a:close/>
                </a:path>
              </a:pathLst>
            </a:custGeom>
            <a:solidFill>
              <a:srgbClr val="F6C851"/>
            </a:solidFill>
          </p:spPr>
          <p:txBody>
            <a:bodyPr/>
            <a:lstStyle/>
            <a:p>
              <a:endParaRPr lang="en-GB"/>
            </a:p>
          </p:txBody>
        </p:sp>
      </p:grpSp>
      <p:pic>
        <p:nvPicPr>
          <p:cNvPr id="14" name="Picture 14"/>
          <p:cNvPicPr>
            <a:picLocks noChangeAspect="1"/>
          </p:cNvPicPr>
          <p:nvPr/>
        </p:nvPicPr>
        <p:blipFill>
          <a:blip r:embed="rId3"/>
          <a:srcRect r="66477"/>
          <a:stretch>
            <a:fillRect/>
          </a:stretch>
        </p:blipFill>
        <p:spPr>
          <a:xfrm>
            <a:off x="47625" y="6364628"/>
            <a:ext cx="1021736" cy="950572"/>
          </a:xfrm>
          <a:prstGeom prst="rect">
            <a:avLst/>
          </a:prstGeom>
        </p:spPr>
      </p:pic>
    </p:spTree>
    <p:extLst>
      <p:ext uri="{BB962C8B-B14F-4D97-AF65-F5344CB8AC3E}">
        <p14:creationId xmlns:p14="http://schemas.microsoft.com/office/powerpoint/2010/main" val="25302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1224</Words>
  <Application>Microsoft Office PowerPoint</Application>
  <PresentationFormat>Custom</PresentationFormat>
  <Paragraphs>155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Wingdings</vt:lpstr>
      <vt:lpstr>Arimo Bold Italics</vt:lpstr>
      <vt:lpstr>Arial</vt:lpstr>
      <vt:lpstr>Office Theme</vt:lpstr>
      <vt:lpstr>PowerPoint Presentation</vt:lpstr>
      <vt:lpstr>PowerPoint Presentation</vt:lpstr>
      <vt:lpstr>Employment Rights Act 1996 </vt:lpstr>
      <vt:lpstr>Aslam &amp; Farrar v Uber BV [2021] UKSC 5</vt:lpstr>
      <vt:lpstr>Vicarious liability</vt:lpstr>
      <vt:lpstr>PowerPoint Presentation</vt:lpstr>
      <vt:lpstr>The impact</vt:lpstr>
      <vt:lpstr>PowerPoint Presentation</vt:lpstr>
      <vt:lpstr> The traditional “but for test” </vt:lpstr>
      <vt:lpstr> Death of of the Orient-Express </vt:lpstr>
      <vt:lpstr> The impact </vt:lpstr>
      <vt:lpstr>PowerPoint Presentation</vt:lpstr>
      <vt:lpstr>The foundations of our duty of care</vt:lpstr>
      <vt:lpstr>The Purpose of Duty</vt:lpstr>
      <vt:lpstr> Khan v Meadows [2021] UKSC 21 </vt:lpstr>
      <vt:lpstr>PowerPoint Presentation</vt:lpstr>
      <vt:lpstr>PowerPoint Presentation</vt:lpstr>
      <vt:lpstr>The impact </vt:lpstr>
      <vt:lpstr> 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 Presentation</dc:title>
  <dc:creator>Admin</dc:creator>
  <cp:lastModifiedBy>Jeff Heasman</cp:lastModifiedBy>
  <cp:revision>148</cp:revision>
  <cp:lastPrinted>2021-04-09T11:00:52Z</cp:lastPrinted>
  <dcterms:created xsi:type="dcterms:W3CDTF">2006-08-16T00:00:00Z</dcterms:created>
  <dcterms:modified xsi:type="dcterms:W3CDTF">2023-09-28T11:09:40Z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1033-11.2.0.9363</vt:lpwstr>
  </property>
</Properties>
</file>