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441" r:id="rId2"/>
    <p:sldId id="311" r:id="rId3"/>
    <p:sldId id="324" r:id="rId4"/>
    <p:sldId id="419" r:id="rId5"/>
    <p:sldId id="420" r:id="rId6"/>
    <p:sldId id="421" r:id="rId7"/>
    <p:sldId id="422" r:id="rId8"/>
    <p:sldId id="423" r:id="rId9"/>
    <p:sldId id="434" r:id="rId10"/>
    <p:sldId id="435" r:id="rId11"/>
    <p:sldId id="436" r:id="rId12"/>
    <p:sldId id="437" r:id="rId13"/>
    <p:sldId id="440" r:id="rId14"/>
    <p:sldId id="438" r:id="rId15"/>
    <p:sldId id="33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67619" autoAdjust="0"/>
  </p:normalViewPr>
  <p:slideViewPr>
    <p:cSldViewPr snapToGrid="0" snapToObjects="1">
      <p:cViewPr varScale="1">
        <p:scale>
          <a:sx n="45" d="100"/>
          <a:sy n="45" d="100"/>
        </p:scale>
        <p:origin x="8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29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E9709-578C-4359-9828-95AB3FFB539A}" type="datetimeFigureOut">
              <a:rPr lang="en-GB" smtClean="0"/>
              <a:t>19/01/2024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F0529-8D9C-4483-9CC2-7158A95ED5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365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799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933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544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559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801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852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3746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9911" y="3567289"/>
            <a:ext cx="5486401" cy="545253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183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851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876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08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259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3746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9911" y="3567289"/>
            <a:ext cx="5486401" cy="545253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F0529-8D9C-4483-9CC2-7158A95ED5D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08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3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9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733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01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28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67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1/19/2024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1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1/19/2024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39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1/19/2024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570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4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64C3-09C4-4C45-B98D-2A2E4928F302}" type="datetimeFigureOut">
              <a:rPr lang="en-US" smtClean="0"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2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264C3-09C4-4C45-B98D-2A2E4928F302}" type="datetimeFigureOut">
              <a:rPr lang="en-US" smtClean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3B6C4-3A3A-3341-8710-01F3284E41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26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andysmanclub.co.uk/" TargetMode="External"/><Relationship Id="rId3" Type="http://schemas.openxmlformats.org/officeDocument/2006/relationships/image" Target="../media/image10.svg"/><Relationship Id="rId7" Type="http://schemas.openxmlformats.org/officeDocument/2006/relationships/hyperlink" Target="https://www.menshealthforum.org.uk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hecalmzone.net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hyperlink" Target="mailto:Email:%20info@andysmanclub.co.uk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hib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mailto:claire@mhib.co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hib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mailto:claire@mhib.co.u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leaning against a wall&#10;&#10;Description automatically generated with medium confidence">
            <a:extLst>
              <a:ext uri="{FF2B5EF4-FFF2-40B4-BE49-F238E27FC236}">
                <a16:creationId xmlns:a16="http://schemas.microsoft.com/office/drawing/2014/main" id="{D2EF19F8-E6A6-F842-B801-ADADC703E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Shape 250">
            <a:extLst>
              <a:ext uri="{FF2B5EF4-FFF2-40B4-BE49-F238E27FC236}">
                <a16:creationId xmlns:a16="http://schemas.microsoft.com/office/drawing/2014/main" id="{DC5138BB-ADD9-5140-BE31-C69517A17CAB}"/>
              </a:ext>
            </a:extLst>
          </p:cNvPr>
          <p:cNvSpPr txBox="1">
            <a:spLocks/>
          </p:cNvSpPr>
          <p:nvPr/>
        </p:nvSpPr>
        <p:spPr>
          <a:xfrm>
            <a:off x="361945" y="210019"/>
            <a:ext cx="9458783" cy="100830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5200" b="1" dirty="0">
                <a:effectLst>
                  <a:glow rad="38100">
                    <a:schemeClr val="tx1">
                      <a:alpha val="15000"/>
                    </a:schemeClr>
                  </a:glow>
                </a:effectLst>
                <a:latin typeface="+mj-lt"/>
                <a:ea typeface="+mj-ea"/>
                <a:cs typeface="+mj-cs"/>
                <a:sym typeface="Lato Bold"/>
              </a:rPr>
              <a:t>Men’s Mental Health Month</a:t>
            </a:r>
            <a:endParaRPr lang="en-US" sz="4700" dirty="0">
              <a:effectLst>
                <a:glow rad="38100">
                  <a:schemeClr val="tx1">
                    <a:alpha val="15000"/>
                  </a:schemeClr>
                </a:glow>
              </a:effectLst>
              <a:latin typeface="+mj-lt"/>
              <a:ea typeface="+mj-ea"/>
              <a:cs typeface="+mj-cs"/>
              <a:sym typeface="Lato Bold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48BF1F2-B1CD-2D4D-9723-A22F1C205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9" y="4689596"/>
            <a:ext cx="1751096" cy="1751096"/>
          </a:xfrm>
          <a:prstGeom prst="rect">
            <a:avLst/>
          </a:prstGeom>
        </p:spPr>
      </p:pic>
      <p:sp>
        <p:nvSpPr>
          <p:cNvPr id="9" name="Shape 250">
            <a:extLst>
              <a:ext uri="{FF2B5EF4-FFF2-40B4-BE49-F238E27FC236}">
                <a16:creationId xmlns:a16="http://schemas.microsoft.com/office/drawing/2014/main" id="{E3005B6E-00CF-044E-9058-3787915172B7}"/>
              </a:ext>
            </a:extLst>
          </p:cNvPr>
          <p:cNvSpPr txBox="1">
            <a:spLocks/>
          </p:cNvSpPr>
          <p:nvPr/>
        </p:nvSpPr>
        <p:spPr>
          <a:xfrm>
            <a:off x="404809" y="1504851"/>
            <a:ext cx="6859591" cy="14614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2700" b="1" dirty="0">
                <a:solidFill>
                  <a:srgbClr val="FFFFFF"/>
                </a:solidFill>
                <a:effectLst>
                  <a:glow rad="38100">
                    <a:schemeClr val="tx1">
                      <a:alpha val="15000"/>
                    </a:schemeClr>
                  </a:glow>
                </a:effectLst>
                <a:latin typeface="+mj-lt"/>
                <a:ea typeface="+mj-ea"/>
                <a:cs typeface="+mj-cs"/>
                <a:sym typeface="Lato Bold"/>
              </a:rPr>
              <a:t>Presented by Steve Heath, Co-Founder 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2700" b="1" dirty="0">
                <a:solidFill>
                  <a:srgbClr val="FFFFFF"/>
                </a:solidFill>
                <a:effectLst>
                  <a:glow rad="38100">
                    <a:schemeClr val="tx1">
                      <a:alpha val="15000"/>
                    </a:schemeClr>
                  </a:glow>
                </a:effectLst>
                <a:latin typeface="+mj-lt"/>
                <a:ea typeface="+mj-ea"/>
                <a:cs typeface="+mj-cs"/>
                <a:sym typeface="Lato Bold"/>
              </a:rPr>
              <a:t>and Director, Mental Health in Business</a:t>
            </a:r>
            <a:br>
              <a:rPr lang="en-US" sz="3000" b="1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Lato Bold"/>
              </a:rPr>
            </a:br>
            <a:endParaRPr lang="en-US" sz="3000" b="1" dirty="0">
              <a:solidFill>
                <a:srgbClr val="FFFFFF"/>
              </a:solidFill>
              <a:latin typeface="+mj-lt"/>
              <a:ea typeface="+mj-ea"/>
              <a:cs typeface="+mj-cs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2995587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6">
            <a:extLst>
              <a:ext uri="{FF2B5EF4-FFF2-40B4-BE49-F238E27FC236}">
                <a16:creationId xmlns:a16="http://schemas.microsoft.com/office/drawing/2014/main" id="{28A8F9DE-7836-AA44-A564-D2DAAAE9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96" y="657727"/>
            <a:ext cx="7699376" cy="1117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200" b="1" dirty="0"/>
              <a:t>Additional things you can do to help</a:t>
            </a:r>
            <a:endParaRPr sz="3200" b="1" dirty="0"/>
          </a:p>
        </p:txBody>
      </p:sp>
      <p:sp>
        <p:nvSpPr>
          <p:cNvPr id="5" name="Shape 256">
            <a:extLst>
              <a:ext uri="{FF2B5EF4-FFF2-40B4-BE49-F238E27FC236}">
                <a16:creationId xmlns:a16="http://schemas.microsoft.com/office/drawing/2014/main" id="{E690F13F-74EF-7140-8701-B4CB77B8AF15}"/>
              </a:ext>
            </a:extLst>
          </p:cNvPr>
          <p:cNvSpPr txBox="1">
            <a:spLocks/>
          </p:cNvSpPr>
          <p:nvPr/>
        </p:nvSpPr>
        <p:spPr>
          <a:xfrm>
            <a:off x="1211396" y="1775327"/>
            <a:ext cx="9737124" cy="4356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Listen and don’t judge.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Stay in touch.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Find out about any local services such as talking therapy or support groups.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Reassure that it’s ok to get professional help.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Take care of yourself.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CALM has a helpful web page about what to do if you’re worried someone might be suicidal. </a:t>
            </a:r>
          </a:p>
          <a:p>
            <a:pPr>
              <a:lnSpc>
                <a:spcPct val="150000"/>
              </a:lnSpc>
            </a:pPr>
            <a:endParaRPr lang="en-GB" sz="2400" dirty="0"/>
          </a:p>
          <a:p>
            <a:pPr>
              <a:lnSpc>
                <a:spcPct val="150000"/>
              </a:lnSpc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0869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56">
            <a:extLst>
              <a:ext uri="{FF2B5EF4-FFF2-40B4-BE49-F238E27FC236}">
                <a16:creationId xmlns:a16="http://schemas.microsoft.com/office/drawing/2014/main" id="{E690F13F-74EF-7140-8701-B4CB77B8AF15}"/>
              </a:ext>
            </a:extLst>
          </p:cNvPr>
          <p:cNvSpPr txBox="1">
            <a:spLocks/>
          </p:cNvSpPr>
          <p:nvPr/>
        </p:nvSpPr>
        <p:spPr>
          <a:xfrm>
            <a:off x="1227438" y="1689100"/>
            <a:ext cx="9737124" cy="4356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GB" sz="2400" dirty="0"/>
          </a:p>
          <a:p>
            <a:pPr>
              <a:lnSpc>
                <a:spcPct val="150000"/>
              </a:lnSpc>
            </a:pPr>
            <a:endParaRPr lang="en-GB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/>
          </a:p>
          <a:p>
            <a:pPr>
              <a:lnSpc>
                <a:spcPct val="150000"/>
              </a:lnSpc>
            </a:pPr>
            <a:endParaRPr lang="en-GB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BDAB5D-B3A6-3B44-931D-60A7CF692A7D}"/>
              </a:ext>
            </a:extLst>
          </p:cNvPr>
          <p:cNvGrpSpPr/>
          <p:nvPr/>
        </p:nvGrpSpPr>
        <p:grpSpPr>
          <a:xfrm>
            <a:off x="2974258" y="702459"/>
            <a:ext cx="6243484" cy="5677669"/>
            <a:chOff x="2974258" y="590165"/>
            <a:chExt cx="6243484" cy="5677669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4C2F7836-555C-7746-9FE5-5865C0199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4258" y="590165"/>
              <a:ext cx="6243484" cy="567766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36FBF4-323A-C643-8303-1C9C81DDB495}"/>
                </a:ext>
              </a:extLst>
            </p:cNvPr>
            <p:cNvSpPr txBox="1"/>
            <p:nvPr/>
          </p:nvSpPr>
          <p:spPr>
            <a:xfrm>
              <a:off x="4363452" y="1391389"/>
              <a:ext cx="3465095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What do you think are some ways to improve men’s mental health?</a:t>
              </a:r>
              <a:r>
                <a:rPr lang="en-GB" sz="2800" dirty="0"/>
                <a:t>	</a:t>
              </a:r>
            </a:p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1147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6">
            <a:extLst>
              <a:ext uri="{FF2B5EF4-FFF2-40B4-BE49-F238E27FC236}">
                <a16:creationId xmlns:a16="http://schemas.microsoft.com/office/drawing/2014/main" id="{28A8F9DE-7836-AA44-A564-D2DAAAE9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96" y="657727"/>
            <a:ext cx="7699376" cy="1117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200" b="1" dirty="0"/>
              <a:t>Additional things you can do to help</a:t>
            </a:r>
            <a:endParaRPr sz="3200" b="1" dirty="0"/>
          </a:p>
        </p:txBody>
      </p:sp>
      <p:sp>
        <p:nvSpPr>
          <p:cNvPr id="5" name="Shape 256">
            <a:extLst>
              <a:ext uri="{FF2B5EF4-FFF2-40B4-BE49-F238E27FC236}">
                <a16:creationId xmlns:a16="http://schemas.microsoft.com/office/drawing/2014/main" id="{E690F13F-74EF-7140-8701-B4CB77B8AF15}"/>
              </a:ext>
            </a:extLst>
          </p:cNvPr>
          <p:cNvSpPr txBox="1">
            <a:spLocks/>
          </p:cNvSpPr>
          <p:nvPr/>
        </p:nvSpPr>
        <p:spPr>
          <a:xfrm>
            <a:off x="1211396" y="1775327"/>
            <a:ext cx="9737124" cy="43561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Be part of the conversation on mental health.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Take action early.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Open up.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Reframe your thinking about mental health.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Seek therapy.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Build strong connections.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Join an all-men support group.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Eating well, exercising and sleep (the powerful basics).</a:t>
            </a:r>
          </a:p>
          <a:p>
            <a:pPr>
              <a:lnSpc>
                <a:spcPct val="150000"/>
              </a:lnSpc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2525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A611C1B-7E4E-9C49-9BBF-19CB97949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3578" y="533152"/>
            <a:ext cx="2538921" cy="166254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9F3E4C-4BAB-A743-9929-C44ED46C7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70" y="2606881"/>
            <a:ext cx="2570709" cy="1805923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93C08DA-4E36-394E-9FF5-A7D43ED9D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70" y="4601897"/>
            <a:ext cx="3670300" cy="1892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B626C0-DBA4-AE46-9CEF-23B570C4CA47}"/>
              </a:ext>
            </a:extLst>
          </p:cNvPr>
          <p:cNvSpPr txBox="1"/>
          <p:nvPr/>
        </p:nvSpPr>
        <p:spPr>
          <a:xfrm>
            <a:off x="3784600" y="600976"/>
            <a:ext cx="462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Website: </a:t>
            </a:r>
            <a:r>
              <a:rPr lang="en-US" dirty="0">
                <a:hlinkClick r:id="rId6"/>
              </a:rPr>
              <a:t>http://</a:t>
            </a:r>
            <a:r>
              <a:rPr lang="en-US" dirty="0" err="1">
                <a:hlinkClick r:id="rId6"/>
              </a:rPr>
              <a:t>www.thecalmzone.net</a:t>
            </a:r>
            <a:endParaRPr lang="en-US" dirty="0"/>
          </a:p>
          <a:p>
            <a:endParaRPr lang="en-US" dirty="0"/>
          </a:p>
          <a:p>
            <a:r>
              <a:rPr lang="en-US" dirty="0"/>
              <a:t>Phone: 0800 58 58 58</a:t>
            </a:r>
          </a:p>
          <a:p>
            <a:endParaRPr lang="en-US" dirty="0"/>
          </a:p>
          <a:p>
            <a:r>
              <a:rPr lang="en-US" dirty="0"/>
              <a:t>There is a webchat available on their page.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7400E-1FF7-7F4E-AC58-008ED3651805}"/>
              </a:ext>
            </a:extLst>
          </p:cNvPr>
          <p:cNvSpPr txBox="1"/>
          <p:nvPr/>
        </p:nvSpPr>
        <p:spPr>
          <a:xfrm>
            <a:off x="3784600" y="2974378"/>
            <a:ext cx="492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Website: </a:t>
            </a:r>
            <a:r>
              <a:rPr lang="en-US" dirty="0">
                <a:hlinkClick r:id="rId7"/>
              </a:rPr>
              <a:t>https://www.menshealthforum.org.uk/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Men’s Health Forum is a great source of information of everything relating to men’s health.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2C6AA0-D2ED-4148-93DA-17B13C92521A}"/>
              </a:ext>
            </a:extLst>
          </p:cNvPr>
          <p:cNvSpPr txBox="1"/>
          <p:nvPr/>
        </p:nvSpPr>
        <p:spPr>
          <a:xfrm>
            <a:off x="4775200" y="4947882"/>
            <a:ext cx="492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Website: </a:t>
            </a:r>
            <a:r>
              <a:rPr lang="en-US" dirty="0">
                <a:hlinkClick r:id="rId8"/>
              </a:rPr>
              <a:t>https://andysmanclub.co.uk/</a:t>
            </a:r>
            <a:endParaRPr lang="en-US" dirty="0"/>
          </a:p>
          <a:p>
            <a:endParaRPr lang="en-US" dirty="0"/>
          </a:p>
          <a:p>
            <a:r>
              <a:rPr lang="en-US" dirty="0"/>
              <a:t>Email: </a:t>
            </a:r>
            <a:r>
              <a:rPr lang="en-US" dirty="0" err="1">
                <a:hlinkClick r:id="rId9"/>
              </a:rPr>
              <a:t>info@andysmanclub.co.uk</a:t>
            </a:r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76240CB-7CFB-3546-A7FE-DB0AF491CB40}"/>
              </a:ext>
            </a:extLst>
          </p:cNvPr>
          <p:cNvSpPr/>
          <p:nvPr/>
        </p:nvSpPr>
        <p:spPr>
          <a:xfrm>
            <a:off x="9142021" y="533152"/>
            <a:ext cx="2552700" cy="3814497"/>
          </a:xfrm>
          <a:prstGeom prst="roundRect">
            <a:avLst>
              <a:gd name="adj" fmla="val 572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Emergency Contacts: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NHS – 999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Samaritans</a:t>
            </a:r>
          </a:p>
          <a:p>
            <a:pPr algn="ctr"/>
            <a:r>
              <a:rPr lang="en-US" dirty="0"/>
              <a:t>116 123</a:t>
            </a:r>
          </a:p>
        </p:txBody>
      </p:sp>
    </p:spTree>
    <p:extLst>
      <p:ext uri="{BB962C8B-B14F-4D97-AF65-F5344CB8AC3E}">
        <p14:creationId xmlns:p14="http://schemas.microsoft.com/office/powerpoint/2010/main" val="144098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6">
            <a:extLst>
              <a:ext uri="{FF2B5EF4-FFF2-40B4-BE49-F238E27FC236}">
                <a16:creationId xmlns:a16="http://schemas.microsoft.com/office/drawing/2014/main" id="{28A8F9DE-7836-AA44-A564-D2DAAAE9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96" y="657727"/>
            <a:ext cx="7699376" cy="1117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200" b="1" dirty="0"/>
              <a:t>Session Objectives</a:t>
            </a:r>
            <a:endParaRPr sz="3200" b="1" dirty="0"/>
          </a:p>
        </p:txBody>
      </p:sp>
      <p:sp>
        <p:nvSpPr>
          <p:cNvPr id="5" name="Shape 256">
            <a:extLst>
              <a:ext uri="{FF2B5EF4-FFF2-40B4-BE49-F238E27FC236}">
                <a16:creationId xmlns:a16="http://schemas.microsoft.com/office/drawing/2014/main" id="{E690F13F-74EF-7140-8701-B4CB77B8AF15}"/>
              </a:ext>
            </a:extLst>
          </p:cNvPr>
          <p:cNvSpPr txBox="1">
            <a:spLocks/>
          </p:cNvSpPr>
          <p:nvPr/>
        </p:nvSpPr>
        <p:spPr>
          <a:xfrm>
            <a:off x="1211396" y="1775327"/>
            <a:ext cx="9737124" cy="43561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2400" dirty="0"/>
              <a:t>By the end of the session you will be able to:</a:t>
            </a:r>
          </a:p>
          <a:p>
            <a:pPr>
              <a:lnSpc>
                <a:spcPct val="150000"/>
              </a:lnSpc>
            </a:pPr>
            <a:endParaRPr lang="en-GB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Identify the early signs of mental ill-health in men and boys.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Understand how to start a conversation about mental health.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Support men and boys to access appropriate help and support.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Understand the importance of helping men and boys to stay mentally healthy, build strong connections and take action early when times are tough.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Be a part of the conversation on men's mental health.</a:t>
            </a:r>
          </a:p>
          <a:p>
            <a:pPr>
              <a:lnSpc>
                <a:spcPct val="150000"/>
              </a:lnSpc>
            </a:pPr>
            <a:endParaRPr lang="en-GB" sz="2400" dirty="0"/>
          </a:p>
          <a:p>
            <a:pPr>
              <a:lnSpc>
                <a:spcPct val="150000"/>
              </a:lnSpc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8832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830BD1-F52F-0D46-A88D-73C9A42F482B}"/>
              </a:ext>
            </a:extLst>
          </p:cNvPr>
          <p:cNvSpPr/>
          <p:nvPr/>
        </p:nvSpPr>
        <p:spPr>
          <a:xfrm>
            <a:off x="-20" y="-18000"/>
            <a:ext cx="12192020" cy="6876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hape 250">
            <a:extLst>
              <a:ext uri="{FF2B5EF4-FFF2-40B4-BE49-F238E27FC236}">
                <a16:creationId xmlns:a16="http://schemas.microsoft.com/office/drawing/2014/main" id="{1E3E6322-E354-224B-BFB8-246C543C9135}"/>
              </a:ext>
            </a:extLst>
          </p:cNvPr>
          <p:cNvSpPr txBox="1">
            <a:spLocks/>
          </p:cNvSpPr>
          <p:nvPr/>
        </p:nvSpPr>
        <p:spPr>
          <a:xfrm>
            <a:off x="647700" y="2055813"/>
            <a:ext cx="4004511" cy="41325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solidFill>
                  <a:sysClr val="windowText" lastClr="000000"/>
                </a:solidFill>
              </a:rPr>
              <a:t>Co-founder and Director, </a:t>
            </a:r>
            <a:br>
              <a:rPr lang="en-US" sz="2600" dirty="0">
                <a:solidFill>
                  <a:sysClr val="windowText" lastClr="000000"/>
                </a:solidFill>
              </a:rPr>
            </a:b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Mental Health in Business</a:t>
            </a:r>
            <a:br>
              <a:rPr lang="en-US" sz="2600" dirty="0">
                <a:solidFill>
                  <a:sysClr val="windowText" lastClr="000000"/>
                </a:solidFill>
              </a:rPr>
            </a:br>
            <a:endParaRPr lang="en-US" sz="2600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ysClr val="windowText" lastClr="000000"/>
                </a:solidFill>
              </a:rPr>
              <a:t>Website:</a:t>
            </a:r>
            <a:r>
              <a:rPr lang="en-US" sz="2600" dirty="0"/>
              <a:t> </a:t>
            </a:r>
            <a:r>
              <a:rPr lang="en-US" sz="2600" dirty="0">
                <a:hlinkClick r:id="rId3"/>
              </a:rPr>
              <a:t>http://www.mhib.co.uk/</a:t>
            </a:r>
            <a:endParaRPr lang="en-US" sz="2600" dirty="0"/>
          </a:p>
          <a:p>
            <a:pPr marL="0" indent="0">
              <a:buNone/>
            </a:pP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Email:</a:t>
            </a:r>
            <a:r>
              <a:rPr lang="en-US" sz="2600" dirty="0"/>
              <a:t> </a:t>
            </a:r>
            <a:r>
              <a:rPr lang="en-US" sz="2600" dirty="0">
                <a:hlinkClick r:id="rId4"/>
              </a:rPr>
              <a:t>steve@mhib.co.uk</a:t>
            </a:r>
            <a:endParaRPr lang="en-US" sz="2600" dirty="0"/>
          </a:p>
          <a:p>
            <a:pPr marL="0" indent="0">
              <a:buNone/>
            </a:pP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Mobile: 07814031793</a:t>
            </a:r>
          </a:p>
          <a:p>
            <a:pPr marL="0" indent="0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br>
              <a:rPr lang="en-US" sz="2400" dirty="0">
                <a:solidFill>
                  <a:sysClr val="windowText" lastClr="000000"/>
                </a:solidFill>
                <a:sym typeface="Lato Bold"/>
              </a:rPr>
            </a:br>
            <a:endParaRPr lang="en-US" sz="2400" dirty="0">
              <a:solidFill>
                <a:sysClr val="windowText" lastClr="000000"/>
              </a:solidFill>
              <a:sym typeface="Lato Bold"/>
            </a:endParaRPr>
          </a:p>
        </p:txBody>
      </p:sp>
      <p:sp>
        <p:nvSpPr>
          <p:cNvPr id="8" name="Shape 250">
            <a:extLst>
              <a:ext uri="{FF2B5EF4-FFF2-40B4-BE49-F238E27FC236}">
                <a16:creationId xmlns:a16="http://schemas.microsoft.com/office/drawing/2014/main" id="{8C967F95-D4CD-A041-A9A8-A344CFEF7B4D}"/>
              </a:ext>
            </a:extLst>
          </p:cNvPr>
          <p:cNvSpPr txBox="1">
            <a:spLocks/>
          </p:cNvSpPr>
          <p:nvPr/>
        </p:nvSpPr>
        <p:spPr>
          <a:xfrm>
            <a:off x="647700" y="5476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4800" dirty="0">
                <a:solidFill>
                  <a:sysClr val="windowText" lastClr="000000"/>
                </a:solidFill>
                <a:latin typeface="+mj-lt"/>
                <a:ea typeface="+mj-ea"/>
                <a:cs typeface="+mj-cs"/>
                <a:sym typeface="Lato Bold"/>
              </a:rPr>
              <a:t>Steve Heath</a:t>
            </a:r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F0469156-9CF0-5543-9453-F07DB1071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202" y="-9000"/>
            <a:ext cx="51435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827F1003-3AF0-6244-A5FF-16493FE791E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230281" y="547687"/>
            <a:ext cx="1745140" cy="17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21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830BD1-F52F-0D46-A88D-73C9A42F482B}"/>
              </a:ext>
            </a:extLst>
          </p:cNvPr>
          <p:cNvSpPr/>
          <p:nvPr/>
        </p:nvSpPr>
        <p:spPr>
          <a:xfrm>
            <a:off x="-20" y="-18000"/>
            <a:ext cx="12192020" cy="6876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hape 250">
            <a:extLst>
              <a:ext uri="{FF2B5EF4-FFF2-40B4-BE49-F238E27FC236}">
                <a16:creationId xmlns:a16="http://schemas.microsoft.com/office/drawing/2014/main" id="{1E3E6322-E354-224B-BFB8-246C543C9135}"/>
              </a:ext>
            </a:extLst>
          </p:cNvPr>
          <p:cNvSpPr txBox="1">
            <a:spLocks/>
          </p:cNvSpPr>
          <p:nvPr/>
        </p:nvSpPr>
        <p:spPr>
          <a:xfrm>
            <a:off x="647700" y="2055813"/>
            <a:ext cx="4004511" cy="41325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solidFill>
                  <a:sysClr val="windowText" lastClr="000000"/>
                </a:solidFill>
              </a:rPr>
              <a:t>Co-founder and Director, </a:t>
            </a:r>
            <a:br>
              <a:rPr lang="en-US" sz="2600" dirty="0">
                <a:solidFill>
                  <a:sysClr val="windowText" lastClr="000000"/>
                </a:solidFill>
              </a:rPr>
            </a:b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Mental Health in Business</a:t>
            </a:r>
            <a:br>
              <a:rPr lang="en-US" sz="2600" dirty="0">
                <a:solidFill>
                  <a:sysClr val="windowText" lastClr="000000"/>
                </a:solidFill>
              </a:rPr>
            </a:br>
            <a:endParaRPr lang="en-US" sz="2600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ysClr val="windowText" lastClr="000000"/>
                </a:solidFill>
              </a:rPr>
              <a:t>Website:</a:t>
            </a:r>
            <a:r>
              <a:rPr lang="en-US" sz="2600" dirty="0"/>
              <a:t> </a:t>
            </a:r>
            <a:r>
              <a:rPr lang="en-US" sz="2600" dirty="0">
                <a:hlinkClick r:id="rId3"/>
              </a:rPr>
              <a:t>http://www.mhib.co.uk/</a:t>
            </a:r>
            <a:endParaRPr lang="en-US" sz="2600" dirty="0"/>
          </a:p>
          <a:p>
            <a:pPr marL="0" indent="0">
              <a:buNone/>
            </a:pP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Email:</a:t>
            </a:r>
            <a:r>
              <a:rPr lang="en-US" sz="2600" dirty="0"/>
              <a:t> </a:t>
            </a:r>
            <a:r>
              <a:rPr lang="en-US" sz="2600" dirty="0">
                <a:hlinkClick r:id="rId4"/>
              </a:rPr>
              <a:t>steve@mhib.co.uk</a:t>
            </a:r>
            <a:endParaRPr lang="en-US" sz="2600" dirty="0"/>
          </a:p>
          <a:p>
            <a:pPr marL="0" indent="0">
              <a:buNone/>
            </a:pPr>
            <a:br>
              <a:rPr lang="en-US" sz="2600" dirty="0">
                <a:solidFill>
                  <a:sysClr val="windowText" lastClr="000000"/>
                </a:solidFill>
              </a:rPr>
            </a:br>
            <a:r>
              <a:rPr lang="en-US" sz="2600" dirty="0">
                <a:solidFill>
                  <a:sysClr val="windowText" lastClr="000000"/>
                </a:solidFill>
              </a:rPr>
              <a:t>Mobile: 07814031793</a:t>
            </a:r>
          </a:p>
          <a:p>
            <a:pPr marL="0" indent="0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br>
              <a:rPr lang="en-US" sz="2400" dirty="0">
                <a:solidFill>
                  <a:sysClr val="windowText" lastClr="000000"/>
                </a:solidFill>
                <a:sym typeface="Lato Bold"/>
              </a:rPr>
            </a:br>
            <a:endParaRPr lang="en-US" sz="2400" dirty="0">
              <a:solidFill>
                <a:sysClr val="windowText" lastClr="000000"/>
              </a:solidFill>
              <a:sym typeface="Lato Bold"/>
            </a:endParaRPr>
          </a:p>
        </p:txBody>
      </p:sp>
      <p:sp>
        <p:nvSpPr>
          <p:cNvPr id="8" name="Shape 250">
            <a:extLst>
              <a:ext uri="{FF2B5EF4-FFF2-40B4-BE49-F238E27FC236}">
                <a16:creationId xmlns:a16="http://schemas.microsoft.com/office/drawing/2014/main" id="{8C967F95-D4CD-A041-A9A8-A344CFEF7B4D}"/>
              </a:ext>
            </a:extLst>
          </p:cNvPr>
          <p:cNvSpPr txBox="1">
            <a:spLocks/>
          </p:cNvSpPr>
          <p:nvPr/>
        </p:nvSpPr>
        <p:spPr>
          <a:xfrm>
            <a:off x="647700" y="5476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 sz="3200">
                <a:solidFill>
                  <a:schemeClr val="accent3">
                    <a:lumOff val="44000"/>
                  </a:schemeClr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4800" dirty="0">
                <a:solidFill>
                  <a:sysClr val="windowText" lastClr="000000"/>
                </a:solidFill>
                <a:latin typeface="+mj-lt"/>
                <a:ea typeface="+mj-ea"/>
                <a:cs typeface="+mj-cs"/>
                <a:sym typeface="Lato Bold"/>
              </a:rPr>
              <a:t>Steve Heath</a:t>
            </a:r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F0469156-9CF0-5543-9453-F07DB1071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202" y="-9000"/>
            <a:ext cx="51435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827F1003-3AF0-6244-A5FF-16493FE791E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230281" y="547687"/>
            <a:ext cx="1745140" cy="17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57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6">
            <a:extLst>
              <a:ext uri="{FF2B5EF4-FFF2-40B4-BE49-F238E27FC236}">
                <a16:creationId xmlns:a16="http://schemas.microsoft.com/office/drawing/2014/main" id="{28A8F9DE-7836-AA44-A564-D2DAAAE9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96" y="657727"/>
            <a:ext cx="7699376" cy="1117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200" b="1" dirty="0"/>
              <a:t>Session Objectives</a:t>
            </a:r>
            <a:endParaRPr sz="3200" b="1" dirty="0"/>
          </a:p>
        </p:txBody>
      </p:sp>
      <p:sp>
        <p:nvSpPr>
          <p:cNvPr id="5" name="Shape 256">
            <a:extLst>
              <a:ext uri="{FF2B5EF4-FFF2-40B4-BE49-F238E27FC236}">
                <a16:creationId xmlns:a16="http://schemas.microsoft.com/office/drawing/2014/main" id="{E690F13F-74EF-7140-8701-B4CB77B8AF15}"/>
              </a:ext>
            </a:extLst>
          </p:cNvPr>
          <p:cNvSpPr txBox="1">
            <a:spLocks/>
          </p:cNvSpPr>
          <p:nvPr/>
        </p:nvSpPr>
        <p:spPr>
          <a:xfrm>
            <a:off x="1211396" y="1775327"/>
            <a:ext cx="9737124" cy="43561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2400" dirty="0"/>
              <a:t>By the end of the session you will be able to:</a:t>
            </a:r>
          </a:p>
          <a:p>
            <a:pPr>
              <a:lnSpc>
                <a:spcPct val="150000"/>
              </a:lnSpc>
            </a:pPr>
            <a:endParaRPr lang="en-GB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Identify the early signs of mental ill-health in men and boys.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Understand how to start a conversation about mental health.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Support men and boys to access appropriate help and support.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Understand the importance of helping men and boys to stay mentally healthy, build strong connections and take action early when times are tough.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Be a part of the conversation on men's mental health.</a:t>
            </a:r>
          </a:p>
          <a:p>
            <a:pPr>
              <a:lnSpc>
                <a:spcPct val="150000"/>
              </a:lnSpc>
            </a:pPr>
            <a:endParaRPr lang="en-GB" sz="2400" dirty="0"/>
          </a:p>
          <a:p>
            <a:pPr>
              <a:lnSpc>
                <a:spcPct val="150000"/>
              </a:lnSpc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5638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and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CF769D9E-89F5-DB4E-AE03-98AC149C9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48346D0-939F-4145-965F-2DF9897CFE47}"/>
              </a:ext>
            </a:extLst>
          </p:cNvPr>
          <p:cNvSpPr/>
          <p:nvPr/>
        </p:nvSpPr>
        <p:spPr>
          <a:xfrm>
            <a:off x="3337370" y="498056"/>
            <a:ext cx="2758630" cy="1694894"/>
          </a:xfrm>
          <a:prstGeom prst="roundRect">
            <a:avLst/>
          </a:prstGeom>
          <a:solidFill>
            <a:srgbClr val="E6027E"/>
          </a:solidFill>
          <a:ln>
            <a:noFill/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</a:rPr>
              <a:t>Men are nearly three times more likely than women to become alcohol dependant.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025E11F-D6C3-9F46-B071-B1C3317A3000}"/>
              </a:ext>
            </a:extLst>
          </p:cNvPr>
          <p:cNvSpPr/>
          <p:nvPr/>
        </p:nvSpPr>
        <p:spPr>
          <a:xfrm>
            <a:off x="1703813" y="4720654"/>
            <a:ext cx="2758630" cy="153870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</a:rPr>
              <a:t>Men are less likely to access psychological therapies than women.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8FA3CEF-863B-7341-8A0F-38855F4B3EEE}"/>
              </a:ext>
            </a:extLst>
          </p:cNvPr>
          <p:cNvSpPr/>
          <p:nvPr/>
        </p:nvSpPr>
        <p:spPr>
          <a:xfrm>
            <a:off x="1848497" y="2735983"/>
            <a:ext cx="2758630" cy="138603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</a:rPr>
              <a:t>Men are more likely to use (and die from) illegal drugs.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4FD6338-E6AF-E14C-87DF-2908FA22947A}"/>
              </a:ext>
            </a:extLst>
          </p:cNvPr>
          <p:cNvSpPr/>
          <p:nvPr/>
        </p:nvSpPr>
        <p:spPr>
          <a:xfrm>
            <a:off x="8654325" y="3458657"/>
            <a:ext cx="3046569" cy="164001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</a:rPr>
              <a:t>12.5% of men in the UK are suffering from one of the common mental health disorders.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E64893B-C348-604C-860E-3E027159F85B}"/>
              </a:ext>
            </a:extLst>
          </p:cNvPr>
          <p:cNvSpPr/>
          <p:nvPr/>
        </p:nvSpPr>
        <p:spPr>
          <a:xfrm>
            <a:off x="9125654" y="1149536"/>
            <a:ext cx="2575240" cy="124943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</a:rPr>
              <a:t>Just over three out of four suicides (76%) are by men.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77F024-ECE5-084A-947F-69EA2B8B3412}"/>
              </a:ext>
            </a:extLst>
          </p:cNvPr>
          <p:cNvSpPr/>
          <p:nvPr/>
        </p:nvSpPr>
        <p:spPr>
          <a:xfrm>
            <a:off x="9060872" y="6466115"/>
            <a:ext cx="3131107" cy="39984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Source: Mental Health Foundation</a:t>
            </a:r>
          </a:p>
        </p:txBody>
      </p:sp>
    </p:spTree>
    <p:extLst>
      <p:ext uri="{BB962C8B-B14F-4D97-AF65-F5344CB8AC3E}">
        <p14:creationId xmlns:p14="http://schemas.microsoft.com/office/powerpoint/2010/main" val="15033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56">
            <a:extLst>
              <a:ext uri="{FF2B5EF4-FFF2-40B4-BE49-F238E27FC236}">
                <a16:creationId xmlns:a16="http://schemas.microsoft.com/office/drawing/2014/main" id="{E690F13F-74EF-7140-8701-B4CB77B8AF15}"/>
              </a:ext>
            </a:extLst>
          </p:cNvPr>
          <p:cNvSpPr txBox="1">
            <a:spLocks/>
          </p:cNvSpPr>
          <p:nvPr/>
        </p:nvSpPr>
        <p:spPr>
          <a:xfrm>
            <a:off x="1227438" y="1689100"/>
            <a:ext cx="9737124" cy="4356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GB" sz="2400" dirty="0"/>
          </a:p>
          <a:p>
            <a:pPr>
              <a:lnSpc>
                <a:spcPct val="150000"/>
              </a:lnSpc>
            </a:pPr>
            <a:endParaRPr lang="en-GB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/>
          </a:p>
          <a:p>
            <a:pPr>
              <a:lnSpc>
                <a:spcPct val="150000"/>
              </a:lnSpc>
            </a:pPr>
            <a:endParaRPr lang="en-GB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BDAB5D-B3A6-3B44-931D-60A7CF692A7D}"/>
              </a:ext>
            </a:extLst>
          </p:cNvPr>
          <p:cNvGrpSpPr/>
          <p:nvPr/>
        </p:nvGrpSpPr>
        <p:grpSpPr>
          <a:xfrm>
            <a:off x="2974258" y="702459"/>
            <a:ext cx="6243484" cy="5677669"/>
            <a:chOff x="2974258" y="590165"/>
            <a:chExt cx="6243484" cy="5677669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4C2F7836-555C-7746-9FE5-5865C0199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4258" y="590165"/>
              <a:ext cx="6243484" cy="567766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36FBF4-323A-C643-8303-1C9C81DDB495}"/>
                </a:ext>
              </a:extLst>
            </p:cNvPr>
            <p:cNvSpPr txBox="1"/>
            <p:nvPr/>
          </p:nvSpPr>
          <p:spPr>
            <a:xfrm>
              <a:off x="4363452" y="1699890"/>
              <a:ext cx="346509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Why do men find it hard to talk about mental health?</a:t>
              </a:r>
              <a:r>
                <a:rPr lang="en-GB" sz="2800" dirty="0"/>
                <a:t>	</a:t>
              </a:r>
            </a:p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85555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01B4632B-330D-8343-ADAB-744299E728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7972B70-B630-2940-A28F-926BADFF6A87}"/>
              </a:ext>
            </a:extLst>
          </p:cNvPr>
          <p:cNvSpPr/>
          <p:nvPr/>
        </p:nvSpPr>
        <p:spPr>
          <a:xfrm>
            <a:off x="2970185" y="487311"/>
            <a:ext cx="2871815" cy="76574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</a:rPr>
              <a:t>Traditional Gender Roles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9965EC-4970-A34F-9CB4-046D6336BDC3}"/>
              </a:ext>
            </a:extLst>
          </p:cNvPr>
          <p:cNvSpPr txBox="1"/>
          <p:nvPr/>
        </p:nvSpPr>
        <p:spPr>
          <a:xfrm>
            <a:off x="6350002" y="71812"/>
            <a:ext cx="2978767" cy="830997"/>
          </a:xfrm>
          <a:prstGeom prst="rect">
            <a:avLst/>
          </a:prstGeom>
          <a:noFill/>
          <a:effectLst>
            <a:glow rad="381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glow rad="44450">
                    <a:schemeClr val="tx1">
                      <a:alpha val="30000"/>
                    </a:schemeClr>
                  </a:glow>
                </a:effectLst>
                <a:latin typeface="Gill Sans Ultra Bold" panose="020B0A02020104020203" pitchFamily="34" charset="77"/>
              </a:rPr>
              <a:t>Stigma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9BF3D55-B2E0-C74C-8865-9A0AA0D133BF}"/>
              </a:ext>
            </a:extLst>
          </p:cNvPr>
          <p:cNvSpPr/>
          <p:nvPr/>
        </p:nvSpPr>
        <p:spPr>
          <a:xfrm>
            <a:off x="2970185" y="1612951"/>
            <a:ext cx="1641181" cy="76574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</a:rPr>
              <a:t>Expectations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13CA4CD-882C-024F-A169-8A72A9E3CADE}"/>
              </a:ext>
            </a:extLst>
          </p:cNvPr>
          <p:cNvSpPr/>
          <p:nvPr/>
        </p:nvSpPr>
        <p:spPr>
          <a:xfrm>
            <a:off x="2970185" y="2752881"/>
            <a:ext cx="2186015" cy="76574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</a:rPr>
              <a:t>Big boys don’t cry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B23086-D43C-C441-B6DE-C38F3050CA46}"/>
              </a:ext>
            </a:extLst>
          </p:cNvPr>
          <p:cNvSpPr/>
          <p:nvPr/>
        </p:nvSpPr>
        <p:spPr>
          <a:xfrm>
            <a:off x="3643284" y="5006609"/>
            <a:ext cx="839815" cy="76574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</a:rPr>
              <a:t>Stoic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E43DEBD-B7AC-2942-8B6A-BB4AFB4B1815}"/>
              </a:ext>
            </a:extLst>
          </p:cNvPr>
          <p:cNvSpPr/>
          <p:nvPr/>
        </p:nvSpPr>
        <p:spPr>
          <a:xfrm>
            <a:off x="2652913" y="3920965"/>
            <a:ext cx="2275724" cy="76574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</a:rPr>
              <a:t>Strong / Aggressive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064C7B8-D7B3-F44D-8903-27D57D9EEA12}"/>
              </a:ext>
            </a:extLst>
          </p:cNvPr>
          <p:cNvSpPr/>
          <p:nvPr/>
        </p:nvSpPr>
        <p:spPr>
          <a:xfrm>
            <a:off x="9895950" y="1841500"/>
            <a:ext cx="1434628" cy="76574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</a:rPr>
              <a:t>Isolation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C03D8A9-7B82-074D-8666-41FD4085B57D}"/>
              </a:ext>
            </a:extLst>
          </p:cNvPr>
          <p:cNvSpPr/>
          <p:nvPr/>
        </p:nvSpPr>
        <p:spPr>
          <a:xfrm>
            <a:off x="9906472" y="3155219"/>
            <a:ext cx="1434628" cy="76574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glow rad="203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</a:rPr>
              <a:t>Loneliness</a:t>
            </a:r>
          </a:p>
        </p:txBody>
      </p:sp>
    </p:spTree>
    <p:extLst>
      <p:ext uri="{BB962C8B-B14F-4D97-AF65-F5344CB8AC3E}">
        <p14:creationId xmlns:p14="http://schemas.microsoft.com/office/powerpoint/2010/main" val="383603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lying on a table&#10;&#10;Description automatically generated with low confidence">
            <a:extLst>
              <a:ext uri="{FF2B5EF4-FFF2-40B4-BE49-F238E27FC236}">
                <a16:creationId xmlns:a16="http://schemas.microsoft.com/office/drawing/2014/main" id="{50D3A65A-54AE-D448-A8F2-40FFD4375A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54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6">
            <a:extLst>
              <a:ext uri="{FF2B5EF4-FFF2-40B4-BE49-F238E27FC236}">
                <a16:creationId xmlns:a16="http://schemas.microsoft.com/office/drawing/2014/main" id="{28A8F9DE-7836-AA44-A564-D2DAAAE9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96" y="657727"/>
            <a:ext cx="7699376" cy="1117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200" b="1" dirty="0"/>
              <a:t>Symptoms of poor mental health</a:t>
            </a:r>
            <a:endParaRPr sz="3200" b="1" dirty="0"/>
          </a:p>
        </p:txBody>
      </p:sp>
      <p:sp>
        <p:nvSpPr>
          <p:cNvPr id="5" name="Shape 256">
            <a:extLst>
              <a:ext uri="{FF2B5EF4-FFF2-40B4-BE49-F238E27FC236}">
                <a16:creationId xmlns:a16="http://schemas.microsoft.com/office/drawing/2014/main" id="{E690F13F-74EF-7140-8701-B4CB77B8AF15}"/>
              </a:ext>
            </a:extLst>
          </p:cNvPr>
          <p:cNvSpPr txBox="1">
            <a:spLocks/>
          </p:cNvSpPr>
          <p:nvPr/>
        </p:nvSpPr>
        <p:spPr>
          <a:xfrm>
            <a:off x="1211396" y="1775327"/>
            <a:ext cx="9737124" cy="43561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Mood changes – including increased feelings of anger.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Aggression and violence.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Physical symptoms, such as chronic headaches or stomach aches.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Restlessness and difficulty focusing.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Sleep deprivation or excessive sleeping.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Eating disorder.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Alcohol misuse or substance misuse.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Suicidal thoughts.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Appetite and weight changes.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High-risk activities.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Fatigue.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Obsessive thinking.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/>
          </a:p>
          <a:p>
            <a:pPr>
              <a:lnSpc>
                <a:spcPct val="150000"/>
              </a:lnSpc>
            </a:pPr>
            <a:endParaRPr lang="en-GB" sz="2400" dirty="0"/>
          </a:p>
          <a:p>
            <a:pPr>
              <a:lnSpc>
                <a:spcPct val="150000"/>
              </a:lnSpc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5960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82F9BE-DFA6-F248-A65F-C3A932DFDA73}"/>
              </a:ext>
            </a:extLst>
          </p:cNvPr>
          <p:cNvSpPr/>
          <p:nvPr/>
        </p:nvSpPr>
        <p:spPr>
          <a:xfrm>
            <a:off x="9120705" y="0"/>
            <a:ext cx="306977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9FF689-5431-EF44-B680-AFCEA4452438}"/>
              </a:ext>
            </a:extLst>
          </p:cNvPr>
          <p:cNvSpPr/>
          <p:nvPr/>
        </p:nvSpPr>
        <p:spPr>
          <a:xfrm>
            <a:off x="6050935" y="0"/>
            <a:ext cx="306977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62C31A-F2B5-9448-AA4D-0E9685B18164}"/>
              </a:ext>
            </a:extLst>
          </p:cNvPr>
          <p:cNvSpPr/>
          <p:nvPr/>
        </p:nvSpPr>
        <p:spPr>
          <a:xfrm>
            <a:off x="2981164" y="0"/>
            <a:ext cx="3069771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76BC85-E391-3941-888E-A04E0044DA10}"/>
              </a:ext>
            </a:extLst>
          </p:cNvPr>
          <p:cNvSpPr/>
          <p:nvPr/>
        </p:nvSpPr>
        <p:spPr>
          <a:xfrm>
            <a:off x="1" y="0"/>
            <a:ext cx="2981163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BA4B0D-6AFF-894B-8D3A-5A09162B08CF}"/>
              </a:ext>
            </a:extLst>
          </p:cNvPr>
          <p:cNvSpPr txBox="1"/>
          <p:nvPr/>
        </p:nvSpPr>
        <p:spPr>
          <a:xfrm>
            <a:off x="195945" y="1920967"/>
            <a:ext cx="257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ASK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93593F-C516-2147-B0B0-B2D13450493D}"/>
              </a:ext>
            </a:extLst>
          </p:cNvPr>
          <p:cNvSpPr txBox="1"/>
          <p:nvPr/>
        </p:nvSpPr>
        <p:spPr>
          <a:xfrm>
            <a:off x="204654" y="2665693"/>
            <a:ext cx="2573383" cy="324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bg1"/>
                </a:solidFill>
              </a:rPr>
              <a:t>How are you feeling?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867" dirty="0">
              <a:solidFill>
                <a:schemeClr val="bg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bg1"/>
                </a:solidFill>
              </a:rPr>
              <a:t>You haven’t been yourself lately –are you ok?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867" dirty="0">
              <a:solidFill>
                <a:schemeClr val="bg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bg1"/>
                </a:solidFill>
              </a:rPr>
              <a:t>Ask twice if needed!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867" dirty="0">
              <a:solidFill>
                <a:schemeClr val="bg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bg1"/>
                </a:solidFill>
              </a:rPr>
              <a:t>Trust your instinct.</a:t>
            </a:r>
          </a:p>
          <a:p>
            <a:endParaRPr lang="en-US" sz="1867" dirty="0">
              <a:solidFill>
                <a:schemeClr val="bg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1054A6-E42A-B648-9D8B-ADE155B051F9}"/>
              </a:ext>
            </a:extLst>
          </p:cNvPr>
          <p:cNvSpPr txBox="1"/>
          <p:nvPr/>
        </p:nvSpPr>
        <p:spPr>
          <a:xfrm>
            <a:off x="3229358" y="1920967"/>
            <a:ext cx="257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LISTEN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9C46F5-9B7D-2E49-A00E-B95404570A38}"/>
              </a:ext>
            </a:extLst>
          </p:cNvPr>
          <p:cNvSpPr txBox="1"/>
          <p:nvPr/>
        </p:nvSpPr>
        <p:spPr>
          <a:xfrm>
            <a:off x="3184293" y="2665693"/>
            <a:ext cx="2573383" cy="181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bg1"/>
                </a:solidFill>
              </a:rPr>
              <a:t>Give your full attention.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867" dirty="0">
              <a:solidFill>
                <a:schemeClr val="bg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bg1"/>
                </a:solidFill>
              </a:rPr>
              <a:t>Let them know you’re not judging.</a:t>
            </a:r>
          </a:p>
          <a:p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A7F2EE-1ADB-BC42-B0C9-FD589D05FBE4}"/>
              </a:ext>
            </a:extLst>
          </p:cNvPr>
          <p:cNvSpPr txBox="1"/>
          <p:nvPr/>
        </p:nvSpPr>
        <p:spPr>
          <a:xfrm>
            <a:off x="6299129" y="1920967"/>
            <a:ext cx="257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ENCOURAGE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8325C7-D614-F94C-969B-6C326BC5A385}"/>
              </a:ext>
            </a:extLst>
          </p:cNvPr>
          <p:cNvSpPr txBox="1"/>
          <p:nvPr/>
        </p:nvSpPr>
        <p:spPr>
          <a:xfrm>
            <a:off x="6299129" y="2731569"/>
            <a:ext cx="2573383" cy="2678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bg1"/>
                </a:solidFill>
              </a:rPr>
              <a:t>Help focus on the simple things that could be done to help.</a:t>
            </a:r>
          </a:p>
          <a:p>
            <a:endParaRPr lang="en-US" sz="1867" dirty="0">
              <a:solidFill>
                <a:schemeClr val="bg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bg1"/>
                </a:solidFill>
              </a:rPr>
              <a:t>Low more than two weeks? Encourage going to a GP.</a:t>
            </a:r>
          </a:p>
          <a:p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5D93F2-4795-2342-B6FF-249E594A72E2}"/>
              </a:ext>
            </a:extLst>
          </p:cNvPr>
          <p:cNvSpPr txBox="1"/>
          <p:nvPr/>
        </p:nvSpPr>
        <p:spPr>
          <a:xfrm>
            <a:off x="9368899" y="1920967"/>
            <a:ext cx="257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CHECK 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3F9EF8-3736-D84F-9C02-EDABEA2BBABF}"/>
              </a:ext>
            </a:extLst>
          </p:cNvPr>
          <p:cNvSpPr txBox="1"/>
          <p:nvPr/>
        </p:nvSpPr>
        <p:spPr>
          <a:xfrm>
            <a:off x="9368898" y="2731568"/>
            <a:ext cx="2573383" cy="210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bg1"/>
                </a:solidFill>
              </a:rPr>
              <a:t>Arrange to catch up again soon (face to face is best).</a:t>
            </a:r>
          </a:p>
          <a:p>
            <a:endParaRPr lang="en-US" sz="1867" dirty="0">
              <a:solidFill>
                <a:schemeClr val="bg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bg1"/>
                </a:solidFill>
              </a:rPr>
              <a:t>Are things getting any better?</a:t>
            </a:r>
          </a:p>
          <a:p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C03DA1-6E81-254F-87E1-557F26932EE5}"/>
              </a:ext>
            </a:extLst>
          </p:cNvPr>
          <p:cNvSpPr txBox="1"/>
          <p:nvPr/>
        </p:nvSpPr>
        <p:spPr>
          <a:xfrm>
            <a:off x="933995" y="424231"/>
            <a:ext cx="1097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>
                    <a:alpha val="30000"/>
                  </a:schemeClr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73E185-CF93-3249-8665-26C23762596D}"/>
              </a:ext>
            </a:extLst>
          </p:cNvPr>
          <p:cNvSpPr txBox="1"/>
          <p:nvPr/>
        </p:nvSpPr>
        <p:spPr>
          <a:xfrm>
            <a:off x="3967408" y="411168"/>
            <a:ext cx="1097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>
                    <a:alpha val="30000"/>
                  </a:schemeClr>
                </a:solidFill>
              </a:rPr>
              <a:t>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4824DC-D8CF-794A-BF04-16FA784A983C}"/>
              </a:ext>
            </a:extLst>
          </p:cNvPr>
          <p:cNvSpPr txBox="1"/>
          <p:nvPr/>
        </p:nvSpPr>
        <p:spPr>
          <a:xfrm>
            <a:off x="7024116" y="398106"/>
            <a:ext cx="1097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>
                    <a:alpha val="30000"/>
                  </a:schemeClr>
                </a:solidFill>
              </a:rPr>
              <a:t>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EE2C1D-583F-3640-98AB-BA4C3F6A9581}"/>
              </a:ext>
            </a:extLst>
          </p:cNvPr>
          <p:cNvSpPr txBox="1"/>
          <p:nvPr/>
        </p:nvSpPr>
        <p:spPr>
          <a:xfrm>
            <a:off x="10093885" y="398106"/>
            <a:ext cx="1097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>
                    <a:alpha val="30000"/>
                  </a:schemeClr>
                </a:solidFill>
              </a:rPr>
              <a:t>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4E8B71-D3F8-E247-9576-F0022FD15848}"/>
              </a:ext>
            </a:extLst>
          </p:cNvPr>
          <p:cNvSpPr/>
          <p:nvPr/>
        </p:nvSpPr>
        <p:spPr>
          <a:xfrm>
            <a:off x="9631296" y="6466115"/>
            <a:ext cx="2573383" cy="39984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Developed by R U OK?</a:t>
            </a:r>
          </a:p>
        </p:txBody>
      </p:sp>
    </p:spTree>
    <p:extLst>
      <p:ext uri="{BB962C8B-B14F-4D97-AF65-F5344CB8AC3E}">
        <p14:creationId xmlns:p14="http://schemas.microsoft.com/office/powerpoint/2010/main" val="16434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751</Words>
  <Application>Microsoft Office PowerPoint</Application>
  <PresentationFormat>Widescreen</PresentationFormat>
  <Paragraphs>135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Gill Sans Ultra Bold</vt:lpstr>
      <vt:lpstr>Lato Bold</vt:lpstr>
      <vt:lpstr>Office Theme</vt:lpstr>
      <vt:lpstr>PowerPoint Presentation</vt:lpstr>
      <vt:lpstr>PowerPoint Presentation</vt:lpstr>
      <vt:lpstr>Session Objectives</vt:lpstr>
      <vt:lpstr>PowerPoint Presentation</vt:lpstr>
      <vt:lpstr>PowerPoint Presentation</vt:lpstr>
      <vt:lpstr>PowerPoint Presentation</vt:lpstr>
      <vt:lpstr>PowerPoint Presentation</vt:lpstr>
      <vt:lpstr>Symptoms of poor mental health</vt:lpstr>
      <vt:lpstr>PowerPoint Presentation</vt:lpstr>
      <vt:lpstr>Additional things you can do to help</vt:lpstr>
      <vt:lpstr>PowerPoint Presentation</vt:lpstr>
      <vt:lpstr>Additional things you can do to help</vt:lpstr>
      <vt:lpstr>PowerPoint Presentation</vt:lpstr>
      <vt:lpstr>Session Objectives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</dc:creator>
  <cp:lastModifiedBy>Amy Cooke</cp:lastModifiedBy>
  <cp:revision>2</cp:revision>
  <dcterms:created xsi:type="dcterms:W3CDTF">2022-11-23T21:17:08Z</dcterms:created>
  <dcterms:modified xsi:type="dcterms:W3CDTF">2024-01-19T12:37:25Z</dcterms:modified>
</cp:coreProperties>
</file>