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17" r:id="rId2"/>
    <p:sldId id="416" r:id="rId3"/>
    <p:sldId id="418" r:id="rId4"/>
    <p:sldId id="600" r:id="rId5"/>
    <p:sldId id="256" r:id="rId6"/>
    <p:sldId id="601" r:id="rId7"/>
    <p:sldId id="257" r:id="rId8"/>
    <p:sldId id="261" r:id="rId9"/>
    <p:sldId id="262" r:id="rId10"/>
    <p:sldId id="263" r:id="rId11"/>
    <p:sldId id="258" r:id="rId12"/>
    <p:sldId id="259" r:id="rId13"/>
    <p:sldId id="260" r:id="rId14"/>
    <p:sldId id="268" r:id="rId15"/>
    <p:sldId id="269" r:id="rId16"/>
    <p:sldId id="270" r:id="rId17"/>
    <p:sldId id="271" r:id="rId18"/>
    <p:sldId id="272" r:id="rId19"/>
    <p:sldId id="273" r:id="rId20"/>
    <p:sldId id="265" r:id="rId21"/>
    <p:sldId id="266" r:id="rId22"/>
    <p:sldId id="597" r:id="rId23"/>
    <p:sldId id="599" r:id="rId24"/>
    <p:sldId id="41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F376781-0D9F-49A8-902A-14DA7BB03F77}" type="datetimeFigureOut">
              <a:rPr lang="en-GB" smtClean="0"/>
              <a:t>19/01/2024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1166C8-5B12-432A-B205-E33FD4F8E9AD}" type="slidenum">
              <a:rPr lang="en-GB" smtClean="0"/>
              <a:t>‹#›</a:t>
            </a:fld>
            <a:endParaRPr lang="en-GB"/>
          </a:p>
        </p:txBody>
      </p:sp>
    </p:spTree>
    <p:extLst>
      <p:ext uri="{BB962C8B-B14F-4D97-AF65-F5344CB8AC3E}">
        <p14:creationId xmlns:p14="http://schemas.microsoft.com/office/powerpoint/2010/main" val="495956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F376781-0D9F-49A8-902A-14DA7BB03F77}" type="datetimeFigureOut">
              <a:rPr lang="en-GB" smtClean="0"/>
              <a:t>19/01/2024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1166C8-5B12-432A-B205-E33FD4F8E9AD}" type="slidenum">
              <a:rPr lang="en-GB" smtClean="0"/>
              <a:t>‹#›</a:t>
            </a:fld>
            <a:endParaRPr lang="en-GB"/>
          </a:p>
        </p:txBody>
      </p:sp>
    </p:spTree>
    <p:extLst>
      <p:ext uri="{BB962C8B-B14F-4D97-AF65-F5344CB8AC3E}">
        <p14:creationId xmlns:p14="http://schemas.microsoft.com/office/powerpoint/2010/main" val="259807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F376781-0D9F-49A8-902A-14DA7BB03F77}" type="datetimeFigureOut">
              <a:rPr lang="en-GB" smtClean="0"/>
              <a:t>19/01/2024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1166C8-5B12-432A-B205-E33FD4F8E9AD}" type="slidenum">
              <a:rPr lang="en-GB" smtClean="0"/>
              <a:t>‹#›</a:t>
            </a:fld>
            <a:endParaRPr lang="en-GB"/>
          </a:p>
        </p:txBody>
      </p:sp>
    </p:spTree>
    <p:extLst>
      <p:ext uri="{BB962C8B-B14F-4D97-AF65-F5344CB8AC3E}">
        <p14:creationId xmlns:p14="http://schemas.microsoft.com/office/powerpoint/2010/main" val="3243098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F376781-0D9F-49A8-902A-14DA7BB03F77}" type="datetimeFigureOut">
              <a:rPr lang="en-GB" smtClean="0"/>
              <a:t>19/01/2024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1166C8-5B12-432A-B205-E33FD4F8E9AD}" type="slidenum">
              <a:rPr lang="en-GB" smtClean="0"/>
              <a:t>‹#›</a:t>
            </a:fld>
            <a:endParaRPr lang="en-GB"/>
          </a:p>
        </p:txBody>
      </p:sp>
    </p:spTree>
    <p:extLst>
      <p:ext uri="{BB962C8B-B14F-4D97-AF65-F5344CB8AC3E}">
        <p14:creationId xmlns:p14="http://schemas.microsoft.com/office/powerpoint/2010/main" val="1933232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376781-0D9F-49A8-902A-14DA7BB03F77}" type="datetimeFigureOut">
              <a:rPr lang="en-GB" smtClean="0"/>
              <a:t>19/01/2024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1166C8-5B12-432A-B205-E33FD4F8E9AD}" type="slidenum">
              <a:rPr lang="en-GB" smtClean="0"/>
              <a:t>‹#›</a:t>
            </a:fld>
            <a:endParaRPr lang="en-GB"/>
          </a:p>
        </p:txBody>
      </p:sp>
    </p:spTree>
    <p:extLst>
      <p:ext uri="{BB962C8B-B14F-4D97-AF65-F5344CB8AC3E}">
        <p14:creationId xmlns:p14="http://schemas.microsoft.com/office/powerpoint/2010/main" val="2473208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F376781-0D9F-49A8-902A-14DA7BB03F77}" type="datetimeFigureOut">
              <a:rPr lang="en-GB" smtClean="0"/>
              <a:t>19/01/2024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1166C8-5B12-432A-B205-E33FD4F8E9AD}" type="slidenum">
              <a:rPr lang="en-GB" smtClean="0"/>
              <a:t>‹#›</a:t>
            </a:fld>
            <a:endParaRPr lang="en-GB"/>
          </a:p>
        </p:txBody>
      </p:sp>
    </p:spTree>
    <p:extLst>
      <p:ext uri="{BB962C8B-B14F-4D97-AF65-F5344CB8AC3E}">
        <p14:creationId xmlns:p14="http://schemas.microsoft.com/office/powerpoint/2010/main" val="115670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F376781-0D9F-49A8-902A-14DA7BB03F77}" type="datetimeFigureOut">
              <a:rPr lang="en-GB" smtClean="0"/>
              <a:t>19/01/2024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A1166C8-5B12-432A-B205-E33FD4F8E9AD}" type="slidenum">
              <a:rPr lang="en-GB" smtClean="0"/>
              <a:t>‹#›</a:t>
            </a:fld>
            <a:endParaRPr lang="en-GB"/>
          </a:p>
        </p:txBody>
      </p:sp>
    </p:spTree>
    <p:extLst>
      <p:ext uri="{BB962C8B-B14F-4D97-AF65-F5344CB8AC3E}">
        <p14:creationId xmlns:p14="http://schemas.microsoft.com/office/powerpoint/2010/main" val="1504755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F376781-0D9F-49A8-902A-14DA7BB03F77}" type="datetimeFigureOut">
              <a:rPr lang="en-GB" smtClean="0"/>
              <a:t>19/01/2024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A1166C8-5B12-432A-B205-E33FD4F8E9AD}" type="slidenum">
              <a:rPr lang="en-GB" smtClean="0"/>
              <a:t>‹#›</a:t>
            </a:fld>
            <a:endParaRPr lang="en-GB"/>
          </a:p>
        </p:txBody>
      </p:sp>
    </p:spTree>
    <p:extLst>
      <p:ext uri="{BB962C8B-B14F-4D97-AF65-F5344CB8AC3E}">
        <p14:creationId xmlns:p14="http://schemas.microsoft.com/office/powerpoint/2010/main" val="2051366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76781-0D9F-49A8-902A-14DA7BB03F77}" type="datetimeFigureOut">
              <a:rPr lang="en-GB" smtClean="0"/>
              <a:t>19/01/2024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A1166C8-5B12-432A-B205-E33FD4F8E9AD}" type="slidenum">
              <a:rPr lang="en-GB" smtClean="0"/>
              <a:t>‹#›</a:t>
            </a:fld>
            <a:endParaRPr lang="en-GB"/>
          </a:p>
        </p:txBody>
      </p:sp>
    </p:spTree>
    <p:extLst>
      <p:ext uri="{BB962C8B-B14F-4D97-AF65-F5344CB8AC3E}">
        <p14:creationId xmlns:p14="http://schemas.microsoft.com/office/powerpoint/2010/main" val="1468370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376781-0D9F-49A8-902A-14DA7BB03F77}" type="datetimeFigureOut">
              <a:rPr lang="en-GB" smtClean="0"/>
              <a:t>19/01/2024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1166C8-5B12-432A-B205-E33FD4F8E9AD}" type="slidenum">
              <a:rPr lang="en-GB" smtClean="0"/>
              <a:t>‹#›</a:t>
            </a:fld>
            <a:endParaRPr lang="en-GB"/>
          </a:p>
        </p:txBody>
      </p:sp>
    </p:spTree>
    <p:extLst>
      <p:ext uri="{BB962C8B-B14F-4D97-AF65-F5344CB8AC3E}">
        <p14:creationId xmlns:p14="http://schemas.microsoft.com/office/powerpoint/2010/main" val="119661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376781-0D9F-49A8-902A-14DA7BB03F77}" type="datetimeFigureOut">
              <a:rPr lang="en-GB" smtClean="0"/>
              <a:t>19/01/2024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1166C8-5B12-432A-B205-E33FD4F8E9AD}" type="slidenum">
              <a:rPr lang="en-GB" smtClean="0"/>
              <a:t>‹#›</a:t>
            </a:fld>
            <a:endParaRPr lang="en-GB"/>
          </a:p>
        </p:txBody>
      </p:sp>
    </p:spTree>
    <p:extLst>
      <p:ext uri="{BB962C8B-B14F-4D97-AF65-F5344CB8AC3E}">
        <p14:creationId xmlns:p14="http://schemas.microsoft.com/office/powerpoint/2010/main" val="2680525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376781-0D9F-49A8-902A-14DA7BB03F77}" type="datetimeFigureOut">
              <a:rPr lang="en-GB" smtClean="0"/>
              <a:t>19/01/2024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1166C8-5B12-432A-B205-E33FD4F8E9AD}" type="slidenum">
              <a:rPr lang="en-GB" smtClean="0"/>
              <a:t>‹#›</a:t>
            </a:fld>
            <a:endParaRPr lang="en-GB"/>
          </a:p>
        </p:txBody>
      </p:sp>
    </p:spTree>
    <p:extLst>
      <p:ext uri="{BB962C8B-B14F-4D97-AF65-F5344CB8AC3E}">
        <p14:creationId xmlns:p14="http://schemas.microsoft.com/office/powerpoint/2010/main" val="3623978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alanchandler@uwclub.net"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alanchandler@uwclub.ne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0D5D19D-0789-4518-B5DC-D47ADF69D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EC9DAD-35F0-47AE-803E-310695A8BAED}"/>
              </a:ext>
            </a:extLst>
          </p:cNvPr>
          <p:cNvSpPr>
            <a:spLocks noGrp="1"/>
          </p:cNvSpPr>
          <p:nvPr>
            <p:ph type="title"/>
          </p:nvPr>
        </p:nvSpPr>
        <p:spPr>
          <a:xfrm>
            <a:off x="1113810" y="3130041"/>
            <a:ext cx="4036334" cy="2387600"/>
          </a:xfrm>
        </p:spPr>
        <p:txBody>
          <a:bodyPr vert="horz" lIns="91440" tIns="45720" rIns="91440" bIns="45720" rtlCol="0" anchor="t">
            <a:normAutofit/>
          </a:bodyPr>
          <a:lstStyle/>
          <a:p>
            <a:r>
              <a:rPr lang="en-US" sz="3400"/>
              <a:t>Builders(Contractors) Performance Bonds</a:t>
            </a:r>
          </a:p>
        </p:txBody>
      </p:sp>
      <p:grpSp>
        <p:nvGrpSpPr>
          <p:cNvPr id="18" name="Group 17">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19" name="Rectangle 18">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Breakfast in New York | Cross paintings, Global gallery, Lunch on ...">
            <a:extLst>
              <a:ext uri="{FF2B5EF4-FFF2-40B4-BE49-F238E27FC236}">
                <a16:creationId xmlns:a16="http://schemas.microsoft.com/office/drawing/2014/main" id="{950DA5F9-8625-4FD9-B827-E2A2C2D25C6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5183" r="15185" b="2"/>
          <a:stretch/>
        </p:blipFill>
        <p:spPr bwMode="auto">
          <a:xfrm>
            <a:off x="5922492" y="666728"/>
            <a:ext cx="5536001" cy="5465791"/>
          </a:xfrm>
          <a:prstGeom prst="rect">
            <a:avLst/>
          </a:prstGeom>
          <a:noFill/>
        </p:spPr>
      </p:pic>
    </p:spTree>
    <p:extLst>
      <p:ext uri="{BB962C8B-B14F-4D97-AF65-F5344CB8AC3E}">
        <p14:creationId xmlns:p14="http://schemas.microsoft.com/office/powerpoint/2010/main" val="289397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GB" sz="5400"/>
              <a:t>How long will a bond be for?</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r>
              <a:rPr lang="en-GB" sz="2400" dirty="0"/>
              <a:t>This is up to the parties, lets explore</a:t>
            </a:r>
          </a:p>
          <a:p>
            <a:pPr marL="0" indent="0">
              <a:buNone/>
            </a:pPr>
            <a:endParaRPr lang="en-GB" sz="2400" dirty="0"/>
          </a:p>
        </p:txBody>
      </p:sp>
    </p:spTree>
    <p:extLst>
      <p:ext uri="{BB962C8B-B14F-4D97-AF65-F5344CB8AC3E}">
        <p14:creationId xmlns:p14="http://schemas.microsoft.com/office/powerpoint/2010/main" val="3896887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58506" y="800392"/>
            <a:ext cx="10264697" cy="1212102"/>
          </a:xfrm>
        </p:spPr>
        <p:txBody>
          <a:bodyPr>
            <a:normAutofit/>
          </a:bodyPr>
          <a:lstStyle/>
          <a:p>
            <a:r>
              <a:rPr lang="en-GB" sz="4000" dirty="0">
                <a:solidFill>
                  <a:srgbClr val="FFFFFF"/>
                </a:solidFill>
              </a:rPr>
              <a:t>The Ten </a:t>
            </a:r>
            <a:r>
              <a:rPr lang="en-GB" sz="4000" dirty="0" err="1">
                <a:solidFill>
                  <a:srgbClr val="FFFFFF"/>
                </a:solidFill>
              </a:rPr>
              <a:t>ten</a:t>
            </a:r>
            <a:r>
              <a:rPr lang="en-GB" sz="4000" dirty="0">
                <a:solidFill>
                  <a:srgbClr val="FFFFFF"/>
                </a:solidFill>
              </a:rPr>
              <a:t> </a:t>
            </a:r>
            <a:r>
              <a:rPr lang="en-GB" sz="4000" dirty="0" err="1">
                <a:solidFill>
                  <a:srgbClr val="FFFFFF"/>
                </a:solidFill>
              </a:rPr>
              <a:t>ten</a:t>
            </a:r>
            <a:r>
              <a:rPr lang="en-GB" sz="4000" dirty="0">
                <a:solidFill>
                  <a:srgbClr val="FFFFFF"/>
                </a:solidFill>
              </a:rPr>
              <a:t> rule </a:t>
            </a:r>
          </a:p>
        </p:txBody>
      </p:sp>
      <p:sp>
        <p:nvSpPr>
          <p:cNvPr id="3" name="Content Placeholder 2"/>
          <p:cNvSpPr>
            <a:spLocks noGrp="1"/>
          </p:cNvSpPr>
          <p:nvPr>
            <p:ph idx="1"/>
          </p:nvPr>
        </p:nvSpPr>
        <p:spPr>
          <a:xfrm>
            <a:off x="1367624" y="2490436"/>
            <a:ext cx="9708995" cy="3567173"/>
          </a:xfrm>
        </p:spPr>
        <p:txBody>
          <a:bodyPr anchor="ctr">
            <a:normAutofit/>
          </a:bodyPr>
          <a:lstStyle/>
          <a:p>
            <a:r>
              <a:rPr lang="en-GB" sz="2000" dirty="0"/>
              <a:t>This is a very crude tool but it gives an idea broadly speaking of what amounts are typically involved in builders performance bonds.</a:t>
            </a:r>
          </a:p>
        </p:txBody>
      </p:sp>
    </p:spTree>
    <p:extLst>
      <p:ext uri="{BB962C8B-B14F-4D97-AF65-F5344CB8AC3E}">
        <p14:creationId xmlns:p14="http://schemas.microsoft.com/office/powerpoint/2010/main" val="4276102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58506" y="800392"/>
            <a:ext cx="10264697" cy="1212102"/>
          </a:xfrm>
        </p:spPr>
        <p:txBody>
          <a:bodyPr>
            <a:normAutofit/>
          </a:bodyPr>
          <a:lstStyle/>
          <a:p>
            <a:r>
              <a:rPr lang="en-GB" sz="4000">
                <a:solidFill>
                  <a:srgbClr val="FFFFFF"/>
                </a:solidFill>
              </a:rPr>
              <a:t>Premium to be paid</a:t>
            </a:r>
          </a:p>
        </p:txBody>
      </p:sp>
      <p:sp>
        <p:nvSpPr>
          <p:cNvPr id="3" name="Content Placeholder 2"/>
          <p:cNvSpPr>
            <a:spLocks noGrp="1"/>
          </p:cNvSpPr>
          <p:nvPr>
            <p:ph idx="1"/>
          </p:nvPr>
        </p:nvSpPr>
        <p:spPr>
          <a:xfrm>
            <a:off x="1367624" y="2490436"/>
            <a:ext cx="9708995" cy="3567173"/>
          </a:xfrm>
        </p:spPr>
        <p:txBody>
          <a:bodyPr anchor="ctr">
            <a:normAutofit/>
          </a:bodyPr>
          <a:lstStyle/>
          <a:p>
            <a:r>
              <a:rPr lang="en-GB" sz="2000" dirty="0"/>
              <a:t>As the bond will pay out on the bankruptcy of the builder, the main premium rating factor will be what?</a:t>
            </a:r>
          </a:p>
          <a:p>
            <a:pPr marL="0" indent="0">
              <a:buNone/>
            </a:pPr>
            <a:endParaRPr lang="en-GB" sz="2000" dirty="0"/>
          </a:p>
        </p:txBody>
      </p:sp>
    </p:spTree>
    <p:extLst>
      <p:ext uri="{BB962C8B-B14F-4D97-AF65-F5344CB8AC3E}">
        <p14:creationId xmlns:p14="http://schemas.microsoft.com/office/powerpoint/2010/main" val="1235130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58506" y="800392"/>
            <a:ext cx="10264697" cy="1212102"/>
          </a:xfrm>
        </p:spPr>
        <p:txBody>
          <a:bodyPr>
            <a:normAutofit/>
          </a:bodyPr>
          <a:lstStyle/>
          <a:p>
            <a:r>
              <a:rPr lang="en-GB" sz="4000">
                <a:solidFill>
                  <a:srgbClr val="FFFFFF"/>
                </a:solidFill>
              </a:rPr>
              <a:t>The main players</a:t>
            </a:r>
          </a:p>
        </p:txBody>
      </p:sp>
      <p:sp>
        <p:nvSpPr>
          <p:cNvPr id="3" name="Content Placeholder 2"/>
          <p:cNvSpPr>
            <a:spLocks noGrp="1"/>
          </p:cNvSpPr>
          <p:nvPr>
            <p:ph idx="1"/>
          </p:nvPr>
        </p:nvSpPr>
        <p:spPr>
          <a:xfrm>
            <a:off x="1367624" y="2490436"/>
            <a:ext cx="9708995" cy="3567173"/>
          </a:xfrm>
        </p:spPr>
        <p:txBody>
          <a:bodyPr anchor="ctr">
            <a:normAutofit/>
          </a:bodyPr>
          <a:lstStyle/>
          <a:p>
            <a:r>
              <a:rPr lang="en-GB" sz="2400" dirty="0"/>
              <a:t>Let’s explore</a:t>
            </a:r>
          </a:p>
        </p:txBody>
      </p:sp>
    </p:spTree>
    <p:extLst>
      <p:ext uri="{BB962C8B-B14F-4D97-AF65-F5344CB8AC3E}">
        <p14:creationId xmlns:p14="http://schemas.microsoft.com/office/powerpoint/2010/main" val="3178796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58506" y="800392"/>
            <a:ext cx="10264697" cy="1212102"/>
          </a:xfrm>
        </p:spPr>
        <p:txBody>
          <a:bodyPr>
            <a:normAutofit/>
          </a:bodyPr>
          <a:lstStyle/>
          <a:p>
            <a:r>
              <a:rPr lang="en-GB" sz="4000" dirty="0">
                <a:solidFill>
                  <a:srgbClr val="FFFFFF"/>
                </a:solidFill>
              </a:rPr>
              <a:t>What information will an insurer need One</a:t>
            </a:r>
          </a:p>
        </p:txBody>
      </p:sp>
      <p:sp>
        <p:nvSpPr>
          <p:cNvPr id="3" name="Content Placeholder 2"/>
          <p:cNvSpPr>
            <a:spLocks noGrp="1"/>
          </p:cNvSpPr>
          <p:nvPr>
            <p:ph idx="1"/>
          </p:nvPr>
        </p:nvSpPr>
        <p:spPr>
          <a:xfrm>
            <a:off x="1367624" y="2490436"/>
            <a:ext cx="9708995" cy="3567173"/>
          </a:xfrm>
        </p:spPr>
        <p:txBody>
          <a:bodyPr anchor="ctr">
            <a:normAutofit/>
          </a:bodyPr>
          <a:lstStyle/>
          <a:p>
            <a:r>
              <a:rPr lang="en-GB" sz="2400" dirty="0"/>
              <a:t>Applicant name and address</a:t>
            </a:r>
          </a:p>
          <a:p>
            <a:r>
              <a:rPr lang="en-GB" sz="2400" dirty="0"/>
              <a:t>Contact details of applicant</a:t>
            </a:r>
          </a:p>
          <a:p>
            <a:r>
              <a:rPr lang="en-GB" sz="2400" dirty="0"/>
              <a:t>Names and home addresses of directors/partners</a:t>
            </a:r>
          </a:p>
          <a:p>
            <a:r>
              <a:rPr lang="en-GB" sz="2400" dirty="0"/>
              <a:t>Date company formed</a:t>
            </a:r>
          </a:p>
          <a:p>
            <a:r>
              <a:rPr lang="en-GB" sz="2400" dirty="0"/>
              <a:t>Company number</a:t>
            </a:r>
          </a:p>
          <a:p>
            <a:r>
              <a:rPr lang="en-GB" sz="2400" dirty="0"/>
              <a:t>Details of applicants accountants and solicitors</a:t>
            </a:r>
          </a:p>
          <a:p>
            <a:endParaRPr lang="en-GB" sz="2400" dirty="0"/>
          </a:p>
          <a:p>
            <a:endParaRPr lang="en-GB" sz="2400" dirty="0"/>
          </a:p>
        </p:txBody>
      </p:sp>
    </p:spTree>
    <p:extLst>
      <p:ext uri="{BB962C8B-B14F-4D97-AF65-F5344CB8AC3E}">
        <p14:creationId xmlns:p14="http://schemas.microsoft.com/office/powerpoint/2010/main" val="738845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58506" y="800392"/>
            <a:ext cx="10264697" cy="1212102"/>
          </a:xfrm>
        </p:spPr>
        <p:txBody>
          <a:bodyPr>
            <a:normAutofit/>
          </a:bodyPr>
          <a:lstStyle/>
          <a:p>
            <a:r>
              <a:rPr lang="en-GB" sz="4000">
                <a:solidFill>
                  <a:srgbClr val="FFFFFF"/>
                </a:solidFill>
              </a:rPr>
              <a:t>What information an insurer will need Two</a:t>
            </a:r>
          </a:p>
        </p:txBody>
      </p:sp>
      <p:sp>
        <p:nvSpPr>
          <p:cNvPr id="3" name="Content Placeholder 2"/>
          <p:cNvSpPr>
            <a:spLocks noGrp="1"/>
          </p:cNvSpPr>
          <p:nvPr>
            <p:ph idx="1"/>
          </p:nvPr>
        </p:nvSpPr>
        <p:spPr>
          <a:xfrm>
            <a:off x="1367624" y="2490436"/>
            <a:ext cx="9708995" cy="3567173"/>
          </a:xfrm>
        </p:spPr>
        <p:txBody>
          <a:bodyPr anchor="ctr">
            <a:normAutofit fontScale="92500" lnSpcReduction="10000"/>
          </a:bodyPr>
          <a:lstStyle/>
          <a:p>
            <a:endParaRPr lang="en-GB" sz="2400" dirty="0"/>
          </a:p>
          <a:p>
            <a:endParaRPr lang="en-GB" sz="2400" dirty="0"/>
          </a:p>
          <a:p>
            <a:endParaRPr lang="en-GB" sz="2400" dirty="0"/>
          </a:p>
          <a:p>
            <a:endParaRPr lang="en-GB" sz="2400" dirty="0"/>
          </a:p>
          <a:p>
            <a:endParaRPr lang="en-GB" sz="2400" dirty="0"/>
          </a:p>
          <a:p>
            <a:r>
              <a:rPr lang="en-GB" sz="2400" dirty="0"/>
              <a:t>Bank details including any overdraft facility.</a:t>
            </a:r>
          </a:p>
          <a:p>
            <a:r>
              <a:rPr lang="en-GB" sz="2400" dirty="0"/>
              <a:t>Is this overdraft facility secured by any assets?</a:t>
            </a:r>
          </a:p>
          <a:p>
            <a:r>
              <a:rPr lang="en-GB" sz="2400" dirty="0"/>
              <a:t> What is the current overdraft is running at?</a:t>
            </a:r>
          </a:p>
          <a:p>
            <a:r>
              <a:rPr lang="en-GB" sz="2400" dirty="0"/>
              <a:t> Where has the applicant secured bonds previously</a:t>
            </a:r>
          </a:p>
          <a:p>
            <a:endParaRPr lang="en-GB" sz="2400" dirty="0"/>
          </a:p>
          <a:p>
            <a:endParaRPr lang="en-GB" sz="2400" dirty="0"/>
          </a:p>
          <a:p>
            <a:endParaRPr lang="en-GB" sz="2400" dirty="0"/>
          </a:p>
          <a:p>
            <a:endParaRPr lang="en-GB" sz="2400" dirty="0"/>
          </a:p>
          <a:p>
            <a:endParaRPr lang="en-GB" sz="2400" dirty="0"/>
          </a:p>
          <a:p>
            <a:endParaRPr lang="en-GB" sz="2400" dirty="0"/>
          </a:p>
        </p:txBody>
      </p:sp>
    </p:spTree>
    <p:extLst>
      <p:ext uri="{BB962C8B-B14F-4D97-AF65-F5344CB8AC3E}">
        <p14:creationId xmlns:p14="http://schemas.microsoft.com/office/powerpoint/2010/main" val="3663510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58506" y="800392"/>
            <a:ext cx="10264697" cy="1212102"/>
          </a:xfrm>
        </p:spPr>
        <p:txBody>
          <a:bodyPr>
            <a:normAutofit/>
          </a:bodyPr>
          <a:lstStyle/>
          <a:p>
            <a:r>
              <a:rPr lang="en-GB" sz="4000">
                <a:solidFill>
                  <a:srgbClr val="FFFFFF"/>
                </a:solidFill>
              </a:rPr>
              <a:t>What information will be needed by Insurers Three</a:t>
            </a:r>
          </a:p>
        </p:txBody>
      </p:sp>
      <p:sp>
        <p:nvSpPr>
          <p:cNvPr id="3" name="Content Placeholder 2"/>
          <p:cNvSpPr>
            <a:spLocks noGrp="1"/>
          </p:cNvSpPr>
          <p:nvPr>
            <p:ph idx="1"/>
          </p:nvPr>
        </p:nvSpPr>
        <p:spPr>
          <a:xfrm>
            <a:off x="1367624" y="2490436"/>
            <a:ext cx="9708995" cy="3567173"/>
          </a:xfrm>
        </p:spPr>
        <p:txBody>
          <a:bodyPr anchor="ctr">
            <a:normAutofit/>
          </a:bodyPr>
          <a:lstStyle/>
          <a:p>
            <a:r>
              <a:rPr lang="en-GB" sz="2200" b="1" dirty="0"/>
              <a:t>Contract details</a:t>
            </a:r>
            <a:endParaRPr lang="en-GB" sz="2200" dirty="0"/>
          </a:p>
          <a:p>
            <a:r>
              <a:rPr lang="en-GB" sz="2200" dirty="0"/>
              <a:t>Name and address of employer/beneficiary</a:t>
            </a:r>
          </a:p>
          <a:p>
            <a:r>
              <a:rPr lang="en-GB" sz="2200" dirty="0"/>
              <a:t>Description and location of the works</a:t>
            </a:r>
          </a:p>
          <a:p>
            <a:r>
              <a:rPr lang="en-GB" sz="2200" dirty="0"/>
              <a:t>Contract price</a:t>
            </a:r>
          </a:p>
          <a:p>
            <a:r>
              <a:rPr lang="en-GB" sz="2200" dirty="0"/>
              <a:t>Contract period</a:t>
            </a:r>
          </a:p>
          <a:p>
            <a:r>
              <a:rPr lang="en-GB" sz="2200" dirty="0"/>
              <a:t>Defects period</a:t>
            </a:r>
          </a:p>
          <a:p>
            <a:r>
              <a:rPr lang="en-GB" sz="2200" dirty="0"/>
              <a:t>Bond value</a:t>
            </a:r>
          </a:p>
          <a:p>
            <a:r>
              <a:rPr lang="en-GB" sz="2200" dirty="0"/>
              <a:t>Details of retentions</a:t>
            </a:r>
          </a:p>
        </p:txBody>
      </p:sp>
    </p:spTree>
    <p:extLst>
      <p:ext uri="{BB962C8B-B14F-4D97-AF65-F5344CB8AC3E}">
        <p14:creationId xmlns:p14="http://schemas.microsoft.com/office/powerpoint/2010/main" val="1632578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58506" y="800392"/>
            <a:ext cx="10264697" cy="1212102"/>
          </a:xfrm>
        </p:spPr>
        <p:txBody>
          <a:bodyPr>
            <a:normAutofit/>
          </a:bodyPr>
          <a:lstStyle/>
          <a:p>
            <a:r>
              <a:rPr lang="en-GB" sz="4000" dirty="0">
                <a:solidFill>
                  <a:srgbClr val="FFFFFF"/>
                </a:solidFill>
              </a:rPr>
              <a:t>What information will be needed by insurers Four</a:t>
            </a:r>
          </a:p>
        </p:txBody>
      </p:sp>
      <p:sp>
        <p:nvSpPr>
          <p:cNvPr id="3" name="Content Placeholder 2"/>
          <p:cNvSpPr>
            <a:spLocks noGrp="1"/>
          </p:cNvSpPr>
          <p:nvPr>
            <p:ph idx="1"/>
          </p:nvPr>
        </p:nvSpPr>
        <p:spPr>
          <a:xfrm>
            <a:off x="1367624" y="2490436"/>
            <a:ext cx="9708995" cy="3567173"/>
          </a:xfrm>
        </p:spPr>
        <p:txBody>
          <a:bodyPr anchor="ctr">
            <a:normAutofit/>
          </a:bodyPr>
          <a:lstStyle/>
          <a:p>
            <a:r>
              <a:rPr lang="en-GB" sz="2000" b="1"/>
              <a:t>Contract details continued</a:t>
            </a:r>
          </a:p>
          <a:p>
            <a:r>
              <a:rPr lang="en-GB" sz="2000"/>
              <a:t>Bond expiry date which will usually be practical completion date or end period for making good defects.</a:t>
            </a:r>
          </a:p>
          <a:p>
            <a:r>
              <a:rPr lang="en-GB" sz="2000"/>
              <a:t>Contract start date</a:t>
            </a:r>
          </a:p>
          <a:p>
            <a:r>
              <a:rPr lang="en-GB" sz="2000"/>
              <a:t>Works end date</a:t>
            </a:r>
          </a:p>
          <a:p>
            <a:r>
              <a:rPr lang="en-GB" sz="2000"/>
              <a:t>Defects end date</a:t>
            </a:r>
          </a:p>
          <a:p>
            <a:r>
              <a:rPr lang="en-GB" sz="2000"/>
              <a:t>Contract/agreement date (date it was agreed not when it starts)</a:t>
            </a:r>
          </a:p>
          <a:p>
            <a:r>
              <a:rPr lang="en-GB" sz="2000"/>
              <a:t>Contract /agreement number</a:t>
            </a:r>
          </a:p>
          <a:p>
            <a:r>
              <a:rPr lang="en-GB" sz="2000"/>
              <a:t>FULL title of the form of contract or sub contract being used</a:t>
            </a:r>
          </a:p>
        </p:txBody>
      </p:sp>
    </p:spTree>
    <p:extLst>
      <p:ext uri="{BB962C8B-B14F-4D97-AF65-F5344CB8AC3E}">
        <p14:creationId xmlns:p14="http://schemas.microsoft.com/office/powerpoint/2010/main" val="1853429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58506" y="800392"/>
            <a:ext cx="10264697" cy="1212102"/>
          </a:xfrm>
        </p:spPr>
        <p:txBody>
          <a:bodyPr>
            <a:normAutofit/>
          </a:bodyPr>
          <a:lstStyle/>
          <a:p>
            <a:r>
              <a:rPr lang="en-GB" sz="4000" dirty="0">
                <a:solidFill>
                  <a:srgbClr val="FFFFFF"/>
                </a:solidFill>
              </a:rPr>
              <a:t>What information will be required by insurers Five</a:t>
            </a:r>
          </a:p>
        </p:txBody>
      </p:sp>
      <p:sp>
        <p:nvSpPr>
          <p:cNvPr id="3" name="Content Placeholder 2"/>
          <p:cNvSpPr>
            <a:spLocks noGrp="1"/>
          </p:cNvSpPr>
          <p:nvPr>
            <p:ph idx="1"/>
          </p:nvPr>
        </p:nvSpPr>
        <p:spPr>
          <a:xfrm>
            <a:off x="1367624" y="2490436"/>
            <a:ext cx="9708995" cy="3567173"/>
          </a:xfrm>
        </p:spPr>
        <p:txBody>
          <a:bodyPr anchor="ctr">
            <a:normAutofit/>
          </a:bodyPr>
          <a:lstStyle/>
          <a:p>
            <a:r>
              <a:rPr lang="en-GB" sz="2400" b="1"/>
              <a:t>Sub contract details (if applicable)</a:t>
            </a:r>
          </a:p>
          <a:p>
            <a:r>
              <a:rPr lang="en-GB" sz="2400"/>
              <a:t>Details of works to be sub contracted</a:t>
            </a:r>
          </a:p>
          <a:p>
            <a:r>
              <a:rPr lang="en-GB" sz="2400"/>
              <a:t>Details of sub contracts for which sub contractors provide bonds</a:t>
            </a:r>
          </a:p>
          <a:p>
            <a:endParaRPr lang="en-GB" sz="2400"/>
          </a:p>
        </p:txBody>
      </p:sp>
    </p:spTree>
    <p:extLst>
      <p:ext uri="{BB962C8B-B14F-4D97-AF65-F5344CB8AC3E}">
        <p14:creationId xmlns:p14="http://schemas.microsoft.com/office/powerpoint/2010/main" val="51150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Rectangle 32">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58506" y="800392"/>
            <a:ext cx="10264697" cy="1212102"/>
          </a:xfrm>
        </p:spPr>
        <p:txBody>
          <a:bodyPr>
            <a:normAutofit/>
          </a:bodyPr>
          <a:lstStyle/>
          <a:p>
            <a:r>
              <a:rPr lang="en-GB" sz="4000" dirty="0">
                <a:solidFill>
                  <a:srgbClr val="FFFFFF"/>
                </a:solidFill>
              </a:rPr>
              <a:t>What information will Insurers require Six</a:t>
            </a:r>
          </a:p>
        </p:txBody>
      </p:sp>
      <p:sp>
        <p:nvSpPr>
          <p:cNvPr id="3" name="Content Placeholder 2"/>
          <p:cNvSpPr>
            <a:spLocks noGrp="1"/>
          </p:cNvSpPr>
          <p:nvPr>
            <p:ph idx="1"/>
          </p:nvPr>
        </p:nvSpPr>
        <p:spPr>
          <a:xfrm>
            <a:off x="1367624" y="2490436"/>
            <a:ext cx="9708995" cy="3567173"/>
          </a:xfrm>
        </p:spPr>
        <p:txBody>
          <a:bodyPr anchor="ctr">
            <a:normAutofit/>
          </a:bodyPr>
          <a:lstStyle/>
          <a:p>
            <a:endParaRPr lang="en-GB" sz="1900" b="1" dirty="0"/>
          </a:p>
          <a:p>
            <a:endParaRPr lang="en-GB" sz="1900" b="1" dirty="0"/>
          </a:p>
          <a:p>
            <a:r>
              <a:rPr lang="en-GB" sz="1900" b="1" dirty="0"/>
              <a:t>Disclosure Questions – if yes provide details</a:t>
            </a:r>
          </a:p>
          <a:p>
            <a:r>
              <a:rPr lang="en-GB" sz="1900" dirty="0"/>
              <a:t>Has the applicant, any of its directors or partners:</a:t>
            </a:r>
          </a:p>
          <a:p>
            <a:r>
              <a:rPr lang="en-GB" sz="1900" dirty="0"/>
              <a:t>1.Ever required a surety to make a payment under a bond or guarantee?</a:t>
            </a:r>
          </a:p>
          <a:p>
            <a:r>
              <a:rPr lang="en-GB" sz="1900" dirty="0"/>
              <a:t>2. Been bankrupt or entered into an agreement with creditors whether voluntary or not, or been a Director or Partner of a firm or company to which a receiver or liquidator has been appointed?</a:t>
            </a:r>
          </a:p>
          <a:p>
            <a:r>
              <a:rPr lang="en-GB" sz="1900" dirty="0"/>
              <a:t>3. Has your company ever had any County Court Judgements or adjudications awarded against it?</a:t>
            </a:r>
          </a:p>
          <a:p>
            <a:endParaRPr lang="en-GB" sz="1900" dirty="0"/>
          </a:p>
          <a:p>
            <a:endParaRPr lang="en-GB" sz="1900" dirty="0"/>
          </a:p>
          <a:p>
            <a:endParaRPr lang="en-GB" sz="1900" dirty="0"/>
          </a:p>
        </p:txBody>
      </p:sp>
    </p:spTree>
    <p:extLst>
      <p:ext uri="{BB962C8B-B14F-4D97-AF65-F5344CB8AC3E}">
        <p14:creationId xmlns:p14="http://schemas.microsoft.com/office/powerpoint/2010/main" val="2835042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2" name="Title 3">
            <a:extLst>
              <a:ext uri="{FF2B5EF4-FFF2-40B4-BE49-F238E27FC236}">
                <a16:creationId xmlns:a16="http://schemas.microsoft.com/office/drawing/2014/main" id="{612EEDFD-3BFF-4EE1-BF71-4B2D2C29DBB5}"/>
              </a:ext>
            </a:extLst>
          </p:cNvPr>
          <p:cNvSpPr>
            <a:spLocks noGrp="1" noChangeArrowheads="1"/>
          </p:cNvSpPr>
          <p:nvPr>
            <p:ph type="title"/>
          </p:nvPr>
        </p:nvSpPr>
        <p:spPr>
          <a:xfrm>
            <a:off x="838200" y="631825"/>
            <a:ext cx="10515600" cy="1325563"/>
          </a:xfrm>
        </p:spPr>
        <p:txBody>
          <a:bodyPr>
            <a:normAutofit/>
          </a:bodyPr>
          <a:lstStyle/>
          <a:p>
            <a:r>
              <a:rPr lang="en-GB" altLang="en-US" b="1"/>
              <a:t>Alan Chandler, Chartered Insurer e mail alanchandler@uwclub.net</a:t>
            </a:r>
          </a:p>
        </p:txBody>
      </p:sp>
      <p:sp>
        <p:nvSpPr>
          <p:cNvPr id="3075" name="Content Placeholder 4">
            <a:extLst>
              <a:ext uri="{FF2B5EF4-FFF2-40B4-BE49-F238E27FC236}">
                <a16:creationId xmlns:a16="http://schemas.microsoft.com/office/drawing/2014/main" id="{B2B67B4C-E8A5-4234-85FF-EA9A110586B1}"/>
              </a:ext>
            </a:extLst>
          </p:cNvPr>
          <p:cNvSpPr>
            <a:spLocks noGrp="1"/>
          </p:cNvSpPr>
          <p:nvPr>
            <p:ph idx="1"/>
          </p:nvPr>
        </p:nvSpPr>
        <p:spPr>
          <a:xfrm>
            <a:off x="838200" y="2057400"/>
            <a:ext cx="10515600" cy="3871762"/>
          </a:xfrm>
        </p:spPr>
        <p:txBody>
          <a:bodyPr>
            <a:normAutofit/>
          </a:bodyPr>
          <a:lstStyle/>
          <a:p>
            <a:pPr>
              <a:defRPr/>
            </a:pPr>
            <a:r>
              <a:rPr lang="en-GB" altLang="en-US" sz="1700" b="1" dirty="0">
                <a:cs typeface="Arial" panose="020B0604020202020204" pitchFamily="34" charset="0"/>
              </a:rPr>
              <a:t>I have trained more than 2,000 individuals to become ACII qualified</a:t>
            </a:r>
          </a:p>
          <a:p>
            <a:pPr>
              <a:defRPr/>
            </a:pPr>
            <a:r>
              <a:rPr lang="en-GB" altLang="en-US" sz="1700" dirty="0">
                <a:cs typeface="Arial" panose="020B0604020202020204" pitchFamily="34" charset="0"/>
              </a:rPr>
              <a:t>I have trained over 50% of the individuals in the last 8 years that have gone onto achieve the highest ACII pass in the whole of the UK. </a:t>
            </a:r>
          </a:p>
          <a:p>
            <a:pPr>
              <a:defRPr/>
            </a:pPr>
            <a:r>
              <a:rPr lang="en-GB" altLang="en-US" sz="1700" dirty="0">
                <a:cs typeface="Arial" panose="020B0604020202020204" pitchFamily="34" charset="0"/>
              </a:rPr>
              <a:t>I train to a pass rate of more than 96% in all CII qualification levels. Certificate , Diploma and Advanced Diploma.</a:t>
            </a:r>
          </a:p>
          <a:p>
            <a:pPr>
              <a:defRPr/>
            </a:pPr>
            <a:r>
              <a:rPr lang="en-GB" altLang="en-US" sz="1700" dirty="0">
                <a:cs typeface="Arial" panose="020B0604020202020204" pitchFamily="34" charset="0"/>
              </a:rPr>
              <a:t>I have delivered the Allianz scholarship and academy programmes in both the UK and Ireland and the Ask Alan facility for Zurich.</a:t>
            </a:r>
          </a:p>
          <a:p>
            <a:pPr>
              <a:defRPr/>
            </a:pPr>
            <a:r>
              <a:rPr lang="en-GB" altLang="en-US" sz="1700" dirty="0">
                <a:cs typeface="Arial" panose="020B0604020202020204" pitchFamily="34" charset="0"/>
              </a:rPr>
              <a:t>I have delivered training throughout Europe for many major brokers and insurers.</a:t>
            </a:r>
          </a:p>
          <a:p>
            <a:pPr>
              <a:defRPr/>
            </a:pPr>
            <a:r>
              <a:rPr lang="en-GB" altLang="en-US" sz="1700" dirty="0">
                <a:cs typeface="Arial" panose="020B0604020202020204" pitchFamily="34" charset="0"/>
              </a:rPr>
              <a:t>I have trained students who have won national prizes in almost all ACII subjects including Insurance Law (MO5), Liability (M96), Commercial Property and BI (M93), Personal Lines Insurance (P86), Business and Finance (M92), Underwriting Practice (M80), Advanced Underwriting (960), Claims Practice (M85), Advanced Claims (820), Marketing (945), Advanced Broking (930) and Advanced Risk Management (992).</a:t>
            </a:r>
          </a:p>
          <a:p>
            <a:pPr>
              <a:defRPr/>
            </a:pPr>
            <a:endParaRPr lang="en-GB" altLang="en-US" sz="1700" dirty="0"/>
          </a:p>
          <a:p>
            <a:pPr>
              <a:defRPr/>
            </a:pPr>
            <a:endParaRPr lang="en-GB" altLang="en-US" sz="1700" dirty="0"/>
          </a:p>
          <a:p>
            <a:pPr>
              <a:defRPr/>
            </a:pPr>
            <a:endParaRPr lang="en-GB" altLang="en-US" sz="17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58506" y="800392"/>
            <a:ext cx="10264697" cy="1212102"/>
          </a:xfrm>
        </p:spPr>
        <p:txBody>
          <a:bodyPr>
            <a:normAutofit/>
          </a:bodyPr>
          <a:lstStyle/>
          <a:p>
            <a:r>
              <a:rPr lang="en-GB" sz="4000" dirty="0">
                <a:solidFill>
                  <a:srgbClr val="FFFFFF"/>
                </a:solidFill>
              </a:rPr>
              <a:t>What information will the Insurer need Seven</a:t>
            </a:r>
          </a:p>
        </p:txBody>
      </p:sp>
      <p:sp>
        <p:nvSpPr>
          <p:cNvPr id="3" name="Content Placeholder 2"/>
          <p:cNvSpPr>
            <a:spLocks noGrp="1"/>
          </p:cNvSpPr>
          <p:nvPr>
            <p:ph idx="1"/>
          </p:nvPr>
        </p:nvSpPr>
        <p:spPr>
          <a:xfrm>
            <a:off x="1367624" y="2490436"/>
            <a:ext cx="9708995" cy="3567173"/>
          </a:xfrm>
        </p:spPr>
        <p:txBody>
          <a:bodyPr anchor="ctr">
            <a:normAutofit/>
          </a:bodyPr>
          <a:lstStyle/>
          <a:p>
            <a:r>
              <a:rPr lang="en-GB" sz="2000"/>
              <a:t>In addition to answering all the questions the applicant will need to provide the following:</a:t>
            </a:r>
          </a:p>
          <a:p>
            <a:endParaRPr lang="en-GB" sz="2000"/>
          </a:p>
          <a:p>
            <a:r>
              <a:rPr lang="en-GB" sz="2000"/>
              <a:t>1. the latest FULL annual accounts (not abbreviated accounts) of the applicant company.</a:t>
            </a:r>
          </a:p>
          <a:p>
            <a:endParaRPr lang="en-GB" sz="2000"/>
          </a:p>
          <a:p>
            <a:r>
              <a:rPr lang="en-GB" sz="2000"/>
              <a:t>2. The latest monthly or quarterly management figures (to include BOTH profit and loss AND Balance Sheet information) of the applicant company</a:t>
            </a:r>
          </a:p>
          <a:p>
            <a:endParaRPr lang="en-GB" sz="2000"/>
          </a:p>
          <a:p>
            <a:r>
              <a:rPr lang="en-GB" sz="2000"/>
              <a:t>3. A copy of the proposed bond wording and contract details</a:t>
            </a:r>
          </a:p>
          <a:p>
            <a:pPr marL="0" indent="0">
              <a:buNone/>
            </a:pPr>
            <a:endParaRPr lang="en-GB" sz="2000"/>
          </a:p>
        </p:txBody>
      </p:sp>
    </p:spTree>
    <p:extLst>
      <p:ext uri="{BB962C8B-B14F-4D97-AF65-F5344CB8AC3E}">
        <p14:creationId xmlns:p14="http://schemas.microsoft.com/office/powerpoint/2010/main" val="2752191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Rectangle 22">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115568" y="548640"/>
            <a:ext cx="10168128" cy="1179576"/>
          </a:xfrm>
        </p:spPr>
        <p:txBody>
          <a:bodyPr>
            <a:normAutofit/>
          </a:bodyPr>
          <a:lstStyle/>
          <a:p>
            <a:r>
              <a:rPr lang="en-GB" sz="3700"/>
              <a:t>The difference between a conditional bond and a bond on demand</a:t>
            </a:r>
          </a:p>
        </p:txBody>
      </p:sp>
      <p:sp>
        <p:nvSpPr>
          <p:cNvPr id="25" name="Rectangle 24">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1115568" y="2481943"/>
            <a:ext cx="10168128" cy="3695020"/>
          </a:xfrm>
        </p:spPr>
        <p:txBody>
          <a:bodyPr>
            <a:normAutofit/>
          </a:bodyPr>
          <a:lstStyle/>
          <a:p>
            <a:r>
              <a:rPr lang="en-GB" sz="2200" dirty="0"/>
              <a:t>Let’s explore and see how these differ from a retention bond</a:t>
            </a:r>
          </a:p>
          <a:p>
            <a:endParaRPr lang="en-GB" sz="2200" dirty="0"/>
          </a:p>
        </p:txBody>
      </p:sp>
    </p:spTree>
    <p:extLst>
      <p:ext uri="{BB962C8B-B14F-4D97-AF65-F5344CB8AC3E}">
        <p14:creationId xmlns:p14="http://schemas.microsoft.com/office/powerpoint/2010/main" val="3386703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89AC4F-1C12-4440-A09C-F8C89DE25C1A}"/>
              </a:ext>
            </a:extLst>
          </p:cNvPr>
          <p:cNvSpPr>
            <a:spLocks noGrp="1"/>
          </p:cNvSpPr>
          <p:nvPr>
            <p:ph idx="1"/>
          </p:nvPr>
        </p:nvSpPr>
        <p:spPr>
          <a:xfrm>
            <a:off x="1658938" y="850900"/>
            <a:ext cx="8920162" cy="5765800"/>
          </a:xfrm>
        </p:spPr>
        <p:txBody>
          <a:bodyPr>
            <a:normAutofit fontScale="25000" lnSpcReduction="20000"/>
          </a:bodyPr>
          <a:lstStyle/>
          <a:p>
            <a:pPr>
              <a:defRPr/>
            </a:pPr>
            <a:r>
              <a:rPr lang="en-GB" sz="3600" dirty="0"/>
              <a:t>D&amp;O in a plain English nutshell</a:t>
            </a:r>
          </a:p>
          <a:p>
            <a:pPr>
              <a:defRPr/>
            </a:pPr>
            <a:r>
              <a:rPr lang="en-GB" sz="3600" dirty="0"/>
              <a:t>GDPR/Data Protection</a:t>
            </a:r>
          </a:p>
          <a:p>
            <a:pPr>
              <a:defRPr/>
            </a:pPr>
            <a:r>
              <a:rPr lang="en-GB" sz="3600" dirty="0"/>
              <a:t>Insurance Distribution Directive</a:t>
            </a:r>
          </a:p>
          <a:p>
            <a:pPr>
              <a:defRPr/>
            </a:pPr>
            <a:r>
              <a:rPr lang="en-GB" sz="3600" dirty="0"/>
              <a:t>Vulnerable Customers</a:t>
            </a:r>
          </a:p>
          <a:p>
            <a:pPr>
              <a:defRPr/>
            </a:pPr>
            <a:r>
              <a:rPr lang="en-GB" sz="3600" dirty="0"/>
              <a:t>Ogden update</a:t>
            </a:r>
          </a:p>
          <a:p>
            <a:pPr>
              <a:defRPr/>
            </a:pPr>
            <a:r>
              <a:rPr lang="en-GB" sz="3600" dirty="0"/>
              <a:t>The perfect storm - Understanding how Covid-19, floods, solvency margins and Ogden are changing your insurance market place</a:t>
            </a:r>
          </a:p>
          <a:p>
            <a:pPr>
              <a:defRPr/>
            </a:pPr>
            <a:r>
              <a:rPr lang="en-GB" sz="3600" dirty="0"/>
              <a:t>How broker E&amp;O claims are increasing and how these can be mitigated</a:t>
            </a:r>
          </a:p>
          <a:p>
            <a:pPr>
              <a:defRPr/>
            </a:pPr>
            <a:r>
              <a:rPr lang="en-GB" sz="3600" dirty="0"/>
              <a:t>The missed opportunity – how UK employments trends are changing yet the financial services sector is lagging behind</a:t>
            </a:r>
          </a:p>
          <a:p>
            <a:pPr>
              <a:defRPr/>
            </a:pPr>
            <a:r>
              <a:rPr lang="en-GB" sz="3600" dirty="0"/>
              <a:t>Financial awareness for account executives and handlers</a:t>
            </a:r>
          </a:p>
          <a:p>
            <a:pPr>
              <a:defRPr/>
            </a:pPr>
            <a:r>
              <a:rPr lang="en-GB" sz="3600" dirty="0"/>
              <a:t>Leadership in insurance </a:t>
            </a:r>
          </a:p>
          <a:p>
            <a:pPr>
              <a:defRPr/>
            </a:pPr>
            <a:r>
              <a:rPr lang="en-GB" sz="3600" dirty="0"/>
              <a:t>Commercial property insurance </a:t>
            </a:r>
          </a:p>
          <a:p>
            <a:pPr>
              <a:defRPr/>
            </a:pPr>
            <a:r>
              <a:rPr lang="en-GB" sz="3600" dirty="0"/>
              <a:t>Business interruption insurance  </a:t>
            </a:r>
          </a:p>
          <a:p>
            <a:pPr>
              <a:defRPr/>
            </a:pPr>
            <a:r>
              <a:rPr lang="en-GB" sz="3600" dirty="0"/>
              <a:t>Construction insurance </a:t>
            </a:r>
          </a:p>
          <a:p>
            <a:pPr>
              <a:defRPr/>
            </a:pPr>
            <a:r>
              <a:rPr lang="en-GB" sz="3600" dirty="0"/>
              <a:t>Liability insurance (EL, PL and Products) </a:t>
            </a:r>
          </a:p>
          <a:p>
            <a:pPr>
              <a:defRPr/>
            </a:pPr>
            <a:r>
              <a:rPr lang="en-GB" sz="3600" dirty="0"/>
              <a:t>Professional Indemnity insurance</a:t>
            </a:r>
          </a:p>
          <a:p>
            <a:pPr>
              <a:defRPr/>
            </a:pPr>
            <a:r>
              <a:rPr lang="en-GB" sz="3600" dirty="0"/>
              <a:t>Motor Trade insurance </a:t>
            </a:r>
          </a:p>
          <a:p>
            <a:pPr>
              <a:defRPr/>
            </a:pPr>
            <a:r>
              <a:rPr lang="en-GB" sz="3600" dirty="0"/>
              <a:t>Directors and officers insurance </a:t>
            </a:r>
          </a:p>
          <a:p>
            <a:pPr>
              <a:defRPr/>
            </a:pPr>
            <a:r>
              <a:rPr lang="en-GB" sz="3600" dirty="0"/>
              <a:t>Motor Fleet insurance </a:t>
            </a:r>
          </a:p>
          <a:p>
            <a:pPr>
              <a:defRPr/>
            </a:pPr>
            <a:r>
              <a:rPr lang="en-GB" sz="3600" dirty="0"/>
              <a:t>Engineering insurance </a:t>
            </a:r>
          </a:p>
          <a:p>
            <a:pPr>
              <a:defRPr/>
            </a:pPr>
            <a:r>
              <a:rPr lang="en-GB" sz="3600" dirty="0"/>
              <a:t>Package insurance </a:t>
            </a:r>
          </a:p>
          <a:p>
            <a:pPr>
              <a:defRPr/>
            </a:pPr>
            <a:r>
              <a:rPr lang="en-GB" sz="3600" dirty="0"/>
              <a:t>Legal Principles of insurance</a:t>
            </a:r>
          </a:p>
          <a:p>
            <a:pPr>
              <a:defRPr/>
            </a:pPr>
            <a:r>
              <a:rPr lang="en-GB" sz="3600" dirty="0"/>
              <a:t>Household insurance </a:t>
            </a:r>
          </a:p>
          <a:p>
            <a:pPr>
              <a:defRPr/>
            </a:pPr>
            <a:r>
              <a:rPr lang="en-GB" sz="3600" dirty="0"/>
              <a:t>Private Motor insurance </a:t>
            </a:r>
          </a:p>
          <a:p>
            <a:pPr>
              <a:defRPr/>
            </a:pPr>
            <a:r>
              <a:rPr lang="en-GB" sz="3600" dirty="0"/>
              <a:t>How liability can arise under the law of tort </a:t>
            </a:r>
          </a:p>
          <a:p>
            <a:pPr>
              <a:defRPr/>
            </a:pPr>
            <a:r>
              <a:rPr lang="en-GB" sz="3600" dirty="0"/>
              <a:t>Examination Techniques workshop</a:t>
            </a:r>
          </a:p>
          <a:p>
            <a:pPr marL="0" indent="0">
              <a:defRPr/>
            </a:pPr>
            <a:endParaRPr lang="en-GB" sz="3600" dirty="0"/>
          </a:p>
          <a:p>
            <a:pPr>
              <a:defRPr/>
            </a:pPr>
            <a:r>
              <a:rPr lang="en-GB" dirty="0"/>
              <a:t> </a:t>
            </a:r>
          </a:p>
          <a:p>
            <a:pPr>
              <a:defRPr/>
            </a:pPr>
            <a:endParaRPr lang="en-GB" dirty="0"/>
          </a:p>
        </p:txBody>
      </p:sp>
      <p:sp>
        <p:nvSpPr>
          <p:cNvPr id="32771" name="Title 2">
            <a:extLst>
              <a:ext uri="{FF2B5EF4-FFF2-40B4-BE49-F238E27FC236}">
                <a16:creationId xmlns:a16="http://schemas.microsoft.com/office/drawing/2014/main" id="{579B44C6-AF3C-4D3D-B4B7-28EB5D9C8402}"/>
              </a:ext>
            </a:extLst>
          </p:cNvPr>
          <p:cNvSpPr>
            <a:spLocks noGrp="1" noChangeArrowheads="1"/>
          </p:cNvSpPr>
          <p:nvPr>
            <p:ph type="title"/>
          </p:nvPr>
        </p:nvSpPr>
        <p:spPr>
          <a:xfrm>
            <a:off x="2747964" y="161926"/>
            <a:ext cx="6700837" cy="688975"/>
          </a:xfrm>
        </p:spPr>
        <p:txBody>
          <a:bodyPr/>
          <a:lstStyle/>
          <a:p>
            <a:r>
              <a:rPr lang="en-GB" altLang="en-US" sz="1500"/>
              <a:t>Alan Chandler’s </a:t>
            </a:r>
            <a:r>
              <a:rPr lang="en-GB" altLang="en-US" sz="1500" b="1"/>
              <a:t>Remote</a:t>
            </a:r>
            <a:r>
              <a:rPr lang="en-GB" altLang="en-US" sz="1500"/>
              <a:t> Technical Training Courses  </a:t>
            </a:r>
            <a:r>
              <a:rPr lang="en-GB" altLang="en-US" sz="1500">
                <a:hlinkClick r:id="rId2"/>
              </a:rPr>
              <a:t>alanchandler@uwclub.net</a:t>
            </a:r>
            <a:r>
              <a:rPr lang="en-GB" altLang="en-US" sz="1500"/>
              <a:t>    Linkedin Alan Chandler</a:t>
            </a:r>
            <a:endParaRPr lang="en-GB"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988395-1BA4-4B09-BA85-67AAE05CDF1C}"/>
              </a:ext>
            </a:extLst>
          </p:cNvPr>
          <p:cNvSpPr>
            <a:spLocks noGrp="1"/>
          </p:cNvSpPr>
          <p:nvPr>
            <p:ph idx="1"/>
          </p:nvPr>
        </p:nvSpPr>
        <p:spPr>
          <a:xfrm>
            <a:off x="1703388" y="1066801"/>
            <a:ext cx="7821612" cy="5629275"/>
          </a:xfrm>
        </p:spPr>
        <p:txBody>
          <a:bodyPr>
            <a:normAutofit fontScale="25000" lnSpcReduction="20000"/>
          </a:bodyPr>
          <a:lstStyle/>
          <a:p>
            <a:pPr marL="82296" indent="0">
              <a:defRPr/>
            </a:pPr>
            <a:r>
              <a:rPr lang="en-GB" sz="3600" b="1" dirty="0"/>
              <a:t>At Certificate Level</a:t>
            </a:r>
            <a:endParaRPr lang="en-GB" sz="3600" dirty="0"/>
          </a:p>
          <a:p>
            <a:pPr>
              <a:defRPr/>
            </a:pPr>
            <a:r>
              <a:rPr lang="en-GB" sz="3600" dirty="0"/>
              <a:t>IF1 Insurance legal and regulatory</a:t>
            </a:r>
          </a:p>
          <a:p>
            <a:pPr>
              <a:defRPr/>
            </a:pPr>
            <a:r>
              <a:rPr lang="en-GB" sz="3600" dirty="0"/>
              <a:t>IF2 General insurance products</a:t>
            </a:r>
          </a:p>
          <a:p>
            <a:pPr>
              <a:defRPr/>
            </a:pPr>
            <a:r>
              <a:rPr lang="en-GB" sz="3600" dirty="0"/>
              <a:t>IF3 Insurance underwriting process</a:t>
            </a:r>
          </a:p>
          <a:p>
            <a:pPr>
              <a:defRPr/>
            </a:pPr>
            <a:r>
              <a:rPr lang="en-GB" sz="3600" dirty="0"/>
              <a:t>IF4 Insurance claims handling process</a:t>
            </a:r>
          </a:p>
          <a:p>
            <a:pPr>
              <a:defRPr/>
            </a:pPr>
            <a:r>
              <a:rPr lang="en-GB" sz="3600" dirty="0"/>
              <a:t>IF5 Motor insurance products</a:t>
            </a:r>
          </a:p>
          <a:p>
            <a:pPr>
              <a:defRPr/>
            </a:pPr>
            <a:r>
              <a:rPr lang="en-GB" sz="3600" dirty="0"/>
              <a:t>IF6 Household insurance products</a:t>
            </a:r>
          </a:p>
          <a:p>
            <a:pPr>
              <a:defRPr/>
            </a:pPr>
            <a:r>
              <a:rPr lang="en-GB" sz="3600" dirty="0"/>
              <a:t>IF8 Packaged commercial insurance </a:t>
            </a:r>
          </a:p>
          <a:p>
            <a:pPr>
              <a:defRPr/>
            </a:pPr>
            <a:r>
              <a:rPr lang="en-GB" sz="3600" b="1" dirty="0"/>
              <a:t>At Diploma Level</a:t>
            </a:r>
            <a:r>
              <a:rPr lang="en-GB" sz="3600" dirty="0"/>
              <a:t> </a:t>
            </a:r>
          </a:p>
          <a:p>
            <a:pPr>
              <a:defRPr/>
            </a:pPr>
            <a:r>
              <a:rPr lang="en-GB" sz="3600" dirty="0"/>
              <a:t>MO5 Insurance Law</a:t>
            </a:r>
          </a:p>
          <a:p>
            <a:pPr>
              <a:defRPr/>
            </a:pPr>
            <a:r>
              <a:rPr lang="en-GB" sz="3600" dirty="0"/>
              <a:t>M92 Insurance Business and Finance</a:t>
            </a:r>
          </a:p>
          <a:p>
            <a:pPr>
              <a:defRPr/>
            </a:pPr>
            <a:r>
              <a:rPr lang="en-GB" sz="3600" dirty="0"/>
              <a:t>M93 Commercial property and business interruption insurance</a:t>
            </a:r>
          </a:p>
          <a:p>
            <a:pPr>
              <a:defRPr/>
            </a:pPr>
            <a:r>
              <a:rPr lang="en-GB" sz="3600" dirty="0"/>
              <a:t>M96 Liability insurances</a:t>
            </a:r>
          </a:p>
          <a:p>
            <a:pPr>
              <a:defRPr/>
            </a:pPr>
            <a:r>
              <a:rPr lang="en-GB" sz="3600" dirty="0"/>
              <a:t>M80 Underwriting practice</a:t>
            </a:r>
          </a:p>
          <a:p>
            <a:pPr>
              <a:defRPr/>
            </a:pPr>
            <a:r>
              <a:rPr lang="en-GB" sz="3600" dirty="0"/>
              <a:t>M85 Claims practice</a:t>
            </a:r>
          </a:p>
          <a:p>
            <a:pPr>
              <a:defRPr/>
            </a:pPr>
            <a:r>
              <a:rPr lang="en-GB" sz="3600" dirty="0"/>
              <a:t>M86 Personal Lines insurance </a:t>
            </a:r>
          </a:p>
          <a:p>
            <a:pPr>
              <a:defRPr/>
            </a:pPr>
            <a:r>
              <a:rPr lang="en-GB" sz="3600" b="1" dirty="0"/>
              <a:t>At Advanced Diploma Level (ACII</a:t>
            </a:r>
            <a:r>
              <a:rPr lang="en-GB" sz="3600" dirty="0"/>
              <a:t>)</a:t>
            </a:r>
          </a:p>
          <a:p>
            <a:pPr>
              <a:defRPr/>
            </a:pPr>
            <a:r>
              <a:rPr lang="en-GB" sz="3600" dirty="0"/>
              <a:t>530 Economics and business</a:t>
            </a:r>
          </a:p>
          <a:p>
            <a:pPr>
              <a:defRPr/>
            </a:pPr>
            <a:r>
              <a:rPr lang="en-GB" sz="3600" dirty="0"/>
              <a:t>820 Advanced claims</a:t>
            </a:r>
          </a:p>
          <a:p>
            <a:pPr>
              <a:defRPr/>
            </a:pPr>
            <a:r>
              <a:rPr lang="en-GB" sz="3600" dirty="0"/>
              <a:t>930 Advanced broking</a:t>
            </a:r>
          </a:p>
          <a:p>
            <a:pPr>
              <a:defRPr/>
            </a:pPr>
            <a:r>
              <a:rPr lang="en-GB" sz="3600" dirty="0"/>
              <a:t>945 Marketing insurance products and services</a:t>
            </a:r>
          </a:p>
          <a:p>
            <a:pPr>
              <a:defRPr/>
            </a:pPr>
            <a:r>
              <a:rPr lang="en-GB" sz="3600" dirty="0"/>
              <a:t>960 Advanced underwriting</a:t>
            </a:r>
          </a:p>
          <a:p>
            <a:pPr>
              <a:defRPr/>
            </a:pPr>
            <a:r>
              <a:rPr lang="en-GB" sz="3600" dirty="0"/>
              <a:t>992 Advanced risk management</a:t>
            </a:r>
            <a:r>
              <a:rPr lang="en-GB" sz="4200" dirty="0"/>
              <a:t> </a:t>
            </a:r>
          </a:p>
          <a:p>
            <a:pPr>
              <a:defRPr/>
            </a:pPr>
            <a:r>
              <a:rPr lang="en-GB" sz="4200" dirty="0"/>
              <a:t>Basically I can set up an entire training programme to take people from nothing to fully ACII qualified. </a:t>
            </a:r>
          </a:p>
          <a:p>
            <a:pPr>
              <a:defRPr/>
            </a:pPr>
            <a:endParaRPr lang="en-GB" dirty="0"/>
          </a:p>
        </p:txBody>
      </p:sp>
      <p:sp>
        <p:nvSpPr>
          <p:cNvPr id="33795" name="Title 2">
            <a:extLst>
              <a:ext uri="{FF2B5EF4-FFF2-40B4-BE49-F238E27FC236}">
                <a16:creationId xmlns:a16="http://schemas.microsoft.com/office/drawing/2014/main" id="{5FD3B3E1-165F-4FB7-AAFA-7FD23CB7558E}"/>
              </a:ext>
            </a:extLst>
          </p:cNvPr>
          <p:cNvSpPr>
            <a:spLocks noGrp="1" noChangeArrowheads="1"/>
          </p:cNvSpPr>
          <p:nvPr>
            <p:ph type="title"/>
          </p:nvPr>
        </p:nvSpPr>
        <p:spPr>
          <a:xfrm>
            <a:off x="1703388" y="161926"/>
            <a:ext cx="7478712" cy="695325"/>
          </a:xfrm>
        </p:spPr>
        <p:txBody>
          <a:bodyPr/>
          <a:lstStyle/>
          <a:p>
            <a:r>
              <a:rPr lang="en-GB" altLang="en-US" sz="1800"/>
              <a:t>Alan Chandler Training courses for Cii Examinations </a:t>
            </a:r>
            <a:r>
              <a:rPr lang="en-GB" altLang="en-US" sz="1800">
                <a:hlinkClick r:id="rId2"/>
              </a:rPr>
              <a:t>alanchandler@uwclub.net</a:t>
            </a:r>
            <a:r>
              <a:rPr lang="en-GB" altLang="en-US" sz="1800"/>
              <a:t> Linkedin Alan Chandler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13ACB-8553-4605-9AF0-3F8FC230671D}"/>
              </a:ext>
            </a:extLst>
          </p:cNvPr>
          <p:cNvSpPr>
            <a:spLocks noGrp="1"/>
          </p:cNvSpPr>
          <p:nvPr>
            <p:ph type="title"/>
          </p:nvPr>
        </p:nvSpPr>
        <p:spPr>
          <a:xfrm>
            <a:off x="4965430" y="629268"/>
            <a:ext cx="6586491" cy="1286160"/>
          </a:xfrm>
        </p:spPr>
        <p:txBody>
          <a:bodyPr anchor="b">
            <a:normAutofit/>
          </a:bodyPr>
          <a:lstStyle/>
          <a:p>
            <a:r>
              <a:rPr lang="en-GB" dirty="0"/>
              <a:t>Learning Objectives</a:t>
            </a:r>
          </a:p>
        </p:txBody>
      </p:sp>
      <p:sp>
        <p:nvSpPr>
          <p:cNvPr id="3" name="Content Placeholder 2">
            <a:extLst>
              <a:ext uri="{FF2B5EF4-FFF2-40B4-BE49-F238E27FC236}">
                <a16:creationId xmlns:a16="http://schemas.microsoft.com/office/drawing/2014/main" id="{C5571E49-39DF-4E1D-A4B7-DE6A7022C5A4}"/>
              </a:ext>
            </a:extLst>
          </p:cNvPr>
          <p:cNvSpPr>
            <a:spLocks noGrp="1"/>
          </p:cNvSpPr>
          <p:nvPr>
            <p:ph idx="1"/>
          </p:nvPr>
        </p:nvSpPr>
        <p:spPr>
          <a:xfrm>
            <a:off x="4965431" y="2438400"/>
            <a:ext cx="6586489" cy="3785419"/>
          </a:xfrm>
        </p:spPr>
        <p:txBody>
          <a:bodyPr>
            <a:normAutofit/>
          </a:bodyPr>
          <a:lstStyle/>
          <a:p>
            <a:pPr>
              <a:buFont typeface="Arial" panose="020B0604020202020204" pitchFamily="34" charset="0"/>
              <a:buChar char="•"/>
            </a:pPr>
            <a:r>
              <a:rPr lang="en-GB" sz="2000" b="0" i="0" dirty="0">
                <a:effectLst/>
                <a:latin typeface="Arial" panose="020B0604020202020204" pitchFamily="34" charset="0"/>
              </a:rPr>
              <a:t>Understand the main purpose of a builders performance bond</a:t>
            </a:r>
          </a:p>
          <a:p>
            <a:pPr>
              <a:buFont typeface="Arial" panose="020B0604020202020204" pitchFamily="34" charset="0"/>
              <a:buChar char="•"/>
            </a:pPr>
            <a:r>
              <a:rPr lang="en-GB" sz="2000" b="0" i="0" dirty="0">
                <a:effectLst/>
                <a:latin typeface="Arial" panose="020B0604020202020204" pitchFamily="34" charset="0"/>
              </a:rPr>
              <a:t>Understand the difference between a bond and an insurance contract</a:t>
            </a:r>
          </a:p>
          <a:p>
            <a:pPr>
              <a:buFont typeface="Arial" panose="020B0604020202020204" pitchFamily="34" charset="0"/>
              <a:buChar char="•"/>
            </a:pPr>
            <a:r>
              <a:rPr lang="en-GB" sz="2000" b="0" i="0" dirty="0">
                <a:effectLst/>
                <a:latin typeface="Arial" panose="020B0604020202020204" pitchFamily="34" charset="0"/>
              </a:rPr>
              <a:t>Understand the difference between a conditional bond and an on demand bond</a:t>
            </a:r>
          </a:p>
          <a:p>
            <a:endParaRPr lang="en-GB" sz="2000" dirty="0"/>
          </a:p>
        </p:txBody>
      </p:sp>
      <p:pic>
        <p:nvPicPr>
          <p:cNvPr id="5" name="Picture 4">
            <a:extLst>
              <a:ext uri="{FF2B5EF4-FFF2-40B4-BE49-F238E27FC236}">
                <a16:creationId xmlns:a16="http://schemas.microsoft.com/office/drawing/2014/main" id="{3255DB3D-2526-460D-BB0D-0A2AF4553DCE}"/>
              </a:ext>
            </a:extLst>
          </p:cNvPr>
          <p:cNvPicPr>
            <a:picLocks noChangeAspect="1"/>
          </p:cNvPicPr>
          <p:nvPr/>
        </p:nvPicPr>
        <p:blipFill rotWithShape="1">
          <a:blip r:embed="rId2"/>
          <a:srcRect l="31791" r="30187"/>
          <a:stretch/>
        </p:blipFill>
        <p:spPr>
          <a:xfrm>
            <a:off x="20" y="10"/>
            <a:ext cx="4635571" cy="6857990"/>
          </a:xfrm>
          <a:prstGeom prst="rect">
            <a:avLst/>
          </a:prstGeom>
          <a:effectLst/>
        </p:spPr>
      </p:pic>
    </p:spTree>
    <p:extLst>
      <p:ext uri="{BB962C8B-B14F-4D97-AF65-F5344CB8AC3E}">
        <p14:creationId xmlns:p14="http://schemas.microsoft.com/office/powerpoint/2010/main" val="3596399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13ACB-8553-4605-9AF0-3F8FC230671D}"/>
              </a:ext>
            </a:extLst>
          </p:cNvPr>
          <p:cNvSpPr>
            <a:spLocks noGrp="1"/>
          </p:cNvSpPr>
          <p:nvPr>
            <p:ph type="title"/>
          </p:nvPr>
        </p:nvSpPr>
        <p:spPr>
          <a:xfrm>
            <a:off x="4965430" y="629268"/>
            <a:ext cx="6586491" cy="1286160"/>
          </a:xfrm>
        </p:spPr>
        <p:txBody>
          <a:bodyPr anchor="b">
            <a:normAutofit/>
          </a:bodyPr>
          <a:lstStyle/>
          <a:p>
            <a:r>
              <a:rPr lang="en-GB" dirty="0"/>
              <a:t>Learning Objectives</a:t>
            </a:r>
          </a:p>
        </p:txBody>
      </p:sp>
      <p:sp>
        <p:nvSpPr>
          <p:cNvPr id="3" name="Content Placeholder 2">
            <a:extLst>
              <a:ext uri="{FF2B5EF4-FFF2-40B4-BE49-F238E27FC236}">
                <a16:creationId xmlns:a16="http://schemas.microsoft.com/office/drawing/2014/main" id="{C5571E49-39DF-4E1D-A4B7-DE6A7022C5A4}"/>
              </a:ext>
            </a:extLst>
          </p:cNvPr>
          <p:cNvSpPr>
            <a:spLocks noGrp="1"/>
          </p:cNvSpPr>
          <p:nvPr>
            <p:ph idx="1"/>
          </p:nvPr>
        </p:nvSpPr>
        <p:spPr>
          <a:xfrm>
            <a:off x="4965431" y="2438400"/>
            <a:ext cx="6586489" cy="3785419"/>
          </a:xfrm>
        </p:spPr>
        <p:txBody>
          <a:bodyPr>
            <a:normAutofit/>
          </a:bodyPr>
          <a:lstStyle/>
          <a:p>
            <a:pPr>
              <a:buFont typeface="Arial" panose="020B0604020202020204" pitchFamily="34" charset="0"/>
              <a:buChar char="•"/>
            </a:pPr>
            <a:r>
              <a:rPr lang="en-GB" sz="2000" b="0" i="0" dirty="0">
                <a:effectLst/>
                <a:latin typeface="Arial" panose="020B0604020202020204" pitchFamily="34" charset="0"/>
              </a:rPr>
              <a:t>Understand the main purpose of a builders performance bond</a:t>
            </a:r>
          </a:p>
          <a:p>
            <a:pPr>
              <a:buFont typeface="Arial" panose="020B0604020202020204" pitchFamily="34" charset="0"/>
              <a:buChar char="•"/>
            </a:pPr>
            <a:r>
              <a:rPr lang="en-GB" sz="2000" b="0" i="0" dirty="0">
                <a:effectLst/>
                <a:latin typeface="Arial" panose="020B0604020202020204" pitchFamily="34" charset="0"/>
              </a:rPr>
              <a:t>Understand the difference between a bond and an insurance contract</a:t>
            </a:r>
          </a:p>
          <a:p>
            <a:pPr>
              <a:buFont typeface="Arial" panose="020B0604020202020204" pitchFamily="34" charset="0"/>
              <a:buChar char="•"/>
            </a:pPr>
            <a:r>
              <a:rPr lang="en-GB" sz="2000" b="0" i="0" dirty="0">
                <a:effectLst/>
                <a:latin typeface="Arial" panose="020B0604020202020204" pitchFamily="34" charset="0"/>
              </a:rPr>
              <a:t>Understand the difference between a conditional bond and an on demand bond</a:t>
            </a:r>
          </a:p>
          <a:p>
            <a:endParaRPr lang="en-GB" sz="2000" dirty="0"/>
          </a:p>
        </p:txBody>
      </p:sp>
      <p:pic>
        <p:nvPicPr>
          <p:cNvPr id="5" name="Picture 4">
            <a:extLst>
              <a:ext uri="{FF2B5EF4-FFF2-40B4-BE49-F238E27FC236}">
                <a16:creationId xmlns:a16="http://schemas.microsoft.com/office/drawing/2014/main" id="{3255DB3D-2526-460D-BB0D-0A2AF4553DCE}"/>
              </a:ext>
            </a:extLst>
          </p:cNvPr>
          <p:cNvPicPr>
            <a:picLocks noChangeAspect="1"/>
          </p:cNvPicPr>
          <p:nvPr/>
        </p:nvPicPr>
        <p:blipFill rotWithShape="1">
          <a:blip r:embed="rId2"/>
          <a:srcRect l="31791" r="30187"/>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A9221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9235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C240E6-9448-4900-9A44-206688BC8AD7}"/>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kern="1200">
                <a:solidFill>
                  <a:srgbClr val="FFFFFF"/>
                </a:solidFill>
                <a:latin typeface="+mj-lt"/>
                <a:ea typeface="+mj-ea"/>
                <a:cs typeface="+mj-cs"/>
              </a:rPr>
              <a:t>Problems happen on building sites and the contractor for whatever reason may go under</a:t>
            </a:r>
          </a:p>
        </p:txBody>
      </p:sp>
      <p:pic>
        <p:nvPicPr>
          <p:cNvPr id="5" name="Content Placeholder 4">
            <a:extLst>
              <a:ext uri="{FF2B5EF4-FFF2-40B4-BE49-F238E27FC236}">
                <a16:creationId xmlns:a16="http://schemas.microsoft.com/office/drawing/2014/main" id="{58783328-4C5F-44B7-917B-C6ACF443E3A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5153822" y="942706"/>
            <a:ext cx="6553545" cy="49805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8922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808638" y="386930"/>
            <a:ext cx="9236700" cy="1188950"/>
          </a:xfrm>
        </p:spPr>
        <p:txBody>
          <a:bodyPr anchor="b">
            <a:normAutofit/>
          </a:bodyPr>
          <a:lstStyle/>
          <a:p>
            <a:r>
              <a:rPr lang="en-GB" sz="4200"/>
              <a:t>Builders (contractors) Performance bonds</a:t>
            </a:r>
          </a:p>
        </p:txBody>
      </p:sp>
      <p:grpSp>
        <p:nvGrpSpPr>
          <p:cNvPr id="19" name="Group 18">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0" name="Rectangle 19">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793660" y="2599509"/>
            <a:ext cx="10143668" cy="3435531"/>
          </a:xfrm>
        </p:spPr>
        <p:txBody>
          <a:bodyPr anchor="ctr">
            <a:normAutofit/>
          </a:bodyPr>
          <a:lstStyle/>
          <a:p>
            <a:pPr marL="0" indent="0">
              <a:buNone/>
            </a:pPr>
            <a:endParaRPr lang="en-GB" sz="2400" dirty="0"/>
          </a:p>
          <a:p>
            <a:r>
              <a:rPr lang="en-GB" sz="2400" dirty="0"/>
              <a:t>A performance bond will protect the client against possible losses in case a contractor fails to perform because of the bankruptcy of that contractor.</a:t>
            </a:r>
          </a:p>
          <a:p>
            <a:endParaRPr lang="en-GB" sz="2400" dirty="0"/>
          </a:p>
          <a:p>
            <a:r>
              <a:rPr lang="en-GB" sz="2400" dirty="0"/>
              <a:t>The performance bond will pay the amount specified in the bond should a specified event occur which in most cases will be the bankruptcy of the builder.</a:t>
            </a:r>
          </a:p>
          <a:p>
            <a:r>
              <a:rPr lang="en-GB" sz="2400" dirty="0"/>
              <a:t>Performance Bonds are sometimes called Contract Bonds</a:t>
            </a:r>
          </a:p>
        </p:txBody>
      </p:sp>
    </p:spTree>
    <p:extLst>
      <p:ext uri="{BB962C8B-B14F-4D97-AF65-F5344CB8AC3E}">
        <p14:creationId xmlns:p14="http://schemas.microsoft.com/office/powerpoint/2010/main" val="193941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CB87C5-4CD8-443F-9D3A-14EA0AED4EC0}"/>
              </a:ext>
            </a:extLst>
          </p:cNvPr>
          <p:cNvSpPr>
            <a:spLocks noGrp="1"/>
          </p:cNvSpPr>
          <p:nvPr>
            <p:ph type="title"/>
          </p:nvPr>
        </p:nvSpPr>
        <p:spPr>
          <a:xfrm>
            <a:off x="808638" y="386930"/>
            <a:ext cx="9236700" cy="1188950"/>
          </a:xfrm>
        </p:spPr>
        <p:txBody>
          <a:bodyPr anchor="b">
            <a:normAutofit/>
          </a:bodyPr>
          <a:lstStyle/>
          <a:p>
            <a:r>
              <a:rPr lang="en-GB" sz="4200" dirty="0"/>
              <a:t>Builders (contractors) Performance Bonds</a:t>
            </a:r>
          </a:p>
        </p:txBody>
      </p:sp>
      <p:grpSp>
        <p:nvGrpSpPr>
          <p:cNvPr id="28" name="Group 27">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9" name="Rectangle 28">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4EB1255-8203-4ABD-9D97-9D356EA5268D}"/>
              </a:ext>
            </a:extLst>
          </p:cNvPr>
          <p:cNvSpPr>
            <a:spLocks noGrp="1"/>
          </p:cNvSpPr>
          <p:nvPr>
            <p:ph idx="1"/>
          </p:nvPr>
        </p:nvSpPr>
        <p:spPr>
          <a:xfrm>
            <a:off x="793660" y="2599509"/>
            <a:ext cx="10143668" cy="3435531"/>
          </a:xfrm>
        </p:spPr>
        <p:txBody>
          <a:bodyPr anchor="ctr">
            <a:normAutofit/>
          </a:bodyPr>
          <a:lstStyle/>
          <a:p>
            <a:r>
              <a:rPr lang="en-GB" sz="2200" b="0" i="0" dirty="0">
                <a:effectLst/>
                <a:latin typeface="-apple-system"/>
              </a:rPr>
              <a:t>Construction performance bonds are often required in tenders for commercial and Local Authority contracts, as well as being pretty common in real estate development. </a:t>
            </a:r>
          </a:p>
          <a:p>
            <a:pPr marL="0" indent="0">
              <a:buNone/>
            </a:pPr>
            <a:endParaRPr lang="en-GB" sz="2200" b="0" i="0" dirty="0">
              <a:effectLst/>
              <a:latin typeface="-apple-system"/>
            </a:endParaRPr>
          </a:p>
          <a:p>
            <a:endParaRPr lang="en-GB" sz="2200" dirty="0">
              <a:latin typeface="-apple-system"/>
            </a:endParaRPr>
          </a:p>
          <a:p>
            <a:r>
              <a:rPr lang="en-GB" sz="2200" b="0" i="0" dirty="0">
                <a:effectLst/>
                <a:latin typeface="-apple-system"/>
              </a:rPr>
              <a:t>A performance bond for a construction project (also known as a contract bond) effectively guarantees satisfactory completion of a project by a contractor.</a:t>
            </a:r>
            <a:endParaRPr lang="en-GB" sz="2200" dirty="0"/>
          </a:p>
        </p:txBody>
      </p:sp>
    </p:spTree>
    <p:extLst>
      <p:ext uri="{BB962C8B-B14F-4D97-AF65-F5344CB8AC3E}">
        <p14:creationId xmlns:p14="http://schemas.microsoft.com/office/powerpoint/2010/main" val="2599642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631825"/>
            <a:ext cx="10515600" cy="1325563"/>
          </a:xfrm>
        </p:spPr>
        <p:txBody>
          <a:bodyPr>
            <a:normAutofit/>
          </a:bodyPr>
          <a:lstStyle/>
          <a:p>
            <a:r>
              <a:rPr lang="en-GB" dirty="0"/>
              <a:t>Builders Performance Bonds</a:t>
            </a:r>
          </a:p>
        </p:txBody>
      </p:sp>
      <p:sp>
        <p:nvSpPr>
          <p:cNvPr id="3" name="Content Placeholder 2"/>
          <p:cNvSpPr>
            <a:spLocks noGrp="1"/>
          </p:cNvSpPr>
          <p:nvPr>
            <p:ph idx="1"/>
          </p:nvPr>
        </p:nvSpPr>
        <p:spPr>
          <a:xfrm>
            <a:off x="838200" y="2057400"/>
            <a:ext cx="10515600" cy="3871762"/>
          </a:xfrm>
        </p:spPr>
        <p:txBody>
          <a:bodyPr>
            <a:normAutofit/>
          </a:bodyPr>
          <a:lstStyle/>
          <a:p>
            <a:r>
              <a:rPr lang="en-GB" sz="2400" dirty="0"/>
              <a:t>A bond is NOT an insurance contract, and as such can be issued by non insurance bodies such as banks as well as insurers.</a:t>
            </a:r>
          </a:p>
          <a:p>
            <a:pPr marL="0" indent="0">
              <a:buNone/>
            </a:pPr>
            <a:endParaRPr lang="en-GB" sz="2400" dirty="0"/>
          </a:p>
          <a:p>
            <a:r>
              <a:rPr lang="en-GB" sz="2400" dirty="0"/>
              <a:t>The bond issuer, who will be the insurer or the bank, only have to pay the amount specified in the bond . If the shortfall is greater than the bond there is no requirement to pay more. </a:t>
            </a:r>
          </a:p>
        </p:txBody>
      </p:sp>
    </p:spTree>
    <p:extLst>
      <p:ext uri="{BB962C8B-B14F-4D97-AF65-F5344CB8AC3E}">
        <p14:creationId xmlns:p14="http://schemas.microsoft.com/office/powerpoint/2010/main" val="1302863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GB" sz="4200"/>
              <a:t>Who asks for Builders performance bonds</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r>
              <a:rPr lang="en-GB" sz="2400" dirty="0"/>
              <a:t>Any party who would be disadvantaged by a builder going bankrupt lets explore</a:t>
            </a:r>
          </a:p>
        </p:txBody>
      </p:sp>
    </p:spTree>
    <p:extLst>
      <p:ext uri="{BB962C8B-B14F-4D97-AF65-F5344CB8AC3E}">
        <p14:creationId xmlns:p14="http://schemas.microsoft.com/office/powerpoint/2010/main" val="2459238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GB" sz="4200"/>
              <a:t>Who asks for Builders performance bonds</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r>
              <a:rPr lang="en-GB" sz="2000" dirty="0"/>
              <a:t>So what type of parties actually ask builders/contractors to go out and get performance bonds</a:t>
            </a:r>
          </a:p>
          <a:p>
            <a:pPr marL="0" indent="0">
              <a:buNone/>
            </a:pPr>
            <a:endParaRPr lang="en-GB" sz="2000" dirty="0"/>
          </a:p>
        </p:txBody>
      </p:sp>
    </p:spTree>
    <p:extLst>
      <p:ext uri="{BB962C8B-B14F-4D97-AF65-F5344CB8AC3E}">
        <p14:creationId xmlns:p14="http://schemas.microsoft.com/office/powerpoint/2010/main" val="10944918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1271</Words>
  <Application>Microsoft Office PowerPoint</Application>
  <PresentationFormat>Widescreen</PresentationFormat>
  <Paragraphs>160</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-apple-system</vt:lpstr>
      <vt:lpstr>Arial</vt:lpstr>
      <vt:lpstr>Calibri</vt:lpstr>
      <vt:lpstr>Calibri Light</vt:lpstr>
      <vt:lpstr>Office Theme</vt:lpstr>
      <vt:lpstr>Builders(Contractors) Performance Bonds</vt:lpstr>
      <vt:lpstr>Alan Chandler, Chartered Insurer e mail alanchandler@uwclub.net</vt:lpstr>
      <vt:lpstr>Learning Objectives</vt:lpstr>
      <vt:lpstr>Problems happen on building sites and the contractor for whatever reason may go under</vt:lpstr>
      <vt:lpstr>Builders (contractors) Performance bonds</vt:lpstr>
      <vt:lpstr>Builders (contractors) Performance Bonds</vt:lpstr>
      <vt:lpstr>Builders Performance Bonds</vt:lpstr>
      <vt:lpstr>Who asks for Builders performance bonds</vt:lpstr>
      <vt:lpstr>Who asks for Builders performance bonds</vt:lpstr>
      <vt:lpstr>How long will a bond be for?</vt:lpstr>
      <vt:lpstr>The Ten ten ten rule </vt:lpstr>
      <vt:lpstr>Premium to be paid</vt:lpstr>
      <vt:lpstr>The main players</vt:lpstr>
      <vt:lpstr>What information will an insurer need One</vt:lpstr>
      <vt:lpstr>What information an insurer will need Two</vt:lpstr>
      <vt:lpstr>What information will be needed by Insurers Three</vt:lpstr>
      <vt:lpstr>What information will be needed by insurers Four</vt:lpstr>
      <vt:lpstr>What information will be required by insurers Five</vt:lpstr>
      <vt:lpstr>What information will Insurers require Six</vt:lpstr>
      <vt:lpstr>What information will the Insurer need Seven</vt:lpstr>
      <vt:lpstr>The difference between a conditional bond and a bond on demand</vt:lpstr>
      <vt:lpstr>Alan Chandler’s Remote Technical Training Courses  alanchandler@uwclub.net    Linkedin Alan Chandler</vt:lpstr>
      <vt:lpstr>Alan Chandler Training courses for Cii Examinations alanchandler@uwclub.net Linkedin Alan Chandler</vt:lpstr>
      <vt:lpstr>Learning Objectives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Builders(Contractors) Performance Bonds</dc:title>
  <dc:creator>alan chnadler</dc:creator>
  <cp:lastModifiedBy>Amy Cooke</cp:lastModifiedBy>
  <cp:revision>2</cp:revision>
  <dcterms:created xsi:type="dcterms:W3CDTF">2020-10-24T11:31:32Z</dcterms:created>
  <dcterms:modified xsi:type="dcterms:W3CDTF">2024-01-19T12:35:25Z</dcterms:modified>
</cp:coreProperties>
</file>