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5" r:id="rId3"/>
    <p:sldId id="319" r:id="rId4"/>
    <p:sldId id="329" r:id="rId5"/>
    <p:sldId id="330" r:id="rId6"/>
    <p:sldId id="331" r:id="rId7"/>
    <p:sldId id="332" r:id="rId8"/>
    <p:sldId id="333" r:id="rId9"/>
    <p:sldId id="334" r:id="rId10"/>
    <p:sldId id="328" r:id="rId11"/>
    <p:sldId id="337" r:id="rId12"/>
    <p:sldId id="336" r:id="rId13"/>
  </p:sldIdLst>
  <p:sldSz cx="9753600" cy="7315200"/>
  <p:notesSz cx="7099300" cy="10234613"/>
  <p:embeddedFontLst>
    <p:embeddedFont>
      <p:font typeface="Arimo Bold Italics" panose="020B0604020202020204" charset="0"/>
      <p:regular r:id="rId16"/>
      <p:boldItalic r:id="rId17"/>
    </p:embeddedFont>
    <p:embeddedFont>
      <p:font typeface="Calibri" panose="020F0502020204030204" pitchFamily="34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2982" autoAdjust="0"/>
  </p:normalViewPr>
  <p:slideViewPr>
    <p:cSldViewPr>
      <p:cViewPr varScale="1">
        <p:scale>
          <a:sx n="59" d="100"/>
          <a:sy n="59" d="100"/>
        </p:scale>
        <p:origin x="1392" y="48"/>
      </p:cViewPr>
      <p:guideLst>
        <p:guide orient="horz" pos="2160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6" d="100"/>
          <a:sy n="46" d="100"/>
        </p:scale>
        <p:origin x="2764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BF8380-CC9C-433E-887F-7C91DFA1F0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099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4CB01-8521-481B-8676-D86A63E361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615" y="1"/>
            <a:ext cx="3076098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E7EA11-F340-4072-BE39-F2C87E70F7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851"/>
            <a:ext cx="3076099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FDA981-C2FB-419E-93E7-4956A4193F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615" y="9721851"/>
            <a:ext cx="3076098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A7023-8B33-4AF1-A11F-A8A6A6ABCA0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085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EFD42F7-718C-4B98-AAEC-167E6DDD60A7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6363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3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rcRect l="1562" r="156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/>
          </p:cNvPicPr>
          <p:nvPr/>
        </p:nvPicPr>
        <p:blipFill>
          <a:blip r:embed="rId3">
            <a:alphaModFix amt="58000"/>
          </a:blip>
          <a:srcRect l="2172" t="5660" b="21254"/>
          <a:stretch>
            <a:fillRect/>
          </a:stretch>
        </p:blipFill>
        <p:spPr>
          <a:xfrm>
            <a:off x="0" y="833"/>
            <a:ext cx="9753602" cy="7314367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5867736" y="503745"/>
            <a:ext cx="3885864" cy="455549"/>
            <a:chOff x="0" y="0"/>
            <a:chExt cx="2090804" cy="245110"/>
          </a:xfrm>
        </p:grpSpPr>
        <p:sp>
          <p:nvSpPr>
            <p:cNvPr id="4" name="Freeform 4"/>
            <p:cNvSpPr/>
            <p:nvPr/>
          </p:nvSpPr>
          <p:spPr>
            <a:xfrm>
              <a:off x="0" y="168910"/>
              <a:ext cx="2090805" cy="76200"/>
            </a:xfrm>
            <a:custGeom>
              <a:avLst/>
              <a:gdLst/>
              <a:ahLst/>
              <a:cxnLst/>
              <a:rect l="l" t="t" r="r" b="b"/>
              <a:pathLst>
                <a:path w="2090805" h="76200">
                  <a:moveTo>
                    <a:pt x="0" y="0"/>
                  </a:moveTo>
                  <a:lnTo>
                    <a:pt x="2090805" y="0"/>
                  </a:lnTo>
                  <a:lnTo>
                    <a:pt x="2090805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5" name="Freeform 5"/>
            <p:cNvSpPr/>
            <p:nvPr/>
          </p:nvSpPr>
          <p:spPr>
            <a:xfrm>
              <a:off x="0" y="0"/>
              <a:ext cx="2090805" cy="76200"/>
            </a:xfrm>
            <a:custGeom>
              <a:avLst/>
              <a:gdLst/>
              <a:ahLst/>
              <a:cxnLst/>
              <a:rect l="l" t="t" r="r" b="b"/>
              <a:pathLst>
                <a:path w="2090805" h="76200">
                  <a:moveTo>
                    <a:pt x="0" y="0"/>
                  </a:moveTo>
                  <a:lnTo>
                    <a:pt x="2090805" y="0"/>
                  </a:lnTo>
                  <a:lnTo>
                    <a:pt x="2090805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</p:grpSp>
      <p:pic>
        <p:nvPicPr>
          <p:cNvPr id="6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217333" y="6159020"/>
            <a:ext cx="879013" cy="774966"/>
          </a:xfrm>
          <a:prstGeom prst="rect">
            <a:avLst/>
          </a:prstGeom>
        </p:spPr>
      </p:pic>
      <p:sp>
        <p:nvSpPr>
          <p:cNvPr id="9" name="TextBox 9"/>
          <p:cNvSpPr txBox="1"/>
          <p:nvPr/>
        </p:nvSpPr>
        <p:spPr>
          <a:xfrm>
            <a:off x="206457" y="2013148"/>
            <a:ext cx="9340686" cy="9746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815"/>
              </a:lnSpc>
            </a:pPr>
            <a:r>
              <a:rPr lang="en-US" sz="3600" b="1" dirty="0">
                <a:solidFill>
                  <a:schemeClr val="bg1"/>
                </a:solidFill>
                <a:ea typeface="Arimo Bold Italics" panose="020B0704020202090204" charset="0"/>
                <a:cs typeface="+mn-lt"/>
              </a:rPr>
              <a:t>Creating &amp; claiming value in negotiations</a:t>
            </a:r>
            <a:br>
              <a:rPr lang="en-GB" sz="3200" dirty="0"/>
            </a:br>
            <a:endParaRPr lang="en-US" sz="3600" spc="-61" dirty="0">
              <a:solidFill>
                <a:srgbClr val="FFFFFF"/>
              </a:solidFill>
              <a:latin typeface="Arimo Bold Italics" panose="020B0704020202090204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-551880" y="3191826"/>
            <a:ext cx="10857360" cy="11487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FFFFFF"/>
                </a:solidFill>
                <a:cs typeface="+mn-lt"/>
              </a:rPr>
              <a:t>by</a:t>
            </a:r>
          </a:p>
          <a:p>
            <a:pPr algn="ctr">
              <a:lnSpc>
                <a:spcPts val="4480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FFFFFF"/>
                </a:solidFill>
                <a:cs typeface="+mn-lt"/>
              </a:rPr>
              <a:t>Jeff Heasman MABP, PGCert CELTA, LL.B (Hons), LL.M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731520" y="4621352"/>
            <a:ext cx="8593480" cy="83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60"/>
              </a:lnSpc>
              <a:spcBef>
                <a:spcPct val="0"/>
              </a:spcBef>
            </a:pPr>
            <a:r>
              <a:rPr lang="en-US" sz="2000" b="1" dirty="0">
                <a:solidFill>
                  <a:srgbClr val="FFFFFF"/>
                </a:solidFill>
                <a:cs typeface="+mn-lt"/>
              </a:rPr>
              <a:t>Certified Practitioner Member of the Academy of Modern Applied Psychology</a:t>
            </a:r>
          </a:p>
          <a:p>
            <a:pPr algn="ctr">
              <a:lnSpc>
                <a:spcPts val="3360"/>
              </a:lnSpc>
              <a:spcBef>
                <a:spcPct val="0"/>
              </a:spcBef>
            </a:pPr>
            <a:r>
              <a:rPr lang="en-US" sz="2000" b="1" dirty="0">
                <a:solidFill>
                  <a:srgbClr val="FFFFFF"/>
                </a:solidFill>
                <a:cs typeface="+mn-lt"/>
              </a:rPr>
              <a:t>Member of the Association for Business Psychology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712000" y="6367218"/>
            <a:ext cx="8593480" cy="4305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60"/>
              </a:lnSpc>
              <a:spcBef>
                <a:spcPct val="0"/>
              </a:spcBef>
            </a:pPr>
            <a:r>
              <a:rPr lang="en-US" sz="2400" dirty="0">
                <a:solidFill>
                  <a:srgbClr val="FFFFFF"/>
                </a:solidFill>
                <a:cs typeface="+mn-lt"/>
              </a:rPr>
              <a:t>linkedin.com/in/</a:t>
            </a:r>
            <a:r>
              <a:rPr lang="en-US" sz="2400" dirty="0" err="1">
                <a:solidFill>
                  <a:srgbClr val="FFFFFF"/>
                </a:solidFill>
                <a:cs typeface="+mn-lt"/>
              </a:rPr>
              <a:t>jeffheasman</a:t>
            </a:r>
            <a:endParaRPr lang="en-US" sz="2400" dirty="0">
              <a:solidFill>
                <a:srgbClr val="FFFFFF"/>
              </a:solidFill>
              <a:cs typeface="+mn-lt"/>
            </a:endParaRPr>
          </a:p>
        </p:txBody>
      </p:sp>
      <p:grpSp>
        <p:nvGrpSpPr>
          <p:cNvPr id="13" name="Group 13"/>
          <p:cNvGrpSpPr/>
          <p:nvPr/>
        </p:nvGrpSpPr>
        <p:grpSpPr>
          <a:xfrm>
            <a:off x="0" y="5420036"/>
            <a:ext cx="3572980" cy="455549"/>
            <a:chOff x="0" y="0"/>
            <a:chExt cx="2244365" cy="245110"/>
          </a:xfrm>
        </p:grpSpPr>
        <p:sp>
          <p:nvSpPr>
            <p:cNvPr id="14" name="Freeform 14"/>
            <p:cNvSpPr/>
            <p:nvPr/>
          </p:nvSpPr>
          <p:spPr>
            <a:xfrm>
              <a:off x="0" y="168910"/>
              <a:ext cx="2244365" cy="76200"/>
            </a:xfrm>
            <a:custGeom>
              <a:avLst/>
              <a:gdLst/>
              <a:ahLst/>
              <a:cxnLst/>
              <a:rect l="l" t="t" r="r" b="b"/>
              <a:pathLst>
                <a:path w="2244365" h="76200">
                  <a:moveTo>
                    <a:pt x="0" y="0"/>
                  </a:moveTo>
                  <a:lnTo>
                    <a:pt x="2244365" y="0"/>
                  </a:lnTo>
                  <a:lnTo>
                    <a:pt x="2244365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007BB6"/>
            </a:solidFill>
          </p:spPr>
        </p:sp>
        <p:sp>
          <p:nvSpPr>
            <p:cNvPr id="15" name="Freeform 15"/>
            <p:cNvSpPr/>
            <p:nvPr/>
          </p:nvSpPr>
          <p:spPr>
            <a:xfrm>
              <a:off x="0" y="0"/>
              <a:ext cx="2244365" cy="76200"/>
            </a:xfrm>
            <a:custGeom>
              <a:avLst/>
              <a:gdLst/>
              <a:ahLst/>
              <a:cxnLst/>
              <a:rect l="l" t="t" r="r" b="b"/>
              <a:pathLst>
                <a:path w="2244365" h="76200">
                  <a:moveTo>
                    <a:pt x="0" y="0"/>
                  </a:moveTo>
                  <a:lnTo>
                    <a:pt x="2244365" y="0"/>
                  </a:lnTo>
                  <a:lnTo>
                    <a:pt x="2244365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007BB6"/>
            </a:solidFill>
          </p:spPr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32B051CB-52E1-4790-8AF8-8E92FA1F49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3" y="221130"/>
            <a:ext cx="3217333" cy="8954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2E804D-BB72-451B-AFA2-66026C115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The grey effect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EFAAA-7695-4F63-A970-E3288FDA1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marL="400050">
              <a:buFont typeface="Wingdings" panose="05000000000000000000" pitchFamily="2" charset="2"/>
              <a:buChar char="Ø"/>
            </a:pPr>
            <a:r>
              <a:rPr lang="en-GB" sz="2400" dirty="0"/>
              <a:t>In written communications: </a:t>
            </a:r>
          </a:p>
          <a:p>
            <a:pPr marL="400050"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57150" indent="0">
              <a:buNone/>
            </a:pPr>
            <a:r>
              <a:rPr lang="en-GB" sz="2400" dirty="0"/>
              <a:t>	positive = neutral</a:t>
            </a:r>
          </a:p>
          <a:p>
            <a:pPr marL="57150" indent="0">
              <a:buNone/>
            </a:pPr>
            <a:r>
              <a:rPr lang="en-GB" sz="2400" dirty="0"/>
              <a:t>	neutral = negative </a:t>
            </a:r>
          </a:p>
          <a:p>
            <a:pPr marL="57150" indent="0">
              <a:buNone/>
            </a:pPr>
            <a:r>
              <a:rPr lang="en-GB" sz="2400" dirty="0"/>
              <a:t>	negative = ?</a:t>
            </a:r>
          </a:p>
          <a:p>
            <a:pPr marL="57150" indent="0">
              <a:buNone/>
            </a:pPr>
            <a:endParaRPr lang="en-GB" sz="2400" dirty="0"/>
          </a:p>
          <a:p>
            <a:pPr marL="57150" indent="0">
              <a:buNone/>
            </a:pPr>
            <a:endParaRPr lang="en-GB" sz="2400" dirty="0"/>
          </a:p>
          <a:p>
            <a:pPr marL="400050">
              <a:buFont typeface="Wingdings" panose="05000000000000000000" pitchFamily="2" charset="2"/>
              <a:buChar char="Ø"/>
            </a:pPr>
            <a:r>
              <a:rPr lang="en-GB" sz="2400" dirty="0"/>
              <a:t>Everything we have discussed today will help you to move out of the grey.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 rotWithShape="1">
          <a:blip r:embed="rId2"/>
          <a:srcRect r="91591"/>
          <a:stretch>
            <a:fillRect/>
          </a:stretch>
        </p:blipFill>
        <p:spPr>
          <a:xfrm>
            <a:off x="9128464" y="-1"/>
            <a:ext cx="625136" cy="7315202"/>
          </a:xfrm>
          <a:prstGeom prst="rect">
            <a:avLst/>
          </a:prstGeom>
        </p:spPr>
      </p:pic>
      <p:grpSp>
        <p:nvGrpSpPr>
          <p:cNvPr id="11" name="Group 11"/>
          <p:cNvGrpSpPr/>
          <p:nvPr/>
        </p:nvGrpSpPr>
        <p:grpSpPr>
          <a:xfrm rot="5400000">
            <a:off x="5260234" y="3429825"/>
            <a:ext cx="7315200" cy="455549"/>
            <a:chOff x="0" y="0"/>
            <a:chExt cx="3935972" cy="245110"/>
          </a:xfrm>
        </p:grpSpPr>
        <p:sp>
          <p:nvSpPr>
            <p:cNvPr id="12" name="Freeform 12"/>
            <p:cNvSpPr/>
            <p:nvPr/>
          </p:nvSpPr>
          <p:spPr>
            <a:xfrm>
              <a:off x="0" y="16891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13" name="Freeform 13"/>
            <p:cNvSpPr/>
            <p:nvPr/>
          </p:nvSpPr>
          <p:spPr>
            <a:xfrm>
              <a:off x="0" y="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6C851"/>
            </a:solidFill>
          </p:spPr>
        </p:sp>
      </p:grpSp>
      <p:pic>
        <p:nvPicPr>
          <p:cNvPr id="14" name="Picture 14"/>
          <p:cNvPicPr>
            <a:picLocks noChangeAspect="1"/>
          </p:cNvPicPr>
          <p:nvPr/>
        </p:nvPicPr>
        <p:blipFill>
          <a:blip r:embed="rId3"/>
          <a:srcRect r="66477"/>
          <a:stretch>
            <a:fillRect/>
          </a:stretch>
        </p:blipFill>
        <p:spPr>
          <a:xfrm>
            <a:off x="47625" y="6364628"/>
            <a:ext cx="1021736" cy="95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918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2E804D-BB72-451B-AFA2-66026C115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Summary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EFAAA-7695-4F63-A970-E3288FDA1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Negotiation should be interest-based.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Ask more “why” than “what”.  ICAP.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BATNA / ZOPA.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Identify and score integrative and distributed interests.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MESOs.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Communicate to show value (the Q&amp;A style).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 rotWithShape="1">
          <a:blip r:embed="rId2"/>
          <a:srcRect r="91591"/>
          <a:stretch>
            <a:fillRect/>
          </a:stretch>
        </p:blipFill>
        <p:spPr>
          <a:xfrm>
            <a:off x="9128464" y="-1"/>
            <a:ext cx="625136" cy="7315202"/>
          </a:xfrm>
          <a:prstGeom prst="rect">
            <a:avLst/>
          </a:prstGeom>
        </p:spPr>
      </p:pic>
      <p:grpSp>
        <p:nvGrpSpPr>
          <p:cNvPr id="11" name="Group 11"/>
          <p:cNvGrpSpPr/>
          <p:nvPr/>
        </p:nvGrpSpPr>
        <p:grpSpPr>
          <a:xfrm rot="5400000">
            <a:off x="5260234" y="3429825"/>
            <a:ext cx="7315200" cy="455549"/>
            <a:chOff x="0" y="0"/>
            <a:chExt cx="3935972" cy="245110"/>
          </a:xfrm>
        </p:grpSpPr>
        <p:sp>
          <p:nvSpPr>
            <p:cNvPr id="12" name="Freeform 12"/>
            <p:cNvSpPr/>
            <p:nvPr/>
          </p:nvSpPr>
          <p:spPr>
            <a:xfrm>
              <a:off x="0" y="16891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13" name="Freeform 13"/>
            <p:cNvSpPr/>
            <p:nvPr/>
          </p:nvSpPr>
          <p:spPr>
            <a:xfrm>
              <a:off x="0" y="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6C851"/>
            </a:solidFill>
          </p:spPr>
        </p:sp>
      </p:grpSp>
      <p:pic>
        <p:nvPicPr>
          <p:cNvPr id="14" name="Picture 14"/>
          <p:cNvPicPr>
            <a:picLocks noChangeAspect="1"/>
          </p:cNvPicPr>
          <p:nvPr/>
        </p:nvPicPr>
        <p:blipFill>
          <a:blip r:embed="rId3"/>
          <a:srcRect r="66477"/>
          <a:stretch>
            <a:fillRect/>
          </a:stretch>
        </p:blipFill>
        <p:spPr>
          <a:xfrm>
            <a:off x="47625" y="6364628"/>
            <a:ext cx="1021736" cy="95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407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2E804D-BB72-451B-AFA2-66026C115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Restatement of learning outcomes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EFAAA-7695-4F63-A970-E3288FDA1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During this session, participants have:</a:t>
            </a:r>
          </a:p>
          <a:p>
            <a:pPr marL="0" indent="0"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identified how to create and claim value in a negotiation.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recognised the different types of interests in a negotiation and how to place a value on these.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learnt to implement a strategy to move a negotiation away from being centred around price and premium. 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 rotWithShape="1">
          <a:blip r:embed="rId2"/>
          <a:srcRect r="91591"/>
          <a:stretch>
            <a:fillRect/>
          </a:stretch>
        </p:blipFill>
        <p:spPr>
          <a:xfrm>
            <a:off x="9128464" y="-1"/>
            <a:ext cx="625136" cy="7315202"/>
          </a:xfrm>
          <a:prstGeom prst="rect">
            <a:avLst/>
          </a:prstGeom>
        </p:spPr>
      </p:pic>
      <p:grpSp>
        <p:nvGrpSpPr>
          <p:cNvPr id="11" name="Group 11"/>
          <p:cNvGrpSpPr/>
          <p:nvPr/>
        </p:nvGrpSpPr>
        <p:grpSpPr>
          <a:xfrm rot="5400000">
            <a:off x="5260234" y="3429825"/>
            <a:ext cx="7315200" cy="455549"/>
            <a:chOff x="0" y="0"/>
            <a:chExt cx="3935972" cy="245110"/>
          </a:xfrm>
        </p:grpSpPr>
        <p:sp>
          <p:nvSpPr>
            <p:cNvPr id="12" name="Freeform 12"/>
            <p:cNvSpPr/>
            <p:nvPr/>
          </p:nvSpPr>
          <p:spPr>
            <a:xfrm>
              <a:off x="0" y="16891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13" name="Freeform 13"/>
            <p:cNvSpPr/>
            <p:nvPr/>
          </p:nvSpPr>
          <p:spPr>
            <a:xfrm>
              <a:off x="0" y="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6C851"/>
            </a:solidFill>
          </p:spPr>
        </p:sp>
      </p:grpSp>
      <p:pic>
        <p:nvPicPr>
          <p:cNvPr id="14" name="Picture 14"/>
          <p:cNvPicPr>
            <a:picLocks noChangeAspect="1"/>
          </p:cNvPicPr>
          <p:nvPr/>
        </p:nvPicPr>
        <p:blipFill>
          <a:blip r:embed="rId3"/>
          <a:srcRect r="66477"/>
          <a:stretch>
            <a:fillRect/>
          </a:stretch>
        </p:blipFill>
        <p:spPr>
          <a:xfrm>
            <a:off x="47625" y="6364628"/>
            <a:ext cx="1021736" cy="95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55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2E804D-BB72-451B-AFA2-66026C115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Learning outcomes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AEFAAA-7695-4F63-A970-E3288FDA1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By the end of this session, participants will be able to:</a:t>
            </a:r>
          </a:p>
          <a:p>
            <a:pPr marL="0" indent="0"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identify how to create and claim value in a negotiation.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recognise the different types of interests in a negotiation and how to place a value on these.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implement a strategy to move a negotiation away from being centred around price and premium 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 rotWithShape="1">
          <a:blip r:embed="rId2"/>
          <a:srcRect r="91591"/>
          <a:stretch>
            <a:fillRect/>
          </a:stretch>
        </p:blipFill>
        <p:spPr>
          <a:xfrm>
            <a:off x="9128464" y="-1"/>
            <a:ext cx="625136" cy="7315202"/>
          </a:xfrm>
          <a:prstGeom prst="rect">
            <a:avLst/>
          </a:prstGeom>
        </p:spPr>
      </p:pic>
      <p:grpSp>
        <p:nvGrpSpPr>
          <p:cNvPr id="11" name="Group 11"/>
          <p:cNvGrpSpPr/>
          <p:nvPr/>
        </p:nvGrpSpPr>
        <p:grpSpPr>
          <a:xfrm rot="5400000">
            <a:off x="5260234" y="3429825"/>
            <a:ext cx="7315200" cy="455549"/>
            <a:chOff x="0" y="0"/>
            <a:chExt cx="3935972" cy="245110"/>
          </a:xfrm>
        </p:grpSpPr>
        <p:sp>
          <p:nvSpPr>
            <p:cNvPr id="12" name="Freeform 12"/>
            <p:cNvSpPr/>
            <p:nvPr/>
          </p:nvSpPr>
          <p:spPr>
            <a:xfrm>
              <a:off x="0" y="16891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13" name="Freeform 13"/>
            <p:cNvSpPr/>
            <p:nvPr/>
          </p:nvSpPr>
          <p:spPr>
            <a:xfrm>
              <a:off x="0" y="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6C851"/>
            </a:solidFill>
          </p:spPr>
        </p:sp>
      </p:grpSp>
      <p:pic>
        <p:nvPicPr>
          <p:cNvPr id="14" name="Picture 14"/>
          <p:cNvPicPr>
            <a:picLocks noChangeAspect="1"/>
          </p:cNvPicPr>
          <p:nvPr/>
        </p:nvPicPr>
        <p:blipFill>
          <a:blip r:embed="rId3"/>
          <a:srcRect r="66477"/>
          <a:stretch>
            <a:fillRect/>
          </a:stretch>
        </p:blipFill>
        <p:spPr>
          <a:xfrm>
            <a:off x="47625" y="6364628"/>
            <a:ext cx="1021736" cy="9505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8305800" cy="1143000"/>
          </a:xfrm>
        </p:spPr>
        <p:txBody>
          <a:bodyPr>
            <a:normAutofit/>
          </a:bodyPr>
          <a:lstStyle/>
          <a:p>
            <a:pPr algn="l"/>
            <a:r>
              <a:rPr lang="en-GB" sz="4400" b="1" dirty="0"/>
              <a:t>Style: positional v interest-based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0EDC00-1870-4841-869D-7E0A56D70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252" y="1981200"/>
            <a:ext cx="8194948" cy="4724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Positional negotiation is reaching a compromise on two initial positions: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/>
              <a:t>adversarial in nature.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/>
              <a:t>neither party feels fully satisfied after making concessions.  </a:t>
            </a:r>
          </a:p>
          <a:p>
            <a:pPr marL="393192" lvl="1" indent="0"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Interest-based (integrative) negotiation is assessing each party´s interests and then finding a solution: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/>
              <a:t>based on collaboration.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/>
              <a:t>neither party has to give up their interests. 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800" dirty="0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rcRect r="66477"/>
          <a:stretch>
            <a:fillRect/>
          </a:stretch>
        </p:blipFill>
        <p:spPr>
          <a:xfrm>
            <a:off x="8475345" y="6364628"/>
            <a:ext cx="1021736" cy="950572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/>
          </p:cNvPicPr>
          <p:nvPr/>
        </p:nvPicPr>
        <p:blipFill rotWithShape="1">
          <a:blip r:embed="rId3"/>
          <a:srcRect t="798" r="88376"/>
          <a:stretch>
            <a:fillRect/>
          </a:stretch>
        </p:blipFill>
        <p:spPr>
          <a:xfrm rot="-10800000">
            <a:off x="-76200" y="-2"/>
            <a:ext cx="864122" cy="7315201"/>
          </a:xfrm>
          <a:prstGeom prst="rect">
            <a:avLst/>
          </a:prstGeom>
        </p:spPr>
      </p:pic>
      <p:grpSp>
        <p:nvGrpSpPr>
          <p:cNvPr id="5" name="Group 3"/>
          <p:cNvGrpSpPr/>
          <p:nvPr/>
        </p:nvGrpSpPr>
        <p:grpSpPr>
          <a:xfrm rot="5400000">
            <a:off x="-2651429" y="3429825"/>
            <a:ext cx="7315200" cy="455549"/>
            <a:chOff x="0" y="0"/>
            <a:chExt cx="3935972" cy="245110"/>
          </a:xfrm>
        </p:grpSpPr>
        <p:sp>
          <p:nvSpPr>
            <p:cNvPr id="6" name="Freeform 4"/>
            <p:cNvSpPr/>
            <p:nvPr/>
          </p:nvSpPr>
          <p:spPr>
            <a:xfrm>
              <a:off x="0" y="16891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7" name="Freeform 5"/>
            <p:cNvSpPr/>
            <p:nvPr/>
          </p:nvSpPr>
          <p:spPr>
            <a:xfrm>
              <a:off x="0" y="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28AD18"/>
            </a:solidFill>
          </p:spPr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8305800" cy="1173162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Value: creating it and claiming it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0EDC00-1870-4841-869D-7E0A56D70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252" y="1219200"/>
            <a:ext cx="8194948" cy="5486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The ICAP questioning process is an effective tool: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b="1" dirty="0"/>
              <a:t>Interests</a:t>
            </a:r>
            <a:r>
              <a:rPr lang="en-GB" sz="2400" dirty="0"/>
              <a:t>: what are their objectives and concerns?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b="1" dirty="0"/>
              <a:t>Constraints: </a:t>
            </a:r>
            <a:r>
              <a:rPr lang="en-GB" sz="2400" dirty="0"/>
              <a:t>find out where they are least flexible and 	most flexible. 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b="1" dirty="0"/>
              <a:t>Alternatives: </a:t>
            </a:r>
            <a:r>
              <a:rPr lang="en-GB" sz="2400" dirty="0"/>
              <a:t>you should avoid in the early stages asking 	what alternative proposals they have.  Ask open 	questions.  For example, “what´s your perspective on the 	market at the moment?” </a:t>
            </a:r>
          </a:p>
          <a:p>
            <a:pPr marL="0" indent="0">
              <a:buNone/>
            </a:pPr>
            <a:r>
              <a:rPr lang="en-GB" sz="2400" b="1" dirty="0"/>
              <a:t>	Perspectives: </a:t>
            </a:r>
            <a:r>
              <a:rPr lang="en-GB" sz="2400" dirty="0"/>
              <a:t>what is their historic relationship with you 	and how do they view your potential offering?</a:t>
            </a:r>
          </a:p>
          <a:p>
            <a:pPr marL="0" indent="0"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Ask more “why” than “what”.  Ask more than state. 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rcRect r="66477"/>
          <a:stretch>
            <a:fillRect/>
          </a:stretch>
        </p:blipFill>
        <p:spPr>
          <a:xfrm>
            <a:off x="8475345" y="6364628"/>
            <a:ext cx="1021736" cy="950572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/>
          </p:cNvPicPr>
          <p:nvPr/>
        </p:nvPicPr>
        <p:blipFill rotWithShape="1">
          <a:blip r:embed="rId3"/>
          <a:srcRect t="798" r="88376"/>
          <a:stretch>
            <a:fillRect/>
          </a:stretch>
        </p:blipFill>
        <p:spPr>
          <a:xfrm rot="-10800000">
            <a:off x="-76200" y="-2"/>
            <a:ext cx="864122" cy="7315201"/>
          </a:xfrm>
          <a:prstGeom prst="rect">
            <a:avLst/>
          </a:prstGeom>
        </p:spPr>
      </p:pic>
      <p:grpSp>
        <p:nvGrpSpPr>
          <p:cNvPr id="5" name="Group 3"/>
          <p:cNvGrpSpPr/>
          <p:nvPr/>
        </p:nvGrpSpPr>
        <p:grpSpPr>
          <a:xfrm rot="5400000">
            <a:off x="-2651429" y="3429825"/>
            <a:ext cx="7315200" cy="455549"/>
            <a:chOff x="0" y="0"/>
            <a:chExt cx="3935972" cy="245110"/>
          </a:xfrm>
        </p:grpSpPr>
        <p:sp>
          <p:nvSpPr>
            <p:cNvPr id="6" name="Freeform 4"/>
            <p:cNvSpPr/>
            <p:nvPr/>
          </p:nvSpPr>
          <p:spPr>
            <a:xfrm>
              <a:off x="0" y="16891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7" name="Freeform 5"/>
            <p:cNvSpPr/>
            <p:nvPr/>
          </p:nvSpPr>
          <p:spPr>
            <a:xfrm>
              <a:off x="0" y="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28AD18"/>
            </a:solidFill>
          </p:spPr>
        </p:sp>
      </p:grpSp>
    </p:spTree>
    <p:extLst>
      <p:ext uri="{BB962C8B-B14F-4D97-AF65-F5344CB8AC3E}">
        <p14:creationId xmlns:p14="http://schemas.microsoft.com/office/powerpoint/2010/main" val="1247559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8305800" cy="1173162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The fundamental base 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0EDC00-1870-4841-869D-7E0A56D70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252" y="1600200"/>
            <a:ext cx="8194948" cy="51054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BATNA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Reservation Point.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ZOPA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Interests: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common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distributed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Integrative</a:t>
            </a:r>
          </a:p>
          <a:p>
            <a:pPr marL="0" indent="0"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Leave distributed to the end!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2000" dirty="0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3"/>
          <a:srcRect r="66477"/>
          <a:stretch>
            <a:fillRect/>
          </a:stretch>
        </p:blipFill>
        <p:spPr>
          <a:xfrm>
            <a:off x="8475345" y="6364628"/>
            <a:ext cx="1021736" cy="950572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/>
          </p:cNvPicPr>
          <p:nvPr/>
        </p:nvPicPr>
        <p:blipFill rotWithShape="1">
          <a:blip r:embed="rId4"/>
          <a:srcRect t="798" r="88376"/>
          <a:stretch>
            <a:fillRect/>
          </a:stretch>
        </p:blipFill>
        <p:spPr>
          <a:xfrm rot="-10800000">
            <a:off x="-76200" y="-2"/>
            <a:ext cx="864122" cy="7315201"/>
          </a:xfrm>
          <a:prstGeom prst="rect">
            <a:avLst/>
          </a:prstGeom>
        </p:spPr>
      </p:pic>
      <p:grpSp>
        <p:nvGrpSpPr>
          <p:cNvPr id="5" name="Group 3"/>
          <p:cNvGrpSpPr/>
          <p:nvPr/>
        </p:nvGrpSpPr>
        <p:grpSpPr>
          <a:xfrm rot="5400000">
            <a:off x="-2651429" y="3429825"/>
            <a:ext cx="7315200" cy="455549"/>
            <a:chOff x="0" y="0"/>
            <a:chExt cx="3935972" cy="245110"/>
          </a:xfrm>
        </p:grpSpPr>
        <p:sp>
          <p:nvSpPr>
            <p:cNvPr id="6" name="Freeform 4"/>
            <p:cNvSpPr/>
            <p:nvPr/>
          </p:nvSpPr>
          <p:spPr>
            <a:xfrm>
              <a:off x="0" y="16891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7" name="Freeform 5"/>
            <p:cNvSpPr/>
            <p:nvPr/>
          </p:nvSpPr>
          <p:spPr>
            <a:xfrm>
              <a:off x="0" y="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28AD18"/>
            </a:solidFill>
          </p:spPr>
        </p:sp>
      </p:grpSp>
    </p:spTree>
    <p:extLst>
      <p:ext uri="{BB962C8B-B14F-4D97-AF65-F5344CB8AC3E}">
        <p14:creationId xmlns:p14="http://schemas.microsoft.com/office/powerpoint/2010/main" val="1525342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8305800" cy="117316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Proposals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0EDC00-1870-4841-869D-7E0A56D70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252" y="1600200"/>
            <a:ext cx="8194948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MESO = Multiple Equivalent Simultaneous Offers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This only work where there are multiple issues being negotiated.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Provides control to your partner and allows you to see what their true values and priorities are: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/>
              <a:t>preferences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/>
              <a:t>interests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/>
              <a:t>needs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/>
              <a:t>constraints 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Each time, ask…why?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2000" dirty="0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rcRect r="66477"/>
          <a:stretch>
            <a:fillRect/>
          </a:stretch>
        </p:blipFill>
        <p:spPr>
          <a:xfrm>
            <a:off x="8475345" y="6364628"/>
            <a:ext cx="1021736" cy="950572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/>
          </p:cNvPicPr>
          <p:nvPr/>
        </p:nvPicPr>
        <p:blipFill rotWithShape="1">
          <a:blip r:embed="rId3"/>
          <a:srcRect t="798" r="88376"/>
          <a:stretch>
            <a:fillRect/>
          </a:stretch>
        </p:blipFill>
        <p:spPr>
          <a:xfrm rot="-10800000">
            <a:off x="-76200" y="-2"/>
            <a:ext cx="864122" cy="7315201"/>
          </a:xfrm>
          <a:prstGeom prst="rect">
            <a:avLst/>
          </a:prstGeom>
        </p:spPr>
      </p:pic>
      <p:grpSp>
        <p:nvGrpSpPr>
          <p:cNvPr id="5" name="Group 3"/>
          <p:cNvGrpSpPr/>
          <p:nvPr/>
        </p:nvGrpSpPr>
        <p:grpSpPr>
          <a:xfrm rot="5400000">
            <a:off x="-2651429" y="3429825"/>
            <a:ext cx="7315200" cy="455549"/>
            <a:chOff x="0" y="0"/>
            <a:chExt cx="3935972" cy="245110"/>
          </a:xfrm>
        </p:grpSpPr>
        <p:sp>
          <p:nvSpPr>
            <p:cNvPr id="6" name="Freeform 4"/>
            <p:cNvSpPr/>
            <p:nvPr/>
          </p:nvSpPr>
          <p:spPr>
            <a:xfrm>
              <a:off x="0" y="16891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7" name="Freeform 5"/>
            <p:cNvSpPr/>
            <p:nvPr/>
          </p:nvSpPr>
          <p:spPr>
            <a:xfrm>
              <a:off x="0" y="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28AD18"/>
            </a:solidFill>
          </p:spPr>
        </p:sp>
      </p:grpSp>
    </p:spTree>
    <p:extLst>
      <p:ext uri="{BB962C8B-B14F-4D97-AF65-F5344CB8AC3E}">
        <p14:creationId xmlns:p14="http://schemas.microsoft.com/office/powerpoint/2010/main" val="2070412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8305800" cy="117316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The role of Communication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0EDC00-1870-4841-869D-7E0A56D70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252" y="1600200"/>
            <a:ext cx="8194948" cy="5105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sz="2000" dirty="0"/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Who normally has “power” in the negotiation process between broker and underwriter?  Broker and client?</a:t>
            </a:r>
          </a:p>
          <a:p>
            <a:pPr marL="0" indent="0"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In “virtual” communications we need high situational awareness and to be careful of demonstrating “power” either intentionally or unintentionally.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rcRect r="66477"/>
          <a:stretch>
            <a:fillRect/>
          </a:stretch>
        </p:blipFill>
        <p:spPr>
          <a:xfrm>
            <a:off x="8475345" y="6364628"/>
            <a:ext cx="1021736" cy="950572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/>
          </p:cNvPicPr>
          <p:nvPr/>
        </p:nvPicPr>
        <p:blipFill rotWithShape="1">
          <a:blip r:embed="rId3"/>
          <a:srcRect t="798" r="88376"/>
          <a:stretch>
            <a:fillRect/>
          </a:stretch>
        </p:blipFill>
        <p:spPr>
          <a:xfrm rot="-10800000">
            <a:off x="-76200" y="-2"/>
            <a:ext cx="864122" cy="7315201"/>
          </a:xfrm>
          <a:prstGeom prst="rect">
            <a:avLst/>
          </a:prstGeom>
        </p:spPr>
      </p:pic>
      <p:grpSp>
        <p:nvGrpSpPr>
          <p:cNvPr id="5" name="Group 3"/>
          <p:cNvGrpSpPr/>
          <p:nvPr/>
        </p:nvGrpSpPr>
        <p:grpSpPr>
          <a:xfrm rot="5400000">
            <a:off x="-2651429" y="3429825"/>
            <a:ext cx="7315200" cy="455549"/>
            <a:chOff x="0" y="0"/>
            <a:chExt cx="3935972" cy="245110"/>
          </a:xfrm>
        </p:grpSpPr>
        <p:sp>
          <p:nvSpPr>
            <p:cNvPr id="6" name="Freeform 4"/>
            <p:cNvSpPr/>
            <p:nvPr/>
          </p:nvSpPr>
          <p:spPr>
            <a:xfrm>
              <a:off x="0" y="16891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7" name="Freeform 5"/>
            <p:cNvSpPr/>
            <p:nvPr/>
          </p:nvSpPr>
          <p:spPr>
            <a:xfrm>
              <a:off x="0" y="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28AD18"/>
            </a:solidFill>
          </p:spPr>
        </p:sp>
      </p:grpSp>
    </p:spTree>
    <p:extLst>
      <p:ext uri="{BB962C8B-B14F-4D97-AF65-F5344CB8AC3E}">
        <p14:creationId xmlns:p14="http://schemas.microsoft.com/office/powerpoint/2010/main" val="1282392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0EDC00-1870-4841-869D-7E0A56D70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252" y="609600"/>
            <a:ext cx="8194948" cy="6096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People are more likely to be tougher than when you met them face-to-face.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Communications online result in us losing our inhibitions.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Recognise this and adapt.  Don´t get “sucked in” to potential problems that don´t really exist in the “real” world.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If there is a history in the relationship, does the manner fit with that history?  Acknowledge and move on.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The relationship paradox and hypothetical questions.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Question: can you help me to understand why?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Likewise, we feel over-confident.  Take a reality check before engaging.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rcRect r="66477"/>
          <a:stretch>
            <a:fillRect/>
          </a:stretch>
        </p:blipFill>
        <p:spPr>
          <a:xfrm>
            <a:off x="8475345" y="6364628"/>
            <a:ext cx="1021736" cy="950572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/>
          </p:cNvPicPr>
          <p:nvPr/>
        </p:nvPicPr>
        <p:blipFill rotWithShape="1">
          <a:blip r:embed="rId3"/>
          <a:srcRect t="798" r="88376"/>
          <a:stretch>
            <a:fillRect/>
          </a:stretch>
        </p:blipFill>
        <p:spPr>
          <a:xfrm rot="-10800000">
            <a:off x="-76200" y="-2"/>
            <a:ext cx="864122" cy="7315201"/>
          </a:xfrm>
          <a:prstGeom prst="rect">
            <a:avLst/>
          </a:prstGeom>
        </p:spPr>
      </p:pic>
      <p:grpSp>
        <p:nvGrpSpPr>
          <p:cNvPr id="5" name="Group 3"/>
          <p:cNvGrpSpPr/>
          <p:nvPr/>
        </p:nvGrpSpPr>
        <p:grpSpPr>
          <a:xfrm rot="5400000">
            <a:off x="-2651429" y="3429825"/>
            <a:ext cx="7315200" cy="455549"/>
            <a:chOff x="0" y="0"/>
            <a:chExt cx="3935972" cy="245110"/>
          </a:xfrm>
        </p:grpSpPr>
        <p:sp>
          <p:nvSpPr>
            <p:cNvPr id="6" name="Freeform 4"/>
            <p:cNvSpPr/>
            <p:nvPr/>
          </p:nvSpPr>
          <p:spPr>
            <a:xfrm>
              <a:off x="0" y="16891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7" name="Freeform 5"/>
            <p:cNvSpPr/>
            <p:nvPr/>
          </p:nvSpPr>
          <p:spPr>
            <a:xfrm>
              <a:off x="0" y="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28AD18"/>
            </a:solidFill>
          </p:spPr>
        </p:sp>
      </p:grpSp>
    </p:spTree>
    <p:extLst>
      <p:ext uri="{BB962C8B-B14F-4D97-AF65-F5344CB8AC3E}">
        <p14:creationId xmlns:p14="http://schemas.microsoft.com/office/powerpoint/2010/main" val="102683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8305800" cy="117316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Showing value in communication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0EDC00-1870-4841-869D-7E0A56D70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252" y="1600200"/>
            <a:ext cx="8194948" cy="5105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The Q&amp;A style is particularly powerful.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For example: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	“As I understood it, the level of the deductible is going to 	be an issue, is that right?  If so, I can help 	with this 	issue.  I am able to …”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rcRect r="66477"/>
          <a:stretch>
            <a:fillRect/>
          </a:stretch>
        </p:blipFill>
        <p:spPr>
          <a:xfrm>
            <a:off x="8475345" y="6364628"/>
            <a:ext cx="1021736" cy="950572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/>
          </p:cNvPicPr>
          <p:nvPr/>
        </p:nvPicPr>
        <p:blipFill rotWithShape="1">
          <a:blip r:embed="rId3"/>
          <a:srcRect t="798" r="88376"/>
          <a:stretch>
            <a:fillRect/>
          </a:stretch>
        </p:blipFill>
        <p:spPr>
          <a:xfrm rot="-10800000">
            <a:off x="-76200" y="-2"/>
            <a:ext cx="864122" cy="7315201"/>
          </a:xfrm>
          <a:prstGeom prst="rect">
            <a:avLst/>
          </a:prstGeom>
        </p:spPr>
      </p:pic>
      <p:grpSp>
        <p:nvGrpSpPr>
          <p:cNvPr id="5" name="Group 3"/>
          <p:cNvGrpSpPr/>
          <p:nvPr/>
        </p:nvGrpSpPr>
        <p:grpSpPr>
          <a:xfrm rot="5400000">
            <a:off x="-2651429" y="3429825"/>
            <a:ext cx="7315200" cy="455549"/>
            <a:chOff x="0" y="0"/>
            <a:chExt cx="3935972" cy="245110"/>
          </a:xfrm>
        </p:grpSpPr>
        <p:sp>
          <p:nvSpPr>
            <p:cNvPr id="6" name="Freeform 4"/>
            <p:cNvSpPr/>
            <p:nvPr/>
          </p:nvSpPr>
          <p:spPr>
            <a:xfrm>
              <a:off x="0" y="16891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FF7E25"/>
            </a:solidFill>
          </p:spPr>
        </p:sp>
        <p:sp>
          <p:nvSpPr>
            <p:cNvPr id="7" name="Freeform 5"/>
            <p:cNvSpPr/>
            <p:nvPr/>
          </p:nvSpPr>
          <p:spPr>
            <a:xfrm>
              <a:off x="0" y="0"/>
              <a:ext cx="3935972" cy="76200"/>
            </a:xfrm>
            <a:custGeom>
              <a:avLst/>
              <a:gdLst/>
              <a:ahLst/>
              <a:cxnLst/>
              <a:rect l="l" t="t" r="r" b="b"/>
              <a:pathLst>
                <a:path w="3935972" h="76200">
                  <a:moveTo>
                    <a:pt x="0" y="0"/>
                  </a:moveTo>
                  <a:lnTo>
                    <a:pt x="3935972" y="0"/>
                  </a:lnTo>
                  <a:lnTo>
                    <a:pt x="3935972" y="76200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rgbClr val="28AD18"/>
            </a:solidFill>
          </p:spPr>
        </p:sp>
      </p:grpSp>
    </p:spTree>
    <p:extLst>
      <p:ext uri="{BB962C8B-B14F-4D97-AF65-F5344CB8AC3E}">
        <p14:creationId xmlns:p14="http://schemas.microsoft.com/office/powerpoint/2010/main" val="139923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691</Words>
  <Application>Microsoft Office PowerPoint</Application>
  <PresentationFormat>Custom</PresentationFormat>
  <Paragraphs>129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Arimo Bold Italics</vt:lpstr>
      <vt:lpstr>Arial</vt:lpstr>
      <vt:lpstr>Wingdings</vt:lpstr>
      <vt:lpstr>Calibri</vt:lpstr>
      <vt:lpstr>Office Theme</vt:lpstr>
      <vt:lpstr>PowerPoint Presentation</vt:lpstr>
      <vt:lpstr>Learning outcomes</vt:lpstr>
      <vt:lpstr>Style: positional v interest-based</vt:lpstr>
      <vt:lpstr>Value: creating it and claiming it</vt:lpstr>
      <vt:lpstr>The fundamental base </vt:lpstr>
      <vt:lpstr>Proposals</vt:lpstr>
      <vt:lpstr>The role of Communication</vt:lpstr>
      <vt:lpstr>PowerPoint Presentation</vt:lpstr>
      <vt:lpstr>Showing value in communication</vt:lpstr>
      <vt:lpstr>The grey effect</vt:lpstr>
      <vt:lpstr>Summary</vt:lpstr>
      <vt:lpstr>Restatement of learning outcomes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Upskill Presentation</dc:title>
  <dc:creator>Admin</dc:creator>
  <cp:lastModifiedBy>Jeffrey Heasman</cp:lastModifiedBy>
  <cp:revision>112</cp:revision>
  <cp:lastPrinted>2022-02-02T12:07:42Z</cp:lastPrinted>
  <dcterms:created xsi:type="dcterms:W3CDTF">2006-08-16T00:00:00Z</dcterms:created>
  <dcterms:modified xsi:type="dcterms:W3CDTF">2023-06-07T08:06:02Z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1033-11.2.0.9363</vt:lpwstr>
  </property>
</Properties>
</file>