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4" r:id="rId3"/>
    <p:sldId id="429" r:id="rId4"/>
    <p:sldId id="432" r:id="rId5"/>
    <p:sldId id="462" r:id="rId6"/>
    <p:sldId id="435" r:id="rId7"/>
    <p:sldId id="433" r:id="rId8"/>
    <p:sldId id="447" r:id="rId9"/>
    <p:sldId id="450" r:id="rId10"/>
    <p:sldId id="454" r:id="rId11"/>
    <p:sldId id="458" r:id="rId12"/>
    <p:sldId id="459" r:id="rId13"/>
    <p:sldId id="464" r:id="rId14"/>
  </p:sldIdLst>
  <p:sldSz cx="9753600" cy="7315200"/>
  <p:notesSz cx="7104063" cy="10234613"/>
  <p:embeddedFontLst>
    <p:embeddedFont>
      <p:font typeface="Arimo Bold Italics" panose="020B0604020202020204" charset="0"/>
      <p:regular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2982" autoAdjust="0"/>
  </p:normalViewPr>
  <p:slideViewPr>
    <p:cSldViewPr>
      <p:cViewPr varScale="1">
        <p:scale>
          <a:sx n="59" d="100"/>
          <a:sy n="59" d="100"/>
        </p:scale>
        <p:origin x="1392" y="48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2764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BF8380-CC9C-433E-887F-7C91DFA1F0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4CB01-8521-481B-8676-D86A63E361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EA11-F340-4072-BE39-F2C87E70F7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DA981-C2FB-419E-93E7-4956A4193F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7023-8B33-4AF1-A11F-A8A6A6ABC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85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EFD42F7-718C-4B98-AAEC-167E6DDD60A7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62" r="156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alphaModFix amt="58000"/>
          </a:blip>
          <a:srcRect l="2172" t="5660" b="21254"/>
          <a:stretch>
            <a:fillRect/>
          </a:stretch>
        </p:blipFill>
        <p:spPr>
          <a:xfrm>
            <a:off x="0" y="833"/>
            <a:ext cx="9753602" cy="73143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67736" y="503745"/>
            <a:ext cx="3885864" cy="455549"/>
            <a:chOff x="0" y="0"/>
            <a:chExt cx="2090804" cy="245110"/>
          </a:xfrm>
        </p:grpSpPr>
        <p:sp>
          <p:nvSpPr>
            <p:cNvPr id="4" name="Freeform 4"/>
            <p:cNvSpPr/>
            <p:nvPr/>
          </p:nvSpPr>
          <p:spPr>
            <a:xfrm>
              <a:off x="0" y="16891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17333" y="6159020"/>
            <a:ext cx="879013" cy="7749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6457" y="2013148"/>
            <a:ext cx="9340686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5"/>
              </a:lnSpc>
            </a:pPr>
            <a:r>
              <a:rPr lang="en-US" sz="3600" b="1" dirty="0">
                <a:solidFill>
                  <a:schemeClr val="bg1"/>
                </a:solidFill>
                <a:ea typeface="Arimo Bold Italics" panose="020B0704020202090204" charset="0"/>
                <a:cs typeface="+mn-lt"/>
              </a:rPr>
              <a:t>7 Habits of Highly Effective Negotiators in Insurance &amp; Financial Services</a:t>
            </a:r>
            <a:br>
              <a:rPr lang="en-GB" sz="3200" dirty="0"/>
            </a:br>
            <a:endParaRPr lang="en-US" sz="3600" spc="-61" dirty="0">
              <a:solidFill>
                <a:srgbClr val="FFFFFF"/>
              </a:solidFill>
              <a:latin typeface="Arimo Bold Italics" panose="020B070402020209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551880" y="3191826"/>
            <a:ext cx="10857360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cs typeface="+mn-lt"/>
              </a:rPr>
              <a:t>by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cs typeface="+mn-lt"/>
              </a:rPr>
              <a:t>Jeff Heasman MABP, PGCert CELTA, LL.B (Hons), LL.M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4621352"/>
            <a:ext cx="8593480" cy="83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Certified Practitioner Member of the Academy of Modern Applied Psychology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Member of the Association for Business Psychology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2000" y="6367218"/>
            <a:ext cx="8593480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cs typeface="+mn-lt"/>
              </a:rPr>
              <a:t>linkedin.com/in/</a:t>
            </a:r>
            <a:r>
              <a:rPr lang="en-US" sz="2400" dirty="0" err="1">
                <a:solidFill>
                  <a:srgbClr val="FFFFFF"/>
                </a:solidFill>
                <a:cs typeface="+mn-lt"/>
              </a:rPr>
              <a:t>jeffheasman</a:t>
            </a:r>
            <a:endParaRPr lang="en-US" sz="2400" dirty="0">
              <a:solidFill>
                <a:srgbClr val="FFFFFF"/>
              </a:solidFill>
              <a:cs typeface="+mn-lt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5420036"/>
            <a:ext cx="3572980" cy="455549"/>
            <a:chOff x="0" y="0"/>
            <a:chExt cx="2244365" cy="245110"/>
          </a:xfrm>
        </p:grpSpPr>
        <p:sp>
          <p:nvSpPr>
            <p:cNvPr id="14" name="Freeform 14"/>
            <p:cNvSpPr/>
            <p:nvPr/>
          </p:nvSpPr>
          <p:spPr>
            <a:xfrm>
              <a:off x="0" y="16891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B051CB-52E1-4790-8AF8-8E92FA1F4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3" y="221130"/>
            <a:ext cx="3217333" cy="8954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b="1" dirty="0"/>
              <a:t>Clear and effective communication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8975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Plain language: paraphrase complex information.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Don´t use veiled threats (unless …).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Stick to facts rather than opinions. 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The following statement expresses an opinion: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800" dirty="0"/>
              <a:t>I don’t think that is correct.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You can turn this into an observation based on fact: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800" dirty="0"/>
              <a:t>There are inconsistencies in what you have said because …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99817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1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305800" cy="990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/>
              <a:t>Honour your word</a:t>
            </a:r>
            <a:endParaRPr lang="en-US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90600"/>
            <a:ext cx="8194948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This habit really speaks for itself.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It creates a trusting and open environment.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Don´t use empty threats / ultimatums.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You must execute promises made and within the timescales agreed.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154114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305800" cy="990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/>
              <a:t>Restatement of the 7 habits</a:t>
            </a:r>
            <a:endParaRPr lang="en-US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90600"/>
            <a:ext cx="8194948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Preparation.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Seizing power. 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Controlling emotions.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Critical thinking.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Active listening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Clear and effective communication.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dirty="0"/>
              <a:t>Honouring your word.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170406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34F83-1D5B-4564-9D2B-464A8EEB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/>
              <a:t>Restatement of learning objectives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BA070-41B0-42F6-AA2D-28FEB04DA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During this session, we have:</a:t>
            </a:r>
          </a:p>
          <a:p>
            <a:pPr marL="0" lvl="0" indent="0">
              <a:buNone/>
            </a:pPr>
            <a:endParaRPr lang="en-GB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400" dirty="0"/>
              <a:t>understood the key elements of a negotiation process.</a:t>
            </a:r>
          </a:p>
          <a:p>
            <a:pPr marL="0" lvl="0" indent="0">
              <a:buNone/>
            </a:pPr>
            <a:endParaRPr lang="en-GB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400" dirty="0"/>
              <a:t>identified the 7 habits of a highly effective negotiator.  </a:t>
            </a:r>
          </a:p>
          <a:p>
            <a:pPr marL="0" lvl="0" indent="0">
              <a:buNone/>
            </a:pPr>
            <a:r>
              <a:rPr lang="en-GB" sz="2400" dirty="0"/>
              <a:t>   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400" dirty="0"/>
              <a:t>l</a:t>
            </a:r>
            <a:r>
              <a:rPr lang="en-GB" sz="2400"/>
              <a:t>earnt how to implement </a:t>
            </a:r>
            <a:r>
              <a:rPr lang="en-GB" sz="2400" dirty="0"/>
              <a:t>a strategy to negotiate with confidence in future business dealings.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9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34F83-1D5B-4564-9D2B-464A8EEB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Learning objectives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BA070-41B0-42F6-AA2D-28FEB04DA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By the end of the session, participants will be able to:</a:t>
            </a:r>
          </a:p>
          <a:p>
            <a:pPr marL="0" lvl="0" indent="0">
              <a:buNone/>
            </a:pPr>
            <a:endParaRPr lang="en-GB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400" dirty="0"/>
              <a:t>understand the key elements of a negotiation process.</a:t>
            </a:r>
          </a:p>
          <a:p>
            <a:pPr marL="0" lvl="0" indent="0">
              <a:buNone/>
            </a:pPr>
            <a:endParaRPr lang="en-GB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400" dirty="0"/>
              <a:t>identify the 7 habits of a highly effective negotiator.  </a:t>
            </a:r>
          </a:p>
          <a:p>
            <a:pPr marL="0" lvl="0" indent="0">
              <a:buNone/>
            </a:pPr>
            <a:r>
              <a:rPr lang="en-GB" sz="2400" dirty="0"/>
              <a:t>   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400" dirty="0"/>
              <a:t>implement a strategy to negotiate with confidence in future business dealings.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The 7 Habits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4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Highly effective negotiators habitually: </a:t>
            </a:r>
          </a:p>
          <a:p>
            <a:pPr marL="0" indent="0">
              <a:buNone/>
            </a:pPr>
            <a:endParaRPr lang="en-GB" sz="2400" dirty="0"/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prepare.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seize power. 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control emotions.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thinking critically.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actively listen.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communicating clearly and effectively.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honour their word.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8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b="1" dirty="0"/>
              <a:t>Preparation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7451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Recognise when the process begins.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Creating and claiming value.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To engage in integrative negotiations, you need to  identify your partner´s and your: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needs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interests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goals</a:t>
            </a:r>
          </a:p>
          <a:p>
            <a:pPr marL="457200" lvl="1" indent="0">
              <a:buNone/>
            </a:pPr>
            <a:endParaRPr lang="en-GB" sz="2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GB" sz="2400" dirty="0"/>
              <a:t>Trust is built through frequent communication and information sharing.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endParaRPr lang="en-GB" sz="5900" dirty="0"/>
          </a:p>
          <a:p>
            <a:pPr marL="0" indent="0">
              <a:buNone/>
            </a:pPr>
            <a:endParaRPr lang="en-GB" sz="4800" b="1" dirty="0"/>
          </a:p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80564" y="6670447"/>
            <a:ext cx="824154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59" y="419099"/>
            <a:ext cx="8229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BATNA.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Reservation Point.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ZOPA.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Interests: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distributed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integrative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common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2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b="1" dirty="0"/>
              <a:t>Seizing power</a:t>
            </a:r>
            <a:r>
              <a:rPr lang="en-GB" b="1" dirty="0"/>
              <a:t>, handing over control</a:t>
            </a:r>
            <a:r>
              <a:rPr lang="en-GB" sz="4400" b="1" dirty="0"/>
              <a:t>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897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Anchoring.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Negotiating by diminishing scale.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MESOs.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99817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305800" cy="990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/>
              <a:t>Controlling emotions</a:t>
            </a:r>
            <a:endParaRPr lang="en-US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90600"/>
            <a:ext cx="8194948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F5BC0EC-AB0F-C606-E8FB-2DAF1285F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17638"/>
            <a:ext cx="8001000" cy="47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9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GB" sz="4400" b="1" dirty="0"/>
              <a:t>Critical Thinking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705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Focusing on obtaining the right solution rather than trying to prove they are right. 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Not rushing the decision making process and weighing up the options. 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Verifying information (listening out for phrases like, “it is generally accepted” etc.).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Critical thinking will lead to the need to make decisions.  Each decision has four stages: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/>
              <a:t>Observe</a:t>
            </a:r>
            <a:r>
              <a:rPr lang="en-GB" sz="2400" dirty="0"/>
              <a:t>: what does the information from all sources reveal?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/>
              <a:t>Orient</a:t>
            </a:r>
            <a:r>
              <a:rPr lang="en-GB" sz="2400" dirty="0"/>
              <a:t>: analyse the information to update your situation.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/>
              <a:t>Decide</a:t>
            </a:r>
            <a:r>
              <a:rPr lang="en-GB" sz="2400" dirty="0"/>
              <a:t>: select the correct path to reach your goal.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/>
              <a:t>Act</a:t>
            </a:r>
            <a:r>
              <a:rPr lang="en-GB" sz="2400" dirty="0"/>
              <a:t>: implement the decision as soon as possible.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99817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305800" cy="990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/>
              <a:t>Active listening </a:t>
            </a:r>
            <a:endParaRPr lang="en-US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90600"/>
            <a:ext cx="8194948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4 levels of communication.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Mirror principle.  Communication is a partnership.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Don´t ghost issues in emails.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average rate of speaking is 125 words per minute.  We have the capacity to understand up to 400 words per minute.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Don´t listen to reply!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1322391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535</Words>
  <Application>Microsoft Office PowerPoint</Application>
  <PresentationFormat>Custom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Arimo Bold Italics</vt:lpstr>
      <vt:lpstr>Arial</vt:lpstr>
      <vt:lpstr>Wingdings</vt:lpstr>
      <vt:lpstr>Office Theme</vt:lpstr>
      <vt:lpstr>PowerPoint Presentation</vt:lpstr>
      <vt:lpstr>Learning objectives </vt:lpstr>
      <vt:lpstr>The 7 Habits </vt:lpstr>
      <vt:lpstr>Preparation </vt:lpstr>
      <vt:lpstr>PowerPoint Presentation</vt:lpstr>
      <vt:lpstr>Seizing power, handing over control </vt:lpstr>
      <vt:lpstr>Controlling emotions</vt:lpstr>
      <vt:lpstr>Critical Thinking </vt:lpstr>
      <vt:lpstr>Active listening </vt:lpstr>
      <vt:lpstr>Clear and effective communication</vt:lpstr>
      <vt:lpstr>Honour your word</vt:lpstr>
      <vt:lpstr>Restatement of the 7 habits</vt:lpstr>
      <vt:lpstr>Restatement of learning objectives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Upskill Presentation</dc:title>
  <dc:creator>Admin</dc:creator>
  <cp:lastModifiedBy>Jeffrey Heasman</cp:lastModifiedBy>
  <cp:revision>100</cp:revision>
  <cp:lastPrinted>2020-07-22T09:06:52Z</cp:lastPrinted>
  <dcterms:created xsi:type="dcterms:W3CDTF">2006-08-16T00:00:00Z</dcterms:created>
  <dcterms:modified xsi:type="dcterms:W3CDTF">2023-04-13T12:40:47Z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