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17"/>
  </p:notesMasterIdLst>
  <p:sldIdLst>
    <p:sldId id="256" r:id="rId2"/>
    <p:sldId id="258" r:id="rId3"/>
    <p:sldId id="262" r:id="rId4"/>
    <p:sldId id="264" r:id="rId5"/>
    <p:sldId id="265" r:id="rId6"/>
    <p:sldId id="266" r:id="rId7"/>
    <p:sldId id="267" r:id="rId8"/>
    <p:sldId id="268" r:id="rId9"/>
    <p:sldId id="272" r:id="rId10"/>
    <p:sldId id="269" r:id="rId11"/>
    <p:sldId id="260" r:id="rId12"/>
    <p:sldId id="261" r:id="rId13"/>
    <p:sldId id="263" r:id="rId14"/>
    <p:sldId id="271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4C34EA-EEDD-4C30-B109-86D96E36FA8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E384615-1B7F-468D-827C-1A147D45C62B}">
      <dgm:prSet phldrT="[Text]" custT="1"/>
      <dgm:spPr/>
      <dgm:t>
        <a:bodyPr/>
        <a:lstStyle/>
        <a:p>
          <a:r>
            <a:rPr lang="en-GB" sz="2400" dirty="0"/>
            <a:t>What brings you fulfilment?</a:t>
          </a:r>
        </a:p>
        <a:p>
          <a:r>
            <a:rPr lang="en-GB" sz="1600" dirty="0"/>
            <a:t>Sources of satisfaction/enlivenment</a:t>
          </a:r>
        </a:p>
      </dgm:t>
    </dgm:pt>
    <dgm:pt modelId="{311404FF-4FE9-4E93-A720-2AB56DE21BE5}" type="parTrans" cxnId="{7C0495E7-A6B4-48BE-8E1C-4941873D1B2D}">
      <dgm:prSet/>
      <dgm:spPr/>
      <dgm:t>
        <a:bodyPr/>
        <a:lstStyle/>
        <a:p>
          <a:endParaRPr lang="en-GB"/>
        </a:p>
      </dgm:t>
    </dgm:pt>
    <dgm:pt modelId="{0D8FBAD7-C6F8-4D10-BC0C-F9DFC34572CE}" type="sibTrans" cxnId="{7C0495E7-A6B4-48BE-8E1C-4941873D1B2D}">
      <dgm:prSet/>
      <dgm:spPr/>
      <dgm:t>
        <a:bodyPr/>
        <a:lstStyle/>
        <a:p>
          <a:endParaRPr lang="en-GB"/>
        </a:p>
      </dgm:t>
    </dgm:pt>
    <dgm:pt modelId="{5892220D-A59A-443B-B7CE-F8392A4DDD80}">
      <dgm:prSet phldrT="[Text]" custT="1"/>
      <dgm:spPr/>
      <dgm:t>
        <a:bodyPr/>
        <a:lstStyle/>
        <a:p>
          <a:r>
            <a:rPr lang="en-GB" sz="2400" dirty="0"/>
            <a:t>What work needs doing?</a:t>
          </a:r>
        </a:p>
        <a:p>
          <a:r>
            <a:rPr lang="en-GB" sz="1800" dirty="0"/>
            <a:t>Climate &amp; justice solutions</a:t>
          </a:r>
        </a:p>
      </dgm:t>
    </dgm:pt>
    <dgm:pt modelId="{8E22E565-6F1F-42F7-93EE-8FB1AFC6F7CE}" type="parTrans" cxnId="{22D2FB8D-D435-47CD-84BC-C5B450DDFFEE}">
      <dgm:prSet/>
      <dgm:spPr/>
      <dgm:t>
        <a:bodyPr/>
        <a:lstStyle/>
        <a:p>
          <a:endParaRPr lang="en-GB"/>
        </a:p>
      </dgm:t>
    </dgm:pt>
    <dgm:pt modelId="{27CAD6DD-77AA-4122-AA35-C2DAA5610314}" type="sibTrans" cxnId="{22D2FB8D-D435-47CD-84BC-C5B450DDFFEE}">
      <dgm:prSet/>
      <dgm:spPr/>
      <dgm:t>
        <a:bodyPr/>
        <a:lstStyle/>
        <a:p>
          <a:endParaRPr lang="en-GB"/>
        </a:p>
      </dgm:t>
    </dgm:pt>
    <dgm:pt modelId="{863D7DE6-3661-427E-BA04-64D4C5862EAC}">
      <dgm:prSet phldrT="[Text]" custT="1"/>
      <dgm:spPr/>
      <dgm:t>
        <a:bodyPr/>
        <a:lstStyle/>
        <a:p>
          <a:r>
            <a:rPr lang="en-GB" sz="2400" dirty="0"/>
            <a:t>What are you good at?</a:t>
          </a:r>
        </a:p>
        <a:p>
          <a:r>
            <a:rPr lang="en-GB" sz="1800" dirty="0"/>
            <a:t>Your knowledge, skills, resources &amp; networks</a:t>
          </a:r>
        </a:p>
        <a:p>
          <a:endParaRPr lang="en-GB" sz="2400" dirty="0"/>
        </a:p>
      </dgm:t>
    </dgm:pt>
    <dgm:pt modelId="{21AC2D6A-51B0-45E7-948D-7F0D5DBA4CEF}" type="parTrans" cxnId="{DF4BB766-40BF-44CE-9457-BBC033E1725E}">
      <dgm:prSet/>
      <dgm:spPr/>
      <dgm:t>
        <a:bodyPr/>
        <a:lstStyle/>
        <a:p>
          <a:endParaRPr lang="en-GB"/>
        </a:p>
      </dgm:t>
    </dgm:pt>
    <dgm:pt modelId="{954BC86A-B9A3-431F-9D48-96EC72FF1429}" type="sibTrans" cxnId="{DF4BB766-40BF-44CE-9457-BBC033E1725E}">
      <dgm:prSet/>
      <dgm:spPr/>
      <dgm:t>
        <a:bodyPr/>
        <a:lstStyle/>
        <a:p>
          <a:endParaRPr lang="en-GB"/>
        </a:p>
      </dgm:t>
    </dgm:pt>
    <dgm:pt modelId="{271B5D1F-351F-4F76-9C35-10EB8FE5747F}" type="pres">
      <dgm:prSet presAssocID="{644C34EA-EEDD-4C30-B109-86D96E36FA8E}" presName="compositeShape" presStyleCnt="0">
        <dgm:presLayoutVars>
          <dgm:chMax val="7"/>
          <dgm:dir/>
          <dgm:resizeHandles val="exact"/>
        </dgm:presLayoutVars>
      </dgm:prSet>
      <dgm:spPr/>
    </dgm:pt>
    <dgm:pt modelId="{07B070D7-F8DB-4B5C-B9AF-F5ABE4A91623}" type="pres">
      <dgm:prSet presAssocID="{6E384615-1B7F-468D-827C-1A147D45C62B}" presName="circ1" presStyleLbl="vennNode1" presStyleIdx="0" presStyleCnt="3"/>
      <dgm:spPr/>
    </dgm:pt>
    <dgm:pt modelId="{E921395D-74B1-416B-8146-2DDB7DA3E87F}" type="pres">
      <dgm:prSet presAssocID="{6E384615-1B7F-468D-827C-1A147D45C62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E405A2E-8069-4FEC-AD42-FDD9442096C3}" type="pres">
      <dgm:prSet presAssocID="{5892220D-A59A-443B-B7CE-F8392A4DDD80}" presName="circ2" presStyleLbl="vennNode1" presStyleIdx="1" presStyleCnt="3" custLinFactNeighborX="32" custLinFactNeighborY="-683"/>
      <dgm:spPr/>
    </dgm:pt>
    <dgm:pt modelId="{2A707D98-594A-49D4-8A9E-5EBF9DE7362F}" type="pres">
      <dgm:prSet presAssocID="{5892220D-A59A-443B-B7CE-F8392A4DDD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0C1B6E3-BE0E-4C29-815C-9CBC4A70D5D5}" type="pres">
      <dgm:prSet presAssocID="{863D7DE6-3661-427E-BA04-64D4C5862EAC}" presName="circ3" presStyleLbl="vennNode1" presStyleIdx="2" presStyleCnt="3" custLinFactNeighborX="855" custLinFactNeighborY="2083"/>
      <dgm:spPr/>
    </dgm:pt>
    <dgm:pt modelId="{F4906653-6CB0-454A-A0A6-4908E241DFB0}" type="pres">
      <dgm:prSet presAssocID="{863D7DE6-3661-427E-BA04-64D4C5862EA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41F5D1B-E6F8-4AEB-81BB-51E6EF46BED8}" type="presOf" srcId="{863D7DE6-3661-427E-BA04-64D4C5862EAC}" destId="{F4906653-6CB0-454A-A0A6-4908E241DFB0}" srcOrd="1" destOrd="0" presId="urn:microsoft.com/office/officeart/2005/8/layout/venn1"/>
    <dgm:cxn modelId="{6E2FC32D-C54E-43B2-9016-DD8624AC529F}" type="presOf" srcId="{863D7DE6-3661-427E-BA04-64D4C5862EAC}" destId="{50C1B6E3-BE0E-4C29-815C-9CBC4A70D5D5}" srcOrd="0" destOrd="0" presId="urn:microsoft.com/office/officeart/2005/8/layout/venn1"/>
    <dgm:cxn modelId="{AA685538-498C-4ED5-86D3-507DAB9DCC7C}" type="presOf" srcId="{6E384615-1B7F-468D-827C-1A147D45C62B}" destId="{E921395D-74B1-416B-8146-2DDB7DA3E87F}" srcOrd="1" destOrd="0" presId="urn:microsoft.com/office/officeart/2005/8/layout/venn1"/>
    <dgm:cxn modelId="{DF4BB766-40BF-44CE-9457-BBC033E1725E}" srcId="{644C34EA-EEDD-4C30-B109-86D96E36FA8E}" destId="{863D7DE6-3661-427E-BA04-64D4C5862EAC}" srcOrd="2" destOrd="0" parTransId="{21AC2D6A-51B0-45E7-948D-7F0D5DBA4CEF}" sibTransId="{954BC86A-B9A3-431F-9D48-96EC72FF1429}"/>
    <dgm:cxn modelId="{02F8CA54-FC07-4FA8-B08A-329D31EE180D}" type="presOf" srcId="{5892220D-A59A-443B-B7CE-F8392A4DDD80}" destId="{7E405A2E-8069-4FEC-AD42-FDD9442096C3}" srcOrd="0" destOrd="0" presId="urn:microsoft.com/office/officeart/2005/8/layout/venn1"/>
    <dgm:cxn modelId="{787D0E59-52CB-470C-9F50-C7C2952F1798}" type="presOf" srcId="{5892220D-A59A-443B-B7CE-F8392A4DDD80}" destId="{2A707D98-594A-49D4-8A9E-5EBF9DE7362F}" srcOrd="1" destOrd="0" presId="urn:microsoft.com/office/officeart/2005/8/layout/venn1"/>
    <dgm:cxn modelId="{22D2FB8D-D435-47CD-84BC-C5B450DDFFEE}" srcId="{644C34EA-EEDD-4C30-B109-86D96E36FA8E}" destId="{5892220D-A59A-443B-B7CE-F8392A4DDD80}" srcOrd="1" destOrd="0" parTransId="{8E22E565-6F1F-42F7-93EE-8FB1AFC6F7CE}" sibTransId="{27CAD6DD-77AA-4122-AA35-C2DAA5610314}"/>
    <dgm:cxn modelId="{265BDB97-2998-4BC0-ABC3-44339C412B0D}" type="presOf" srcId="{6E384615-1B7F-468D-827C-1A147D45C62B}" destId="{07B070D7-F8DB-4B5C-B9AF-F5ABE4A91623}" srcOrd="0" destOrd="0" presId="urn:microsoft.com/office/officeart/2005/8/layout/venn1"/>
    <dgm:cxn modelId="{1969BFC3-B500-41E7-A66D-2EBA3427F106}" type="presOf" srcId="{644C34EA-EEDD-4C30-B109-86D96E36FA8E}" destId="{271B5D1F-351F-4F76-9C35-10EB8FE5747F}" srcOrd="0" destOrd="0" presId="urn:microsoft.com/office/officeart/2005/8/layout/venn1"/>
    <dgm:cxn modelId="{7C0495E7-A6B4-48BE-8E1C-4941873D1B2D}" srcId="{644C34EA-EEDD-4C30-B109-86D96E36FA8E}" destId="{6E384615-1B7F-468D-827C-1A147D45C62B}" srcOrd="0" destOrd="0" parTransId="{311404FF-4FE9-4E93-A720-2AB56DE21BE5}" sibTransId="{0D8FBAD7-C6F8-4D10-BC0C-F9DFC34572CE}"/>
    <dgm:cxn modelId="{031828CC-4A96-465E-981D-321116B26DDA}" type="presParOf" srcId="{271B5D1F-351F-4F76-9C35-10EB8FE5747F}" destId="{07B070D7-F8DB-4B5C-B9AF-F5ABE4A91623}" srcOrd="0" destOrd="0" presId="urn:microsoft.com/office/officeart/2005/8/layout/venn1"/>
    <dgm:cxn modelId="{FAF0B933-1AA4-4363-949E-4658F82A8B33}" type="presParOf" srcId="{271B5D1F-351F-4F76-9C35-10EB8FE5747F}" destId="{E921395D-74B1-416B-8146-2DDB7DA3E87F}" srcOrd="1" destOrd="0" presId="urn:microsoft.com/office/officeart/2005/8/layout/venn1"/>
    <dgm:cxn modelId="{7686604B-1915-4434-9873-81C0442A9EF5}" type="presParOf" srcId="{271B5D1F-351F-4F76-9C35-10EB8FE5747F}" destId="{7E405A2E-8069-4FEC-AD42-FDD9442096C3}" srcOrd="2" destOrd="0" presId="urn:microsoft.com/office/officeart/2005/8/layout/venn1"/>
    <dgm:cxn modelId="{D0734082-E22B-4D6F-9C98-5CB3E6BEDADE}" type="presParOf" srcId="{271B5D1F-351F-4F76-9C35-10EB8FE5747F}" destId="{2A707D98-594A-49D4-8A9E-5EBF9DE7362F}" srcOrd="3" destOrd="0" presId="urn:microsoft.com/office/officeart/2005/8/layout/venn1"/>
    <dgm:cxn modelId="{B4AA273B-9BDF-4107-9731-82BEE6CF428B}" type="presParOf" srcId="{271B5D1F-351F-4F76-9C35-10EB8FE5747F}" destId="{50C1B6E3-BE0E-4C29-815C-9CBC4A70D5D5}" srcOrd="4" destOrd="0" presId="urn:microsoft.com/office/officeart/2005/8/layout/venn1"/>
    <dgm:cxn modelId="{63BB8907-104D-4673-B0D4-C79C2FFC2EC9}" type="presParOf" srcId="{271B5D1F-351F-4F76-9C35-10EB8FE5747F}" destId="{F4906653-6CB0-454A-A0A6-4908E241DFB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070D7-F8DB-4B5C-B9AF-F5ABE4A91623}">
      <dsp:nvSpPr>
        <dsp:cNvPr id="0" name=""/>
        <dsp:cNvSpPr/>
      </dsp:nvSpPr>
      <dsp:spPr>
        <a:xfrm>
          <a:off x="2265015" y="73036"/>
          <a:ext cx="3505747" cy="35057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What brings you fulfilment?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Sources of satisfaction/enlivenment</a:t>
          </a:r>
        </a:p>
      </dsp:txBody>
      <dsp:txXfrm>
        <a:off x="2732448" y="686542"/>
        <a:ext cx="2570881" cy="1577586"/>
      </dsp:txXfrm>
    </dsp:sp>
    <dsp:sp modelId="{7E405A2E-8069-4FEC-AD42-FDD9442096C3}">
      <dsp:nvSpPr>
        <dsp:cNvPr id="0" name=""/>
        <dsp:cNvSpPr/>
      </dsp:nvSpPr>
      <dsp:spPr>
        <a:xfrm>
          <a:off x="3531127" y="2240184"/>
          <a:ext cx="3505747" cy="35057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What work needs doing?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Climate &amp; justice solutions</a:t>
          </a:r>
        </a:p>
      </dsp:txBody>
      <dsp:txXfrm>
        <a:off x="4603302" y="3145835"/>
        <a:ext cx="2103448" cy="1928160"/>
      </dsp:txXfrm>
    </dsp:sp>
    <dsp:sp modelId="{50C1B6E3-BE0E-4C29-815C-9CBC4A70D5D5}">
      <dsp:nvSpPr>
        <dsp:cNvPr id="0" name=""/>
        <dsp:cNvSpPr/>
      </dsp:nvSpPr>
      <dsp:spPr>
        <a:xfrm>
          <a:off x="1029999" y="2337153"/>
          <a:ext cx="3505747" cy="35057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What are you good at?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Your knowledge, skills, resources &amp; networks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/>
        </a:p>
      </dsp:txBody>
      <dsp:txXfrm>
        <a:off x="1360123" y="3242804"/>
        <a:ext cx="2103448" cy="1928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B1CC3-CBDD-462B-9B4D-A3B4BA761CA7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BBB3E-0DD4-4AD8-83F0-3826ED9AC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17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A7B1-43D8-4567-84C2-61A708E5268B}" type="datetime1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3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5458-5700-44E1-BDAB-3913A7FFF24D}" type="datetime1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70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AC68-2DEC-46DF-B304-79DF9A948E44}" type="datetime1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6542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69B0-C224-4999-9420-8C29DA6A0750}" type="datetime1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856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3F49-2204-4DB8-9701-BB8ABA86FA27}" type="datetime1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7443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F204-3A77-4355-9EC9-8AF62768957B}" type="datetime1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352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1EA07-DBB0-4FC0-9316-A6B9632DE8AC}" type="datetime1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369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556E-52DF-4036-9282-F69DB1006C85}" type="datetime1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72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146E-CE27-493E-AFB7-B3C0CF69774D}" type="datetime1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8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2ACA-1F86-4BD2-B373-6C938ACD4B5D}" type="datetime1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16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3F88F-7A84-4A27-9D84-92A566CF1F4B}" type="datetime1">
              <a:rPr lang="en-GB" smtClean="0"/>
              <a:t>18/01/2023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061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E45E-B644-41E1-A429-36AB6DC93309}" type="datetime1">
              <a:rPr lang="en-GB" smtClean="0"/>
              <a:t>18/01/2023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7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E5ED-7B65-4A5E-B991-37E95E8A6EDA}" type="datetime1">
              <a:rPr lang="en-GB" smtClean="0"/>
              <a:t>18/01/2023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5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B2E1-C4E7-41E8-8889-C096591DFAE7}" type="datetime1">
              <a:rPr lang="en-GB" smtClean="0"/>
              <a:t>18/01/2023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98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9F85-D018-4CE1-BD78-4E6A28EB970E}" type="datetime1">
              <a:rPr lang="en-GB" smtClean="0"/>
              <a:t>18/01/2023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91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7E58-5FF7-447B-AE02-E73C108A7796}" type="datetime1">
              <a:rPr lang="en-GB" smtClean="0"/>
              <a:t>18/01/2023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057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23365-6C9D-48D0-8DBC-8A5E82B74262}" type="datetime1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Winchester Action on Climate Change Ltd. (WinACC)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707F29A-FF56-4895-9384-C95A58B86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56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contactus@winacc.org.uk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rsa.org/video/animates/rsa-minimate/2020/climate-change-future-humanit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6771-603F-2F3B-AF21-2B95DC460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999460"/>
            <a:ext cx="5698067" cy="4479852"/>
          </a:xfrm>
        </p:spPr>
        <p:txBody>
          <a:bodyPr anchor="ctr">
            <a:normAutofit/>
          </a:bodyPr>
          <a:lstStyle/>
          <a:p>
            <a:pPr algn="l"/>
            <a:r>
              <a:rPr lang="en-GB" dirty="0"/>
              <a:t>Winchester Action on the Climate Crisis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CF781-E2FD-3C74-45DD-6AFBD31DC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4735" y="999460"/>
            <a:ext cx="3558208" cy="4479852"/>
          </a:xfrm>
        </p:spPr>
        <p:txBody>
          <a:bodyPr anchor="ctr">
            <a:normAutofit/>
          </a:bodyPr>
          <a:lstStyle/>
          <a:p>
            <a:pPr algn="l"/>
            <a:r>
              <a:rPr lang="en-GB" sz="2000" dirty="0">
                <a:solidFill>
                  <a:schemeClr val="tx2"/>
                </a:solidFill>
              </a:rPr>
              <a:t>The Insurance Institute of Southampton</a:t>
            </a:r>
            <a:r>
              <a:rPr lang="en-GB" sz="2000" dirty="0"/>
              <a:t> </a:t>
            </a:r>
          </a:p>
          <a:p>
            <a:pPr algn="l"/>
            <a:endParaRPr lang="en-GB" sz="2000" dirty="0"/>
          </a:p>
          <a:p>
            <a:pPr algn="l"/>
            <a:endParaRPr lang="en-GB" sz="2000" dirty="0"/>
          </a:p>
          <a:p>
            <a:pPr algn="l"/>
            <a:endParaRPr lang="en-GB" sz="2000" dirty="0"/>
          </a:p>
          <a:p>
            <a:pPr algn="l"/>
            <a:r>
              <a:rPr lang="en-GB" sz="2000" dirty="0">
                <a:solidFill>
                  <a:schemeClr val="tx2"/>
                </a:solidFill>
              </a:rPr>
              <a:t>Sustainability Webinar</a:t>
            </a:r>
          </a:p>
          <a:p>
            <a:pPr algn="l"/>
            <a:endParaRPr lang="en-GB" sz="2000" dirty="0"/>
          </a:p>
          <a:p>
            <a:pPr algn="l"/>
            <a:endParaRPr lang="en-GB" sz="2000" dirty="0"/>
          </a:p>
          <a:p>
            <a:pPr algn="l"/>
            <a:endParaRPr lang="en-GB" sz="2000" dirty="0"/>
          </a:p>
          <a:p>
            <a:pPr algn="l"/>
            <a:r>
              <a:rPr lang="en-GB" sz="2000" dirty="0">
                <a:solidFill>
                  <a:schemeClr val="tx2"/>
                </a:solidFill>
              </a:rPr>
              <a:t>16 January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6254BD-1D14-F19D-96FF-0DBB4E9F5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</p:spTree>
    <p:extLst>
      <p:ext uri="{BB962C8B-B14F-4D97-AF65-F5344CB8AC3E}">
        <p14:creationId xmlns:p14="http://schemas.microsoft.com/office/powerpoint/2010/main" val="250103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CF468-5B0D-65D2-4E93-4864F8C56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17" y="278559"/>
            <a:ext cx="8825885" cy="1000407"/>
          </a:xfrm>
        </p:spPr>
        <p:txBody>
          <a:bodyPr/>
          <a:lstStyle/>
          <a:p>
            <a:r>
              <a:rPr lang="en-GB" dirty="0"/>
              <a:t>What does all this mean for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95450-80E2-065A-BC95-21D252F12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16" y="1003852"/>
            <a:ext cx="10181783" cy="518651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GB" sz="5500" dirty="0"/>
              <a:t>“The entire insurance industry value chain of insurers, reinsurers, brokers and agents, along with insurance associations and insurance regulators have to make sustainability an integral part of their decision-making …. you have no choice, this is the only way to secure your business.</a:t>
            </a:r>
            <a:r>
              <a:rPr lang="en-GB" sz="4900" dirty="0"/>
              <a:t>”</a:t>
            </a:r>
          </a:p>
          <a:p>
            <a:pPr marL="0" indent="0">
              <a:buNone/>
            </a:pPr>
            <a:endParaRPr lang="en-GB" sz="3700" dirty="0"/>
          </a:p>
          <a:p>
            <a:r>
              <a:rPr lang="en-GB" sz="4900" dirty="0"/>
              <a:t>The ABI Climate Change Roadmap’s Pillar Four – </a:t>
            </a:r>
            <a:r>
              <a:rPr lang="en-GB" sz="4900" i="1" dirty="0"/>
              <a:t>Helping Society Adapt</a:t>
            </a:r>
            <a:r>
              <a:rPr lang="en-GB" sz="4900" dirty="0"/>
              <a:t> – refers to key ‘touchpoints’ with customers, clients and stakeholders – making these as sustainable as possible.</a:t>
            </a:r>
          </a:p>
          <a:p>
            <a:r>
              <a:rPr lang="en-GB" sz="4900" dirty="0"/>
              <a:t>It refers to some examples: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4900" dirty="0"/>
              <a:t>ABI member firms offering homeowners chance to install Property Flood Resilience measures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4900" dirty="0"/>
              <a:t>Pension providers integrating climate change and ESG factors into default funds and developing tailored sustainable funds; ESG online tools and calculators to aid informed decisions about carbon impact of investments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4900" dirty="0"/>
              <a:t>Tailored insurance products for Electric Vehicles; incentives for sustainable driving within motor insurance policies; incorporating ‘Green Parts’ when settling motor claims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4900" dirty="0"/>
              <a:t>Providing tailored information on EPC ratings and how homes may be made more energy efficient; provision of smart devices/sensors to help in energy reduction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4900" dirty="0"/>
              <a:t>Risk management tools aimed at SME customers.</a:t>
            </a:r>
          </a:p>
          <a:p>
            <a:endParaRPr lang="en-GB" sz="2100" dirty="0">
              <a:solidFill>
                <a:schemeClr val="accent1"/>
              </a:solidFill>
            </a:endParaRPr>
          </a:p>
          <a:p>
            <a:r>
              <a:rPr lang="en-GB" sz="6200">
                <a:solidFill>
                  <a:schemeClr val="accent1"/>
                </a:solidFill>
              </a:rPr>
              <a:t>But sustainability </a:t>
            </a:r>
            <a:r>
              <a:rPr lang="en-GB" sz="6200" dirty="0">
                <a:solidFill>
                  <a:schemeClr val="accent1"/>
                </a:solidFill>
              </a:rPr>
              <a:t>ought to be embedded in your everyday jobs, lives, thinking.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DEC3B-7607-0C79-CDF8-15AF0CAB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</p:spTree>
    <p:extLst>
      <p:ext uri="{BB962C8B-B14F-4D97-AF65-F5344CB8AC3E}">
        <p14:creationId xmlns:p14="http://schemas.microsoft.com/office/powerpoint/2010/main" val="1480734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3DFCDB-0EAB-CB6A-5E69-7E315A0E5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2" y="303144"/>
            <a:ext cx="8727350" cy="800100"/>
          </a:xfrm>
        </p:spPr>
        <p:txBody>
          <a:bodyPr/>
          <a:lstStyle/>
          <a:p>
            <a:r>
              <a:rPr lang="en-US" dirty="0"/>
              <a:t>What does this mean for you?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249837-F6EF-3580-60C2-1761DF56E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Winchester Action on Climate Change Ltd. (</a:t>
            </a:r>
            <a:r>
              <a:rPr lang="en-US" dirty="0" err="1"/>
              <a:t>WinACC</a:t>
            </a:r>
            <a:r>
              <a:rPr lang="en-US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120D14-3A44-C91C-4AAA-9A6CA9668E86}"/>
              </a:ext>
            </a:extLst>
          </p:cNvPr>
          <p:cNvSpPr txBox="1"/>
          <p:nvPr/>
        </p:nvSpPr>
        <p:spPr>
          <a:xfrm>
            <a:off x="546652" y="1018761"/>
            <a:ext cx="9486900" cy="5022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UK Government’s target - to reduce the UK’s greenhouse gas emissions to net zero by 2050. Applies to individuals and businesses, large and small.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sector associations and individual businesses can help to achieve net zero, not only through their own direct actions, but also by: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leading the way in delivering positive examples and sharing good practice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lobbying governments, regulators and other industries to deliver legislation, infrastructure, technology and operations to significantly reduce carbon emissions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influencing and, ideally, working in partnership with, value chains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educating, involving and actively encouraging good green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behaviours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amongst management, employees and communities (including clients and business networks)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Understanding your clients and providing proactive support to smaller businesses and individuals on their net zero journey.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dirty="0">
                <a:solidFill>
                  <a:schemeClr val="accent1"/>
                </a:solidFill>
              </a:rPr>
              <a:t>The insurance sector is particularly well placed to positively influence its business partners and customers, as well as householders, towards net zero.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94216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0D003F-4B3C-BDDC-67BA-F1F1AE70963E}"/>
              </a:ext>
            </a:extLst>
          </p:cNvPr>
          <p:cNvSpPr txBox="1"/>
          <p:nvPr/>
        </p:nvSpPr>
        <p:spPr>
          <a:xfrm>
            <a:off x="298174" y="1197665"/>
            <a:ext cx="98695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/>
                </a:solidFill>
              </a:rPr>
              <a:t>Sufficient guidance, support, encouragement from your employer on climate change initiatives? Have you asked?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/>
                </a:solidFill>
              </a:rPr>
              <a:t>Are you confident about the issues, the terminology? </a:t>
            </a:r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/>
                </a:solidFill>
              </a:rPr>
              <a:t>Do you understand the sustainability needs and challenges of your customers and partners?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/>
                </a:solidFill>
              </a:rPr>
              <a:t>Are the products you offer appropriate/credible/priced sensibly? Are you collecting the right information?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/>
                </a:solidFill>
              </a:rPr>
              <a:t>When talking to your customers/value chain partners, do you consider their responses to the climate crisis? 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/>
                </a:solidFill>
              </a:rPr>
              <a:t>How can you positively influence business customers and partners? 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6A0261-E5EE-6B25-326B-DF1F9AB0D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39" y="183874"/>
            <a:ext cx="8806863" cy="813077"/>
          </a:xfrm>
        </p:spPr>
        <p:txBody>
          <a:bodyPr/>
          <a:lstStyle/>
          <a:p>
            <a:r>
              <a:rPr lang="en-GB" dirty="0"/>
              <a:t>What are YOU doing to help?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636573-8DA3-4417-9029-B140F0D0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Winchester Action on Climate Change Ltd. (WinACC)</a:t>
            </a:r>
          </a:p>
        </p:txBody>
      </p:sp>
    </p:spTree>
    <p:extLst>
      <p:ext uri="{BB962C8B-B14F-4D97-AF65-F5344CB8AC3E}">
        <p14:creationId xmlns:p14="http://schemas.microsoft.com/office/powerpoint/2010/main" val="24278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64F659-6718-6AA8-3B8F-48F79CA8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09A6EBA-8B5D-5C6D-9C3F-86A87FB051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6276040"/>
              </p:ext>
            </p:extLst>
          </p:nvPr>
        </p:nvGraphicFramePr>
        <p:xfrm>
          <a:off x="2124222" y="295422"/>
          <a:ext cx="8035778" cy="584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7413338-C404-B4C6-15AA-A1A95790DF89}"/>
              </a:ext>
            </a:extLst>
          </p:cNvPr>
          <p:cNvSpPr txBox="1"/>
          <p:nvPr/>
        </p:nvSpPr>
        <p:spPr>
          <a:xfrm>
            <a:off x="501927" y="352839"/>
            <a:ext cx="3422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2"/>
                </a:solidFill>
              </a:rPr>
              <a:t>What help would you like to deliver?</a:t>
            </a:r>
          </a:p>
          <a:p>
            <a:endParaRPr lang="en-GB" sz="1200" dirty="0">
              <a:solidFill>
                <a:schemeClr val="accent2"/>
              </a:solidFill>
            </a:endParaRPr>
          </a:p>
          <a:p>
            <a:r>
              <a:rPr lang="en-GB" sz="1200" dirty="0"/>
              <a:t>From concept developed by Ayana Elizabeth Johnson, co-founder of </a:t>
            </a:r>
            <a:r>
              <a:rPr lang="en-GB" sz="1200" i="1" dirty="0"/>
              <a:t>Urban Ocean Lab</a:t>
            </a:r>
            <a:r>
              <a:rPr lang="en-GB" sz="1200" dirty="0"/>
              <a:t> and </a:t>
            </a:r>
            <a:r>
              <a:rPr lang="en-GB" sz="1200" i="1" dirty="0"/>
              <a:t>The All We Can Save Project </a:t>
            </a:r>
            <a:r>
              <a:rPr lang="en-GB" sz="1200" dirty="0"/>
              <a:t>climate initiative.</a:t>
            </a:r>
          </a:p>
          <a:p>
            <a:endParaRPr lang="en-GB" sz="1200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013AB-8321-C58B-1A97-82684EC627BB}"/>
              </a:ext>
            </a:extLst>
          </p:cNvPr>
          <p:cNvSpPr txBox="1"/>
          <p:nvPr/>
        </p:nvSpPr>
        <p:spPr>
          <a:xfrm>
            <a:off x="5724939" y="2961861"/>
            <a:ext cx="9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5"/>
                </a:solidFill>
              </a:rPr>
              <a:t>Your Climate Action!</a:t>
            </a:r>
          </a:p>
        </p:txBody>
      </p:sp>
    </p:spTree>
    <p:extLst>
      <p:ext uri="{BB962C8B-B14F-4D97-AF65-F5344CB8AC3E}">
        <p14:creationId xmlns:p14="http://schemas.microsoft.com/office/powerpoint/2010/main" val="1792778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F117B7-F0C6-3AD8-B6AC-772C63538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85" y="388273"/>
            <a:ext cx="8762137" cy="780222"/>
          </a:xfrm>
        </p:spPr>
        <p:txBody>
          <a:bodyPr/>
          <a:lstStyle/>
          <a:p>
            <a:r>
              <a:rPr lang="en-GB" dirty="0"/>
              <a:t>Our asks of you</a:t>
            </a:r>
          </a:p>
        </p:txBody>
      </p:sp>
      <p:pic>
        <p:nvPicPr>
          <p:cNvPr id="7" name="Content Placeholder 6" descr="Lighthouse in the sea">
            <a:extLst>
              <a:ext uri="{FF2B5EF4-FFF2-40B4-BE49-F238E27FC236}">
                <a16:creationId xmlns:a16="http://schemas.microsoft.com/office/drawing/2014/main" id="{64CE2CD0-47C0-7E49-8426-CD8160991E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863" y="1123123"/>
            <a:ext cx="4482222" cy="4918239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030D05-AE16-37C4-6D76-7B7C2EB39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8654" y="1078396"/>
            <a:ext cx="5144837" cy="4962967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accent1"/>
                </a:solidFill>
              </a:rPr>
              <a:t>Accelerate your transition to net zero – by 2040? Be bold!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Use your sector’s power and influence to lobby aggressively for change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Think about climate change actions and solutions in everything you do; use your own skills and knowledge to help clients and partners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Work with the volunteer sector – we’d like to work with you – mutual benefits from working towards the same goals.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B1F3A2-325B-FDA2-86BC-16981ADF2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6E6B4-4943-4825-912E-CBE808BB5223}"/>
              </a:ext>
            </a:extLst>
          </p:cNvPr>
          <p:cNvSpPr txBox="1"/>
          <p:nvPr/>
        </p:nvSpPr>
        <p:spPr>
          <a:xfrm>
            <a:off x="320864" y="1123122"/>
            <a:ext cx="44151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FFFF00"/>
                </a:solidFill>
              </a:rPr>
              <a:t>Don’t underwrite fossil fuel exploration and extraction, pipelines, etc!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FFFF00"/>
                </a:solidFill>
              </a:rPr>
              <a:t>Incentivise renewable energy, sustainable solutions (including green building)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FFFF00"/>
                </a:solidFill>
              </a:rPr>
              <a:t>Work harder on your ESG products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FFFF00"/>
                </a:solidFill>
              </a:rPr>
              <a:t>If you view it as better to stay invested in portfolios including fossil fuel or carbon-intensive companies, please use your power to make them change!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440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503CA6-A231-19ED-A50E-833A05E86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9" y="760343"/>
            <a:ext cx="4059753" cy="388620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Get involved!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Make Climate Change actions a priority!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Deliver!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2990E-61AC-EA22-2680-0E9591FFA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175" y="451513"/>
            <a:ext cx="5091747" cy="5589849"/>
          </a:xfrm>
        </p:spPr>
        <p:txBody>
          <a:bodyPr/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Winchester Action on Climate Change Ltd.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GB" b="1" u="sng" dirty="0">
              <a:solidFill>
                <a:srgbClr val="99CA3C"/>
              </a:solidFill>
              <a:latin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sng" strike="noStrike" dirty="0">
                <a:solidFill>
                  <a:srgbClr val="99CA3C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contactus@winacc.org.uk</a:t>
            </a:r>
            <a:endParaRPr lang="en-GB" sz="2000" b="0" dirty="0">
              <a:effectLst/>
            </a:endParaRPr>
          </a:p>
          <a:p>
            <a:pPr marL="0" indent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www.winacc.org.uk</a:t>
            </a:r>
            <a:endParaRPr lang="en-GB" sz="2000" b="0" dirty="0">
              <a:effectLst/>
            </a:endParaRPr>
          </a:p>
          <a:p>
            <a:pPr marL="0" indent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01962 827083        </a:t>
            </a:r>
            <a:endParaRPr lang="en-GB" sz="2000" b="0" dirty="0">
              <a:effectLst/>
            </a:endParaRPr>
          </a:p>
          <a:p>
            <a:pPr marL="0" indent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Main Campus, University of Winchester, Sparkford Road,  Winchester SO22 4NR</a:t>
            </a:r>
            <a:endParaRPr lang="en-GB" sz="2000" b="0" dirty="0">
              <a:effectLst/>
            </a:endParaRPr>
          </a:p>
          <a:p>
            <a:pPr marL="0" indent="0" rtl="0">
              <a:spcBef>
                <a:spcPts val="1800"/>
              </a:spcBef>
              <a:spcAft>
                <a:spcPts val="0"/>
              </a:spcAft>
              <a:buNone/>
            </a:pPr>
            <a:br>
              <a:rPr lang="en-GB" sz="2000" b="0" dirty="0">
                <a:effectLst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     @WinACC       @WinACC     @WinACC_ </a:t>
            </a:r>
            <a:endParaRPr lang="en-GB" sz="2000" b="0" dirty="0">
              <a:effectLst/>
            </a:endParaRPr>
          </a:p>
          <a:p>
            <a:pPr marL="0" indent="0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Winchester Action on Climate Change (WinACC)</a:t>
            </a:r>
            <a:endParaRPr lang="en-GB" sz="2000" b="0" dirty="0">
              <a:effectLst/>
            </a:endParaRP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628B3-0BCE-C582-A9EB-530B6F0BC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3" y="4124739"/>
            <a:ext cx="3795276" cy="1916623"/>
          </a:xfrm>
        </p:spPr>
        <p:txBody>
          <a:bodyPr>
            <a:normAutofit/>
          </a:bodyPr>
          <a:lstStyle/>
          <a:p>
            <a:br>
              <a:rPr lang="en-GB" dirty="0"/>
            </a:br>
            <a:endParaRPr lang="en-GB" dirty="0"/>
          </a:p>
          <a:p>
            <a:r>
              <a:rPr lang="en-GB" sz="3600" dirty="0">
                <a:solidFill>
                  <a:schemeClr val="accent1"/>
                </a:solidFill>
              </a:rPr>
              <a:t>Thank you for listening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B5853C-439D-624C-A186-E25E2C5F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Winchester Action on Climate Change Ltd. (WinACC)</a:t>
            </a:r>
          </a:p>
        </p:txBody>
      </p:sp>
    </p:spTree>
    <p:extLst>
      <p:ext uri="{BB962C8B-B14F-4D97-AF65-F5344CB8AC3E}">
        <p14:creationId xmlns:p14="http://schemas.microsoft.com/office/powerpoint/2010/main" val="4135504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2CBC-18A1-E523-914C-15CDBA4CC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17" y="258521"/>
            <a:ext cx="9675744" cy="3568044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WinACC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tx1"/>
                </a:solidFill>
              </a:rPr>
              <a:t>- promoting actions to create net zero carbon environment in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				Winchester District/Hampshire</a:t>
            </a:r>
            <a:br>
              <a:rPr lang="en-GB" sz="2000" dirty="0">
                <a:solidFill>
                  <a:schemeClr val="tx1"/>
                </a:solidFill>
              </a:rPr>
            </a:br>
            <a:br>
              <a:rPr lang="en-GB" sz="2000" dirty="0"/>
            </a:br>
            <a:r>
              <a:rPr lang="en-GB" sz="2700" dirty="0"/>
              <a:t>Working with communities: </a:t>
            </a:r>
            <a:r>
              <a:rPr lang="en-GB" sz="2000" dirty="0">
                <a:solidFill>
                  <a:schemeClr val="tx1"/>
                </a:solidFill>
              </a:rPr>
              <a:t>community action network; home retrofit projects 					climate assemblies; Winchester Food Partnership; renewable energy 					campaigning</a:t>
            </a:r>
            <a:br>
              <a:rPr lang="en-GB" sz="2000" dirty="0">
                <a:solidFill>
                  <a:schemeClr val="tx1"/>
                </a:solidFill>
              </a:rPr>
            </a:b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700" dirty="0"/>
              <a:t>Influencing systemic change: </a:t>
            </a:r>
            <a:r>
              <a:rPr lang="en-GB" sz="2000" dirty="0">
                <a:solidFill>
                  <a:schemeClr val="tx1"/>
                </a:solidFill>
              </a:rPr>
              <a:t>Lobbying Councils and other authorities - on 						renewable energy generation; low carbon transport; building and 						materials standards; responsible investment</a:t>
            </a:r>
            <a:br>
              <a:rPr lang="en-GB" sz="2000" dirty="0">
                <a:solidFill>
                  <a:schemeClr val="tx1"/>
                </a:solidFill>
              </a:rPr>
            </a:br>
            <a:br>
              <a:rPr lang="en-GB" sz="1800" dirty="0"/>
            </a:br>
            <a:br>
              <a:rPr lang="en-GB" sz="1800" dirty="0"/>
            </a:br>
            <a:r>
              <a:rPr lang="en-GB" sz="2000" dirty="0"/>
              <a:t>Presenters: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0C447-BE26-0781-FED8-55A04713C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452" y="3370729"/>
            <a:ext cx="4287385" cy="2885609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Hugh McNaughtan – Trustee/Director &amp; Treasurer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F4524-94B6-9DCC-1EE1-627FA7E0F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785" y="3370728"/>
            <a:ext cx="4958050" cy="2885609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Jo Crocker – Executive Director</a:t>
            </a:r>
          </a:p>
          <a:p>
            <a:pPr marL="0" indent="0">
              <a:buNone/>
            </a:pP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0255E-3FF7-E41D-6BE0-8E84E27C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</p:spTree>
    <p:extLst>
      <p:ext uri="{BB962C8B-B14F-4D97-AF65-F5344CB8AC3E}">
        <p14:creationId xmlns:p14="http://schemas.microsoft.com/office/powerpoint/2010/main" val="1516865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96D8D0-F832-BD4A-E014-3E930648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37203-26C1-29BC-876B-9F2C61E77FD6}"/>
              </a:ext>
            </a:extLst>
          </p:cNvPr>
          <p:cNvSpPr txBox="1"/>
          <p:nvPr/>
        </p:nvSpPr>
        <p:spPr>
          <a:xfrm>
            <a:off x="773723" y="414997"/>
            <a:ext cx="894705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OBJECTIVES FOR THIS SESSION: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To help build a shared appreciation of why climate change is of fundamental importance to all of us, not least to the insurance sector.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To try to address the question: “What has this got to do with me?” - how you can make a difference in everything you do, as an industry, in your firms/offices and as individuals.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In particular, to share thoughts on how as individuals working in the insurance sector you may be able to help business become more sustainable.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604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69994-FE58-0C78-C7A0-ECA69FE2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15" y="508673"/>
            <a:ext cx="10052343" cy="962845"/>
          </a:xfrm>
        </p:spPr>
        <p:txBody>
          <a:bodyPr/>
          <a:lstStyle/>
          <a:p>
            <a:r>
              <a:rPr lang="en-GB" dirty="0"/>
              <a:t>What is Climate Change? Why is it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ED199-793D-3D7B-10B0-A4F4D2DDA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77787"/>
            <a:ext cx="9253898" cy="4959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1. Royal Society of Arts </a:t>
            </a:r>
            <a:r>
              <a:rPr lang="en-GB" dirty="0" err="1"/>
              <a:t>minimate</a:t>
            </a:r>
            <a:r>
              <a:rPr lang="en-GB" dirty="0"/>
              <a:t> – </a:t>
            </a:r>
            <a:r>
              <a:rPr lang="en-GB" i="1" dirty="0"/>
              <a:t>Climate change and the future of humanity</a:t>
            </a:r>
            <a:r>
              <a:rPr lang="en-GB" dirty="0"/>
              <a:t> – by David Wallace-Wells (NY Times journalist; “The Uninhabitable Earth”)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https://www.thersa.org/video/animates/rsa-minimate/2020/climate-change-future-humanity</a:t>
            </a: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Over 50% of fossil fuel emissions since 1995 - today’s damage, not old legacy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Will transform every aspect of life – over $600 trillion in damages by end of century!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Rapidly approaching +1.5°c temperature rise above pre-industrial levels; on existing trends could approach + 4°c by end of century – hotter than any point in human history; UN estimated potential 1 billion climate refugees. 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accent1"/>
                </a:solidFill>
              </a:rPr>
              <a:t>The challenge is in our hands – view as ‘Empowering’!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A5CBA2-8690-DDFD-4CB2-2B9A87AFF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</p:spTree>
    <p:extLst>
      <p:ext uri="{BB962C8B-B14F-4D97-AF65-F5344CB8AC3E}">
        <p14:creationId xmlns:p14="http://schemas.microsoft.com/office/powerpoint/2010/main" val="4043149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torm brewing at sea">
            <a:extLst>
              <a:ext uri="{FF2B5EF4-FFF2-40B4-BE49-F238E27FC236}">
                <a16:creationId xmlns:a16="http://schemas.microsoft.com/office/drawing/2014/main" id="{1DC201F8-02CA-5620-4932-FC0148B8B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-3537"/>
            <a:ext cx="12315084" cy="6927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A3268-8D6C-F1AB-B47A-E26D7B6FD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93" y="357282"/>
            <a:ext cx="9846453" cy="1113320"/>
          </a:xfrm>
        </p:spPr>
        <p:txBody>
          <a:bodyPr>
            <a:normAutofit/>
          </a:bodyPr>
          <a:lstStyle/>
          <a:p>
            <a:r>
              <a:rPr lang="en-GB" dirty="0"/>
              <a:t>What is Climate Change? Why is it important?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331CD52E-0990-7BED-CCB6-5D0830447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061" y="970280"/>
            <a:ext cx="10341896" cy="5166360"/>
          </a:xfrm>
        </p:spPr>
        <p:txBody>
          <a:bodyPr>
            <a:normAutofit/>
          </a:bodyPr>
          <a:lstStyle/>
          <a:p>
            <a:endParaRPr lang="en-GB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r>
              <a:rPr lang="en-GB" dirty="0">
                <a:solidFill>
                  <a:schemeClr val="tx1"/>
                </a:solidFill>
                <a:latin typeface="Roboto" panose="02000000000000000000" pitchFamily="2" charset="0"/>
              </a:rPr>
              <a:t>H</a:t>
            </a:r>
            <a:r>
              <a:rPr lang="en-GB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uman-related activity causes more GHGs to enter the atmosphere than the biosphere naturally removes. We are “changing the climate in unprecedented and sometimes irreversible ways”.</a:t>
            </a:r>
          </a:p>
          <a:p>
            <a:endParaRPr lang="en-GB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r>
              <a:rPr lang="en-GB" dirty="0">
                <a:solidFill>
                  <a:schemeClr val="tx1"/>
                </a:solidFill>
                <a:latin typeface="Roboto" panose="02000000000000000000" pitchFamily="2" charset="0"/>
              </a:rPr>
              <a:t>CO</a:t>
            </a: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₂</a:t>
            </a:r>
            <a:r>
              <a:rPr lang="en-GB" dirty="0">
                <a:solidFill>
                  <a:schemeClr val="tx1"/>
                </a:solidFill>
                <a:latin typeface="Roboto" panose="02000000000000000000" pitchFamily="2" charset="0"/>
              </a:rPr>
              <a:t> </a:t>
            </a:r>
            <a:r>
              <a:rPr lang="en-GB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concentrations now at </a:t>
            </a:r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dirty="0">
                <a:solidFill>
                  <a:schemeClr val="accent1"/>
                </a:solidFill>
                <a:latin typeface="Roboto" panose="02000000000000000000" pitchFamily="2" charset="0"/>
              </a:rPr>
              <a:t>418 ppm* and rising</a:t>
            </a:r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— highest level in human history. 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                                                                                                      					</a:t>
            </a:r>
            <a:r>
              <a:rPr lang="en-GB" sz="24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We need to get below 350ppm!</a:t>
            </a:r>
          </a:p>
          <a:p>
            <a:r>
              <a:rPr lang="en-GB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2015 Paris Agreement </a:t>
            </a:r>
            <a:r>
              <a:rPr lang="en-GB" dirty="0">
                <a:solidFill>
                  <a:schemeClr val="tx1"/>
                </a:solidFill>
                <a:latin typeface="Roboto" panose="02000000000000000000" pitchFamily="2" charset="0"/>
              </a:rPr>
              <a:t>- </a:t>
            </a:r>
            <a:r>
              <a:rPr lang="en-GB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to avoid catastrophic ecological, environmental and social damage “countries should limit warming to 2°c and pursue efforts to limit it to 1.5°c” (we are </a:t>
            </a:r>
            <a:r>
              <a:rPr lang="en-GB" dirty="0">
                <a:solidFill>
                  <a:schemeClr val="tx1"/>
                </a:solidFill>
                <a:latin typeface="Roboto" panose="02000000000000000000" pitchFamily="2" charset="0"/>
              </a:rPr>
              <a:t>currently</a:t>
            </a:r>
            <a:r>
              <a:rPr lang="en-GB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at over 1.1°c*). A global target of net zero by 2050 was determined.</a:t>
            </a:r>
            <a:endParaRPr lang="en-US" dirty="0">
              <a:solidFill>
                <a:schemeClr val="tx1"/>
              </a:solidFill>
            </a:endParaRPr>
          </a:p>
          <a:p>
            <a:endParaRPr lang="en-US" b="0" i="0" dirty="0">
              <a:solidFill>
                <a:schemeClr val="tx1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But </a:t>
            </a: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</a:rPr>
              <a:t>IPCC’s landmark 2021 study warned of increasingly extreme heatwaves, droughts, crop failures, wildfires and flooding.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</a:rPr>
              <a:t>                                    </a:t>
            </a:r>
            <a:r>
              <a:rPr lang="en-US" sz="2400" b="1" dirty="0">
                <a:solidFill>
                  <a:schemeClr val="accent5"/>
                </a:solidFill>
                <a:latin typeface="Roboto" panose="02000000000000000000" pitchFamily="2" charset="0"/>
              </a:rPr>
              <a:t>“A Code Red for Humanity!”</a:t>
            </a:r>
            <a:endParaRPr lang="en-US" sz="2400" b="1" dirty="0">
              <a:solidFill>
                <a:schemeClr val="accent5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4E628-EE53-E7A3-7927-60A6E522F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rgbClr val="FFFFFF"/>
                </a:solidFill>
              </a:rPr>
              <a:t>Winchester Action on Climate Change Ltd. (WinACC)</a:t>
            </a:r>
          </a:p>
        </p:txBody>
      </p:sp>
    </p:spTree>
    <p:extLst>
      <p:ext uri="{BB962C8B-B14F-4D97-AF65-F5344CB8AC3E}">
        <p14:creationId xmlns:p14="http://schemas.microsoft.com/office/powerpoint/2010/main" val="2578710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1585-3816-BC73-3B06-2F9F77C9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15" y="284615"/>
            <a:ext cx="9725340" cy="950734"/>
          </a:xfrm>
        </p:spPr>
        <p:txBody>
          <a:bodyPr/>
          <a:lstStyle/>
          <a:p>
            <a:r>
              <a:rPr lang="en-GB" dirty="0"/>
              <a:t>What is Climate Change? Why is it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1BE31-D452-A3C9-E1B6-5717C12FC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116" y="1132404"/>
            <a:ext cx="4631254" cy="4908958"/>
          </a:xfrm>
        </p:spPr>
        <p:txBody>
          <a:bodyPr>
            <a:normAutofit fontScale="40000" lnSpcReduction="20000"/>
          </a:bodyPr>
          <a:lstStyle/>
          <a:p>
            <a:r>
              <a:rPr lang="en-GB" sz="4000" dirty="0"/>
              <a:t>“The Earth may have left a ‘safe’ climate state beyond 1°c global warming.”</a:t>
            </a:r>
            <a:endParaRPr lang="en-GB" sz="3000" dirty="0"/>
          </a:p>
          <a:p>
            <a:endParaRPr lang="en-GB" sz="4000" dirty="0"/>
          </a:p>
          <a:p>
            <a:r>
              <a:rPr lang="en-GB" sz="4000" dirty="0"/>
              <a:t>Risk of triggering climate tipping points becomes high with 2°c of global heating.</a:t>
            </a:r>
            <a:r>
              <a:rPr lang="en-GB" sz="3000" dirty="0"/>
              <a:t> </a:t>
            </a:r>
            <a:r>
              <a:rPr lang="en-GB" sz="4000" dirty="0"/>
              <a:t>Many CTPs are interlinked.</a:t>
            </a:r>
          </a:p>
          <a:p>
            <a:pPr marL="0" indent="0">
              <a:buNone/>
            </a:pPr>
            <a:endParaRPr lang="en-GB" sz="4000" dirty="0"/>
          </a:p>
          <a:p>
            <a:r>
              <a:rPr lang="en-GB" sz="4000" dirty="0"/>
              <a:t>The world is heading towards ~2°c to 3°c global warming unless all net zero pledges achieved.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500" dirty="0"/>
          </a:p>
          <a:p>
            <a:pPr marL="0" indent="0">
              <a:buNone/>
            </a:pPr>
            <a:r>
              <a:rPr lang="en-GB" sz="4500" dirty="0">
                <a:solidFill>
                  <a:schemeClr val="accent1"/>
                </a:solidFill>
              </a:rPr>
              <a:t>“UK banks and insurers will end up shouldering nearly £340 billion worth of climate-related losses by 2050, unless action is taken to curb rising temperatures and sea levels.”</a:t>
            </a:r>
            <a:endParaRPr lang="en-GB" sz="3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00A4B-DD42-00F0-B1A3-C30EBDE35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4495" y="1059735"/>
            <a:ext cx="4935338" cy="53467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Climate Tipping Points (CTPs):</a:t>
            </a: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r>
              <a:rPr lang="en-GB" sz="1600" dirty="0"/>
              <a:t>Collapse of Greenland/West Antarctic ice sheets</a:t>
            </a:r>
          </a:p>
          <a:p>
            <a:r>
              <a:rPr lang="en-GB" sz="1600" dirty="0"/>
              <a:t>Die-off of low-latitude coral reefs</a:t>
            </a:r>
          </a:p>
          <a:p>
            <a:r>
              <a:rPr lang="en-GB" sz="1600" dirty="0"/>
              <a:t>Melting of Northern permafrost</a:t>
            </a:r>
          </a:p>
          <a:p>
            <a:r>
              <a:rPr lang="en-GB" sz="1600" dirty="0"/>
              <a:t>Barents Sea ice loss » ‘</a:t>
            </a:r>
            <a:r>
              <a:rPr lang="en-GB" sz="1600" dirty="0" err="1"/>
              <a:t>Atlantification</a:t>
            </a:r>
            <a:r>
              <a:rPr lang="en-GB" sz="1600" dirty="0"/>
              <a:t>’</a:t>
            </a:r>
          </a:p>
          <a:p>
            <a:r>
              <a:rPr lang="en-GB" sz="1600" dirty="0"/>
              <a:t>Labrador Sea current collapse </a:t>
            </a: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“CTPs are conditions beyond which changes in a part of the climate system become self-perpetuating – they lead to abrupt, irreversible and dangerous impacts with serious implication for humanity.”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9F270-3A5B-5D07-7D76-7E9B66432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</p:spTree>
    <p:extLst>
      <p:ext uri="{BB962C8B-B14F-4D97-AF65-F5344CB8AC3E}">
        <p14:creationId xmlns:p14="http://schemas.microsoft.com/office/powerpoint/2010/main" val="776778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1272F-7472-3D5E-5B33-9FCF93A7A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61" y="320948"/>
            <a:ext cx="8831941" cy="853844"/>
          </a:xfrm>
        </p:spPr>
        <p:txBody>
          <a:bodyPr/>
          <a:lstStyle/>
          <a:p>
            <a:r>
              <a:rPr lang="en-GB" dirty="0"/>
              <a:t>But the Insurance Sector knows all this!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ADED47-08D8-6177-D97C-558FD58C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D43C8-6AF5-A5FD-9CB1-8BA0F6E20B85}"/>
              </a:ext>
            </a:extLst>
          </p:cNvPr>
          <p:cNvSpPr txBox="1"/>
          <p:nvPr/>
        </p:nvSpPr>
        <p:spPr>
          <a:xfrm>
            <a:off x="551062" y="1132404"/>
            <a:ext cx="950128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“No matter where you are, there’s absolutely no disagreement in the insurance industry that climate change is a core risk. There’s not one outlier in terms of recognising the problem, but there are still some people who are reluctant.”</a:t>
            </a:r>
            <a:endParaRPr lang="en-GB" sz="1400" dirty="0"/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sz="2400" dirty="0">
                <a:solidFill>
                  <a:schemeClr val="accent1"/>
                </a:solidFill>
              </a:rPr>
              <a:t>So why are we speaking to you today? </a:t>
            </a:r>
            <a:r>
              <a:rPr lang="en-GB" dirty="0"/>
              <a:t>- the Insurance Sector can/should play a vital role in guiding/leading society and businesses to achieve a sustainable future: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1"/>
                </a:solidFill>
              </a:rPr>
              <a:t>You are the experts on risk, risk modelling and pricing risk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1"/>
                </a:solidFill>
              </a:rPr>
              <a:t>You take the long-term view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1"/>
                </a:solidFill>
              </a:rPr>
              <a:t>You have a trusted position as advisers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1"/>
                </a:solidFill>
              </a:rPr>
              <a:t>You have the scale and power to influence.</a:t>
            </a:r>
          </a:p>
        </p:txBody>
      </p:sp>
    </p:spTree>
    <p:extLst>
      <p:ext uri="{BB962C8B-B14F-4D97-AF65-F5344CB8AC3E}">
        <p14:creationId xmlns:p14="http://schemas.microsoft.com/office/powerpoint/2010/main" val="2191496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1DAD-46A9-0662-3A3A-2EC112C2A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17" y="248281"/>
            <a:ext cx="8825885" cy="890178"/>
          </a:xfrm>
        </p:spPr>
        <p:txBody>
          <a:bodyPr/>
          <a:lstStyle/>
          <a:p>
            <a:r>
              <a:rPr lang="en-GB" dirty="0"/>
              <a:t>Actions the Sector is already taking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095A3-270F-7DD8-29C3-962E09F31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393" y="1138459"/>
            <a:ext cx="4491977" cy="4902902"/>
          </a:xfrm>
        </p:spPr>
        <p:txBody>
          <a:bodyPr>
            <a:normAutofit fontScale="47500" lnSpcReduction="20000"/>
          </a:bodyPr>
          <a:lstStyle/>
          <a:p>
            <a:r>
              <a:rPr lang="en-GB" sz="3600" dirty="0"/>
              <a:t>Net-Zero Asset Owner Alliance and Net-Zero Insurance Alliance – transitioning investment and underwriting portfolios to carbon neutral by 2050</a:t>
            </a:r>
          </a:p>
          <a:p>
            <a:r>
              <a:rPr lang="en-GB" sz="3600" dirty="0"/>
              <a:t>Task Force on Climate-Related Financial Disclosures </a:t>
            </a:r>
          </a:p>
          <a:p>
            <a:r>
              <a:rPr lang="en-GB" sz="3600" dirty="0"/>
              <a:t>The Geneva Association’s study - </a:t>
            </a:r>
            <a:r>
              <a:rPr lang="en-GB" sz="3600" i="1" dirty="0"/>
              <a:t>Climate Change and the Insurance Industry: Taking Action as Risk Manager and Investors</a:t>
            </a:r>
          </a:p>
          <a:p>
            <a:r>
              <a:rPr lang="en-GB" sz="3600" dirty="0"/>
              <a:t>Joint Government/Insurance industry Flood Re scheme’s </a:t>
            </a:r>
            <a:r>
              <a:rPr lang="en-GB" sz="3600" i="1" dirty="0"/>
              <a:t>Build Back Better</a:t>
            </a:r>
          </a:p>
          <a:p>
            <a:r>
              <a:rPr lang="en-GB" sz="3600" dirty="0"/>
              <a:t>Commitments by some insurers to support ending investment in agricultural commodity-driven activities linked to deforestation by 2025</a:t>
            </a:r>
          </a:p>
          <a:p>
            <a:r>
              <a:rPr lang="en-GB" sz="3600" dirty="0"/>
              <a:t>ABI’s Climate Change Roadmap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9C9FD-5984-4A57-4704-E3BE4D4EF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0095" y="936834"/>
            <a:ext cx="5172806" cy="54696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But,</a:t>
            </a:r>
            <a:r>
              <a:rPr lang="en-GB" sz="1600" dirty="0">
                <a:solidFill>
                  <a:schemeClr val="accent1"/>
                </a:solidFill>
              </a:rPr>
              <a:t> </a:t>
            </a:r>
          </a:p>
          <a:p>
            <a:r>
              <a:rPr lang="en-GB" sz="1600" dirty="0">
                <a:solidFill>
                  <a:schemeClr val="tx1"/>
                </a:solidFill>
              </a:rPr>
              <a:t>Climate commitments are being challenged by Governments struggling to shore up energy security</a:t>
            </a:r>
          </a:p>
          <a:p>
            <a:r>
              <a:rPr lang="en-GB" sz="1600" dirty="0">
                <a:solidFill>
                  <a:schemeClr val="tx1"/>
                </a:solidFill>
              </a:rPr>
              <a:t>See Insure Our Future’s October 2022 report (next slide)</a:t>
            </a: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In the broader corporate world,</a:t>
            </a:r>
          </a:p>
          <a:p>
            <a:r>
              <a:rPr lang="en-GB" sz="1600" dirty="0">
                <a:solidFill>
                  <a:schemeClr val="tx1"/>
                </a:solidFill>
              </a:rPr>
              <a:t>Gaps between what companies say and reality - emissions sources omitted, reliance on offsetting</a:t>
            </a: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And</a:t>
            </a:r>
            <a:r>
              <a:rPr lang="en-GB" sz="1600" dirty="0">
                <a:solidFill>
                  <a:schemeClr val="accent1"/>
                </a:solidFill>
              </a:rPr>
              <a:t> </a:t>
            </a:r>
            <a:endParaRPr lang="en-GB" sz="1200" dirty="0">
              <a:solidFill>
                <a:schemeClr val="tx1"/>
              </a:solidFill>
            </a:endParaRPr>
          </a:p>
          <a:p>
            <a:r>
              <a:rPr lang="en-GB" sz="1600" dirty="0"/>
              <a:t>Carbon footprint a mystery to many small businesses, let alone measuring it.</a:t>
            </a:r>
          </a:p>
          <a:p>
            <a:r>
              <a:rPr lang="en-GB" sz="1600" dirty="0"/>
              <a:t>Most businesses don’t fully understand ‘net zero’ and many have yet to seek advice or information to develop a net zero roadmap or improve sustainability.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7EF81-1096-C2A4-136E-6DAAB1725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Winchester Action on Climate Change Ltd. (WinACC)</a:t>
            </a:r>
          </a:p>
        </p:txBody>
      </p:sp>
    </p:spTree>
    <p:extLst>
      <p:ext uri="{BB962C8B-B14F-4D97-AF65-F5344CB8AC3E}">
        <p14:creationId xmlns:p14="http://schemas.microsoft.com/office/powerpoint/2010/main" val="2764286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EB978-0E4A-EACC-B42A-5D92ACAFB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3144"/>
            <a:ext cx="8596668" cy="874644"/>
          </a:xfrm>
        </p:spPr>
        <p:txBody>
          <a:bodyPr/>
          <a:lstStyle/>
          <a:p>
            <a:r>
              <a:rPr lang="en-GB" dirty="0"/>
              <a:t>Actions the Sector is already taking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EA2BC9-960F-47A4-86D0-FA89813FB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Winchester Action on Climate Change Ltd. (WinACC)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7A9E3-F21D-40DA-46A3-06C297486BD0}"/>
              </a:ext>
            </a:extLst>
          </p:cNvPr>
          <p:cNvSpPr txBox="1"/>
          <p:nvPr/>
        </p:nvSpPr>
        <p:spPr>
          <a:xfrm>
            <a:off x="611257" y="1063487"/>
            <a:ext cx="9526655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Insure Our Future </a:t>
            </a:r>
            <a:r>
              <a:rPr lang="en-GB" dirty="0"/>
              <a:t>issued </a:t>
            </a:r>
            <a:r>
              <a:rPr lang="en-GB" i="1" dirty="0"/>
              <a:t>2022 Scorecard on Insurance, Fossil Fuels and the Climate Emergency </a:t>
            </a:r>
            <a:r>
              <a:rPr lang="en-GB" dirty="0"/>
              <a:t>in October 2022</a:t>
            </a:r>
            <a:endParaRPr lang="en-GB" sz="1400" dirty="0"/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sz="1700" dirty="0">
                <a:solidFill>
                  <a:schemeClr val="accent1"/>
                </a:solidFill>
              </a:rPr>
              <a:t>“The economic cost of climate inaction is increasing”. Munich Re estimates natural disasters caused losses of $280 billion in 2021. “A broken global energy system … continues to expand fossil fuel production, despite its destructive impact”. “Insurance companies play a crucial role in facilitating this madness.”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Worldwide, most large insurers have now backed away from insuring new coal projects – there remain some key laggards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Only 14 of 41 insurers scored committed to phase out cover for existing coal operations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Momentum just starting in shift away from oil and gas – tar sands exclusions rise from 14 to 22 and restrictions on conventional oil and gas increased from 3 to 13 in the last year. But restriction quality is uneven</a:t>
            </a:r>
            <a:r>
              <a:rPr lang="en-GB" sz="2000" dirty="0"/>
              <a:t> </a:t>
            </a:r>
          </a:p>
          <a:p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“The climate buck stops with the CEOs”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1449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1509</TotalTime>
  <Words>2048</Words>
  <Application>Microsoft Office PowerPoint</Application>
  <PresentationFormat>Widescreen</PresentationFormat>
  <Paragraphs>186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Roboto</vt:lpstr>
      <vt:lpstr>Times New Roman</vt:lpstr>
      <vt:lpstr>Trebuchet MS</vt:lpstr>
      <vt:lpstr>Wingdings</vt:lpstr>
      <vt:lpstr>Wingdings 3</vt:lpstr>
      <vt:lpstr>Facet</vt:lpstr>
      <vt:lpstr>Winchester Action on the Climate Crisis</vt:lpstr>
      <vt:lpstr>WinACC - promoting actions to create net zero carbon environment in      Winchester District/Hampshire  Working with communities: community action network; home retrofit projects      climate assemblies; Winchester Food Partnership; renewable energy      campaigning  Influencing systemic change: Lobbying Councils and other authorities - on       renewable energy generation; low carbon transport; building and       materials standards; responsible investment   Presenters:</vt:lpstr>
      <vt:lpstr>PowerPoint Presentation</vt:lpstr>
      <vt:lpstr>What is Climate Change? Why is it Important?</vt:lpstr>
      <vt:lpstr>What is Climate Change? Why is it important?</vt:lpstr>
      <vt:lpstr>What is Climate Change? Why is it Important?</vt:lpstr>
      <vt:lpstr>But the Insurance Sector knows all this!</vt:lpstr>
      <vt:lpstr>Actions the Sector is already taking</vt:lpstr>
      <vt:lpstr>Actions the Sector is already taking</vt:lpstr>
      <vt:lpstr>What does all this mean for you?</vt:lpstr>
      <vt:lpstr>What does this mean for you?</vt:lpstr>
      <vt:lpstr>What are YOU doing to help?</vt:lpstr>
      <vt:lpstr>PowerPoint Presentation</vt:lpstr>
      <vt:lpstr>Our asks of you</vt:lpstr>
      <vt:lpstr>Get involved!  Make Climate Change actions a priority!  Deliver!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Winchester Action on the Climate Crisis</dc:title>
  <dc:creator>Hugh McNaughtan</dc:creator>
  <cp:lastModifiedBy>COLLINGS Claire</cp:lastModifiedBy>
  <cp:revision>4</cp:revision>
  <dcterms:created xsi:type="dcterms:W3CDTF">2022-09-10T10:40:48Z</dcterms:created>
  <dcterms:modified xsi:type="dcterms:W3CDTF">2023-01-18T10:05:09Z</dcterms:modified>
</cp:coreProperties>
</file>