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2"/>
  </p:notesMasterIdLst>
  <p:sldIdLst>
    <p:sldId id="256" r:id="rId5"/>
    <p:sldId id="282" r:id="rId6"/>
    <p:sldId id="263" r:id="rId7"/>
    <p:sldId id="267" r:id="rId8"/>
    <p:sldId id="285" r:id="rId9"/>
    <p:sldId id="260" r:id="rId10"/>
    <p:sldId id="283" r:id="rId11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92A0"/>
    <a:srgbClr val="9EA635"/>
    <a:srgbClr val="8B869C"/>
    <a:srgbClr val="E15C38"/>
    <a:srgbClr val="745191"/>
    <a:srgbClr val="150B36"/>
    <a:srgbClr val="BA1C49"/>
    <a:srgbClr val="332B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13"/>
    <p:restoredTop sz="94729"/>
  </p:normalViewPr>
  <p:slideViewPr>
    <p:cSldViewPr>
      <p:cViewPr varScale="1">
        <p:scale>
          <a:sx n="108" d="100"/>
          <a:sy n="108" d="100"/>
        </p:scale>
        <p:origin x="720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36FAF8-EFEA-D645-8A0F-56B27FB3894C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1B2648-DE8B-334F-855A-72E0A33E8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653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1B2648-DE8B-334F-855A-72E0A33E87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053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6A5A22-D396-E643-9754-1FC578A8CF2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3857D92-2DE7-974A-BBF6-2D1B454EAB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199"/>
            <a:ext cx="1600200" cy="549494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E5A1136-AB61-7B48-9597-68346CE2E6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5305" y="3581400"/>
            <a:ext cx="11145177" cy="1231106"/>
          </a:xfrm>
        </p:spPr>
        <p:txBody>
          <a:bodyPr/>
          <a:lstStyle>
            <a:lvl1pPr>
              <a:defRPr sz="4000" b="1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Headline to go here</a:t>
            </a:r>
            <a:br>
              <a:rPr lang="en-GB" dirty="0"/>
            </a:br>
            <a:r>
              <a:rPr lang="en-GB" dirty="0"/>
              <a:t>Headline to go here</a:t>
            </a:r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9886041-3FF5-0D41-B32A-20FC39C35F1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5147" y="5021763"/>
            <a:ext cx="11145176" cy="430887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Body copy text to go here</a:t>
            </a:r>
            <a:br>
              <a:rPr lang="en-GB" dirty="0"/>
            </a:br>
            <a:r>
              <a:rPr lang="en-GB" dirty="0"/>
              <a:t>body copy text to go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27BF491-C65D-2F4D-A63E-AFE9F02E8F9D}"/>
              </a:ext>
            </a:extLst>
          </p:cNvPr>
          <p:cNvSpPr/>
          <p:nvPr userDrawn="1"/>
        </p:nvSpPr>
        <p:spPr>
          <a:xfrm>
            <a:off x="0" y="2290663"/>
            <a:ext cx="12192000" cy="3507779"/>
          </a:xfrm>
          <a:prstGeom prst="rect">
            <a:avLst/>
          </a:prstGeom>
          <a:solidFill>
            <a:srgbClr val="745191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B65376C-8BC4-7E4E-AF58-592880F1459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394544" y="2729037"/>
            <a:ext cx="1828800" cy="18288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95B4E18-EEAD-8642-8A70-471CC30C47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3232" y="457200"/>
            <a:ext cx="11347768" cy="1231106"/>
          </a:xfrm>
        </p:spPr>
        <p:txBody>
          <a:bodyPr/>
          <a:lstStyle>
            <a:lvl1pPr>
              <a:defRPr sz="4000">
                <a:solidFill>
                  <a:srgbClr val="150B3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Headline to go here, Headline to go here, </a:t>
            </a:r>
          </a:p>
          <a:p>
            <a:pPr lvl="0"/>
            <a:r>
              <a:rPr lang="en-GB" dirty="0"/>
              <a:t>Headline to go here, Headline to go here.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B761A40-F221-9847-B748-A86FB3001F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94544" y="4786437"/>
            <a:ext cx="1828800" cy="553998"/>
          </a:xfrm>
        </p:spPr>
        <p:txBody>
          <a:bodyPr/>
          <a:lstStyle>
            <a:lvl1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>
                <a:solidFill>
                  <a:srgbClr val="74519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Name to go here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Job title / role to go here</a:t>
            </a: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B019E0-41B7-624D-B73E-D06C738522FE}"/>
              </a:ext>
            </a:extLst>
          </p:cNvPr>
          <p:cNvSpPr txBox="1"/>
          <p:nvPr userDrawn="1"/>
        </p:nvSpPr>
        <p:spPr>
          <a:xfrm>
            <a:off x="381000" y="6400800"/>
            <a:ext cx="32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150B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Association of British Insurers</a:t>
            </a:r>
          </a:p>
        </p:txBody>
      </p: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8AEB6EB3-D647-854D-9791-824BE217C47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9005380" y="6452319"/>
            <a:ext cx="2805620" cy="184666"/>
          </a:xfrm>
        </p:spPr>
        <p:txBody>
          <a:bodyPr/>
          <a:lstStyle>
            <a:lvl1pPr>
              <a:defRPr sz="1200">
                <a:solidFill>
                  <a:srgbClr val="150B3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60C69CF-F559-1340-A161-2BD0D08F711A}"/>
              </a:ext>
            </a:extLst>
          </p:cNvPr>
          <p:cNvGrpSpPr/>
          <p:nvPr userDrawn="1"/>
        </p:nvGrpSpPr>
        <p:grpSpPr>
          <a:xfrm>
            <a:off x="10461351" y="0"/>
            <a:ext cx="1349647" cy="864235"/>
            <a:chOff x="10257864" y="0"/>
            <a:chExt cx="1349647" cy="864235"/>
          </a:xfrm>
        </p:grpSpPr>
        <p:sp>
          <p:nvSpPr>
            <p:cNvPr id="21" name="object 32">
              <a:extLst>
                <a:ext uri="{FF2B5EF4-FFF2-40B4-BE49-F238E27FC236}">
                  <a16:creationId xmlns:a16="http://schemas.microsoft.com/office/drawing/2014/main" id="{4470FAAA-F391-C448-A533-BD7F4F465A22}"/>
                </a:ext>
              </a:extLst>
            </p:cNvPr>
            <p:cNvSpPr/>
            <p:nvPr/>
          </p:nvSpPr>
          <p:spPr>
            <a:xfrm>
              <a:off x="11607511" y="0"/>
              <a:ext cx="0" cy="864235"/>
            </a:xfrm>
            <a:custGeom>
              <a:avLst/>
              <a:gdLst/>
              <a:ahLst/>
              <a:cxnLst/>
              <a:rect l="l" t="t" r="r" b="b"/>
              <a:pathLst>
                <a:path h="864235">
                  <a:moveTo>
                    <a:pt x="0" y="0"/>
                  </a:moveTo>
                  <a:lnTo>
                    <a:pt x="0" y="863993"/>
                  </a:lnTo>
                </a:path>
              </a:pathLst>
            </a:custGeom>
            <a:ln w="19380">
              <a:solidFill>
                <a:srgbClr val="ABAD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33">
              <a:extLst>
                <a:ext uri="{FF2B5EF4-FFF2-40B4-BE49-F238E27FC236}">
                  <a16:creationId xmlns:a16="http://schemas.microsoft.com/office/drawing/2014/main" id="{016670A5-8DBA-D84C-B0B0-740139816070}"/>
                </a:ext>
              </a:extLst>
            </p:cNvPr>
            <p:cNvSpPr/>
            <p:nvPr/>
          </p:nvSpPr>
          <p:spPr>
            <a:xfrm>
              <a:off x="11270100" y="6865"/>
              <a:ext cx="0" cy="450850"/>
            </a:xfrm>
            <a:custGeom>
              <a:avLst/>
              <a:gdLst/>
              <a:ahLst/>
              <a:cxnLst/>
              <a:rect l="l" t="t" r="r" b="b"/>
              <a:pathLst>
                <a:path h="450850">
                  <a:moveTo>
                    <a:pt x="0" y="0"/>
                  </a:moveTo>
                  <a:lnTo>
                    <a:pt x="0" y="450837"/>
                  </a:lnTo>
                </a:path>
              </a:pathLst>
            </a:custGeom>
            <a:ln w="19380">
              <a:solidFill>
                <a:srgbClr val="F263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34">
              <a:extLst>
                <a:ext uri="{FF2B5EF4-FFF2-40B4-BE49-F238E27FC236}">
                  <a16:creationId xmlns:a16="http://schemas.microsoft.com/office/drawing/2014/main" id="{8CD798BE-C6B9-1C49-9AF3-633C0F644711}"/>
                </a:ext>
              </a:extLst>
            </p:cNvPr>
            <p:cNvSpPr/>
            <p:nvPr/>
          </p:nvSpPr>
          <p:spPr>
            <a:xfrm>
              <a:off x="10932688" y="6865"/>
              <a:ext cx="0" cy="569595"/>
            </a:xfrm>
            <a:custGeom>
              <a:avLst/>
              <a:gdLst/>
              <a:ahLst/>
              <a:cxnLst/>
              <a:rect l="l" t="t" r="r" b="b"/>
              <a:pathLst>
                <a:path h="569595">
                  <a:moveTo>
                    <a:pt x="0" y="0"/>
                  </a:moveTo>
                  <a:lnTo>
                    <a:pt x="0" y="569137"/>
                  </a:lnTo>
                </a:path>
              </a:pathLst>
            </a:custGeom>
            <a:ln w="19380">
              <a:solidFill>
                <a:srgbClr val="E500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35">
              <a:extLst>
                <a:ext uri="{FF2B5EF4-FFF2-40B4-BE49-F238E27FC236}">
                  <a16:creationId xmlns:a16="http://schemas.microsoft.com/office/drawing/2014/main" id="{5C250587-2FC6-7A45-AB91-722F797B1A16}"/>
                </a:ext>
              </a:extLst>
            </p:cNvPr>
            <p:cNvSpPr/>
            <p:nvPr/>
          </p:nvSpPr>
          <p:spPr>
            <a:xfrm>
              <a:off x="10595275" y="6865"/>
              <a:ext cx="0" cy="160020"/>
            </a:xfrm>
            <a:custGeom>
              <a:avLst/>
              <a:gdLst/>
              <a:ahLst/>
              <a:cxnLst/>
              <a:rect l="l" t="t" r="r" b="b"/>
              <a:pathLst>
                <a:path h="160020">
                  <a:moveTo>
                    <a:pt x="0" y="0"/>
                  </a:moveTo>
                  <a:lnTo>
                    <a:pt x="0" y="159537"/>
                  </a:lnTo>
                </a:path>
              </a:pathLst>
            </a:custGeom>
            <a:ln w="19380">
              <a:solidFill>
                <a:srgbClr val="6E9B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36">
              <a:extLst>
                <a:ext uri="{FF2B5EF4-FFF2-40B4-BE49-F238E27FC236}">
                  <a16:creationId xmlns:a16="http://schemas.microsoft.com/office/drawing/2014/main" id="{4FFAD30B-8A5D-4B4F-8D13-B098DB3AC478}"/>
                </a:ext>
              </a:extLst>
            </p:cNvPr>
            <p:cNvSpPr/>
            <p:nvPr/>
          </p:nvSpPr>
          <p:spPr>
            <a:xfrm>
              <a:off x="10257864" y="6865"/>
              <a:ext cx="0" cy="450850"/>
            </a:xfrm>
            <a:custGeom>
              <a:avLst/>
              <a:gdLst/>
              <a:ahLst/>
              <a:cxnLst/>
              <a:rect l="l" t="t" r="r" b="b"/>
              <a:pathLst>
                <a:path h="450850">
                  <a:moveTo>
                    <a:pt x="0" y="0"/>
                  </a:moveTo>
                  <a:lnTo>
                    <a:pt x="0" y="450837"/>
                  </a:lnTo>
                </a:path>
              </a:pathLst>
            </a:custGeom>
            <a:ln w="19380">
              <a:solidFill>
                <a:srgbClr val="7F58A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50008AC0-6E1B-8342-A149-04253C9F53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74496" y="4766538"/>
            <a:ext cx="1828800" cy="553998"/>
          </a:xfrm>
        </p:spPr>
        <p:txBody>
          <a:bodyPr/>
          <a:lstStyle>
            <a:lvl1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>
                <a:solidFill>
                  <a:srgbClr val="74519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Name to go here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Job title / role to go here</a:t>
            </a: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A00516E7-AF60-C242-9D77-00AAD6A4C1C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774496" y="2709138"/>
            <a:ext cx="1828800" cy="18288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C6712B6B-8E80-2F41-8014-FE46D165694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54448" y="4766538"/>
            <a:ext cx="1828800" cy="553998"/>
          </a:xfrm>
        </p:spPr>
        <p:txBody>
          <a:bodyPr/>
          <a:lstStyle>
            <a:lvl1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>
                <a:solidFill>
                  <a:srgbClr val="74519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Name to go here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Job title / role to go here</a:t>
            </a: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74A41070-CBA2-134E-A13E-4E105D390E5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54448" y="2709138"/>
            <a:ext cx="1828800" cy="18288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9F82DFBD-3C4E-884F-B462-53D19E28448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534400" y="4766538"/>
            <a:ext cx="1828800" cy="553998"/>
          </a:xfrm>
        </p:spPr>
        <p:txBody>
          <a:bodyPr/>
          <a:lstStyle>
            <a:lvl1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>
                <a:solidFill>
                  <a:srgbClr val="74519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Name to go here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Job title / role to go here</a:t>
            </a: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205E3785-8472-0E4D-ADD7-0959E8BA814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534400" y="2709138"/>
            <a:ext cx="1828800" cy="18288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765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27BF491-C65D-2F4D-A63E-AFE9F02E8F9D}"/>
              </a:ext>
            </a:extLst>
          </p:cNvPr>
          <p:cNvSpPr/>
          <p:nvPr userDrawn="1"/>
        </p:nvSpPr>
        <p:spPr>
          <a:xfrm>
            <a:off x="-1" y="2138641"/>
            <a:ext cx="12191999" cy="3812579"/>
          </a:xfrm>
          <a:prstGeom prst="rect">
            <a:avLst/>
          </a:prstGeom>
          <a:solidFill>
            <a:srgbClr val="745191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95B4E18-EEAD-8642-8A70-471CC30C47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3232" y="457200"/>
            <a:ext cx="11347768" cy="1231106"/>
          </a:xfrm>
        </p:spPr>
        <p:txBody>
          <a:bodyPr/>
          <a:lstStyle>
            <a:lvl1pPr>
              <a:defRPr sz="4000">
                <a:solidFill>
                  <a:srgbClr val="150B3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Headline to go here, Headline to go here, </a:t>
            </a:r>
          </a:p>
          <a:p>
            <a:pPr lvl="0"/>
            <a:r>
              <a:rPr lang="en-GB" dirty="0"/>
              <a:t>Headline to go here, Headline to go here.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B761A40-F221-9847-B748-A86FB3001F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3399" y="4600159"/>
            <a:ext cx="1670368" cy="738664"/>
          </a:xfrm>
        </p:spPr>
        <p:txBody>
          <a:bodyPr/>
          <a:lstStyle>
            <a:lvl1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>
                <a:solidFill>
                  <a:srgbClr val="74519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Name to go here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Job title / role to </a:t>
            </a:r>
            <a:br>
              <a:rPr lang="en-GB" dirty="0"/>
            </a:br>
            <a:r>
              <a:rPr lang="en-GB" dirty="0"/>
              <a:t>go here</a:t>
            </a: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B019E0-41B7-624D-B73E-D06C738522FE}"/>
              </a:ext>
            </a:extLst>
          </p:cNvPr>
          <p:cNvSpPr txBox="1"/>
          <p:nvPr userDrawn="1"/>
        </p:nvSpPr>
        <p:spPr>
          <a:xfrm>
            <a:off x="381000" y="6400800"/>
            <a:ext cx="32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150B3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Association of British Insurers</a:t>
            </a:r>
          </a:p>
        </p:txBody>
      </p: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8AEB6EB3-D647-854D-9791-824BE217C47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9005380" y="6452319"/>
            <a:ext cx="2805620" cy="184666"/>
          </a:xfrm>
        </p:spPr>
        <p:txBody>
          <a:bodyPr/>
          <a:lstStyle>
            <a:lvl1pPr>
              <a:defRPr sz="1200">
                <a:solidFill>
                  <a:srgbClr val="150B3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60C69CF-F559-1340-A161-2BD0D08F711A}"/>
              </a:ext>
            </a:extLst>
          </p:cNvPr>
          <p:cNvGrpSpPr/>
          <p:nvPr userDrawn="1"/>
        </p:nvGrpSpPr>
        <p:grpSpPr>
          <a:xfrm>
            <a:off x="10461351" y="0"/>
            <a:ext cx="1349647" cy="864235"/>
            <a:chOff x="10257864" y="0"/>
            <a:chExt cx="1349647" cy="864235"/>
          </a:xfrm>
        </p:grpSpPr>
        <p:sp>
          <p:nvSpPr>
            <p:cNvPr id="21" name="object 32">
              <a:extLst>
                <a:ext uri="{FF2B5EF4-FFF2-40B4-BE49-F238E27FC236}">
                  <a16:creationId xmlns:a16="http://schemas.microsoft.com/office/drawing/2014/main" id="{4470FAAA-F391-C448-A533-BD7F4F465A22}"/>
                </a:ext>
              </a:extLst>
            </p:cNvPr>
            <p:cNvSpPr/>
            <p:nvPr/>
          </p:nvSpPr>
          <p:spPr>
            <a:xfrm>
              <a:off x="11607511" y="0"/>
              <a:ext cx="0" cy="864235"/>
            </a:xfrm>
            <a:custGeom>
              <a:avLst/>
              <a:gdLst/>
              <a:ahLst/>
              <a:cxnLst/>
              <a:rect l="l" t="t" r="r" b="b"/>
              <a:pathLst>
                <a:path h="864235">
                  <a:moveTo>
                    <a:pt x="0" y="0"/>
                  </a:moveTo>
                  <a:lnTo>
                    <a:pt x="0" y="863993"/>
                  </a:lnTo>
                </a:path>
              </a:pathLst>
            </a:custGeom>
            <a:ln w="19380">
              <a:solidFill>
                <a:srgbClr val="ABAD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33">
              <a:extLst>
                <a:ext uri="{FF2B5EF4-FFF2-40B4-BE49-F238E27FC236}">
                  <a16:creationId xmlns:a16="http://schemas.microsoft.com/office/drawing/2014/main" id="{016670A5-8DBA-D84C-B0B0-740139816070}"/>
                </a:ext>
              </a:extLst>
            </p:cNvPr>
            <p:cNvSpPr/>
            <p:nvPr/>
          </p:nvSpPr>
          <p:spPr>
            <a:xfrm>
              <a:off x="11270100" y="6865"/>
              <a:ext cx="0" cy="450850"/>
            </a:xfrm>
            <a:custGeom>
              <a:avLst/>
              <a:gdLst/>
              <a:ahLst/>
              <a:cxnLst/>
              <a:rect l="l" t="t" r="r" b="b"/>
              <a:pathLst>
                <a:path h="450850">
                  <a:moveTo>
                    <a:pt x="0" y="0"/>
                  </a:moveTo>
                  <a:lnTo>
                    <a:pt x="0" y="450837"/>
                  </a:lnTo>
                </a:path>
              </a:pathLst>
            </a:custGeom>
            <a:ln w="19380">
              <a:solidFill>
                <a:srgbClr val="F263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34">
              <a:extLst>
                <a:ext uri="{FF2B5EF4-FFF2-40B4-BE49-F238E27FC236}">
                  <a16:creationId xmlns:a16="http://schemas.microsoft.com/office/drawing/2014/main" id="{8CD798BE-C6B9-1C49-9AF3-633C0F644711}"/>
                </a:ext>
              </a:extLst>
            </p:cNvPr>
            <p:cNvSpPr/>
            <p:nvPr/>
          </p:nvSpPr>
          <p:spPr>
            <a:xfrm>
              <a:off x="10932688" y="6865"/>
              <a:ext cx="0" cy="569595"/>
            </a:xfrm>
            <a:custGeom>
              <a:avLst/>
              <a:gdLst/>
              <a:ahLst/>
              <a:cxnLst/>
              <a:rect l="l" t="t" r="r" b="b"/>
              <a:pathLst>
                <a:path h="569595">
                  <a:moveTo>
                    <a:pt x="0" y="0"/>
                  </a:moveTo>
                  <a:lnTo>
                    <a:pt x="0" y="569137"/>
                  </a:lnTo>
                </a:path>
              </a:pathLst>
            </a:custGeom>
            <a:ln w="19380">
              <a:solidFill>
                <a:srgbClr val="E500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35">
              <a:extLst>
                <a:ext uri="{FF2B5EF4-FFF2-40B4-BE49-F238E27FC236}">
                  <a16:creationId xmlns:a16="http://schemas.microsoft.com/office/drawing/2014/main" id="{5C250587-2FC6-7A45-AB91-722F797B1A16}"/>
                </a:ext>
              </a:extLst>
            </p:cNvPr>
            <p:cNvSpPr/>
            <p:nvPr/>
          </p:nvSpPr>
          <p:spPr>
            <a:xfrm>
              <a:off x="10595275" y="6865"/>
              <a:ext cx="0" cy="160020"/>
            </a:xfrm>
            <a:custGeom>
              <a:avLst/>
              <a:gdLst/>
              <a:ahLst/>
              <a:cxnLst/>
              <a:rect l="l" t="t" r="r" b="b"/>
              <a:pathLst>
                <a:path h="160020">
                  <a:moveTo>
                    <a:pt x="0" y="0"/>
                  </a:moveTo>
                  <a:lnTo>
                    <a:pt x="0" y="159537"/>
                  </a:lnTo>
                </a:path>
              </a:pathLst>
            </a:custGeom>
            <a:ln w="19380">
              <a:solidFill>
                <a:srgbClr val="6E9B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36">
              <a:extLst>
                <a:ext uri="{FF2B5EF4-FFF2-40B4-BE49-F238E27FC236}">
                  <a16:creationId xmlns:a16="http://schemas.microsoft.com/office/drawing/2014/main" id="{4FFAD30B-8A5D-4B4F-8D13-B098DB3AC478}"/>
                </a:ext>
              </a:extLst>
            </p:cNvPr>
            <p:cNvSpPr/>
            <p:nvPr/>
          </p:nvSpPr>
          <p:spPr>
            <a:xfrm>
              <a:off x="10257864" y="6865"/>
              <a:ext cx="0" cy="450850"/>
            </a:xfrm>
            <a:custGeom>
              <a:avLst/>
              <a:gdLst/>
              <a:ahLst/>
              <a:cxnLst/>
              <a:rect l="l" t="t" r="r" b="b"/>
              <a:pathLst>
                <a:path h="450850">
                  <a:moveTo>
                    <a:pt x="0" y="0"/>
                  </a:moveTo>
                  <a:lnTo>
                    <a:pt x="0" y="450837"/>
                  </a:lnTo>
                </a:path>
              </a:pathLst>
            </a:custGeom>
            <a:ln w="19380">
              <a:solidFill>
                <a:srgbClr val="7F58A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B65376C-8BC4-7E4E-AF58-592880F1459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33399" y="2771359"/>
            <a:ext cx="1670368" cy="16764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35" name="Text Placeholder 9">
            <a:extLst>
              <a:ext uri="{FF2B5EF4-FFF2-40B4-BE49-F238E27FC236}">
                <a16:creationId xmlns:a16="http://schemas.microsoft.com/office/drawing/2014/main" id="{16F415EA-7719-C948-8C03-36B5D9E66F9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32367" y="4599373"/>
            <a:ext cx="1670368" cy="738664"/>
          </a:xfrm>
        </p:spPr>
        <p:txBody>
          <a:bodyPr/>
          <a:lstStyle>
            <a:lvl1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>
                <a:solidFill>
                  <a:srgbClr val="74519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Name to go here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Job title / role to </a:t>
            </a:r>
            <a:br>
              <a:rPr lang="en-GB" dirty="0"/>
            </a:br>
            <a:r>
              <a:rPr lang="en-GB" dirty="0"/>
              <a:t>go here</a:t>
            </a: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36" name="Picture Placeholder 3">
            <a:extLst>
              <a:ext uri="{FF2B5EF4-FFF2-40B4-BE49-F238E27FC236}">
                <a16:creationId xmlns:a16="http://schemas.microsoft.com/office/drawing/2014/main" id="{11D69100-ED2D-6142-8D49-ECAFA2ED445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432367" y="2770573"/>
            <a:ext cx="1670368" cy="16764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37" name="Text Placeholder 9">
            <a:extLst>
              <a:ext uri="{FF2B5EF4-FFF2-40B4-BE49-F238E27FC236}">
                <a16:creationId xmlns:a16="http://schemas.microsoft.com/office/drawing/2014/main" id="{A508EE22-1273-EE4C-8662-84713AA978F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28978" y="4612850"/>
            <a:ext cx="1670368" cy="738664"/>
          </a:xfrm>
        </p:spPr>
        <p:txBody>
          <a:bodyPr/>
          <a:lstStyle>
            <a:lvl1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>
                <a:solidFill>
                  <a:srgbClr val="74519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Name to go here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Job title / role to </a:t>
            </a:r>
            <a:br>
              <a:rPr lang="en-GB" dirty="0"/>
            </a:br>
            <a:r>
              <a:rPr lang="en-GB" dirty="0"/>
              <a:t>go here</a:t>
            </a: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38" name="Picture Placeholder 3">
            <a:extLst>
              <a:ext uri="{FF2B5EF4-FFF2-40B4-BE49-F238E27FC236}">
                <a16:creationId xmlns:a16="http://schemas.microsoft.com/office/drawing/2014/main" id="{18F8B0A6-3F9C-2142-A5AD-5D4428579FE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328978" y="2784050"/>
            <a:ext cx="1670368" cy="16764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39" name="Text Placeholder 9">
            <a:extLst>
              <a:ext uri="{FF2B5EF4-FFF2-40B4-BE49-F238E27FC236}">
                <a16:creationId xmlns:a16="http://schemas.microsoft.com/office/drawing/2014/main" id="{5375E209-5D0D-074C-97F1-125FF7394A2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27946" y="4612064"/>
            <a:ext cx="1670368" cy="738664"/>
          </a:xfrm>
        </p:spPr>
        <p:txBody>
          <a:bodyPr/>
          <a:lstStyle>
            <a:lvl1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>
                <a:solidFill>
                  <a:srgbClr val="74519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Name to go here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Job title / role to </a:t>
            </a:r>
            <a:br>
              <a:rPr lang="en-GB" dirty="0"/>
            </a:br>
            <a:r>
              <a:rPr lang="en-GB" dirty="0"/>
              <a:t>go here</a:t>
            </a: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0" name="Picture Placeholder 3">
            <a:extLst>
              <a:ext uri="{FF2B5EF4-FFF2-40B4-BE49-F238E27FC236}">
                <a16:creationId xmlns:a16="http://schemas.microsoft.com/office/drawing/2014/main" id="{F80CCF1E-8255-204D-B2B5-57827497C13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227946" y="2783264"/>
            <a:ext cx="1670368" cy="16764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41" name="Text Placeholder 9">
            <a:extLst>
              <a:ext uri="{FF2B5EF4-FFF2-40B4-BE49-F238E27FC236}">
                <a16:creationId xmlns:a16="http://schemas.microsoft.com/office/drawing/2014/main" id="{D68040E8-15DB-8B4C-8818-F130EB3BAE4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24557" y="4624558"/>
            <a:ext cx="1670368" cy="738664"/>
          </a:xfrm>
        </p:spPr>
        <p:txBody>
          <a:bodyPr/>
          <a:lstStyle>
            <a:lvl1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>
                <a:solidFill>
                  <a:srgbClr val="74519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Name to go here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Job title / role to </a:t>
            </a:r>
            <a:br>
              <a:rPr lang="en-GB" dirty="0"/>
            </a:br>
            <a:r>
              <a:rPr lang="en-GB" dirty="0"/>
              <a:t>go here</a:t>
            </a: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2" name="Picture Placeholder 3">
            <a:extLst>
              <a:ext uri="{FF2B5EF4-FFF2-40B4-BE49-F238E27FC236}">
                <a16:creationId xmlns:a16="http://schemas.microsoft.com/office/drawing/2014/main" id="{3116DC27-556C-9941-8C99-999FDEF5AA9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124557" y="2795758"/>
            <a:ext cx="1670368" cy="16764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43" name="Text Placeholder 9">
            <a:extLst>
              <a:ext uri="{FF2B5EF4-FFF2-40B4-BE49-F238E27FC236}">
                <a16:creationId xmlns:a16="http://schemas.microsoft.com/office/drawing/2014/main" id="{A142BEF6-002A-704D-8939-A182D2B08DC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023525" y="4623772"/>
            <a:ext cx="1670368" cy="738664"/>
          </a:xfrm>
        </p:spPr>
        <p:txBody>
          <a:bodyPr/>
          <a:lstStyle>
            <a:lvl1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>
                <a:solidFill>
                  <a:srgbClr val="74519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Name to go here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Job title / role to </a:t>
            </a:r>
            <a:br>
              <a:rPr lang="en-GB" dirty="0"/>
            </a:br>
            <a:r>
              <a:rPr lang="en-GB" dirty="0"/>
              <a:t>go here</a:t>
            </a: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4" name="Picture Placeholder 3">
            <a:extLst>
              <a:ext uri="{FF2B5EF4-FFF2-40B4-BE49-F238E27FC236}">
                <a16:creationId xmlns:a16="http://schemas.microsoft.com/office/drawing/2014/main" id="{E3D6A26D-D10D-C445-A96D-AFE9E6736C10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023525" y="2794972"/>
            <a:ext cx="1670368" cy="16764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673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95B4E18-EEAD-8642-8A70-471CC30C47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3232" y="457200"/>
            <a:ext cx="5099050" cy="1231106"/>
          </a:xfrm>
        </p:spPr>
        <p:txBody>
          <a:bodyPr/>
          <a:lstStyle>
            <a:lvl1pPr>
              <a:defRPr sz="4000">
                <a:solidFill>
                  <a:srgbClr val="150B3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Headline to go here,</a:t>
            </a:r>
            <a:br>
              <a:rPr lang="en-GB" dirty="0"/>
            </a:br>
            <a:r>
              <a:rPr lang="en-GB" dirty="0"/>
              <a:t>Headline to go here.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B761A40-F221-9847-B748-A86FB3001F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1981200"/>
            <a:ext cx="5099050" cy="3662541"/>
          </a:xfrm>
        </p:spPr>
        <p:txBody>
          <a:bodyPr/>
          <a:lstStyle>
            <a:lvl1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150B3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Body copy text to go here, body copy text to go here</a:t>
            </a:r>
            <a:br>
              <a:rPr lang="en-GB" dirty="0"/>
            </a:br>
            <a:r>
              <a:rPr lang="en-GB" dirty="0"/>
              <a:t>Body copy text to go here, body copy text to go here</a:t>
            </a:r>
            <a:br>
              <a:rPr lang="en-US" dirty="0"/>
            </a:br>
            <a:r>
              <a:rPr lang="en-GB" dirty="0"/>
              <a:t>Body copy text to go here, body copy text to go here</a:t>
            </a:r>
            <a:br>
              <a:rPr lang="en-US" dirty="0"/>
            </a:br>
            <a:r>
              <a:rPr lang="en-GB" dirty="0"/>
              <a:t>Body copy text to go here, body copy text to go here</a:t>
            </a:r>
            <a:br>
              <a:rPr lang="en-GB" dirty="0"/>
            </a:br>
            <a:r>
              <a:rPr lang="en-GB" dirty="0"/>
              <a:t>Body copy text to go here, body copy text to go here</a:t>
            </a:r>
            <a:br>
              <a:rPr lang="en-GB" dirty="0"/>
            </a:br>
            <a:r>
              <a:rPr lang="en-GB" dirty="0"/>
              <a:t>Body copy text to go here, body copy text to go here</a:t>
            </a:r>
            <a:br>
              <a:rPr lang="en-US" dirty="0"/>
            </a:br>
            <a:r>
              <a:rPr lang="en-GB" dirty="0"/>
              <a:t>Body copy text to go here, body copy text to go here</a:t>
            </a:r>
            <a:br>
              <a:rPr lang="en-US" dirty="0"/>
            </a:br>
            <a:r>
              <a:rPr lang="en-GB" dirty="0"/>
              <a:t>Body copy text to go here, body copy text to go here</a:t>
            </a: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Body copy text to go here, body copy text to go here</a:t>
            </a:r>
            <a:br>
              <a:rPr lang="en-GB" dirty="0"/>
            </a:br>
            <a:r>
              <a:rPr lang="en-GB" dirty="0"/>
              <a:t>Body copy text to go here, body copy text to go here</a:t>
            </a:r>
            <a:br>
              <a:rPr lang="en-US" dirty="0"/>
            </a:br>
            <a:r>
              <a:rPr lang="en-GB" dirty="0"/>
              <a:t>Body copy text to go here, body copy text to go here</a:t>
            </a:r>
            <a:br>
              <a:rPr lang="en-US" dirty="0"/>
            </a:br>
            <a:r>
              <a:rPr lang="en-GB" dirty="0"/>
              <a:t>Body copy text to go here, body copy text to go here</a:t>
            </a:r>
            <a:br>
              <a:rPr lang="en-GB" dirty="0"/>
            </a:br>
            <a:r>
              <a:rPr lang="en-GB" dirty="0"/>
              <a:t>Body copy text to go here, body copy text to go here</a:t>
            </a: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Body copy text to go here, body copy text to go here</a:t>
            </a:r>
            <a:br>
              <a:rPr lang="en-GB" dirty="0"/>
            </a:br>
            <a:r>
              <a:rPr lang="en-GB" dirty="0"/>
              <a:t>Body copy text to go here, body copy text to go here</a:t>
            </a: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F9AA8FE4-12AA-3848-BFB6-740257E4777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457200"/>
            <a:ext cx="6096000" cy="56784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D74C87E-4748-6F46-93D1-3165524D0E53}"/>
              </a:ext>
            </a:extLst>
          </p:cNvPr>
          <p:cNvSpPr txBox="1"/>
          <p:nvPr userDrawn="1"/>
        </p:nvSpPr>
        <p:spPr>
          <a:xfrm>
            <a:off x="381000" y="6400800"/>
            <a:ext cx="32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150B3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Association of British Insurers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E5EE36-98A0-7645-876C-561484D9451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9005380" y="6452319"/>
            <a:ext cx="2805620" cy="184666"/>
          </a:xfrm>
        </p:spPr>
        <p:txBody>
          <a:bodyPr/>
          <a:lstStyle>
            <a:lvl1pPr>
              <a:defRPr sz="1200">
                <a:solidFill>
                  <a:srgbClr val="150B3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95B4E18-EEAD-8642-8A70-471CC30C47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3232" y="457200"/>
            <a:ext cx="5099050" cy="1231106"/>
          </a:xfrm>
        </p:spPr>
        <p:txBody>
          <a:bodyPr/>
          <a:lstStyle>
            <a:lvl1pPr>
              <a:defRPr sz="4000">
                <a:solidFill>
                  <a:srgbClr val="150B3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Headline to go here,</a:t>
            </a:r>
            <a:br>
              <a:rPr lang="en-GB" dirty="0"/>
            </a:br>
            <a:r>
              <a:rPr lang="en-GB" dirty="0"/>
              <a:t>Headline to go here.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B761A40-F221-9847-B748-A86FB3001F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1981200"/>
            <a:ext cx="5099050" cy="3662541"/>
          </a:xfrm>
        </p:spPr>
        <p:txBody>
          <a:bodyPr/>
          <a:lstStyle>
            <a:lvl1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150B3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Body copy text to go here, body copy text to go here</a:t>
            </a:r>
            <a:br>
              <a:rPr lang="en-GB" dirty="0"/>
            </a:br>
            <a:r>
              <a:rPr lang="en-GB" dirty="0"/>
              <a:t>Body copy text to go here, body copy text to go here</a:t>
            </a:r>
            <a:br>
              <a:rPr lang="en-US" dirty="0"/>
            </a:br>
            <a:r>
              <a:rPr lang="en-GB" dirty="0"/>
              <a:t>Body copy text to go here, body copy text to go here</a:t>
            </a:r>
            <a:br>
              <a:rPr lang="en-US" dirty="0"/>
            </a:br>
            <a:r>
              <a:rPr lang="en-GB" dirty="0"/>
              <a:t>Body copy text to go here, body copy text to go here</a:t>
            </a:r>
            <a:br>
              <a:rPr lang="en-GB" dirty="0"/>
            </a:br>
            <a:r>
              <a:rPr lang="en-GB" dirty="0"/>
              <a:t>Body copy text to go here, body copy text to go here</a:t>
            </a:r>
            <a:br>
              <a:rPr lang="en-GB" dirty="0"/>
            </a:br>
            <a:r>
              <a:rPr lang="en-GB" dirty="0"/>
              <a:t>Body copy text to go here, body copy text to go here</a:t>
            </a:r>
            <a:br>
              <a:rPr lang="en-US" dirty="0"/>
            </a:br>
            <a:r>
              <a:rPr lang="en-GB" dirty="0"/>
              <a:t>Body copy text to go here, body copy text to go here</a:t>
            </a:r>
            <a:br>
              <a:rPr lang="en-US" dirty="0"/>
            </a:br>
            <a:r>
              <a:rPr lang="en-GB" dirty="0"/>
              <a:t>Body copy text to go here, body copy text to go here</a:t>
            </a: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Body copy text to go here, body copy text to go here</a:t>
            </a:r>
            <a:br>
              <a:rPr lang="en-GB" dirty="0"/>
            </a:br>
            <a:r>
              <a:rPr lang="en-GB" dirty="0"/>
              <a:t>Body copy text to go here, body copy text to go here</a:t>
            </a:r>
            <a:br>
              <a:rPr lang="en-US" dirty="0"/>
            </a:br>
            <a:r>
              <a:rPr lang="en-GB" dirty="0"/>
              <a:t>Body copy text to go here, body copy text to go here</a:t>
            </a:r>
            <a:br>
              <a:rPr lang="en-US" dirty="0"/>
            </a:br>
            <a:r>
              <a:rPr lang="en-GB" dirty="0"/>
              <a:t>Body copy text to go here, body copy text to go here</a:t>
            </a:r>
            <a:br>
              <a:rPr lang="en-GB" dirty="0"/>
            </a:br>
            <a:r>
              <a:rPr lang="en-GB" dirty="0"/>
              <a:t>Body copy text to go here, body copy text to go here</a:t>
            </a: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Body copy text to go here, body copy text to go here</a:t>
            </a:r>
            <a:br>
              <a:rPr lang="en-GB" dirty="0"/>
            </a:br>
            <a:r>
              <a:rPr lang="en-GB" dirty="0"/>
              <a:t>Body copy text to go here, body copy text to go here</a:t>
            </a: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D74C87E-4748-6F46-93D1-3165524D0E53}"/>
              </a:ext>
            </a:extLst>
          </p:cNvPr>
          <p:cNvSpPr txBox="1"/>
          <p:nvPr userDrawn="1"/>
        </p:nvSpPr>
        <p:spPr>
          <a:xfrm>
            <a:off x="381000" y="6400800"/>
            <a:ext cx="32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150B3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Association of British Insurers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E5EE36-98A0-7645-876C-561484D9451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9005380" y="6452319"/>
            <a:ext cx="2805620" cy="184666"/>
          </a:xfrm>
        </p:spPr>
        <p:txBody>
          <a:bodyPr/>
          <a:lstStyle>
            <a:lvl1pPr>
              <a:defRPr sz="1200">
                <a:solidFill>
                  <a:srgbClr val="150B3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FD6948-78FD-F141-BFB0-E99B90BD0F5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0"/>
            <a:ext cx="2971800" cy="3014539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E1067AC-9B73-1243-AD99-E1FCA7B3BF5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220200" y="665"/>
            <a:ext cx="2971800" cy="3006077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F341757-FE4F-3B43-82BE-66811E173B0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6000" y="3124200"/>
            <a:ext cx="2971800" cy="3006076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44B29C9-886B-1A41-B5B4-234BAECA318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220200" y="3124200"/>
            <a:ext cx="2971800" cy="3006076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57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295C5D-5B10-C342-9906-851213648A6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E5A1136-AB61-7B48-9597-68346CE2E6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5305" y="4191000"/>
            <a:ext cx="11145177" cy="1846659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Headline to go here</a:t>
            </a:r>
            <a:br>
              <a:rPr lang="en-GB" dirty="0"/>
            </a:br>
            <a:r>
              <a:rPr lang="en-GB" dirty="0"/>
              <a:t>Headline to go here</a:t>
            </a:r>
          </a:p>
          <a:p>
            <a:pPr lvl="0"/>
            <a:r>
              <a:rPr lang="en-GB" dirty="0"/>
              <a:t>Headline to go here</a:t>
            </a:r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2947280-9432-0842-8723-F63CE1EF57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199"/>
            <a:ext cx="1600200" cy="549494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2CE7A5-9766-CB48-AE2A-4210C66618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48257" y="0"/>
            <a:ext cx="3832225" cy="4616648"/>
          </a:xfrm>
        </p:spPr>
        <p:txBody>
          <a:bodyPr/>
          <a:lstStyle>
            <a:lvl1pPr algn="r">
              <a:defRPr sz="30000">
                <a:solidFill>
                  <a:schemeClr val="bg1"/>
                </a:solidFill>
                <a:latin typeface=""/>
              </a:defRPr>
            </a:lvl1pPr>
          </a:lstStyle>
          <a:p>
            <a:pPr lvl="0"/>
            <a:r>
              <a:rPr lang="en-GB" dirty="0"/>
              <a:t>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56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95B4E18-EEAD-8642-8A70-471CC30C47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3232" y="457200"/>
            <a:ext cx="10280968" cy="1231106"/>
          </a:xfrm>
        </p:spPr>
        <p:txBody>
          <a:bodyPr/>
          <a:lstStyle>
            <a:lvl1pPr>
              <a:defRPr sz="4000">
                <a:solidFill>
                  <a:srgbClr val="150B3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Headline to go here,</a:t>
            </a:r>
            <a:br>
              <a:rPr lang="en-GB" dirty="0"/>
            </a:br>
            <a:r>
              <a:rPr lang="en-GB" dirty="0"/>
              <a:t>Headline to go here.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B761A40-F221-9847-B748-A86FB3001F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1981200"/>
            <a:ext cx="6013450" cy="492443"/>
          </a:xfrm>
        </p:spPr>
        <p:txBody>
          <a:bodyPr/>
          <a:lstStyle>
            <a:lvl1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rgbClr val="74519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Subhead copy to go here, subhead copy to go here, subhead copy </a:t>
            </a:r>
            <a:br>
              <a:rPr lang="en-GB" dirty="0"/>
            </a:br>
            <a:r>
              <a:rPr lang="en-GB" dirty="0"/>
              <a:t>to go here, subhead copy to go here, subhead copy to go here.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105164-D7C3-5A49-8382-8C0FE779C3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20000" y="5757864"/>
            <a:ext cx="4190998" cy="566736"/>
          </a:xfrm>
        </p:spPr>
        <p:txBody>
          <a:bodyPr/>
          <a:lstStyle>
            <a:lvl1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>
                <a:solidFill>
                  <a:srgbClr val="150B3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Body text to go here, body text to go here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Body text to go here, body text to go here</a:t>
            </a:r>
            <a:endParaRPr lang="en-US" dirty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95F1970-8BB1-E848-ABC2-49FAF6EA75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2994700"/>
            <a:ext cx="2590800" cy="215444"/>
          </a:xfrm>
        </p:spPr>
        <p:txBody>
          <a:bodyPr/>
          <a:lstStyle>
            <a:lvl1pPr>
              <a:defRPr sz="1400" b="1">
                <a:solidFill>
                  <a:srgbClr val="6C92A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Subhead copy to go here</a:t>
            </a:r>
            <a:endParaRPr lang="en-US" dirty="0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CD45ADE5-42D4-C54F-B1D8-C6E4CA19718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2000" y="3287713"/>
            <a:ext cx="2590800" cy="2800767"/>
          </a:xfrm>
        </p:spPr>
        <p:txBody>
          <a:bodyPr/>
          <a:lstStyle>
            <a:lvl1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6C92A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Body copy text to go here</a:t>
            </a: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Body copy text to go here</a:t>
            </a: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Body copy text to go here</a:t>
            </a: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Body copy text to go here</a:t>
            </a: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Body copy text to go here</a:t>
            </a: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Body copy text to go here</a:t>
            </a: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Body copy text to go here</a:t>
            </a: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Body copy text to go here</a:t>
            </a: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Body copy text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Body copy text to go here</a:t>
            </a: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Body copy text to go here</a:t>
            </a: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Body copy text to go here</a:t>
            </a:r>
            <a:endParaRPr lang="en-US" dirty="0"/>
          </a:p>
          <a:p>
            <a:pPr lvl="0"/>
            <a:endParaRPr lang="en-GB" dirty="0"/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F2B6E9DA-4371-DC47-B96A-4E472317D2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1000" y="2998988"/>
            <a:ext cx="2743200" cy="215444"/>
          </a:xfrm>
        </p:spPr>
        <p:txBody>
          <a:bodyPr/>
          <a:lstStyle>
            <a:lvl1pPr>
              <a:defRPr sz="1400" b="1">
                <a:solidFill>
                  <a:srgbClr val="9EA635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Subhead copy to go here</a:t>
            </a:r>
            <a:endParaRPr lang="en-US" dirty="0"/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11DB08F2-7C54-6946-84CB-73F355B385E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03700" y="3287714"/>
            <a:ext cx="2643188" cy="2800767"/>
          </a:xfrm>
        </p:spPr>
        <p:txBody>
          <a:bodyPr/>
          <a:lstStyle>
            <a:lvl1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9EA635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Body copy to go here</a:t>
            </a: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Body copy to go here</a:t>
            </a: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Body copy to go here</a:t>
            </a: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Body copy to go here</a:t>
            </a: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Body copy to go here</a:t>
            </a: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Body copy to go here</a:t>
            </a: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Body copy to go here</a:t>
            </a: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Body copy to go here</a:t>
            </a: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Body copy to go here</a:t>
            </a: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Body copy to go here</a:t>
            </a:r>
            <a:br>
              <a:rPr lang="en-GB" dirty="0"/>
            </a:br>
            <a:r>
              <a:rPr lang="en-GB" dirty="0"/>
              <a:t>Body copy to go here</a:t>
            </a:r>
            <a:endParaRPr lang="en-US" dirty="0"/>
          </a:p>
          <a:p>
            <a:pPr lvl="0"/>
            <a:endParaRPr lang="en-GB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F59E2A4-1C0D-6048-B40A-FA704C9EDC67}"/>
              </a:ext>
            </a:extLst>
          </p:cNvPr>
          <p:cNvSpPr/>
          <p:nvPr userDrawn="1"/>
        </p:nvSpPr>
        <p:spPr>
          <a:xfrm>
            <a:off x="463232" y="2762999"/>
            <a:ext cx="3167380" cy="3429000"/>
          </a:xfrm>
          <a:prstGeom prst="rect">
            <a:avLst/>
          </a:prstGeom>
          <a:noFill/>
          <a:ln>
            <a:solidFill>
              <a:srgbClr val="6C92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BF73D5E-E79B-DF44-B1AB-A816B2FBD8E9}"/>
              </a:ext>
            </a:extLst>
          </p:cNvPr>
          <p:cNvSpPr/>
          <p:nvPr userDrawn="1"/>
        </p:nvSpPr>
        <p:spPr>
          <a:xfrm>
            <a:off x="3916146" y="2773710"/>
            <a:ext cx="3167380" cy="3429000"/>
          </a:xfrm>
          <a:prstGeom prst="rect">
            <a:avLst/>
          </a:prstGeom>
          <a:noFill/>
          <a:ln>
            <a:solidFill>
              <a:srgbClr val="9EA63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7" name="Chart Placeholder 55">
            <a:extLst>
              <a:ext uri="{FF2B5EF4-FFF2-40B4-BE49-F238E27FC236}">
                <a16:creationId xmlns:a16="http://schemas.microsoft.com/office/drawing/2014/main" id="{7419FEBC-9998-EA4F-8D0C-E9D4CF1FF720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7620000" y="1978621"/>
            <a:ext cx="4190998" cy="3779242"/>
          </a:xfrm>
        </p:spPr>
        <p:txBody>
          <a:bodyPr/>
          <a:lstStyle/>
          <a:p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B659908-4E0F-5E41-8160-F03B85988F57}"/>
              </a:ext>
            </a:extLst>
          </p:cNvPr>
          <p:cNvSpPr txBox="1"/>
          <p:nvPr userDrawn="1"/>
        </p:nvSpPr>
        <p:spPr>
          <a:xfrm>
            <a:off x="381000" y="6400800"/>
            <a:ext cx="32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150B3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Association of British Insurers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F7ABEF0-BC14-CB47-8CE9-EB87470DE145}"/>
              </a:ext>
            </a:extLst>
          </p:cNvPr>
          <p:cNvGrpSpPr/>
          <p:nvPr userDrawn="1"/>
        </p:nvGrpSpPr>
        <p:grpSpPr>
          <a:xfrm>
            <a:off x="10461351" y="0"/>
            <a:ext cx="1349647" cy="864235"/>
            <a:chOff x="10257864" y="0"/>
            <a:chExt cx="1349647" cy="864235"/>
          </a:xfrm>
        </p:grpSpPr>
        <p:sp>
          <p:nvSpPr>
            <p:cNvPr id="31" name="object 32">
              <a:extLst>
                <a:ext uri="{FF2B5EF4-FFF2-40B4-BE49-F238E27FC236}">
                  <a16:creationId xmlns:a16="http://schemas.microsoft.com/office/drawing/2014/main" id="{FA3096E6-3610-E848-8596-C411E6A490E8}"/>
                </a:ext>
              </a:extLst>
            </p:cNvPr>
            <p:cNvSpPr/>
            <p:nvPr/>
          </p:nvSpPr>
          <p:spPr>
            <a:xfrm>
              <a:off x="11607511" y="0"/>
              <a:ext cx="0" cy="864235"/>
            </a:xfrm>
            <a:custGeom>
              <a:avLst/>
              <a:gdLst/>
              <a:ahLst/>
              <a:cxnLst/>
              <a:rect l="l" t="t" r="r" b="b"/>
              <a:pathLst>
                <a:path h="864235">
                  <a:moveTo>
                    <a:pt x="0" y="0"/>
                  </a:moveTo>
                  <a:lnTo>
                    <a:pt x="0" y="863993"/>
                  </a:lnTo>
                </a:path>
              </a:pathLst>
            </a:custGeom>
            <a:ln w="19380">
              <a:solidFill>
                <a:srgbClr val="ABAD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3">
              <a:extLst>
                <a:ext uri="{FF2B5EF4-FFF2-40B4-BE49-F238E27FC236}">
                  <a16:creationId xmlns:a16="http://schemas.microsoft.com/office/drawing/2014/main" id="{3847EC12-B9AD-584E-9D65-7309F5D9C2B0}"/>
                </a:ext>
              </a:extLst>
            </p:cNvPr>
            <p:cNvSpPr/>
            <p:nvPr/>
          </p:nvSpPr>
          <p:spPr>
            <a:xfrm>
              <a:off x="11270100" y="6865"/>
              <a:ext cx="0" cy="450850"/>
            </a:xfrm>
            <a:custGeom>
              <a:avLst/>
              <a:gdLst/>
              <a:ahLst/>
              <a:cxnLst/>
              <a:rect l="l" t="t" r="r" b="b"/>
              <a:pathLst>
                <a:path h="450850">
                  <a:moveTo>
                    <a:pt x="0" y="0"/>
                  </a:moveTo>
                  <a:lnTo>
                    <a:pt x="0" y="450837"/>
                  </a:lnTo>
                </a:path>
              </a:pathLst>
            </a:custGeom>
            <a:ln w="19380">
              <a:solidFill>
                <a:srgbClr val="F263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4">
              <a:extLst>
                <a:ext uri="{FF2B5EF4-FFF2-40B4-BE49-F238E27FC236}">
                  <a16:creationId xmlns:a16="http://schemas.microsoft.com/office/drawing/2014/main" id="{29B4E0B3-F45B-464A-B9EC-7D61916A687A}"/>
                </a:ext>
              </a:extLst>
            </p:cNvPr>
            <p:cNvSpPr/>
            <p:nvPr/>
          </p:nvSpPr>
          <p:spPr>
            <a:xfrm>
              <a:off x="10932688" y="6865"/>
              <a:ext cx="0" cy="569595"/>
            </a:xfrm>
            <a:custGeom>
              <a:avLst/>
              <a:gdLst/>
              <a:ahLst/>
              <a:cxnLst/>
              <a:rect l="l" t="t" r="r" b="b"/>
              <a:pathLst>
                <a:path h="569595">
                  <a:moveTo>
                    <a:pt x="0" y="0"/>
                  </a:moveTo>
                  <a:lnTo>
                    <a:pt x="0" y="569137"/>
                  </a:lnTo>
                </a:path>
              </a:pathLst>
            </a:custGeom>
            <a:ln w="19380">
              <a:solidFill>
                <a:srgbClr val="E500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5">
              <a:extLst>
                <a:ext uri="{FF2B5EF4-FFF2-40B4-BE49-F238E27FC236}">
                  <a16:creationId xmlns:a16="http://schemas.microsoft.com/office/drawing/2014/main" id="{D15B72B0-EBF5-824F-BD5D-023A851C061A}"/>
                </a:ext>
              </a:extLst>
            </p:cNvPr>
            <p:cNvSpPr/>
            <p:nvPr/>
          </p:nvSpPr>
          <p:spPr>
            <a:xfrm>
              <a:off x="10595275" y="6865"/>
              <a:ext cx="0" cy="160020"/>
            </a:xfrm>
            <a:custGeom>
              <a:avLst/>
              <a:gdLst/>
              <a:ahLst/>
              <a:cxnLst/>
              <a:rect l="l" t="t" r="r" b="b"/>
              <a:pathLst>
                <a:path h="160020">
                  <a:moveTo>
                    <a:pt x="0" y="0"/>
                  </a:moveTo>
                  <a:lnTo>
                    <a:pt x="0" y="159537"/>
                  </a:lnTo>
                </a:path>
              </a:pathLst>
            </a:custGeom>
            <a:ln w="19380">
              <a:solidFill>
                <a:srgbClr val="6E9B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6">
              <a:extLst>
                <a:ext uri="{FF2B5EF4-FFF2-40B4-BE49-F238E27FC236}">
                  <a16:creationId xmlns:a16="http://schemas.microsoft.com/office/drawing/2014/main" id="{B328B33C-B045-C24B-937B-940B83333EEF}"/>
                </a:ext>
              </a:extLst>
            </p:cNvPr>
            <p:cNvSpPr/>
            <p:nvPr/>
          </p:nvSpPr>
          <p:spPr>
            <a:xfrm>
              <a:off x="10257864" y="6865"/>
              <a:ext cx="0" cy="450850"/>
            </a:xfrm>
            <a:custGeom>
              <a:avLst/>
              <a:gdLst/>
              <a:ahLst/>
              <a:cxnLst/>
              <a:rect l="l" t="t" r="r" b="b"/>
              <a:pathLst>
                <a:path h="450850">
                  <a:moveTo>
                    <a:pt x="0" y="0"/>
                  </a:moveTo>
                  <a:lnTo>
                    <a:pt x="0" y="450837"/>
                  </a:lnTo>
                </a:path>
              </a:pathLst>
            </a:custGeom>
            <a:ln w="19380">
              <a:solidFill>
                <a:srgbClr val="7F58A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Slide Number Placeholder 3">
            <a:extLst>
              <a:ext uri="{FF2B5EF4-FFF2-40B4-BE49-F238E27FC236}">
                <a16:creationId xmlns:a16="http://schemas.microsoft.com/office/drawing/2014/main" id="{EB5FAE30-218D-4944-BBE3-1AD8B38FB3A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9005380" y="6452319"/>
            <a:ext cx="2805620" cy="184666"/>
          </a:xfrm>
        </p:spPr>
        <p:txBody>
          <a:bodyPr/>
          <a:lstStyle>
            <a:lvl1pPr>
              <a:defRPr sz="1200">
                <a:solidFill>
                  <a:srgbClr val="150B3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0386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95B4E18-EEAD-8642-8A70-471CC30C47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3232" y="457200"/>
            <a:ext cx="11347768" cy="1231106"/>
          </a:xfrm>
        </p:spPr>
        <p:txBody>
          <a:bodyPr/>
          <a:lstStyle>
            <a:lvl1pPr>
              <a:defRPr sz="4000">
                <a:solidFill>
                  <a:srgbClr val="150B3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Headline to go here, Headline to go here, </a:t>
            </a:r>
          </a:p>
          <a:p>
            <a:pPr lvl="0"/>
            <a:r>
              <a:rPr lang="en-GB" dirty="0"/>
              <a:t>Headline to go here, Headline to go here.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B761A40-F221-9847-B748-A86FB3001F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1981200"/>
            <a:ext cx="5099050" cy="3662541"/>
          </a:xfrm>
        </p:spPr>
        <p:txBody>
          <a:bodyPr/>
          <a:lstStyle>
            <a:lvl1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150B3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Body copy text to go here, body copy text to go here</a:t>
            </a:r>
            <a:br>
              <a:rPr lang="en-GB" dirty="0"/>
            </a:br>
            <a:r>
              <a:rPr lang="en-GB" dirty="0"/>
              <a:t>Body copy text to go here, body copy text to go here</a:t>
            </a:r>
            <a:br>
              <a:rPr lang="en-US" dirty="0"/>
            </a:br>
            <a:r>
              <a:rPr lang="en-GB" dirty="0"/>
              <a:t>Body copy text to go here, body copy text to go here</a:t>
            </a:r>
            <a:br>
              <a:rPr lang="en-US" dirty="0"/>
            </a:br>
            <a:r>
              <a:rPr lang="en-GB" dirty="0"/>
              <a:t>Body copy text to go here, body copy text to go here</a:t>
            </a:r>
            <a:br>
              <a:rPr lang="en-GB" dirty="0"/>
            </a:br>
            <a:r>
              <a:rPr lang="en-GB" dirty="0"/>
              <a:t>Body copy text to go here, body copy text to go here</a:t>
            </a:r>
            <a:br>
              <a:rPr lang="en-GB" dirty="0"/>
            </a:br>
            <a:r>
              <a:rPr lang="en-GB" dirty="0"/>
              <a:t>Body copy text to go here, body copy text to go here</a:t>
            </a:r>
            <a:br>
              <a:rPr lang="en-US" dirty="0"/>
            </a:br>
            <a:r>
              <a:rPr lang="en-GB" dirty="0"/>
              <a:t>Body copy text to go here, body copy text to go here</a:t>
            </a:r>
            <a:br>
              <a:rPr lang="en-US" dirty="0"/>
            </a:br>
            <a:r>
              <a:rPr lang="en-GB" dirty="0"/>
              <a:t>Body copy text to go here, body copy text to go here</a:t>
            </a: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Body copy text to go here, body copy text to go here</a:t>
            </a:r>
            <a:br>
              <a:rPr lang="en-GB" dirty="0"/>
            </a:br>
            <a:r>
              <a:rPr lang="en-GB" dirty="0"/>
              <a:t>Body copy text to go here, body copy text to go here</a:t>
            </a:r>
            <a:br>
              <a:rPr lang="en-US" dirty="0"/>
            </a:br>
            <a:r>
              <a:rPr lang="en-GB" dirty="0"/>
              <a:t>Body copy text to go here, body copy text to go here</a:t>
            </a:r>
            <a:br>
              <a:rPr lang="en-US" dirty="0"/>
            </a:br>
            <a:r>
              <a:rPr lang="en-GB" dirty="0"/>
              <a:t>Body copy text to go here, body copy text to go here</a:t>
            </a:r>
            <a:br>
              <a:rPr lang="en-GB" dirty="0"/>
            </a:br>
            <a:r>
              <a:rPr lang="en-GB" dirty="0"/>
              <a:t>Body copy text to go here, body copy text to go here</a:t>
            </a: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Body copy text to go here, body copy text to go here</a:t>
            </a:r>
            <a:br>
              <a:rPr lang="en-GB" dirty="0"/>
            </a:br>
            <a:r>
              <a:rPr lang="en-GB" dirty="0"/>
              <a:t>Body copy text to go here, body copy text to go here</a:t>
            </a: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6DE61F-B47D-B342-9317-C09AA03CF67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43600" y="1986141"/>
            <a:ext cx="5099050" cy="3662541"/>
          </a:xfrm>
        </p:spPr>
        <p:txBody>
          <a:bodyPr/>
          <a:lstStyle>
            <a:lvl1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150B3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Body copy text to go here, body copy text to go here</a:t>
            </a:r>
            <a:br>
              <a:rPr lang="en-GB" dirty="0"/>
            </a:br>
            <a:r>
              <a:rPr lang="en-GB" dirty="0"/>
              <a:t>Body copy text to go here, body copy text to go here</a:t>
            </a:r>
            <a:br>
              <a:rPr lang="en-US" dirty="0"/>
            </a:br>
            <a:r>
              <a:rPr lang="en-GB" dirty="0"/>
              <a:t>Body copy text to go here, body copy text to go here</a:t>
            </a:r>
            <a:br>
              <a:rPr lang="en-US" dirty="0"/>
            </a:br>
            <a:r>
              <a:rPr lang="en-GB" dirty="0"/>
              <a:t>Body copy text to go here, body copy text to go here</a:t>
            </a:r>
            <a:br>
              <a:rPr lang="en-GB" dirty="0"/>
            </a:br>
            <a:r>
              <a:rPr lang="en-GB" dirty="0"/>
              <a:t>Body copy text to go here, body copy text to go here</a:t>
            </a:r>
            <a:br>
              <a:rPr lang="en-GB" dirty="0"/>
            </a:br>
            <a:r>
              <a:rPr lang="en-GB" dirty="0"/>
              <a:t>Body copy text to go here, body copy text to go here</a:t>
            </a:r>
            <a:br>
              <a:rPr lang="en-US" dirty="0"/>
            </a:br>
            <a:r>
              <a:rPr lang="en-GB" dirty="0"/>
              <a:t>Body copy text to go here, body copy text to go here</a:t>
            </a:r>
            <a:br>
              <a:rPr lang="en-US" dirty="0"/>
            </a:br>
            <a:r>
              <a:rPr lang="en-GB" dirty="0"/>
              <a:t>Body copy text to go here, body copy text to go here</a:t>
            </a: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Body copy text to go here, body copy text to go here</a:t>
            </a:r>
            <a:br>
              <a:rPr lang="en-GB" dirty="0"/>
            </a:br>
            <a:r>
              <a:rPr lang="en-GB" dirty="0"/>
              <a:t>Body copy text to go here, body copy text to go here</a:t>
            </a:r>
            <a:br>
              <a:rPr lang="en-US" dirty="0"/>
            </a:br>
            <a:r>
              <a:rPr lang="en-GB" dirty="0"/>
              <a:t>Body copy text to go here, body copy text to go here</a:t>
            </a:r>
            <a:br>
              <a:rPr lang="en-US" dirty="0"/>
            </a:br>
            <a:r>
              <a:rPr lang="en-GB" dirty="0"/>
              <a:t>Body copy text to go here, body copy text to go here</a:t>
            </a:r>
            <a:br>
              <a:rPr lang="en-GB" dirty="0"/>
            </a:br>
            <a:r>
              <a:rPr lang="en-GB" dirty="0"/>
              <a:t>Body copy text to go here, body copy text to go here</a:t>
            </a: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Body copy text to go here, body copy text to go here</a:t>
            </a:r>
            <a:br>
              <a:rPr lang="en-GB" dirty="0"/>
            </a:br>
            <a:r>
              <a:rPr lang="en-GB" dirty="0"/>
              <a:t>Body copy text to go here, body copy text to go here</a:t>
            </a: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B019E0-41B7-624D-B73E-D06C738522FE}"/>
              </a:ext>
            </a:extLst>
          </p:cNvPr>
          <p:cNvSpPr txBox="1"/>
          <p:nvPr userDrawn="1"/>
        </p:nvSpPr>
        <p:spPr>
          <a:xfrm>
            <a:off x="381000" y="6400800"/>
            <a:ext cx="32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150B3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Association of British Insurers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60C69CF-F559-1340-A161-2BD0D08F711A}"/>
              </a:ext>
            </a:extLst>
          </p:cNvPr>
          <p:cNvGrpSpPr/>
          <p:nvPr userDrawn="1"/>
        </p:nvGrpSpPr>
        <p:grpSpPr>
          <a:xfrm>
            <a:off x="10461351" y="0"/>
            <a:ext cx="1349647" cy="864235"/>
            <a:chOff x="10257864" y="0"/>
            <a:chExt cx="1349647" cy="864235"/>
          </a:xfrm>
        </p:grpSpPr>
        <p:sp>
          <p:nvSpPr>
            <p:cNvPr id="21" name="object 32">
              <a:extLst>
                <a:ext uri="{FF2B5EF4-FFF2-40B4-BE49-F238E27FC236}">
                  <a16:creationId xmlns:a16="http://schemas.microsoft.com/office/drawing/2014/main" id="{4470FAAA-F391-C448-A533-BD7F4F465A22}"/>
                </a:ext>
              </a:extLst>
            </p:cNvPr>
            <p:cNvSpPr/>
            <p:nvPr/>
          </p:nvSpPr>
          <p:spPr>
            <a:xfrm>
              <a:off x="11607511" y="0"/>
              <a:ext cx="0" cy="864235"/>
            </a:xfrm>
            <a:custGeom>
              <a:avLst/>
              <a:gdLst/>
              <a:ahLst/>
              <a:cxnLst/>
              <a:rect l="l" t="t" r="r" b="b"/>
              <a:pathLst>
                <a:path h="864235">
                  <a:moveTo>
                    <a:pt x="0" y="0"/>
                  </a:moveTo>
                  <a:lnTo>
                    <a:pt x="0" y="863993"/>
                  </a:lnTo>
                </a:path>
              </a:pathLst>
            </a:custGeom>
            <a:ln w="19380">
              <a:solidFill>
                <a:srgbClr val="ABAD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33">
              <a:extLst>
                <a:ext uri="{FF2B5EF4-FFF2-40B4-BE49-F238E27FC236}">
                  <a16:creationId xmlns:a16="http://schemas.microsoft.com/office/drawing/2014/main" id="{016670A5-8DBA-D84C-B0B0-740139816070}"/>
                </a:ext>
              </a:extLst>
            </p:cNvPr>
            <p:cNvSpPr/>
            <p:nvPr/>
          </p:nvSpPr>
          <p:spPr>
            <a:xfrm>
              <a:off x="11270100" y="6865"/>
              <a:ext cx="0" cy="450850"/>
            </a:xfrm>
            <a:custGeom>
              <a:avLst/>
              <a:gdLst/>
              <a:ahLst/>
              <a:cxnLst/>
              <a:rect l="l" t="t" r="r" b="b"/>
              <a:pathLst>
                <a:path h="450850">
                  <a:moveTo>
                    <a:pt x="0" y="0"/>
                  </a:moveTo>
                  <a:lnTo>
                    <a:pt x="0" y="450837"/>
                  </a:lnTo>
                </a:path>
              </a:pathLst>
            </a:custGeom>
            <a:ln w="19380">
              <a:solidFill>
                <a:srgbClr val="F263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34">
              <a:extLst>
                <a:ext uri="{FF2B5EF4-FFF2-40B4-BE49-F238E27FC236}">
                  <a16:creationId xmlns:a16="http://schemas.microsoft.com/office/drawing/2014/main" id="{8CD798BE-C6B9-1C49-9AF3-633C0F644711}"/>
                </a:ext>
              </a:extLst>
            </p:cNvPr>
            <p:cNvSpPr/>
            <p:nvPr/>
          </p:nvSpPr>
          <p:spPr>
            <a:xfrm>
              <a:off x="10932688" y="6865"/>
              <a:ext cx="0" cy="569595"/>
            </a:xfrm>
            <a:custGeom>
              <a:avLst/>
              <a:gdLst/>
              <a:ahLst/>
              <a:cxnLst/>
              <a:rect l="l" t="t" r="r" b="b"/>
              <a:pathLst>
                <a:path h="569595">
                  <a:moveTo>
                    <a:pt x="0" y="0"/>
                  </a:moveTo>
                  <a:lnTo>
                    <a:pt x="0" y="569137"/>
                  </a:lnTo>
                </a:path>
              </a:pathLst>
            </a:custGeom>
            <a:ln w="19380">
              <a:solidFill>
                <a:srgbClr val="E500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35">
              <a:extLst>
                <a:ext uri="{FF2B5EF4-FFF2-40B4-BE49-F238E27FC236}">
                  <a16:creationId xmlns:a16="http://schemas.microsoft.com/office/drawing/2014/main" id="{5C250587-2FC6-7A45-AB91-722F797B1A16}"/>
                </a:ext>
              </a:extLst>
            </p:cNvPr>
            <p:cNvSpPr/>
            <p:nvPr/>
          </p:nvSpPr>
          <p:spPr>
            <a:xfrm>
              <a:off x="10595275" y="6865"/>
              <a:ext cx="0" cy="160020"/>
            </a:xfrm>
            <a:custGeom>
              <a:avLst/>
              <a:gdLst/>
              <a:ahLst/>
              <a:cxnLst/>
              <a:rect l="l" t="t" r="r" b="b"/>
              <a:pathLst>
                <a:path h="160020">
                  <a:moveTo>
                    <a:pt x="0" y="0"/>
                  </a:moveTo>
                  <a:lnTo>
                    <a:pt x="0" y="159537"/>
                  </a:lnTo>
                </a:path>
              </a:pathLst>
            </a:custGeom>
            <a:ln w="19380">
              <a:solidFill>
                <a:srgbClr val="6E9B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36">
              <a:extLst>
                <a:ext uri="{FF2B5EF4-FFF2-40B4-BE49-F238E27FC236}">
                  <a16:creationId xmlns:a16="http://schemas.microsoft.com/office/drawing/2014/main" id="{4FFAD30B-8A5D-4B4F-8D13-B098DB3AC478}"/>
                </a:ext>
              </a:extLst>
            </p:cNvPr>
            <p:cNvSpPr/>
            <p:nvPr/>
          </p:nvSpPr>
          <p:spPr>
            <a:xfrm>
              <a:off x="10257864" y="6865"/>
              <a:ext cx="0" cy="450850"/>
            </a:xfrm>
            <a:custGeom>
              <a:avLst/>
              <a:gdLst/>
              <a:ahLst/>
              <a:cxnLst/>
              <a:rect l="l" t="t" r="r" b="b"/>
              <a:pathLst>
                <a:path h="450850">
                  <a:moveTo>
                    <a:pt x="0" y="0"/>
                  </a:moveTo>
                  <a:lnTo>
                    <a:pt x="0" y="450837"/>
                  </a:lnTo>
                </a:path>
              </a:pathLst>
            </a:custGeom>
            <a:ln w="19380">
              <a:solidFill>
                <a:srgbClr val="7F58A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70EB17FA-1BAF-F44A-B51D-AF441E2C228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9005380" y="6452319"/>
            <a:ext cx="2805620" cy="184666"/>
          </a:xfrm>
        </p:spPr>
        <p:txBody>
          <a:bodyPr/>
          <a:lstStyle>
            <a:lvl1pPr>
              <a:defRPr sz="1200">
                <a:solidFill>
                  <a:srgbClr val="150B3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883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C420734-D285-F140-ABD2-237FF543E49E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745191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95B4E18-EEAD-8642-8A70-471CC30C47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3232" y="457200"/>
            <a:ext cx="5099050" cy="1231106"/>
          </a:xfrm>
        </p:spPr>
        <p:txBody>
          <a:bodyPr/>
          <a:lstStyle>
            <a:lvl1pPr>
              <a:defRPr sz="4000">
                <a:solidFill>
                  <a:srgbClr val="150B3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Headline to go here,</a:t>
            </a:r>
            <a:br>
              <a:rPr lang="en-GB" dirty="0"/>
            </a:br>
            <a:r>
              <a:rPr lang="en-GB" dirty="0"/>
              <a:t>Headline to go here.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B761A40-F221-9847-B748-A86FB3001F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1981200"/>
            <a:ext cx="5099050" cy="4093428"/>
          </a:xfrm>
        </p:spPr>
        <p:txBody>
          <a:bodyPr/>
          <a:lstStyle>
            <a:lvl1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150B3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Body copy text to go here, body copy text to go here</a:t>
            </a:r>
            <a:br>
              <a:rPr lang="en-GB" dirty="0"/>
            </a:br>
            <a:r>
              <a:rPr lang="en-GB" dirty="0"/>
              <a:t>Body copy text to go here, body copy text to go here</a:t>
            </a:r>
            <a:br>
              <a:rPr lang="en-US" dirty="0"/>
            </a:br>
            <a:r>
              <a:rPr lang="en-GB" dirty="0"/>
              <a:t>Body copy text to go here, body copy text to go here</a:t>
            </a:r>
            <a:br>
              <a:rPr lang="en-US" dirty="0"/>
            </a:br>
            <a:r>
              <a:rPr lang="en-GB" dirty="0"/>
              <a:t>Body copy text to go here, body copy text to go here</a:t>
            </a:r>
            <a:br>
              <a:rPr lang="en-GB" dirty="0"/>
            </a:br>
            <a:r>
              <a:rPr lang="en-GB" dirty="0"/>
              <a:t>Body copy text to go here, body copy text to go here</a:t>
            </a:r>
            <a:br>
              <a:rPr lang="en-GB" dirty="0"/>
            </a:br>
            <a:r>
              <a:rPr lang="en-GB" dirty="0"/>
              <a:t>Body copy text to go here, body copy text to go here</a:t>
            </a:r>
            <a:br>
              <a:rPr lang="en-US" dirty="0"/>
            </a:br>
            <a:r>
              <a:rPr lang="en-GB" dirty="0"/>
              <a:t>Body copy text to go here, body copy text to go here</a:t>
            </a:r>
            <a:br>
              <a:rPr lang="en-US" dirty="0"/>
            </a:br>
            <a:r>
              <a:rPr lang="en-GB" dirty="0"/>
              <a:t>Body copy text to go here, body copy text to go here</a:t>
            </a: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Body copy text to go here, body copy text to go here</a:t>
            </a:r>
            <a:br>
              <a:rPr lang="en-GB" dirty="0"/>
            </a:br>
            <a:r>
              <a:rPr lang="en-GB" dirty="0"/>
              <a:t>Body copy text to go here, body copy text to go here</a:t>
            </a:r>
            <a:br>
              <a:rPr lang="en-US" dirty="0"/>
            </a:br>
            <a:r>
              <a:rPr lang="en-GB" dirty="0"/>
              <a:t>Body copy text to go here, body copy text to go here</a:t>
            </a:r>
            <a:br>
              <a:rPr lang="en-US" dirty="0"/>
            </a:br>
            <a:r>
              <a:rPr lang="en-GB" dirty="0"/>
              <a:t>Body copy text to go here, body copy text to go here</a:t>
            </a:r>
            <a:br>
              <a:rPr lang="en-GB" dirty="0"/>
            </a:br>
            <a:r>
              <a:rPr lang="en-GB" dirty="0"/>
              <a:t>Body copy text to go here, body copy text to go here</a:t>
            </a: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Body copy text to go here, body copy text to go here</a:t>
            </a:r>
            <a:br>
              <a:rPr lang="en-GB" dirty="0"/>
            </a:br>
            <a:r>
              <a:rPr lang="en-GB" dirty="0"/>
              <a:t>Body copy text to go here, body copy text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Body copy text to go here, body copy text to go here</a:t>
            </a: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Body copy text to go here, body copy text to go here</a:t>
            </a:r>
            <a:br>
              <a:rPr lang="en-GB" dirty="0"/>
            </a:br>
            <a:r>
              <a:rPr lang="en-GB" dirty="0"/>
              <a:t>Body copy text to go here, body copy text to go here</a:t>
            </a: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0329D93-820D-2147-9A7A-9CD1067B225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-1"/>
            <a:ext cx="3082625" cy="3234487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D008BC79-0282-5F4E-B82F-105EEE24560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78625" y="3234486"/>
            <a:ext cx="3013375" cy="3166311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BD730A-A8C1-C84A-A253-776E311FE4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24600" y="3515793"/>
            <a:ext cx="2667000" cy="215444"/>
          </a:xfrm>
        </p:spPr>
        <p:txBody>
          <a:bodyPr/>
          <a:lstStyle>
            <a:lvl1pPr>
              <a:defRPr sz="1400" b="1">
                <a:solidFill>
                  <a:srgbClr val="150B3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Subhead to go here</a:t>
            </a:r>
            <a:endParaRPr lang="en-US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54B2EDC3-042E-8049-94C2-632388126E9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03963" y="3886200"/>
            <a:ext cx="2687637" cy="2369880"/>
          </a:xfrm>
        </p:spPr>
        <p:txBody>
          <a:bodyPr/>
          <a:lstStyle>
            <a:lvl1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150B3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Body copy to go here</a:t>
            </a: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Body copy to go here</a:t>
            </a: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Body copy to go here</a:t>
            </a: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Body copy to go here</a:t>
            </a: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Body copy to go here</a:t>
            </a: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Body copy to go here</a:t>
            </a: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Body copy to go here</a:t>
            </a: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343F6E0E-2B11-9A41-A5A8-31AF892EE57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89912" y="1001309"/>
            <a:ext cx="2590800" cy="215444"/>
          </a:xfrm>
        </p:spPr>
        <p:txBody>
          <a:bodyPr/>
          <a:lstStyle>
            <a:lvl1pPr>
              <a:defRPr sz="1400" b="1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Subhead to go here</a:t>
            </a:r>
            <a:endParaRPr lang="en-US" dirty="0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01385EE4-33BA-2344-B3A7-2CC20993A63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400669" y="1371600"/>
            <a:ext cx="2649537" cy="1723549"/>
          </a:xfrm>
        </p:spPr>
        <p:txBody>
          <a:bodyPr/>
          <a:lstStyle>
            <a:lvl1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150B3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Body copy to go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Body copy to go here</a:t>
            </a: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Body copy to go here</a:t>
            </a: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Body copy to go here</a:t>
            </a: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Body copy to go here</a:t>
            </a: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Body copy to go here</a:t>
            </a: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Body copy to go here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E2D174D-7727-D74B-A1CB-7C75261EDFA8}"/>
              </a:ext>
            </a:extLst>
          </p:cNvPr>
          <p:cNvSpPr txBox="1"/>
          <p:nvPr userDrawn="1"/>
        </p:nvSpPr>
        <p:spPr>
          <a:xfrm>
            <a:off x="381000" y="6400800"/>
            <a:ext cx="32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150B3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Association of British Insurers</a:t>
            </a:r>
          </a:p>
        </p:txBody>
      </p:sp>
      <p:sp>
        <p:nvSpPr>
          <p:cNvPr id="26" name="Slide Number Placeholder 3">
            <a:extLst>
              <a:ext uri="{FF2B5EF4-FFF2-40B4-BE49-F238E27FC236}">
                <a16:creationId xmlns:a16="http://schemas.microsoft.com/office/drawing/2014/main" id="{F9C3DF56-696D-3F47-8D45-9510A739D41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9005380" y="6452319"/>
            <a:ext cx="2805620" cy="184666"/>
          </a:xfrm>
        </p:spPr>
        <p:txBody>
          <a:bodyPr/>
          <a:lstStyle>
            <a:lvl1pPr>
              <a:defRPr sz="1200">
                <a:solidFill>
                  <a:srgbClr val="150B3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A0E469E-B2EF-6F49-8E6D-F84B6791E0E5}"/>
              </a:ext>
            </a:extLst>
          </p:cNvPr>
          <p:cNvGrpSpPr/>
          <p:nvPr userDrawn="1"/>
        </p:nvGrpSpPr>
        <p:grpSpPr>
          <a:xfrm>
            <a:off x="10461351" y="0"/>
            <a:ext cx="1349647" cy="864235"/>
            <a:chOff x="10257864" y="0"/>
            <a:chExt cx="1349647" cy="864235"/>
          </a:xfrm>
        </p:grpSpPr>
        <p:sp>
          <p:nvSpPr>
            <p:cNvPr id="30" name="object 32">
              <a:extLst>
                <a:ext uri="{FF2B5EF4-FFF2-40B4-BE49-F238E27FC236}">
                  <a16:creationId xmlns:a16="http://schemas.microsoft.com/office/drawing/2014/main" id="{545A08D8-CCF2-1740-BA13-C9102A6AFF85}"/>
                </a:ext>
              </a:extLst>
            </p:cNvPr>
            <p:cNvSpPr/>
            <p:nvPr/>
          </p:nvSpPr>
          <p:spPr>
            <a:xfrm>
              <a:off x="11607511" y="0"/>
              <a:ext cx="0" cy="864235"/>
            </a:xfrm>
            <a:custGeom>
              <a:avLst/>
              <a:gdLst/>
              <a:ahLst/>
              <a:cxnLst/>
              <a:rect l="l" t="t" r="r" b="b"/>
              <a:pathLst>
                <a:path h="864235">
                  <a:moveTo>
                    <a:pt x="0" y="0"/>
                  </a:moveTo>
                  <a:lnTo>
                    <a:pt x="0" y="863993"/>
                  </a:lnTo>
                </a:path>
              </a:pathLst>
            </a:custGeom>
            <a:ln w="19380">
              <a:solidFill>
                <a:srgbClr val="ABAD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3">
              <a:extLst>
                <a:ext uri="{FF2B5EF4-FFF2-40B4-BE49-F238E27FC236}">
                  <a16:creationId xmlns:a16="http://schemas.microsoft.com/office/drawing/2014/main" id="{3F7035AF-2812-D84A-B1FC-2CCCDCBF4723}"/>
                </a:ext>
              </a:extLst>
            </p:cNvPr>
            <p:cNvSpPr/>
            <p:nvPr/>
          </p:nvSpPr>
          <p:spPr>
            <a:xfrm>
              <a:off x="11270100" y="6865"/>
              <a:ext cx="0" cy="450850"/>
            </a:xfrm>
            <a:custGeom>
              <a:avLst/>
              <a:gdLst/>
              <a:ahLst/>
              <a:cxnLst/>
              <a:rect l="l" t="t" r="r" b="b"/>
              <a:pathLst>
                <a:path h="450850">
                  <a:moveTo>
                    <a:pt x="0" y="0"/>
                  </a:moveTo>
                  <a:lnTo>
                    <a:pt x="0" y="450837"/>
                  </a:lnTo>
                </a:path>
              </a:pathLst>
            </a:custGeom>
            <a:ln w="19380">
              <a:solidFill>
                <a:srgbClr val="F263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4">
              <a:extLst>
                <a:ext uri="{FF2B5EF4-FFF2-40B4-BE49-F238E27FC236}">
                  <a16:creationId xmlns:a16="http://schemas.microsoft.com/office/drawing/2014/main" id="{F67269B5-DE43-1148-8294-21C5AED97C1D}"/>
                </a:ext>
              </a:extLst>
            </p:cNvPr>
            <p:cNvSpPr/>
            <p:nvPr/>
          </p:nvSpPr>
          <p:spPr>
            <a:xfrm>
              <a:off x="10932688" y="6865"/>
              <a:ext cx="0" cy="569595"/>
            </a:xfrm>
            <a:custGeom>
              <a:avLst/>
              <a:gdLst/>
              <a:ahLst/>
              <a:cxnLst/>
              <a:rect l="l" t="t" r="r" b="b"/>
              <a:pathLst>
                <a:path h="569595">
                  <a:moveTo>
                    <a:pt x="0" y="0"/>
                  </a:moveTo>
                  <a:lnTo>
                    <a:pt x="0" y="569137"/>
                  </a:lnTo>
                </a:path>
              </a:pathLst>
            </a:custGeom>
            <a:ln w="19380">
              <a:solidFill>
                <a:srgbClr val="E500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5">
              <a:extLst>
                <a:ext uri="{FF2B5EF4-FFF2-40B4-BE49-F238E27FC236}">
                  <a16:creationId xmlns:a16="http://schemas.microsoft.com/office/drawing/2014/main" id="{2B08DF96-654A-7748-9945-7F00BA97454D}"/>
                </a:ext>
              </a:extLst>
            </p:cNvPr>
            <p:cNvSpPr/>
            <p:nvPr/>
          </p:nvSpPr>
          <p:spPr>
            <a:xfrm>
              <a:off x="10595275" y="6865"/>
              <a:ext cx="0" cy="160020"/>
            </a:xfrm>
            <a:custGeom>
              <a:avLst/>
              <a:gdLst/>
              <a:ahLst/>
              <a:cxnLst/>
              <a:rect l="l" t="t" r="r" b="b"/>
              <a:pathLst>
                <a:path h="160020">
                  <a:moveTo>
                    <a:pt x="0" y="0"/>
                  </a:moveTo>
                  <a:lnTo>
                    <a:pt x="0" y="159537"/>
                  </a:lnTo>
                </a:path>
              </a:pathLst>
            </a:custGeom>
            <a:ln w="19380">
              <a:solidFill>
                <a:srgbClr val="6E9B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6">
              <a:extLst>
                <a:ext uri="{FF2B5EF4-FFF2-40B4-BE49-F238E27FC236}">
                  <a16:creationId xmlns:a16="http://schemas.microsoft.com/office/drawing/2014/main" id="{CE0579BA-EA41-7B41-91EF-BEF18C8E1F0B}"/>
                </a:ext>
              </a:extLst>
            </p:cNvPr>
            <p:cNvSpPr/>
            <p:nvPr/>
          </p:nvSpPr>
          <p:spPr>
            <a:xfrm>
              <a:off x="10257864" y="6865"/>
              <a:ext cx="0" cy="450850"/>
            </a:xfrm>
            <a:custGeom>
              <a:avLst/>
              <a:gdLst/>
              <a:ahLst/>
              <a:cxnLst/>
              <a:rect l="l" t="t" r="r" b="b"/>
              <a:pathLst>
                <a:path h="450850">
                  <a:moveTo>
                    <a:pt x="0" y="0"/>
                  </a:moveTo>
                  <a:lnTo>
                    <a:pt x="0" y="450837"/>
                  </a:lnTo>
                </a:path>
              </a:pathLst>
            </a:custGeom>
            <a:ln w="19380">
              <a:solidFill>
                <a:srgbClr val="7F58A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35984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63299" y="436299"/>
            <a:ext cx="11071750" cy="1600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2C104C"/>
                </a:solidFill>
                <a:latin typeface="SourceSansPro-Light"/>
                <a:cs typeface="SourceSansPro-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63299" y="2334200"/>
            <a:ext cx="11071750" cy="3587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7439" y="6377940"/>
            <a:ext cx="3903472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917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A603D-BB80-2844-811A-67FDBDA93400}" type="datetime1">
              <a:rPr lang="en-GB" smtClean="0"/>
              <a:t>09/01/2023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82812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5" r:id="rId2"/>
    <p:sldLayoutId id="2147483676" r:id="rId3"/>
    <p:sldLayoutId id="2147483662" r:id="rId4"/>
    <p:sldLayoutId id="2147483674" r:id="rId5"/>
    <p:sldLayoutId id="2147483667" r:id="rId6"/>
    <p:sldLayoutId id="2147483670" r:id="rId7"/>
    <p:sldLayoutId id="2147483673" r:id="rId8"/>
    <p:sldLayoutId id="2147483671" r:id="rId9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folio.cpl.co.uk/ABI-KeyFacts/2022/chart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bi.org.uk/about-the-abi/sustainability/climate-change-roadmap/pillar-two-unleashing-investment-capacity/" TargetMode="External"/><Relationship Id="rId2" Type="http://schemas.openxmlformats.org/officeDocument/2006/relationships/hyperlink" Target="https://portfolio.cpl.co.uk/ABI-KeyFacts/2022/charts/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bi.org.uk/about-the-abi/sustainability/climate-change-roadmap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mailto:Ben.Howarth@abi.org.u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picture containing tree, outdoor, plant&#10;&#10;Description automatically generated">
            <a:extLst>
              <a:ext uri="{FF2B5EF4-FFF2-40B4-BE49-F238E27FC236}">
                <a16:creationId xmlns:a16="http://schemas.microsoft.com/office/drawing/2014/main" id="{4193FB1E-240A-C369-AE9A-1F7C716BD2B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/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348B3CA-70E7-AE47-950D-075C14F580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5305" y="3581400"/>
            <a:ext cx="4798695" cy="1231106"/>
          </a:xfrm>
        </p:spPr>
        <p:txBody>
          <a:bodyPr/>
          <a:lstStyle/>
          <a:p>
            <a:r>
              <a:rPr lang="en-US" dirty="0"/>
              <a:t>ABI Climate Change Roadmap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AA1685-1B7C-EC42-A6B9-89019762CD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5147" y="5021763"/>
            <a:ext cx="11145176" cy="738664"/>
          </a:xfrm>
        </p:spPr>
        <p:txBody>
          <a:bodyPr/>
          <a:lstStyle/>
          <a:p>
            <a:endParaRPr lang="en-US" sz="2400" dirty="0"/>
          </a:p>
          <a:p>
            <a:r>
              <a:rPr lang="en-US" sz="2400" b="1" dirty="0"/>
              <a:t>Ben Howarth</a:t>
            </a:r>
            <a:r>
              <a:rPr lang="en-US" sz="2400" dirty="0"/>
              <a:t>, Chief Sustainability Officer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3F8F97-E526-4749-9313-B7F145F7BC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199"/>
            <a:ext cx="1600200" cy="54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311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477194C-D392-D9E9-29F1-D1FEC55F1D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3232" y="457200"/>
            <a:ext cx="8604568" cy="1231106"/>
          </a:xfrm>
        </p:spPr>
        <p:txBody>
          <a:bodyPr/>
          <a:lstStyle/>
          <a:p>
            <a:r>
              <a:rPr lang="en-GB" b="1" dirty="0"/>
              <a:t>Insurance and long-term savings</a:t>
            </a:r>
            <a:r>
              <a:rPr lang="en-GB" dirty="0"/>
              <a:t>: </a:t>
            </a:r>
          </a:p>
          <a:p>
            <a:r>
              <a:rPr lang="en-GB" dirty="0"/>
              <a:t>Our commitment to Net Zero by 2050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269002-BE6D-B814-F9F3-2AE99F5FE14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CA387E-0357-E1CA-791E-455AB15F3F1D}"/>
              </a:ext>
            </a:extLst>
          </p:cNvPr>
          <p:cNvSpPr txBox="1"/>
          <p:nvPr/>
        </p:nvSpPr>
        <p:spPr>
          <a:xfrm>
            <a:off x="6741214" y="1905000"/>
            <a:ext cx="2228655" cy="2147650"/>
          </a:xfrm>
          <a:prstGeom prst="rect">
            <a:avLst/>
          </a:prstGeom>
          <a:noFill/>
          <a:ln w="63500">
            <a:solidFill>
              <a:srgbClr val="9EA635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GB" sz="6000" b="1" dirty="0">
                <a:solidFill>
                  <a:srgbClr val="9EA635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89% </a:t>
            </a:r>
          </a:p>
          <a:p>
            <a:pPr algn="ctr"/>
            <a:r>
              <a:rPr lang="en-GB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of UK long-term savings market has joined Race To Zero</a:t>
            </a:r>
          </a:p>
          <a:p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6450C2-5419-D5D9-CAC9-6519E3B3B8BE}"/>
              </a:ext>
            </a:extLst>
          </p:cNvPr>
          <p:cNvSpPr txBox="1"/>
          <p:nvPr/>
        </p:nvSpPr>
        <p:spPr>
          <a:xfrm>
            <a:off x="9448800" y="1905000"/>
            <a:ext cx="2228655" cy="2147650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GB" sz="6000" b="1" dirty="0">
                <a:solidFill>
                  <a:schemeClr val="accent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54%</a:t>
            </a:r>
          </a:p>
          <a:p>
            <a:pPr algn="ctr"/>
            <a:r>
              <a:rPr lang="en-GB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of the UK general insurance market has joined Race To Zero</a:t>
            </a:r>
          </a:p>
          <a:p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C3147E7-AD11-4D45-C86A-E8F6E39419E8}"/>
              </a:ext>
            </a:extLst>
          </p:cNvPr>
          <p:cNvSpPr txBox="1"/>
          <p:nvPr/>
        </p:nvSpPr>
        <p:spPr>
          <a:xfrm>
            <a:off x="463231" y="1888793"/>
            <a:ext cx="5799051" cy="4267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600"/>
              </a:spcAft>
            </a:pPr>
            <a:r>
              <a:rPr lang="en-GB" sz="1600" b="0" i="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Through the ABI’s Climate Change Roadmap, </a:t>
            </a:r>
            <a:r>
              <a:rPr lang="en-GB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t</a:t>
            </a:r>
            <a:r>
              <a:rPr lang="en-GB" sz="1600" b="0" i="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he UK Insurance and Long-term Savings sector aims to</a:t>
            </a:r>
            <a:r>
              <a:rPr lang="en-GB" sz="1600" i="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:</a:t>
            </a:r>
            <a:endParaRPr lang="en-GB" sz="16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600" i="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reach</a:t>
            </a:r>
            <a:r>
              <a:rPr lang="en-GB" sz="1600" b="1" i="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Net Zero </a:t>
            </a:r>
            <a:r>
              <a:rPr lang="en-GB" sz="1600" i="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by</a:t>
            </a:r>
            <a:r>
              <a:rPr lang="en-GB" sz="1600" b="1" i="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2050</a:t>
            </a:r>
            <a:endParaRPr lang="en-GB" sz="16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</a:t>
            </a:r>
            <a:r>
              <a:rPr lang="en-GB" sz="1600" i="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chieve </a:t>
            </a:r>
            <a:r>
              <a:rPr lang="en-GB" sz="1600" b="1" i="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a 50% reduction in emissions </a:t>
            </a:r>
            <a:r>
              <a:rPr lang="en-GB" sz="1600" i="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by</a:t>
            </a:r>
            <a:r>
              <a:rPr lang="en-GB" sz="1600" b="1" i="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2030</a:t>
            </a:r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r</a:t>
            </a:r>
            <a:r>
              <a:rPr lang="en-GB" sz="1600" i="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each </a:t>
            </a:r>
            <a:r>
              <a:rPr lang="en-GB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Net Zero in our </a:t>
            </a:r>
            <a:r>
              <a:rPr lang="en-GB" sz="16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directly controlled operations </a:t>
            </a:r>
            <a:r>
              <a:rPr lang="en-GB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by</a:t>
            </a:r>
            <a:r>
              <a:rPr lang="en-GB" sz="16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2025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incorporate</a:t>
            </a:r>
            <a:r>
              <a:rPr lang="en-GB" sz="16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supply chain emissions </a:t>
            </a:r>
            <a:r>
              <a:rPr lang="en-GB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within our Net Zero targets by </a:t>
            </a:r>
            <a:r>
              <a:rPr lang="en-GB" sz="16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2030</a:t>
            </a:r>
          </a:p>
          <a:p>
            <a:pPr>
              <a:spcAft>
                <a:spcPts val="600"/>
              </a:spcAft>
            </a:pPr>
            <a:r>
              <a:rPr lang="en-GB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The ABI was accredited as a </a:t>
            </a:r>
            <a:r>
              <a:rPr lang="en-GB" sz="16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Race To Zero accelerator </a:t>
            </a:r>
            <a:r>
              <a:rPr lang="en-GB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in March 2022 – the only financial services body in the world to achieve this status.</a:t>
            </a:r>
          </a:p>
          <a:p>
            <a:pPr>
              <a:spcAft>
                <a:spcPts val="600"/>
              </a:spcAft>
            </a:pPr>
            <a:r>
              <a:rPr lang="en-GB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The ABI has its track record on Climate Change assessed annually against the </a:t>
            </a:r>
            <a:r>
              <a:rPr lang="en-GB" sz="16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Cambridge Institute for Sustainability Leadership’s ClimateWise principles</a:t>
            </a:r>
            <a:endParaRPr lang="en-GB" sz="16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272B41D-7D9E-9CFE-3AFD-4720E50F2539}"/>
              </a:ext>
            </a:extLst>
          </p:cNvPr>
          <p:cNvSpPr txBox="1"/>
          <p:nvPr/>
        </p:nvSpPr>
        <p:spPr>
          <a:xfrm>
            <a:off x="7422521" y="5165291"/>
            <a:ext cx="4232740" cy="1471694"/>
          </a:xfrm>
          <a:prstGeom prst="rect">
            <a:avLst/>
          </a:prstGeom>
          <a:noFill/>
          <a:ln w="19050">
            <a:solidFill>
              <a:srgbClr val="6C92A0"/>
            </a:solidFill>
          </a:ln>
        </p:spPr>
        <p:txBody>
          <a:bodyPr wrap="square" rtlCol="0">
            <a:noAutofit/>
          </a:bodyPr>
          <a:lstStyle/>
          <a:p>
            <a:pPr>
              <a:spcAft>
                <a:spcPts val="600"/>
              </a:spcAft>
            </a:pPr>
            <a:r>
              <a:rPr lang="en-GB" sz="1600" b="1" u="sng" dirty="0">
                <a:latin typeface="Source Sans Pro" panose="020B0503030403020204" pitchFamily="34" charset="0"/>
                <a:ea typeface="Source Sans Pro" panose="020B0503030403020204" pitchFamily="34" charset="0"/>
              </a:rPr>
              <a:t>Find out more</a:t>
            </a:r>
            <a:r>
              <a:rPr lang="en-GB" sz="16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about the ABI’s Climate Change Roadmap: </a:t>
            </a:r>
          </a:p>
          <a:p>
            <a:r>
              <a:rPr lang="en-GB" sz="16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First Annual Review – published June 2022: </a:t>
            </a:r>
          </a:p>
          <a:p>
            <a:pPr algn="r"/>
            <a:r>
              <a:rPr lang="en-GB" sz="1400" dirty="0">
                <a:latin typeface="Source Sans Pro" panose="020B0503030403020204" pitchFamily="34" charset="0"/>
                <a:ea typeface="Source Sans Pro" panose="020B0503030403020204" pitchFamily="34" charset="0"/>
                <a:hlinkClick r:id="rId3"/>
              </a:rPr>
              <a:t>https://www.abi.org.uk/about-the-abi/sustainability/climate-change-roadmap/</a:t>
            </a:r>
          </a:p>
        </p:txBody>
      </p:sp>
    </p:spTree>
    <p:extLst>
      <p:ext uri="{BB962C8B-B14F-4D97-AF65-F5344CB8AC3E}">
        <p14:creationId xmlns:p14="http://schemas.microsoft.com/office/powerpoint/2010/main" val="2237951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D065785-B277-374D-B23D-84D967B191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3232" y="457200"/>
            <a:ext cx="11347768" cy="615553"/>
          </a:xfrm>
        </p:spPr>
        <p:txBody>
          <a:bodyPr/>
          <a:lstStyle/>
          <a:p>
            <a:r>
              <a:rPr lang="en-US" dirty="0"/>
              <a:t>Endorsements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2AE13B2-2113-8045-B095-BE868E7151C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4" name="Picture 3" descr="A person in a suit&#10;&#10;Description automatically generated with medium confidence">
            <a:extLst>
              <a:ext uri="{FF2B5EF4-FFF2-40B4-BE49-F238E27FC236}">
                <a16:creationId xmlns:a16="http://schemas.microsoft.com/office/drawing/2014/main" id="{69FDB67D-C05D-F572-88C9-62DAEE7068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057400"/>
            <a:ext cx="5422933" cy="3050400"/>
          </a:xfrm>
          <a:prstGeom prst="rect">
            <a:avLst/>
          </a:prstGeom>
          <a:ln w="25400">
            <a:solidFill>
              <a:srgbClr val="150B36"/>
            </a:solidFill>
          </a:ln>
        </p:spPr>
      </p:pic>
      <p:pic>
        <p:nvPicPr>
          <p:cNvPr id="6" name="Picture 5" descr="A person in a suit&#10;&#10;Description automatically generated with medium confidence">
            <a:extLst>
              <a:ext uri="{FF2B5EF4-FFF2-40B4-BE49-F238E27FC236}">
                <a16:creationId xmlns:a16="http://schemas.microsoft.com/office/drawing/2014/main" id="{AD5586D8-C8D5-8A2E-E6A2-0F523FEC32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500" y="2056544"/>
            <a:ext cx="5422935" cy="3050400"/>
          </a:xfrm>
          <a:prstGeom prst="rect">
            <a:avLst/>
          </a:prstGeom>
          <a:ln w="25400">
            <a:solidFill>
              <a:srgbClr val="150B36"/>
            </a:solidFill>
          </a:ln>
        </p:spPr>
      </p:pic>
    </p:spTree>
    <p:extLst>
      <p:ext uri="{BB962C8B-B14F-4D97-AF65-F5344CB8AC3E}">
        <p14:creationId xmlns:p14="http://schemas.microsoft.com/office/powerpoint/2010/main" val="2307756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D065785-B277-374D-B23D-84D967B191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3232" y="457200"/>
            <a:ext cx="5516184" cy="615553"/>
          </a:xfrm>
        </p:spPr>
        <p:txBody>
          <a:bodyPr/>
          <a:lstStyle/>
          <a:p>
            <a:r>
              <a:rPr lang="en-US" dirty="0"/>
              <a:t>ABI Climate Roadmap: Four Pillars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2AE13B2-2113-8045-B095-BE868E7151C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55E967-3FED-9C27-9EEA-B0B195A6305B}"/>
              </a:ext>
            </a:extLst>
          </p:cNvPr>
          <p:cNvSpPr txBox="1"/>
          <p:nvPr/>
        </p:nvSpPr>
        <p:spPr>
          <a:xfrm>
            <a:off x="369449" y="1812692"/>
            <a:ext cx="788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9EA635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1</a:t>
            </a:r>
            <a:r>
              <a:rPr lang="en-GB" b="1" dirty="0">
                <a:solidFill>
                  <a:srgbClr val="9EA635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7DA547-B7BC-1E06-9B68-285187CFBE70}"/>
              </a:ext>
            </a:extLst>
          </p:cNvPr>
          <p:cNvSpPr txBox="1"/>
          <p:nvPr/>
        </p:nvSpPr>
        <p:spPr>
          <a:xfrm>
            <a:off x="1035912" y="1912814"/>
            <a:ext cx="5013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9EA635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Meeting Net Zero by 2050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019564-DC61-03F4-6E0B-CBBAA1240310}"/>
              </a:ext>
            </a:extLst>
          </p:cNvPr>
          <p:cNvSpPr txBox="1"/>
          <p:nvPr/>
        </p:nvSpPr>
        <p:spPr>
          <a:xfrm>
            <a:off x="1024950" y="2338160"/>
            <a:ext cx="6431687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4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Milestones for 2025 leading to targets for 2030/2050 and support for the ‘Race To Zero’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A8A032-4428-F894-D7D8-0A9ED3CE6183}"/>
              </a:ext>
            </a:extLst>
          </p:cNvPr>
          <p:cNvSpPr txBox="1"/>
          <p:nvPr/>
        </p:nvSpPr>
        <p:spPr>
          <a:xfrm>
            <a:off x="380921" y="2817542"/>
            <a:ext cx="788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9EA635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2</a:t>
            </a:r>
            <a:r>
              <a:rPr lang="en-GB" b="1" dirty="0">
                <a:solidFill>
                  <a:srgbClr val="9EA635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39C4CAB-F2B7-2455-7199-A0C75DEE7491}"/>
              </a:ext>
            </a:extLst>
          </p:cNvPr>
          <p:cNvSpPr txBox="1"/>
          <p:nvPr/>
        </p:nvSpPr>
        <p:spPr>
          <a:xfrm>
            <a:off x="1058857" y="2988703"/>
            <a:ext cx="6318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9EA635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Unleashing Investment Capacity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0CFA03B-EA4D-85C8-82F7-B1E3B0D4A445}"/>
              </a:ext>
            </a:extLst>
          </p:cNvPr>
          <p:cNvSpPr txBox="1"/>
          <p:nvPr/>
        </p:nvSpPr>
        <p:spPr>
          <a:xfrm>
            <a:off x="1080719" y="3386467"/>
            <a:ext cx="6397270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4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Creating the right environment to finance the UK’s Net Zero ambitions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4B400E-50DE-AE3A-F6FA-2E3FE08BDDCA}"/>
              </a:ext>
            </a:extLst>
          </p:cNvPr>
          <p:cNvSpPr txBox="1"/>
          <p:nvPr/>
        </p:nvSpPr>
        <p:spPr>
          <a:xfrm>
            <a:off x="380921" y="3706599"/>
            <a:ext cx="788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9EA635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3</a:t>
            </a:r>
            <a:r>
              <a:rPr lang="en-GB" b="1" dirty="0">
                <a:solidFill>
                  <a:srgbClr val="9EA635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168D24F-A03C-1BC8-F55E-640A289064AA}"/>
              </a:ext>
            </a:extLst>
          </p:cNvPr>
          <p:cNvSpPr txBox="1"/>
          <p:nvPr/>
        </p:nvSpPr>
        <p:spPr>
          <a:xfrm>
            <a:off x="1047384" y="3873831"/>
            <a:ext cx="6124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9EA635"/>
                </a:solidFill>
              </a:rPr>
              <a:t>Sustainable </a:t>
            </a:r>
            <a:r>
              <a:rPr lang="en-GB" sz="2800" b="1" dirty="0">
                <a:solidFill>
                  <a:srgbClr val="9EA635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Industry</a:t>
            </a:r>
            <a:r>
              <a:rPr lang="en-GB" sz="2800" b="1" dirty="0">
                <a:solidFill>
                  <a:srgbClr val="9EA635"/>
                </a:solidFill>
              </a:rPr>
              <a:t> Operations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2392259-4918-EC3A-1104-7E98C75A2D73}"/>
              </a:ext>
            </a:extLst>
          </p:cNvPr>
          <p:cNvSpPr txBox="1"/>
          <p:nvPr/>
        </p:nvSpPr>
        <p:spPr>
          <a:xfrm>
            <a:off x="1063621" y="4272490"/>
            <a:ext cx="6318170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4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Internal operational footprint and good practice on supply chains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D50E8E5-938E-9638-B325-4D46A586390F}"/>
              </a:ext>
            </a:extLst>
          </p:cNvPr>
          <p:cNvSpPr txBox="1"/>
          <p:nvPr/>
        </p:nvSpPr>
        <p:spPr>
          <a:xfrm>
            <a:off x="369449" y="4753305"/>
            <a:ext cx="788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9EA635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4</a:t>
            </a:r>
            <a:r>
              <a:rPr lang="en-GB" b="1" dirty="0">
                <a:solidFill>
                  <a:srgbClr val="9EA635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E3A4AF5-329D-003F-0B79-6ED7719A69FA}"/>
              </a:ext>
            </a:extLst>
          </p:cNvPr>
          <p:cNvSpPr txBox="1"/>
          <p:nvPr/>
        </p:nvSpPr>
        <p:spPr>
          <a:xfrm>
            <a:off x="1024441" y="4888915"/>
            <a:ext cx="5013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9EA635"/>
                </a:solidFill>
              </a:rPr>
              <a:t>Helping </a:t>
            </a:r>
            <a:r>
              <a:rPr lang="en-GB" sz="2800" b="1" dirty="0">
                <a:solidFill>
                  <a:srgbClr val="9EA635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Society</a:t>
            </a:r>
            <a:r>
              <a:rPr lang="en-GB" sz="2800" b="1" dirty="0">
                <a:solidFill>
                  <a:srgbClr val="9EA635"/>
                </a:solidFill>
              </a:rPr>
              <a:t> Adapt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944CEC2-6644-B1A4-0C0B-4EBEB8112F6D}"/>
              </a:ext>
            </a:extLst>
          </p:cNvPr>
          <p:cNvSpPr txBox="1"/>
          <p:nvPr/>
        </p:nvSpPr>
        <p:spPr>
          <a:xfrm>
            <a:off x="1035912" y="5347220"/>
            <a:ext cx="6507887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4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Where can our industry change to help customers and stakeholders with the transition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E5B292-0473-6002-7FA0-EC2DDDF99E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6465" y="0"/>
            <a:ext cx="23801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050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8100172-05C4-98DA-0980-6876F537F8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3232" y="457200"/>
            <a:ext cx="5099050" cy="615553"/>
          </a:xfrm>
        </p:spPr>
        <p:txBody>
          <a:bodyPr/>
          <a:lstStyle/>
          <a:p>
            <a:r>
              <a:rPr lang="en-GB" b="1" dirty="0"/>
              <a:t>What we offer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F5EAEA-DCB7-97FF-3353-7704590FE0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8985" y="2286000"/>
            <a:ext cx="5099050" cy="3962400"/>
          </a:xfrm>
        </p:spPr>
        <p:txBody>
          <a:bodyPr>
            <a:no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b="1" dirty="0"/>
              <a:t>ABI members could c</a:t>
            </a:r>
            <a:r>
              <a:rPr lang="en-GB" sz="1600" b="1" u="sng" dirty="0"/>
              <a:t>ontribute c£0.9trn of investment </a:t>
            </a:r>
            <a:r>
              <a:rPr lang="en-GB" sz="1600" dirty="0"/>
              <a:t>in Net Zero transition up to 2035 – one third of the total required (</a:t>
            </a:r>
            <a:r>
              <a:rPr lang="en-GB" sz="1600" i="1" dirty="0"/>
              <a:t>according to analysis by Boston Consulting Group</a:t>
            </a:r>
            <a:r>
              <a:rPr lang="en-GB" sz="1600" dirty="0"/>
              <a:t>).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/>
              <a:t>Government action to </a:t>
            </a:r>
            <a:r>
              <a:rPr lang="en-GB" sz="1600" b="1" dirty="0"/>
              <a:t>increase the supply </a:t>
            </a:r>
            <a:r>
              <a:rPr lang="en-GB" sz="1600" dirty="0"/>
              <a:t>of UK-based investment opportunities, </a:t>
            </a:r>
            <a:r>
              <a:rPr lang="en-GB" sz="1600" b="1" dirty="0"/>
              <a:t>reduce complexity </a:t>
            </a:r>
            <a:r>
              <a:rPr lang="en-GB" sz="1600" dirty="0"/>
              <a:t>in the investment process and </a:t>
            </a:r>
            <a:r>
              <a:rPr lang="en-GB" sz="1600" b="1" dirty="0"/>
              <a:t>make these opportunities financially attractive</a:t>
            </a:r>
            <a:r>
              <a:rPr lang="en-GB" sz="1600" dirty="0"/>
              <a:t> would unlock substantial, long-term investment, which insurers can support with risk management services.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/>
              <a:t>The </a:t>
            </a:r>
            <a:r>
              <a:rPr lang="en-GB" sz="1600" b="1" dirty="0"/>
              <a:t>credible Net Zero commitments ABI members have already made</a:t>
            </a:r>
            <a:r>
              <a:rPr lang="en-GB" sz="1600" dirty="0"/>
              <a:t> require us to prioritise Net Zero investments and underwriting portfolios. </a:t>
            </a:r>
          </a:p>
          <a:p>
            <a:endParaRPr lang="en-GB" sz="1600" dirty="0"/>
          </a:p>
          <a:p>
            <a:endParaRPr lang="en-GB" sz="1600" dirty="0"/>
          </a:p>
          <a:p>
            <a:endParaRPr lang="en-GB" sz="1600" dirty="0"/>
          </a:p>
          <a:p>
            <a:endParaRPr lang="en-GB" sz="1600" dirty="0"/>
          </a:p>
          <a:p>
            <a:endParaRPr lang="en-GB" sz="1600" dirty="0"/>
          </a:p>
          <a:p>
            <a:endParaRPr lang="en-GB" sz="16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B09717-1613-BF32-A20E-95BE8CE9E48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988425" y="6400800"/>
            <a:ext cx="2805620" cy="184666"/>
          </a:xfrm>
        </p:spPr>
        <p:txBody>
          <a:bodyPr/>
          <a:lstStyle/>
          <a:p>
            <a:fld id="{B6F15528-21DE-4FAA-801E-634DDDAF4B2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7F1F27-4C02-48D4-A92C-B360603CD9AC}"/>
              </a:ext>
            </a:extLst>
          </p:cNvPr>
          <p:cNvSpPr txBox="1"/>
          <p:nvPr/>
        </p:nvSpPr>
        <p:spPr>
          <a:xfrm>
            <a:off x="401587" y="1257300"/>
            <a:ext cx="5175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Insurance and long-term savings is an ideal partner for Net Zero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07CC2F-27B0-450B-71E1-012A2425AEA1}"/>
              </a:ext>
            </a:extLst>
          </p:cNvPr>
          <p:cNvSpPr txBox="1"/>
          <p:nvPr/>
        </p:nvSpPr>
        <p:spPr>
          <a:xfrm>
            <a:off x="6385931" y="919866"/>
            <a:ext cx="5175250" cy="1295400"/>
          </a:xfrm>
          <a:prstGeom prst="rect">
            <a:avLst/>
          </a:prstGeom>
          <a:noFill/>
          <a:ln w="38100">
            <a:solidFill>
              <a:srgbClr val="6C92A0"/>
            </a:solidFill>
          </a:ln>
        </p:spPr>
        <p:txBody>
          <a:bodyPr wrap="square" rtlCol="0">
            <a:noAutofit/>
          </a:bodyPr>
          <a:lstStyle/>
          <a:p>
            <a:r>
              <a:rPr lang="en-GB" sz="2400" b="1" dirty="0">
                <a:solidFill>
                  <a:srgbClr val="6C92A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Large pools of investable assets </a:t>
            </a:r>
          </a:p>
          <a:p>
            <a:r>
              <a:rPr lang="en-GB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ABI members hold assets of £1.7trn – and these increasingly go into alternative assets – we can provide ‘patient capital’ to scale up proven technologies</a:t>
            </a:r>
          </a:p>
          <a:p>
            <a:endParaRPr lang="en-GB" sz="1600" dirty="0">
              <a:solidFill>
                <a:srgbClr val="6C92A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C9B81F-0F42-CBD6-B90A-8FFB2874D2BC}"/>
              </a:ext>
            </a:extLst>
          </p:cNvPr>
          <p:cNvSpPr txBox="1"/>
          <p:nvPr/>
        </p:nvSpPr>
        <p:spPr>
          <a:xfrm>
            <a:off x="6421034" y="2364777"/>
            <a:ext cx="5175250" cy="129540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noAutofit/>
          </a:bodyPr>
          <a:lstStyle/>
          <a:p>
            <a:r>
              <a:rPr lang="en-GB" sz="2400" b="1" dirty="0">
                <a:solidFill>
                  <a:schemeClr val="accent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Risk management expertise</a:t>
            </a:r>
          </a:p>
          <a:p>
            <a:r>
              <a:rPr lang="en-GB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Alongside investment capacity, insurers offer a range of tailored risk management solutions –including for investment risk linked to outages/underperformance</a:t>
            </a:r>
          </a:p>
          <a:p>
            <a:endParaRPr lang="en-GB" sz="1600" dirty="0">
              <a:solidFill>
                <a:schemeClr val="accent2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234A5F-885E-5AF3-EC4D-076ACC90BC52}"/>
              </a:ext>
            </a:extLst>
          </p:cNvPr>
          <p:cNvSpPr txBox="1"/>
          <p:nvPr/>
        </p:nvSpPr>
        <p:spPr>
          <a:xfrm>
            <a:off x="6421034" y="3815154"/>
            <a:ext cx="5175250" cy="1295400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txBody>
          <a:bodyPr wrap="square" rtlCol="0">
            <a:noAutofit/>
          </a:bodyPr>
          <a:lstStyle/>
          <a:p>
            <a:r>
              <a:rPr lang="en-GB" sz="2400" b="1" dirty="0">
                <a:solidFill>
                  <a:schemeClr val="accent3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Customer demand</a:t>
            </a:r>
          </a:p>
          <a:p>
            <a:r>
              <a:rPr lang="en-GB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Demand is growing rapidly – 23% would be prepared to pay more for a car insurance policy that is tangibly environmentally friendly (</a:t>
            </a:r>
            <a:r>
              <a:rPr lang="en-GB" sz="1600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Consumer Intelligence research</a:t>
            </a:r>
            <a:r>
              <a:rPr lang="en-GB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)</a:t>
            </a:r>
          </a:p>
          <a:p>
            <a:endParaRPr lang="en-GB" sz="1600" dirty="0">
              <a:solidFill>
                <a:schemeClr val="accent2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847886-954C-0114-3074-52178D085081}"/>
              </a:ext>
            </a:extLst>
          </p:cNvPr>
          <p:cNvSpPr txBox="1"/>
          <p:nvPr/>
        </p:nvSpPr>
        <p:spPr>
          <a:xfrm>
            <a:off x="5897046" y="5646747"/>
            <a:ext cx="5664135" cy="846386"/>
          </a:xfrm>
          <a:prstGeom prst="rect">
            <a:avLst/>
          </a:prstGeom>
          <a:noFill/>
          <a:ln w="19050">
            <a:solidFill>
              <a:srgbClr val="6C92A0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1600" b="1" u="sng" dirty="0">
                <a:latin typeface="Source Sans Pro" panose="020B0503030403020204" pitchFamily="34" charset="0"/>
                <a:ea typeface="Source Sans Pro" panose="020B0503030403020204" pitchFamily="34" charset="0"/>
              </a:rPr>
              <a:t>Find out more</a:t>
            </a:r>
            <a:r>
              <a:rPr lang="en-GB" sz="16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about how to unlock our investment capacity: </a:t>
            </a:r>
            <a:endParaRPr lang="en-GB" sz="1400" dirty="0">
              <a:hlinkClick r:id="rId2"/>
            </a:endParaRPr>
          </a:p>
          <a:p>
            <a:r>
              <a:rPr lang="en-GB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Pillar Two of the ABI Climate Roadmap:</a:t>
            </a:r>
          </a:p>
          <a:p>
            <a:pPr algn="r"/>
            <a:r>
              <a:rPr lang="en-GB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GB" sz="1400" dirty="0">
                <a:latin typeface="Source Sans Pro" panose="020B0503030403020204" pitchFamily="34" charset="0"/>
                <a:ea typeface="Source Sans Pro" panose="020B0503030403020204" pitchFamily="34" charset="0"/>
                <a:hlinkClick r:id="rId3"/>
              </a:rPr>
              <a:t>https://www.abi.org.uk/pillar-two-unleashing-investment-capacity/</a:t>
            </a:r>
            <a:endParaRPr lang="en-GB" sz="1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124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A82020A-D006-C644-A186-EDFAADF68A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3232" y="457200"/>
            <a:ext cx="5099050" cy="615553"/>
          </a:xfrm>
        </p:spPr>
        <p:txBody>
          <a:bodyPr/>
          <a:lstStyle/>
          <a:p>
            <a:r>
              <a:rPr lang="en-US" dirty="0"/>
              <a:t>Issues ‘bubbling up’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584AD2-1F42-744F-B224-7864994C897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9005380" y="6428020"/>
            <a:ext cx="2805620" cy="184666"/>
          </a:xfrm>
        </p:spPr>
        <p:txBody>
          <a:bodyPr/>
          <a:lstStyle/>
          <a:p>
            <a:fld id="{B6F15528-21DE-4FAA-801E-634DDDAF4B2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C202136-A5EC-78D7-2B2E-4266A2E97E41}"/>
              </a:ext>
            </a:extLst>
          </p:cNvPr>
          <p:cNvSpPr txBox="1"/>
          <p:nvPr/>
        </p:nvSpPr>
        <p:spPr>
          <a:xfrm>
            <a:off x="433768" y="1336946"/>
            <a:ext cx="788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9EA635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1</a:t>
            </a:r>
            <a:r>
              <a:rPr lang="en-GB" b="1" dirty="0">
                <a:solidFill>
                  <a:srgbClr val="9EA635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349D181-2E06-D3C4-F5F2-E9FABAE8D69F}"/>
              </a:ext>
            </a:extLst>
          </p:cNvPr>
          <p:cNvSpPr txBox="1"/>
          <p:nvPr/>
        </p:nvSpPr>
        <p:spPr>
          <a:xfrm>
            <a:off x="1066800" y="1632731"/>
            <a:ext cx="2929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9EA635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Push for ‘</a:t>
            </a:r>
            <a:r>
              <a:rPr lang="en-GB" sz="1600" b="1" dirty="0">
                <a:solidFill>
                  <a:srgbClr val="9EA635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Nature positive</a:t>
            </a:r>
            <a:r>
              <a:rPr lang="en-GB" sz="1600" dirty="0">
                <a:solidFill>
                  <a:srgbClr val="9EA635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’ (as well as Net Zero)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B7F4540-D255-3FB3-90DD-3BCB919E15CF}"/>
              </a:ext>
            </a:extLst>
          </p:cNvPr>
          <p:cNvSpPr txBox="1"/>
          <p:nvPr/>
        </p:nvSpPr>
        <p:spPr>
          <a:xfrm>
            <a:off x="459505" y="2259952"/>
            <a:ext cx="788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9EA635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2</a:t>
            </a:r>
            <a:r>
              <a:rPr lang="en-GB" b="1" dirty="0">
                <a:solidFill>
                  <a:srgbClr val="9EA635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6FE7783-5AEE-C5A8-196D-E04DE03ABC65}"/>
              </a:ext>
            </a:extLst>
          </p:cNvPr>
          <p:cNvSpPr txBox="1"/>
          <p:nvPr/>
        </p:nvSpPr>
        <p:spPr>
          <a:xfrm>
            <a:off x="1066800" y="2525283"/>
            <a:ext cx="3692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9EA635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Rapid  roll-out of </a:t>
            </a:r>
            <a:r>
              <a:rPr lang="en-GB" sz="1600" b="1" dirty="0">
                <a:solidFill>
                  <a:srgbClr val="9EA635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new technology and services</a:t>
            </a:r>
            <a:r>
              <a:rPr lang="en-GB" sz="1600" dirty="0">
                <a:solidFill>
                  <a:srgbClr val="9EA635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(all needing insurance)</a:t>
            </a:r>
            <a:endParaRPr lang="en-GB" sz="1600" b="1" dirty="0">
              <a:solidFill>
                <a:srgbClr val="9EA635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D5AE3ED-E53B-8743-B0F8-C277BAAED0E7}"/>
              </a:ext>
            </a:extLst>
          </p:cNvPr>
          <p:cNvSpPr txBox="1"/>
          <p:nvPr/>
        </p:nvSpPr>
        <p:spPr>
          <a:xfrm>
            <a:off x="459505" y="3229865"/>
            <a:ext cx="788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9EA635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3</a:t>
            </a:r>
            <a:r>
              <a:rPr lang="en-GB" b="1" dirty="0">
                <a:solidFill>
                  <a:srgbClr val="9EA635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B7DFD3A-1617-F281-CBB2-9F6DCA9DB2B3}"/>
              </a:ext>
            </a:extLst>
          </p:cNvPr>
          <p:cNvSpPr txBox="1"/>
          <p:nvPr/>
        </p:nvSpPr>
        <p:spPr>
          <a:xfrm>
            <a:off x="1066800" y="3476086"/>
            <a:ext cx="3579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9EA635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Showing</a:t>
            </a:r>
            <a:r>
              <a:rPr lang="en-GB" sz="1600" b="1" dirty="0">
                <a:solidFill>
                  <a:srgbClr val="9EA635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‘Stewardship’ </a:t>
            </a:r>
            <a:r>
              <a:rPr lang="en-GB" sz="1600" dirty="0">
                <a:solidFill>
                  <a:srgbClr val="9EA635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has an impact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7CE801D-448F-88EB-4988-D1D1B28BD5F7}"/>
              </a:ext>
            </a:extLst>
          </p:cNvPr>
          <p:cNvSpPr txBox="1"/>
          <p:nvPr/>
        </p:nvSpPr>
        <p:spPr>
          <a:xfrm>
            <a:off x="459505" y="4191937"/>
            <a:ext cx="788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9EA635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4</a:t>
            </a:r>
            <a:r>
              <a:rPr lang="en-GB" b="1" dirty="0">
                <a:solidFill>
                  <a:srgbClr val="9EA635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B728551-B1FA-151C-4E18-634EA8CACFAC}"/>
              </a:ext>
            </a:extLst>
          </p:cNvPr>
          <p:cNvSpPr txBox="1"/>
          <p:nvPr/>
        </p:nvSpPr>
        <p:spPr>
          <a:xfrm>
            <a:off x="1066800" y="4294026"/>
            <a:ext cx="42345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9EA635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Greenwashing</a:t>
            </a:r>
            <a:r>
              <a:rPr lang="en-GB" sz="1600" dirty="0">
                <a:solidFill>
                  <a:srgbClr val="9EA635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– credibility of marketing claims; reliance on ‘carbon offsets’; quality of Transition Plans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C492C12-0B36-3093-ED12-043F8F2FDF22}"/>
              </a:ext>
            </a:extLst>
          </p:cNvPr>
          <p:cNvSpPr txBox="1"/>
          <p:nvPr/>
        </p:nvSpPr>
        <p:spPr>
          <a:xfrm>
            <a:off x="459505" y="5160006"/>
            <a:ext cx="788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9EA635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5</a:t>
            </a:r>
            <a:r>
              <a:rPr lang="en-GB" b="1" dirty="0">
                <a:solidFill>
                  <a:srgbClr val="9EA635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6BA4E01-82C5-DEC2-265A-743A2609ADCB}"/>
              </a:ext>
            </a:extLst>
          </p:cNvPr>
          <p:cNvSpPr txBox="1"/>
          <p:nvPr/>
        </p:nvSpPr>
        <p:spPr>
          <a:xfrm>
            <a:off x="1066800" y="5299056"/>
            <a:ext cx="2929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9EA635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Insurability </a:t>
            </a:r>
            <a:r>
              <a:rPr lang="en-GB" sz="1600" dirty="0">
                <a:solidFill>
                  <a:srgbClr val="9EA635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and the role of public/private partnership</a:t>
            </a:r>
            <a:endParaRPr lang="en-GB" sz="1600" b="1" dirty="0">
              <a:solidFill>
                <a:srgbClr val="9EA635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1AFE36E-F5E5-A5D7-FAD0-8391289B3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10590">
            <a:off x="5348037" y="1774069"/>
            <a:ext cx="3480435" cy="84582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6987410-433F-DFB4-2BE7-27F4E6A217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22855">
            <a:off x="7881880" y="710862"/>
            <a:ext cx="3766185" cy="61150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316543AC-3CED-0FAC-2FA9-F3F0846539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22855">
            <a:off x="7998761" y="1301132"/>
            <a:ext cx="3777615" cy="34861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39AC18C2-25EE-12CD-E071-1F555F7563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1213">
            <a:off x="8090942" y="3768704"/>
            <a:ext cx="3737610" cy="41529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38F9054F-3175-1F7D-A387-30FA291ED1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303012">
            <a:off x="7304891" y="2990728"/>
            <a:ext cx="3185160" cy="38481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9F61E2AD-0EA0-9F70-E033-28FE3A20E0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988888">
            <a:off x="5803559" y="4746895"/>
            <a:ext cx="3390900" cy="44196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985F30CC-DD64-7E21-4E2A-78DC9A73BB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772751">
            <a:off x="9244610" y="5240261"/>
            <a:ext cx="2160270" cy="58293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AC9C8909-F095-C3B2-8C71-BFE7E3AA6AC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332693">
            <a:off x="6016589" y="4040137"/>
            <a:ext cx="2045970" cy="33147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A5178446-EA13-CA5B-9487-0676241EA74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494755">
            <a:off x="8288111" y="2405182"/>
            <a:ext cx="3343275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183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picture containing tree, outdoor, plant&#10;&#10;Description automatically generated">
            <a:extLst>
              <a:ext uri="{FF2B5EF4-FFF2-40B4-BE49-F238E27FC236}">
                <a16:creationId xmlns:a16="http://schemas.microsoft.com/office/drawing/2014/main" id="{4193FB1E-240A-C369-AE9A-1F7C716BD2B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>
          <a:xfrm>
            <a:off x="-76200" y="0"/>
            <a:ext cx="12192000" cy="6858000"/>
          </a:xfr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348B3CA-70E7-AE47-950D-075C14F580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5305" y="3581400"/>
            <a:ext cx="4798695" cy="615553"/>
          </a:xfrm>
        </p:spPr>
        <p:txBody>
          <a:bodyPr/>
          <a:lstStyle/>
          <a:p>
            <a:r>
              <a:rPr lang="en-US" dirty="0"/>
              <a:t>More information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AA1685-1B7C-EC42-A6B9-89019762CD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5147" y="5021763"/>
            <a:ext cx="11145176" cy="1107996"/>
          </a:xfrm>
        </p:spPr>
        <p:txBody>
          <a:bodyPr/>
          <a:lstStyle/>
          <a:p>
            <a:r>
              <a:rPr lang="en-US" sz="2400" dirty="0"/>
              <a:t>For more information: </a:t>
            </a:r>
            <a:r>
              <a:rPr lang="en-US" sz="2400" dirty="0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https://www.abi.org.uk/about-the-abi/sustainability/climate-change-roadmap/</a:t>
            </a:r>
            <a:endParaRPr lang="en-US" sz="2400" dirty="0">
              <a:solidFill>
                <a:schemeClr val="accent5"/>
              </a:solidFill>
            </a:endParaRPr>
          </a:p>
          <a:p>
            <a:r>
              <a:rPr lang="en-US" sz="2400" dirty="0"/>
              <a:t>Or contact </a:t>
            </a:r>
            <a:r>
              <a:rPr lang="en-US" sz="2400" dirty="0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Ben.Howarth@abi.org.uk</a:t>
            </a:r>
            <a:endParaRPr lang="en-US" sz="2400" dirty="0">
              <a:solidFill>
                <a:schemeClr val="accent5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3F8F97-E526-4749-9313-B7F145F7BC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199"/>
            <a:ext cx="1600200" cy="54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0483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560E00A1489F45887A3B475229A3CF" ma:contentTypeVersion="6" ma:contentTypeDescription="Create a new document." ma:contentTypeScope="" ma:versionID="40993066ef5a86c70e0fcaccb089bd36">
  <xsd:schema xmlns:xsd="http://www.w3.org/2001/XMLSchema" xmlns:xs="http://www.w3.org/2001/XMLSchema" xmlns:p="http://schemas.microsoft.com/office/2006/metadata/properties" xmlns:ns2="4ed5cf6c-b6ea-42ba-a090-af9ed37663c1" xmlns:ns3="7612a037-2856-4b43-a42f-67a6ae84a55c" targetNamespace="http://schemas.microsoft.com/office/2006/metadata/properties" ma:root="true" ma:fieldsID="5e01af08754a06ece3b12523020f2b09" ns2:_="" ns3:_="">
    <xsd:import namespace="4ed5cf6c-b6ea-42ba-a090-af9ed37663c1"/>
    <xsd:import namespace="7612a037-2856-4b43-a42f-67a6ae84a55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d5cf6c-b6ea-42ba-a090-af9ed37663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12a037-2856-4b43-a42f-67a6ae84a55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19D257A-1348-40E5-B9BE-BBBC5BE7A9D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76190A7-A5B3-4D42-AB68-D0CD720A062C}">
  <ds:schemaRefs>
    <ds:schemaRef ds:uri="http://schemas.microsoft.com/office/infopath/2007/PartnerControls"/>
    <ds:schemaRef ds:uri="http://purl.org/dc/dcmitype/"/>
    <ds:schemaRef ds:uri="http://www.w3.org/XML/1998/namespace"/>
    <ds:schemaRef ds:uri="7612a037-2856-4b43-a42f-67a6ae84a55c"/>
    <ds:schemaRef ds:uri="http://schemas.openxmlformats.org/package/2006/metadata/core-properties"/>
    <ds:schemaRef ds:uri="4ed5cf6c-b6ea-42ba-a090-af9ed37663c1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CDFFAFB8-6733-4519-BF1D-0E29FAA315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d5cf6c-b6ea-42ba-a090-af9ed37663c1"/>
    <ds:schemaRef ds:uri="7612a037-2856-4b43-a42f-67a6ae84a5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8336</TotalTime>
  <Words>598</Words>
  <Application>Microsoft Office PowerPoint</Application>
  <PresentationFormat>Widescreen</PresentationFormat>
  <Paragraphs>71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Source Sans Pro</vt:lpstr>
      <vt:lpstr>Source Sans Pro Light</vt:lpstr>
      <vt:lpstr>SourceSansPro-Light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Thomson, Ellie</dc:creator>
  <cp:lastModifiedBy>Howarth, Ben</cp:lastModifiedBy>
  <cp:revision>25</cp:revision>
  <dcterms:created xsi:type="dcterms:W3CDTF">2022-01-04T13:31:33Z</dcterms:created>
  <dcterms:modified xsi:type="dcterms:W3CDTF">2023-01-09T14:24:09Z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2022-01-04T00:00:00Z</vt:filetime>
  </property>
  <property fmtid="{D5CDD505-2E9C-101B-9397-08002B2CF9AE}" pid="3" name="Creator">
    <vt:lpwstr>Adobe InDesign 17.0 (Macintosh)</vt:lpwstr>
  </property>
  <property fmtid="{D5CDD505-2E9C-101B-9397-08002B2CF9AE}" pid="4" name="LastSaved">
    <vt:filetime>2022-01-04T00:00:00Z</vt:filetime>
  </property>
  <property fmtid="{D5CDD505-2E9C-101B-9397-08002B2CF9AE}" pid="5" name="ContentTypeId">
    <vt:lpwstr>0x01010023560E00A1489F45887A3B475229A3CF</vt:lpwstr>
  </property>
  <property fmtid="{D5CDD505-2E9C-101B-9397-08002B2CF9AE}" pid="6" name="MediaServiceImageTags">
    <vt:lpwstr/>
  </property>
</Properties>
</file>