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0" r:id="rId2"/>
    <p:sldMasterId id="2147483717" r:id="rId3"/>
    <p:sldMasterId id="2147483729" r:id="rId4"/>
    <p:sldMasterId id="2147483741" r:id="rId5"/>
  </p:sldMasterIdLst>
  <p:notesMasterIdLst>
    <p:notesMasterId r:id="rId81"/>
  </p:notesMasterIdLst>
  <p:sldIdLst>
    <p:sldId id="15512" r:id="rId6"/>
    <p:sldId id="15513" r:id="rId7"/>
    <p:sldId id="282" r:id="rId8"/>
    <p:sldId id="284" r:id="rId9"/>
    <p:sldId id="270" r:id="rId10"/>
    <p:sldId id="278" r:id="rId11"/>
    <p:sldId id="276" r:id="rId12"/>
    <p:sldId id="277" r:id="rId13"/>
    <p:sldId id="279" r:id="rId14"/>
    <p:sldId id="15356" r:id="rId15"/>
    <p:sldId id="15317" r:id="rId16"/>
    <p:sldId id="15505" r:id="rId17"/>
    <p:sldId id="258" r:id="rId18"/>
    <p:sldId id="260" r:id="rId19"/>
    <p:sldId id="263" r:id="rId20"/>
    <p:sldId id="262" r:id="rId21"/>
    <p:sldId id="15324" r:id="rId22"/>
    <p:sldId id="15478" r:id="rId23"/>
    <p:sldId id="15498" r:id="rId24"/>
    <p:sldId id="15399" r:id="rId25"/>
    <p:sldId id="15502" r:id="rId26"/>
    <p:sldId id="15503" r:id="rId27"/>
    <p:sldId id="15477" r:id="rId28"/>
    <p:sldId id="15392" r:id="rId29"/>
    <p:sldId id="15401" r:id="rId30"/>
    <p:sldId id="15402" r:id="rId31"/>
    <p:sldId id="15403" r:id="rId32"/>
    <p:sldId id="15404" r:id="rId33"/>
    <p:sldId id="15405" r:id="rId34"/>
    <p:sldId id="15410" r:id="rId35"/>
    <p:sldId id="15379" r:id="rId36"/>
    <p:sldId id="15476" r:id="rId37"/>
    <p:sldId id="15499" r:id="rId38"/>
    <p:sldId id="15395" r:id="rId39"/>
    <p:sldId id="15411" r:id="rId40"/>
    <p:sldId id="15409" r:id="rId41"/>
    <p:sldId id="15407" r:id="rId42"/>
    <p:sldId id="15490" r:id="rId43"/>
    <p:sldId id="15501" r:id="rId44"/>
    <p:sldId id="15504" r:id="rId45"/>
    <p:sldId id="15500" r:id="rId46"/>
    <p:sldId id="15406" r:id="rId47"/>
    <p:sldId id="15496" r:id="rId48"/>
    <p:sldId id="285" r:id="rId49"/>
    <p:sldId id="256" r:id="rId50"/>
    <p:sldId id="15506" r:id="rId51"/>
    <p:sldId id="257" r:id="rId52"/>
    <p:sldId id="15507" r:id="rId53"/>
    <p:sldId id="259" r:id="rId54"/>
    <p:sldId id="15508" r:id="rId55"/>
    <p:sldId id="261" r:id="rId56"/>
    <p:sldId id="15509" r:id="rId57"/>
    <p:sldId id="15510" r:id="rId58"/>
    <p:sldId id="264" r:id="rId59"/>
    <p:sldId id="265" r:id="rId60"/>
    <p:sldId id="266" r:id="rId61"/>
    <p:sldId id="267" r:id="rId62"/>
    <p:sldId id="15511" r:id="rId63"/>
    <p:sldId id="366" r:id="rId64"/>
    <p:sldId id="388" r:id="rId65"/>
    <p:sldId id="379" r:id="rId66"/>
    <p:sldId id="389" r:id="rId67"/>
    <p:sldId id="368" r:id="rId68"/>
    <p:sldId id="390" r:id="rId69"/>
    <p:sldId id="393" r:id="rId70"/>
    <p:sldId id="384" r:id="rId71"/>
    <p:sldId id="394" r:id="rId72"/>
    <p:sldId id="392" r:id="rId73"/>
    <p:sldId id="391" r:id="rId74"/>
    <p:sldId id="395" r:id="rId75"/>
    <p:sldId id="387" r:id="rId76"/>
    <p:sldId id="396" r:id="rId77"/>
    <p:sldId id="370" r:id="rId78"/>
    <p:sldId id="381" r:id="rId79"/>
    <p:sldId id="380"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446"/>
    <a:srgbClr val="EB6548"/>
    <a:srgbClr val="4FA684"/>
    <a:srgbClr val="FFC35B"/>
    <a:srgbClr val="79CADC"/>
    <a:srgbClr val="E8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DBEBF-5243-47B1-932F-D7D9272A3EE9}" v="3" dt="2022-10-19T14:43:08.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6" autoAdjust="0"/>
    <p:restoredTop sz="94688"/>
  </p:normalViewPr>
  <p:slideViewPr>
    <p:cSldViewPr snapToGrid="0">
      <p:cViewPr varScale="1">
        <p:scale>
          <a:sx n="81" d="100"/>
          <a:sy n="81" d="100"/>
        </p:scale>
        <p:origin x="10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Walker" userId="742d9268-7889-40d2-a567-9bb6039edb06" providerId="ADAL" clId="{7EDDBEBF-5243-47B1-932F-D7D9272A3EE9}"/>
    <pc:docChg chg="undo custSel addSld delSld modSld">
      <pc:chgData name="John Walker" userId="742d9268-7889-40d2-a567-9bb6039edb06" providerId="ADAL" clId="{7EDDBEBF-5243-47B1-932F-D7D9272A3EE9}" dt="2022-10-19T14:40:59.756" v="5"/>
      <pc:docMkLst>
        <pc:docMk/>
      </pc:docMkLst>
      <pc:sldChg chg="add">
        <pc:chgData name="John Walker" userId="742d9268-7889-40d2-a567-9bb6039edb06" providerId="ADAL" clId="{7EDDBEBF-5243-47B1-932F-D7D9272A3EE9}" dt="2022-10-19T14:40:59.756" v="5"/>
        <pc:sldMkLst>
          <pc:docMk/>
          <pc:sldMk cId="1220123159" sldId="256"/>
        </pc:sldMkLst>
      </pc:sldChg>
      <pc:sldChg chg="del">
        <pc:chgData name="John Walker" userId="742d9268-7889-40d2-a567-9bb6039edb06" providerId="ADAL" clId="{7EDDBEBF-5243-47B1-932F-D7D9272A3EE9}" dt="2022-10-19T14:40:28.125" v="0" actId="2696"/>
        <pc:sldMkLst>
          <pc:docMk/>
          <pc:sldMk cId="1287687592" sldId="15357"/>
        </pc:sldMkLst>
      </pc:sldChg>
      <pc:sldChg chg="new del">
        <pc:chgData name="John Walker" userId="742d9268-7889-40d2-a567-9bb6039edb06" providerId="ADAL" clId="{7EDDBEBF-5243-47B1-932F-D7D9272A3EE9}" dt="2022-10-19T14:40:45.126" v="4" actId="680"/>
        <pc:sldMkLst>
          <pc:docMk/>
          <pc:sldMk cId="1158017850" sldId="15506"/>
        </pc:sldMkLst>
      </pc:sldChg>
      <pc:sldChg chg="new del">
        <pc:chgData name="John Walker" userId="742d9268-7889-40d2-a567-9bb6039edb06" providerId="ADAL" clId="{7EDDBEBF-5243-47B1-932F-D7D9272A3EE9}" dt="2022-10-19T14:40:39.696" v="2" actId="2696"/>
        <pc:sldMkLst>
          <pc:docMk/>
          <pc:sldMk cId="3714968220" sldId="15506"/>
        </pc:sldMkLst>
      </pc:sldChg>
      <pc:sldMasterChg chg="delSldLayout">
        <pc:chgData name="John Walker" userId="742d9268-7889-40d2-a567-9bb6039edb06" providerId="ADAL" clId="{7EDDBEBF-5243-47B1-932F-D7D9272A3EE9}" dt="2022-10-19T14:40:28.125" v="0" actId="2696"/>
        <pc:sldMasterMkLst>
          <pc:docMk/>
          <pc:sldMasterMk cId="644627515" sldId="2147483700"/>
        </pc:sldMasterMkLst>
        <pc:sldLayoutChg chg="del">
          <pc:chgData name="John Walker" userId="742d9268-7889-40d2-a567-9bb6039edb06" providerId="ADAL" clId="{7EDDBEBF-5243-47B1-932F-D7D9272A3EE9}" dt="2022-10-19T14:40:28.125" v="0" actId="2696"/>
          <pc:sldLayoutMkLst>
            <pc:docMk/>
            <pc:sldMasterMk cId="644627515" sldId="2147483700"/>
            <pc:sldLayoutMk cId="397853337" sldId="214748370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eleanor.tickle\Datto%20Workplace\Square%20Mile%20Research\Marketing\Clients\Fund%20groups\RI%20Survey\Report\Integrating%20RI%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eanor.tickle\Datto%20Workplace\Square%20Mile%20Research\Marketing\Clients\Fund%20groups\RI%20Survey\Report\Integrating%20RI%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leanor.tickle\Workplace\Square%20Mile%20Research\Marketing\Clients\Fund%20groups\RI%20Survey\Report\Integrating%20RI%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leanor.tickle\Workplace\Square%20Mile%20Research\Marketing\PR\2022\Events\Roundtables\Q3%202022\Roundtable%20data%20June%20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leanor.tickle\Workplace\Square%20Mile%20Research\Marketing\Presentations\2022\Ad%20hoc\PA%20ESG%20Roadshow\Passive%20&amp;%20RI%20Sept%2022%20present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eleanor.tickle\Workplace\Square%20Mile%20Research\Marketing\Clients\Fund%20groups\RI%20Survey\Report\Integrating%20RI%20Analys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r>
              <a:rPr lang="en-GB"/>
              <a:t>Please indicate where your company is on its journey towards integrating Responsible Investment? </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autoTitleDeleted val="0"/>
    <c:plotArea>
      <c:layout/>
      <c:barChart>
        <c:barDir val="bar"/>
        <c:grouping val="percentStacked"/>
        <c:varyColors val="0"/>
        <c:ser>
          <c:idx val="0"/>
          <c:order val="0"/>
          <c:tx>
            <c:v>0 (Not started)</c:v>
          </c:tx>
          <c:spPr>
            <a:solidFill>
              <a:srgbClr val="939393"/>
            </a:solidFill>
            <a:ln>
              <a:noFill/>
            </a:ln>
            <a:effectLst/>
          </c:spPr>
          <c:invertIfNegative val="0"/>
          <c:cat>
            <c:strRef>
              <c:f>('1-Q2'!$B$2,'1-Q2'!$D$2,'1-Q2'!$F$2)</c:f>
              <c:strCache>
                <c:ptCount val="3"/>
                <c:pt idx="0">
                  <c:v>Current</c:v>
                </c:pt>
                <c:pt idx="1">
                  <c:v>End of 2022</c:v>
                </c:pt>
                <c:pt idx="2">
                  <c:v>End of 2025</c:v>
                </c:pt>
              </c:strCache>
            </c:strRef>
          </c:cat>
          <c:val>
            <c:numRef>
              <c:f>('1-Q2'!$C$3,'1-Q2'!$E$3,'1-Q2'!$G$3)</c:f>
              <c:numCache>
                <c:formatCode>0.0%</c:formatCode>
                <c:ptCount val="3"/>
                <c:pt idx="0">
                  <c:v>0</c:v>
                </c:pt>
                <c:pt idx="1">
                  <c:v>0</c:v>
                </c:pt>
                <c:pt idx="2">
                  <c:v>0</c:v>
                </c:pt>
              </c:numCache>
            </c:numRef>
          </c:val>
          <c:extLst>
            <c:ext xmlns:c16="http://schemas.microsoft.com/office/drawing/2014/chart" uri="{C3380CC4-5D6E-409C-BE32-E72D297353CC}">
              <c16:uniqueId val="{00000000-B50B-3B4C-B032-8A9DC75E1BC4}"/>
            </c:ext>
          </c:extLst>
        </c:ser>
        <c:ser>
          <c:idx val="1"/>
          <c:order val="1"/>
          <c:tx>
            <c:v>1</c:v>
          </c:tx>
          <c:spPr>
            <a:solidFill>
              <a:srgbClr val="F7BD96"/>
            </a:solidFill>
            <a:ln>
              <a:noFill/>
            </a:ln>
            <a:effectLst/>
          </c:spPr>
          <c:invertIfNegative val="0"/>
          <c:cat>
            <c:strRef>
              <c:f>('1-Q2'!$B$2,'1-Q2'!$D$2,'1-Q2'!$F$2)</c:f>
              <c:strCache>
                <c:ptCount val="3"/>
                <c:pt idx="0">
                  <c:v>Current</c:v>
                </c:pt>
                <c:pt idx="1">
                  <c:v>End of 2022</c:v>
                </c:pt>
                <c:pt idx="2">
                  <c:v>End of 2025</c:v>
                </c:pt>
              </c:strCache>
            </c:strRef>
          </c:cat>
          <c:val>
            <c:numRef>
              <c:f>('1-Q2'!$C$4,'1-Q2'!$E$4,'1-Q2'!$G$4)</c:f>
              <c:numCache>
                <c:formatCode>0.0%</c:formatCode>
                <c:ptCount val="3"/>
                <c:pt idx="0">
                  <c:v>0</c:v>
                </c:pt>
                <c:pt idx="1">
                  <c:v>0</c:v>
                </c:pt>
                <c:pt idx="2">
                  <c:v>0</c:v>
                </c:pt>
              </c:numCache>
            </c:numRef>
          </c:val>
          <c:extLst>
            <c:ext xmlns:c16="http://schemas.microsoft.com/office/drawing/2014/chart" uri="{C3380CC4-5D6E-409C-BE32-E72D297353CC}">
              <c16:uniqueId val="{00000001-B50B-3B4C-B032-8A9DC75E1BC4}"/>
            </c:ext>
          </c:extLst>
        </c:ser>
        <c:ser>
          <c:idx val="2"/>
          <c:order val="2"/>
          <c:tx>
            <c:v>2</c:v>
          </c:tx>
          <c:spPr>
            <a:solidFill>
              <a:srgbClr val="94CBEB"/>
            </a:solidFill>
            <a:ln>
              <a:noFill/>
            </a:ln>
            <a:effectLst/>
          </c:spPr>
          <c:invertIfNegative val="0"/>
          <c:cat>
            <c:strRef>
              <c:f>('1-Q2'!$B$2,'1-Q2'!$D$2,'1-Q2'!$F$2)</c:f>
              <c:strCache>
                <c:ptCount val="3"/>
                <c:pt idx="0">
                  <c:v>Current</c:v>
                </c:pt>
                <c:pt idx="1">
                  <c:v>End of 2022</c:v>
                </c:pt>
                <c:pt idx="2">
                  <c:v>End of 2025</c:v>
                </c:pt>
              </c:strCache>
            </c:strRef>
          </c:cat>
          <c:val>
            <c:numRef>
              <c:f>('1-Q2'!$C$5,'1-Q2'!$E$5,'1-Q2'!$G$5)</c:f>
              <c:numCache>
                <c:formatCode>0.0%</c:formatCode>
                <c:ptCount val="3"/>
                <c:pt idx="0">
                  <c:v>0</c:v>
                </c:pt>
                <c:pt idx="1">
                  <c:v>0</c:v>
                </c:pt>
                <c:pt idx="2">
                  <c:v>0</c:v>
                </c:pt>
              </c:numCache>
            </c:numRef>
          </c:val>
          <c:extLst>
            <c:ext xmlns:c16="http://schemas.microsoft.com/office/drawing/2014/chart" uri="{C3380CC4-5D6E-409C-BE32-E72D297353CC}">
              <c16:uniqueId val="{00000002-B50B-3B4C-B032-8A9DC75E1BC4}"/>
            </c:ext>
          </c:extLst>
        </c:ser>
        <c:ser>
          <c:idx val="3"/>
          <c:order val="3"/>
          <c:tx>
            <c:v>3</c:v>
          </c:tx>
          <c:spPr>
            <a:solidFill>
              <a:srgbClr val="D1CECE"/>
            </a:solidFill>
            <a:ln>
              <a:noFill/>
            </a:ln>
            <a:effectLst/>
          </c:spPr>
          <c:invertIfNegative val="0"/>
          <c:cat>
            <c:strRef>
              <c:f>('1-Q2'!$B$2,'1-Q2'!$D$2,'1-Q2'!$F$2)</c:f>
              <c:strCache>
                <c:ptCount val="3"/>
                <c:pt idx="0">
                  <c:v>Current</c:v>
                </c:pt>
                <c:pt idx="1">
                  <c:v>End of 2022</c:v>
                </c:pt>
                <c:pt idx="2">
                  <c:v>End of 2025</c:v>
                </c:pt>
              </c:strCache>
            </c:strRef>
          </c:cat>
          <c:val>
            <c:numRef>
              <c:f>('1-Q2'!$C$6,'1-Q2'!$E$6,'1-Q2'!$G$6)</c:f>
              <c:numCache>
                <c:formatCode>0.0%</c:formatCode>
                <c:ptCount val="3"/>
                <c:pt idx="0">
                  <c:v>0</c:v>
                </c:pt>
                <c:pt idx="1">
                  <c:v>0</c:v>
                </c:pt>
                <c:pt idx="2">
                  <c:v>0</c:v>
                </c:pt>
              </c:numCache>
            </c:numRef>
          </c:val>
          <c:extLst>
            <c:ext xmlns:c16="http://schemas.microsoft.com/office/drawing/2014/chart" uri="{C3380CC4-5D6E-409C-BE32-E72D297353CC}">
              <c16:uniqueId val="{00000003-B50B-3B4C-B032-8A9DC75E1BC4}"/>
            </c:ext>
          </c:extLst>
        </c:ser>
        <c:ser>
          <c:idx val="4"/>
          <c:order val="4"/>
          <c:tx>
            <c:v>4</c:v>
          </c:tx>
          <c:spPr>
            <a:solidFill>
              <a:srgbClr val="58585A"/>
            </a:solidFill>
            <a:ln>
              <a:noFill/>
            </a:ln>
            <a:effectLst/>
          </c:spPr>
          <c:invertIfNegative val="0"/>
          <c:cat>
            <c:strRef>
              <c:f>('1-Q2'!$B$2,'1-Q2'!$D$2,'1-Q2'!$F$2)</c:f>
              <c:strCache>
                <c:ptCount val="3"/>
                <c:pt idx="0">
                  <c:v>Current</c:v>
                </c:pt>
                <c:pt idx="1">
                  <c:v>End of 2022</c:v>
                </c:pt>
                <c:pt idx="2">
                  <c:v>End of 2025</c:v>
                </c:pt>
              </c:strCache>
            </c:strRef>
          </c:cat>
          <c:val>
            <c:numRef>
              <c:f>('1-Q2'!$C$7,'1-Q2'!$E$7,'1-Q2'!$G$7)</c:f>
              <c:numCache>
                <c:formatCode>0.0%</c:formatCode>
                <c:ptCount val="3"/>
                <c:pt idx="0">
                  <c:v>3.4482758620689655E-2</c:v>
                </c:pt>
                <c:pt idx="1">
                  <c:v>0</c:v>
                </c:pt>
                <c:pt idx="2">
                  <c:v>0</c:v>
                </c:pt>
              </c:numCache>
            </c:numRef>
          </c:val>
          <c:extLst>
            <c:ext xmlns:c16="http://schemas.microsoft.com/office/drawing/2014/chart" uri="{C3380CC4-5D6E-409C-BE32-E72D297353CC}">
              <c16:uniqueId val="{00000004-B50B-3B4C-B032-8A9DC75E1BC4}"/>
            </c:ext>
          </c:extLst>
        </c:ser>
        <c:ser>
          <c:idx val="5"/>
          <c:order val="5"/>
          <c:tx>
            <c:v>5</c:v>
          </c:tx>
          <c:spPr>
            <a:solidFill>
              <a:srgbClr val="8C8FC6"/>
            </a:solidFill>
            <a:ln>
              <a:noFill/>
            </a:ln>
            <a:effectLst/>
          </c:spPr>
          <c:invertIfNegative val="0"/>
          <c:cat>
            <c:strRef>
              <c:f>('1-Q2'!$B$2,'1-Q2'!$D$2,'1-Q2'!$F$2)</c:f>
              <c:strCache>
                <c:ptCount val="3"/>
                <c:pt idx="0">
                  <c:v>Current</c:v>
                </c:pt>
                <c:pt idx="1">
                  <c:v>End of 2022</c:v>
                </c:pt>
                <c:pt idx="2">
                  <c:v>End of 2025</c:v>
                </c:pt>
              </c:strCache>
            </c:strRef>
          </c:cat>
          <c:val>
            <c:numRef>
              <c:f>('1-Q2'!$C$8,'1-Q2'!$E$8,'1-Q2'!$G$8)</c:f>
              <c:numCache>
                <c:formatCode>0.0%</c:formatCode>
                <c:ptCount val="3"/>
                <c:pt idx="0">
                  <c:v>8.6206896551724144E-2</c:v>
                </c:pt>
                <c:pt idx="1">
                  <c:v>3.4482758620689655E-2</c:v>
                </c:pt>
                <c:pt idx="2">
                  <c:v>0</c:v>
                </c:pt>
              </c:numCache>
            </c:numRef>
          </c:val>
          <c:extLst>
            <c:ext xmlns:c16="http://schemas.microsoft.com/office/drawing/2014/chart" uri="{C3380CC4-5D6E-409C-BE32-E72D297353CC}">
              <c16:uniqueId val="{00000005-B50B-3B4C-B032-8A9DC75E1BC4}"/>
            </c:ext>
          </c:extLst>
        </c:ser>
        <c:ser>
          <c:idx val="6"/>
          <c:order val="6"/>
          <c:tx>
            <c:v>6</c:v>
          </c:tx>
          <c:spPr>
            <a:solidFill>
              <a:srgbClr val="62C34A"/>
            </a:solidFill>
            <a:ln>
              <a:noFill/>
            </a:ln>
            <a:effectLst/>
          </c:spPr>
          <c:invertIfNegative val="0"/>
          <c:cat>
            <c:strRef>
              <c:f>('1-Q2'!$B$2,'1-Q2'!$D$2,'1-Q2'!$F$2)</c:f>
              <c:strCache>
                <c:ptCount val="3"/>
                <c:pt idx="0">
                  <c:v>Current</c:v>
                </c:pt>
                <c:pt idx="1">
                  <c:v>End of 2022</c:v>
                </c:pt>
                <c:pt idx="2">
                  <c:v>End of 2025</c:v>
                </c:pt>
              </c:strCache>
            </c:strRef>
          </c:cat>
          <c:val>
            <c:numRef>
              <c:f>('1-Q2'!$C$9,'1-Q2'!$E$9,'1-Q2'!$G$9)</c:f>
              <c:numCache>
                <c:formatCode>0.0%</c:formatCode>
                <c:ptCount val="3"/>
                <c:pt idx="0">
                  <c:v>0.15517241379310345</c:v>
                </c:pt>
                <c:pt idx="1">
                  <c:v>8.6206896551724144E-2</c:v>
                </c:pt>
                <c:pt idx="2">
                  <c:v>0</c:v>
                </c:pt>
              </c:numCache>
            </c:numRef>
          </c:val>
          <c:extLst>
            <c:ext xmlns:c16="http://schemas.microsoft.com/office/drawing/2014/chart" uri="{C3380CC4-5D6E-409C-BE32-E72D297353CC}">
              <c16:uniqueId val="{00000006-B50B-3B4C-B032-8A9DC75E1BC4}"/>
            </c:ext>
          </c:extLst>
        </c:ser>
        <c:ser>
          <c:idx val="7"/>
          <c:order val="7"/>
          <c:tx>
            <c:v>7</c:v>
          </c:tx>
          <c:spPr>
            <a:solidFill>
              <a:srgbClr val="FF7900"/>
            </a:solidFill>
            <a:ln>
              <a:noFill/>
            </a:ln>
            <a:effectLst/>
          </c:spPr>
          <c:invertIfNegative val="0"/>
          <c:cat>
            <c:strRef>
              <c:f>('1-Q2'!$B$2,'1-Q2'!$D$2,'1-Q2'!$F$2)</c:f>
              <c:strCache>
                <c:ptCount val="3"/>
                <c:pt idx="0">
                  <c:v>Current</c:v>
                </c:pt>
                <c:pt idx="1">
                  <c:v>End of 2022</c:v>
                </c:pt>
                <c:pt idx="2">
                  <c:v>End of 2025</c:v>
                </c:pt>
              </c:strCache>
            </c:strRef>
          </c:cat>
          <c:val>
            <c:numRef>
              <c:f>('1-Q2'!$C$10,'1-Q2'!$E$10,'1-Q2'!$G$10)</c:f>
              <c:numCache>
                <c:formatCode>0.0%</c:formatCode>
                <c:ptCount val="3"/>
                <c:pt idx="0">
                  <c:v>0.2413793103448276</c:v>
                </c:pt>
                <c:pt idx="1">
                  <c:v>0.18965517241379309</c:v>
                </c:pt>
                <c:pt idx="2">
                  <c:v>1.7241379310344827E-2</c:v>
                </c:pt>
              </c:numCache>
            </c:numRef>
          </c:val>
          <c:extLst>
            <c:ext xmlns:c16="http://schemas.microsoft.com/office/drawing/2014/chart" uri="{C3380CC4-5D6E-409C-BE32-E72D297353CC}">
              <c16:uniqueId val="{00000007-B50B-3B4C-B032-8A9DC75E1BC4}"/>
            </c:ext>
          </c:extLst>
        </c:ser>
        <c:ser>
          <c:idx val="8"/>
          <c:order val="8"/>
          <c:tx>
            <c:v>8</c:v>
          </c:tx>
          <c:spPr>
            <a:solidFill>
              <a:srgbClr val="FFD844"/>
            </a:solidFill>
            <a:ln>
              <a:noFill/>
            </a:ln>
            <a:effectLst/>
          </c:spPr>
          <c:invertIfNegative val="0"/>
          <c:cat>
            <c:strRef>
              <c:f>('1-Q2'!$B$2,'1-Q2'!$D$2,'1-Q2'!$F$2)</c:f>
              <c:strCache>
                <c:ptCount val="3"/>
                <c:pt idx="0">
                  <c:v>Current</c:v>
                </c:pt>
                <c:pt idx="1">
                  <c:v>End of 2022</c:v>
                </c:pt>
                <c:pt idx="2">
                  <c:v>End of 2025</c:v>
                </c:pt>
              </c:strCache>
            </c:strRef>
          </c:cat>
          <c:val>
            <c:numRef>
              <c:f>('1-Q2'!$C$11,'1-Q2'!$E$11,'1-Q2'!$G$11)</c:f>
              <c:numCache>
                <c:formatCode>0.0%</c:formatCode>
                <c:ptCount val="3"/>
                <c:pt idx="0">
                  <c:v>0.2413793103448276</c:v>
                </c:pt>
                <c:pt idx="1">
                  <c:v>0.32758620689655171</c:v>
                </c:pt>
                <c:pt idx="2">
                  <c:v>0.15517241379310345</c:v>
                </c:pt>
              </c:numCache>
            </c:numRef>
          </c:val>
          <c:extLst>
            <c:ext xmlns:c16="http://schemas.microsoft.com/office/drawing/2014/chart" uri="{C3380CC4-5D6E-409C-BE32-E72D297353CC}">
              <c16:uniqueId val="{00000008-B50B-3B4C-B032-8A9DC75E1BC4}"/>
            </c:ext>
          </c:extLst>
        </c:ser>
        <c:ser>
          <c:idx val="9"/>
          <c:order val="9"/>
          <c:tx>
            <c:v>9</c:v>
          </c:tx>
          <c:spPr>
            <a:solidFill>
              <a:srgbClr val="277CC5"/>
            </a:solidFill>
            <a:ln>
              <a:noFill/>
            </a:ln>
            <a:effectLst/>
          </c:spPr>
          <c:invertIfNegative val="0"/>
          <c:cat>
            <c:strRef>
              <c:f>('1-Q2'!$B$2,'1-Q2'!$D$2,'1-Q2'!$F$2)</c:f>
              <c:strCache>
                <c:ptCount val="3"/>
                <c:pt idx="0">
                  <c:v>Current</c:v>
                </c:pt>
                <c:pt idx="1">
                  <c:v>End of 2022</c:v>
                </c:pt>
                <c:pt idx="2">
                  <c:v>End of 2025</c:v>
                </c:pt>
              </c:strCache>
            </c:strRef>
          </c:cat>
          <c:val>
            <c:numRef>
              <c:f>('1-Q2'!$C$12,'1-Q2'!$E$12,'1-Q2'!$G$12)</c:f>
              <c:numCache>
                <c:formatCode>0.0%</c:formatCode>
                <c:ptCount val="3"/>
                <c:pt idx="0">
                  <c:v>8.6206896551724144E-2</c:v>
                </c:pt>
                <c:pt idx="1">
                  <c:v>0.20689655172413793</c:v>
                </c:pt>
                <c:pt idx="2">
                  <c:v>0.43103448275862066</c:v>
                </c:pt>
              </c:numCache>
            </c:numRef>
          </c:val>
          <c:extLst>
            <c:ext xmlns:c16="http://schemas.microsoft.com/office/drawing/2014/chart" uri="{C3380CC4-5D6E-409C-BE32-E72D297353CC}">
              <c16:uniqueId val="{00000009-B50B-3B4C-B032-8A9DC75E1BC4}"/>
            </c:ext>
          </c:extLst>
        </c:ser>
        <c:ser>
          <c:idx val="10"/>
          <c:order val="10"/>
          <c:tx>
            <c:v>10 (Completed)</c:v>
          </c:tx>
          <c:spPr>
            <a:solidFill>
              <a:srgbClr val="2D4F7E"/>
            </a:solidFill>
            <a:ln>
              <a:noFill/>
            </a:ln>
            <a:effectLst/>
          </c:spPr>
          <c:invertIfNegative val="0"/>
          <c:cat>
            <c:strRef>
              <c:f>('1-Q2'!$B$2,'1-Q2'!$D$2,'1-Q2'!$F$2)</c:f>
              <c:strCache>
                <c:ptCount val="3"/>
                <c:pt idx="0">
                  <c:v>Current</c:v>
                </c:pt>
                <c:pt idx="1">
                  <c:v>End of 2022</c:v>
                </c:pt>
                <c:pt idx="2">
                  <c:v>End of 2025</c:v>
                </c:pt>
              </c:strCache>
            </c:strRef>
          </c:cat>
          <c:val>
            <c:numRef>
              <c:f>('1-Q2'!$C$13,'1-Q2'!$E$13,'1-Q2'!$G$13)</c:f>
              <c:numCache>
                <c:formatCode>0.0%</c:formatCode>
                <c:ptCount val="3"/>
                <c:pt idx="0">
                  <c:v>0.15517241379310345</c:v>
                </c:pt>
                <c:pt idx="1">
                  <c:v>0.15517241379310345</c:v>
                </c:pt>
                <c:pt idx="2">
                  <c:v>0.39655172413793105</c:v>
                </c:pt>
              </c:numCache>
            </c:numRef>
          </c:val>
          <c:extLst>
            <c:ext xmlns:c16="http://schemas.microsoft.com/office/drawing/2014/chart" uri="{C3380CC4-5D6E-409C-BE32-E72D297353CC}">
              <c16:uniqueId val="{0000000A-B50B-3B4C-B032-8A9DC75E1BC4}"/>
            </c:ext>
          </c:extLst>
        </c:ser>
        <c:dLbls>
          <c:showLegendKey val="0"/>
          <c:showVal val="0"/>
          <c:showCatName val="0"/>
          <c:showSerName val="0"/>
          <c:showPercent val="0"/>
          <c:showBubbleSize val="0"/>
        </c:dLbls>
        <c:gapWidth val="150"/>
        <c:overlap val="100"/>
        <c:axId val="922926384"/>
        <c:axId val="925753824"/>
      </c:barChart>
      <c:catAx>
        <c:axId val="92292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925753824"/>
        <c:crosses val="autoZero"/>
        <c:auto val="1"/>
        <c:lblAlgn val="ctr"/>
        <c:lblOffset val="100"/>
        <c:noMultiLvlLbl val="0"/>
      </c:catAx>
      <c:valAx>
        <c:axId val="9257538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92292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r>
              <a:rPr lang="en-GB"/>
              <a:t>When it comes to the role of Responsible Investment in your propositions</a:t>
            </a:r>
          </a:p>
        </c:rich>
      </c:tx>
      <c:overlay val="0"/>
      <c:spPr>
        <a:noFill/>
        <a:ln>
          <a:noFill/>
        </a:ln>
        <a:effectLst/>
      </c:spPr>
      <c:txPr>
        <a:bodyPr rot="0" spcFirstLastPara="1" vertOverflow="ellipsis" vert="horz" wrap="square" anchor="ctr" anchorCtr="1"/>
        <a:lstStyle/>
        <a:p>
          <a:pPr>
            <a:defRPr sz="1440" b="0" i="0" u="none" strike="noStrike" kern="1200" spc="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autoTitleDeleted val="0"/>
    <c:plotArea>
      <c:layout/>
      <c:barChart>
        <c:barDir val="bar"/>
        <c:grouping val="percentStacked"/>
        <c:varyColors val="0"/>
        <c:ser>
          <c:idx val="0"/>
          <c:order val="0"/>
          <c:tx>
            <c:strRef>
              <c:f>'2-Q7'!$B$9</c:f>
              <c:strCache>
                <c:ptCount val="1"/>
                <c:pt idx="0">
                  <c:v>Strongly agree</c:v>
                </c:pt>
              </c:strCache>
            </c:strRef>
          </c:tx>
          <c:spPr>
            <a:solidFill>
              <a:srgbClr val="2E4F7C"/>
            </a:solidFill>
            <a:ln>
              <a:noFill/>
            </a:ln>
            <a:effectLst/>
          </c:spPr>
          <c:invertIfNegative val="0"/>
          <c:cat>
            <c:strRef>
              <c:f>'2-Q7'!$A$10:$A$14</c:f>
              <c:strCache>
                <c:ptCount val="5"/>
                <c:pt idx="0">
                  <c:v>A regulatory driven requirement</c:v>
                </c:pt>
                <c:pt idx="1">
                  <c:v>Fundamental to achieving financial outcomes</c:v>
                </c:pt>
                <c:pt idx="2">
                  <c:v>Does not contribute to financial returns</c:v>
                </c:pt>
                <c:pt idx="3">
                  <c:v>Essential to meet evolving client preferences</c:v>
                </c:pt>
                <c:pt idx="4">
                  <c:v>A risk management tool</c:v>
                </c:pt>
              </c:strCache>
            </c:strRef>
          </c:cat>
          <c:val>
            <c:numRef>
              <c:f>'2-Q7'!$B$10:$B$14</c:f>
              <c:numCache>
                <c:formatCode>0.0%</c:formatCode>
                <c:ptCount val="5"/>
                <c:pt idx="0">
                  <c:v>0.2711864406779661</c:v>
                </c:pt>
                <c:pt idx="1">
                  <c:v>0.49152542372881358</c:v>
                </c:pt>
                <c:pt idx="2">
                  <c:v>0</c:v>
                </c:pt>
                <c:pt idx="3">
                  <c:v>0.50847457627118642</c:v>
                </c:pt>
                <c:pt idx="4">
                  <c:v>0.52542372881355937</c:v>
                </c:pt>
              </c:numCache>
            </c:numRef>
          </c:val>
          <c:extLst>
            <c:ext xmlns:c16="http://schemas.microsoft.com/office/drawing/2014/chart" uri="{C3380CC4-5D6E-409C-BE32-E72D297353CC}">
              <c16:uniqueId val="{00000000-557C-FA4C-96DA-9744428F8B76}"/>
            </c:ext>
          </c:extLst>
        </c:ser>
        <c:ser>
          <c:idx val="1"/>
          <c:order val="1"/>
          <c:tx>
            <c:strRef>
              <c:f>'2-Q7'!$D$9</c:f>
              <c:strCache>
                <c:ptCount val="1"/>
                <c:pt idx="0">
                  <c:v>Agree</c:v>
                </c:pt>
              </c:strCache>
            </c:strRef>
          </c:tx>
          <c:spPr>
            <a:solidFill>
              <a:srgbClr val="2E99D5"/>
            </a:solidFill>
            <a:ln>
              <a:noFill/>
            </a:ln>
            <a:effectLst/>
          </c:spPr>
          <c:invertIfNegative val="0"/>
          <c:cat>
            <c:strRef>
              <c:f>'2-Q7'!$A$10:$A$14</c:f>
              <c:strCache>
                <c:ptCount val="5"/>
                <c:pt idx="0">
                  <c:v>A regulatory driven requirement</c:v>
                </c:pt>
                <c:pt idx="1">
                  <c:v>Fundamental to achieving financial outcomes</c:v>
                </c:pt>
                <c:pt idx="2">
                  <c:v>Does not contribute to financial returns</c:v>
                </c:pt>
                <c:pt idx="3">
                  <c:v>Essential to meet evolving client preferences</c:v>
                </c:pt>
                <c:pt idx="4">
                  <c:v>A risk management tool</c:v>
                </c:pt>
              </c:strCache>
            </c:strRef>
          </c:cat>
          <c:val>
            <c:numRef>
              <c:f>'2-Q7'!$D$10:$D$14</c:f>
              <c:numCache>
                <c:formatCode>0.0%</c:formatCode>
                <c:ptCount val="5"/>
                <c:pt idx="0">
                  <c:v>0.42372881355932202</c:v>
                </c:pt>
                <c:pt idx="1">
                  <c:v>0.38983050847457629</c:v>
                </c:pt>
                <c:pt idx="2">
                  <c:v>1.6949152542372881E-2</c:v>
                </c:pt>
                <c:pt idx="3">
                  <c:v>0.44067796610169491</c:v>
                </c:pt>
                <c:pt idx="4">
                  <c:v>0.42372881355932202</c:v>
                </c:pt>
              </c:numCache>
            </c:numRef>
          </c:val>
          <c:extLst>
            <c:ext xmlns:c16="http://schemas.microsoft.com/office/drawing/2014/chart" uri="{C3380CC4-5D6E-409C-BE32-E72D297353CC}">
              <c16:uniqueId val="{00000001-557C-FA4C-96DA-9744428F8B76}"/>
            </c:ext>
          </c:extLst>
        </c:ser>
        <c:ser>
          <c:idx val="2"/>
          <c:order val="2"/>
          <c:tx>
            <c:strRef>
              <c:f>'2-Q7'!$F$9</c:f>
              <c:strCache>
                <c:ptCount val="1"/>
                <c:pt idx="0">
                  <c:v>Neutral</c:v>
                </c:pt>
              </c:strCache>
            </c:strRef>
          </c:tx>
          <c:spPr>
            <a:solidFill>
              <a:srgbClr val="A5A5A5"/>
            </a:solidFill>
            <a:ln>
              <a:noFill/>
            </a:ln>
            <a:effectLst/>
          </c:spPr>
          <c:invertIfNegative val="0"/>
          <c:cat>
            <c:strRef>
              <c:f>'2-Q7'!$A$10:$A$14</c:f>
              <c:strCache>
                <c:ptCount val="5"/>
                <c:pt idx="0">
                  <c:v>A regulatory driven requirement</c:v>
                </c:pt>
                <c:pt idx="1">
                  <c:v>Fundamental to achieving financial outcomes</c:v>
                </c:pt>
                <c:pt idx="2">
                  <c:v>Does not contribute to financial returns</c:v>
                </c:pt>
                <c:pt idx="3">
                  <c:v>Essential to meet evolving client preferences</c:v>
                </c:pt>
                <c:pt idx="4">
                  <c:v>A risk management tool</c:v>
                </c:pt>
              </c:strCache>
            </c:strRef>
          </c:cat>
          <c:val>
            <c:numRef>
              <c:f>'2-Q7'!$F$10:$F$14</c:f>
              <c:numCache>
                <c:formatCode>0.0%</c:formatCode>
                <c:ptCount val="5"/>
                <c:pt idx="0">
                  <c:v>0.1864406779661017</c:v>
                </c:pt>
                <c:pt idx="1">
                  <c:v>6.7796610169491525E-2</c:v>
                </c:pt>
                <c:pt idx="2">
                  <c:v>8.4745762711864403E-2</c:v>
                </c:pt>
                <c:pt idx="3">
                  <c:v>3.3898305084745763E-2</c:v>
                </c:pt>
                <c:pt idx="4">
                  <c:v>3.3898305084745763E-2</c:v>
                </c:pt>
              </c:numCache>
            </c:numRef>
          </c:val>
          <c:extLst>
            <c:ext xmlns:c16="http://schemas.microsoft.com/office/drawing/2014/chart" uri="{C3380CC4-5D6E-409C-BE32-E72D297353CC}">
              <c16:uniqueId val="{00000002-557C-FA4C-96DA-9744428F8B76}"/>
            </c:ext>
          </c:extLst>
        </c:ser>
        <c:ser>
          <c:idx val="3"/>
          <c:order val="3"/>
          <c:tx>
            <c:strRef>
              <c:f>'2-Q7'!$H$9</c:f>
              <c:strCache>
                <c:ptCount val="1"/>
                <c:pt idx="0">
                  <c:v>Disagree</c:v>
                </c:pt>
              </c:strCache>
            </c:strRef>
          </c:tx>
          <c:spPr>
            <a:solidFill>
              <a:srgbClr val="FFD744"/>
            </a:solidFill>
            <a:ln>
              <a:noFill/>
            </a:ln>
            <a:effectLst/>
          </c:spPr>
          <c:invertIfNegative val="0"/>
          <c:cat>
            <c:strRef>
              <c:f>'2-Q7'!$A$10:$A$14</c:f>
              <c:strCache>
                <c:ptCount val="5"/>
                <c:pt idx="0">
                  <c:v>A regulatory driven requirement</c:v>
                </c:pt>
                <c:pt idx="1">
                  <c:v>Fundamental to achieving financial outcomes</c:v>
                </c:pt>
                <c:pt idx="2">
                  <c:v>Does not contribute to financial returns</c:v>
                </c:pt>
                <c:pt idx="3">
                  <c:v>Essential to meet evolving client preferences</c:v>
                </c:pt>
                <c:pt idx="4">
                  <c:v>A risk management tool</c:v>
                </c:pt>
              </c:strCache>
            </c:strRef>
          </c:cat>
          <c:val>
            <c:numRef>
              <c:f>'2-Q7'!$H$10:$H$14</c:f>
              <c:numCache>
                <c:formatCode>0.0%</c:formatCode>
                <c:ptCount val="5"/>
                <c:pt idx="0">
                  <c:v>5.0847457627118647E-2</c:v>
                </c:pt>
                <c:pt idx="1">
                  <c:v>1.6949152542372881E-2</c:v>
                </c:pt>
                <c:pt idx="2">
                  <c:v>0.42372881355932202</c:v>
                </c:pt>
                <c:pt idx="3">
                  <c:v>0</c:v>
                </c:pt>
                <c:pt idx="4">
                  <c:v>0</c:v>
                </c:pt>
              </c:numCache>
            </c:numRef>
          </c:val>
          <c:extLst>
            <c:ext xmlns:c16="http://schemas.microsoft.com/office/drawing/2014/chart" uri="{C3380CC4-5D6E-409C-BE32-E72D297353CC}">
              <c16:uniqueId val="{00000003-557C-FA4C-96DA-9744428F8B76}"/>
            </c:ext>
          </c:extLst>
        </c:ser>
        <c:ser>
          <c:idx val="4"/>
          <c:order val="4"/>
          <c:tx>
            <c:strRef>
              <c:f>'2-Q7'!$J$9</c:f>
              <c:strCache>
                <c:ptCount val="1"/>
                <c:pt idx="0">
                  <c:v>Strongly disagree</c:v>
                </c:pt>
              </c:strCache>
            </c:strRef>
          </c:tx>
          <c:spPr>
            <a:solidFill>
              <a:srgbClr val="EC9F3A"/>
            </a:solidFill>
            <a:ln>
              <a:noFill/>
            </a:ln>
            <a:effectLst/>
          </c:spPr>
          <c:invertIfNegative val="0"/>
          <c:cat>
            <c:strRef>
              <c:f>'2-Q7'!$A$10:$A$14</c:f>
              <c:strCache>
                <c:ptCount val="5"/>
                <c:pt idx="0">
                  <c:v>A regulatory driven requirement</c:v>
                </c:pt>
                <c:pt idx="1">
                  <c:v>Fundamental to achieving financial outcomes</c:v>
                </c:pt>
                <c:pt idx="2">
                  <c:v>Does not contribute to financial returns</c:v>
                </c:pt>
                <c:pt idx="3">
                  <c:v>Essential to meet evolving client preferences</c:v>
                </c:pt>
                <c:pt idx="4">
                  <c:v>A risk management tool</c:v>
                </c:pt>
              </c:strCache>
            </c:strRef>
          </c:cat>
          <c:val>
            <c:numRef>
              <c:f>'2-Q7'!$J$10:$J$14</c:f>
              <c:numCache>
                <c:formatCode>0.0%</c:formatCode>
                <c:ptCount val="5"/>
                <c:pt idx="0">
                  <c:v>6.7796610169491525E-2</c:v>
                </c:pt>
                <c:pt idx="1">
                  <c:v>3.3898305084745763E-2</c:v>
                </c:pt>
                <c:pt idx="2">
                  <c:v>0.47457627118644069</c:v>
                </c:pt>
                <c:pt idx="3">
                  <c:v>1.6949152542372881E-2</c:v>
                </c:pt>
                <c:pt idx="4">
                  <c:v>1.6949152542372881E-2</c:v>
                </c:pt>
              </c:numCache>
            </c:numRef>
          </c:val>
          <c:extLst>
            <c:ext xmlns:c16="http://schemas.microsoft.com/office/drawing/2014/chart" uri="{C3380CC4-5D6E-409C-BE32-E72D297353CC}">
              <c16:uniqueId val="{00000004-557C-FA4C-96DA-9744428F8B76}"/>
            </c:ext>
          </c:extLst>
        </c:ser>
        <c:dLbls>
          <c:showLegendKey val="0"/>
          <c:showVal val="0"/>
          <c:showCatName val="0"/>
          <c:showSerName val="0"/>
          <c:showPercent val="0"/>
          <c:showBubbleSize val="0"/>
        </c:dLbls>
        <c:gapWidth val="150"/>
        <c:overlap val="100"/>
        <c:axId val="372834880"/>
        <c:axId val="334715936"/>
      </c:barChart>
      <c:catAx>
        <c:axId val="372834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715936"/>
        <c:crosses val="autoZero"/>
        <c:auto val="1"/>
        <c:lblAlgn val="ctr"/>
        <c:lblOffset val="100"/>
        <c:noMultiLvlLbl val="0"/>
      </c:catAx>
      <c:valAx>
        <c:axId val="3347159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72834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Sheet1!$B$39</c:f>
              <c:strCache>
                <c:ptCount val="1"/>
                <c:pt idx="0">
                  <c:v>0</c:v>
                </c:pt>
              </c:strCache>
            </c:strRef>
          </c:tx>
          <c:spPr>
            <a:solidFill>
              <a:srgbClr val="58585A"/>
            </a:solidFill>
            <a:ln>
              <a:noFill/>
            </a:ln>
            <a:effectLst/>
          </c:spPr>
          <c:invertIfNegative val="0"/>
          <c:cat>
            <c:strRef>
              <c:f>Sheet1!$C$38:$D$38</c:f>
              <c:strCache>
                <c:ptCount val="2"/>
                <c:pt idx="0">
                  <c:v>October 2019</c:v>
                </c:pt>
                <c:pt idx="1">
                  <c:v>September 2022</c:v>
                </c:pt>
              </c:strCache>
            </c:strRef>
          </c:cat>
          <c:val>
            <c:numRef>
              <c:f>Sheet1!$C$48:$D$48</c:f>
              <c:numCache>
                <c:formatCode>0.0%</c:formatCode>
                <c:ptCount val="2"/>
                <c:pt idx="0">
                  <c:v>0.46978021978021978</c:v>
                </c:pt>
                <c:pt idx="1">
                  <c:v>0.25779036827195467</c:v>
                </c:pt>
              </c:numCache>
            </c:numRef>
          </c:val>
          <c:extLst>
            <c:ext xmlns:c16="http://schemas.microsoft.com/office/drawing/2014/chart" uri="{C3380CC4-5D6E-409C-BE32-E72D297353CC}">
              <c16:uniqueId val="{00000000-ED3A-0D4A-A651-90AB86977FE0}"/>
            </c:ext>
          </c:extLst>
        </c:ser>
        <c:ser>
          <c:idx val="1"/>
          <c:order val="1"/>
          <c:tx>
            <c:strRef>
              <c:f>Sheet1!$B$40</c:f>
              <c:strCache>
                <c:ptCount val="1"/>
                <c:pt idx="0">
                  <c:v>0+</c:v>
                </c:pt>
              </c:strCache>
            </c:strRef>
          </c:tx>
          <c:spPr>
            <a:solidFill>
              <a:srgbClr val="A5A5A5"/>
            </a:solidFill>
            <a:ln>
              <a:noFill/>
            </a:ln>
            <a:effectLst/>
          </c:spPr>
          <c:invertIfNegative val="0"/>
          <c:cat>
            <c:strRef>
              <c:f>Sheet1!$C$38:$D$38</c:f>
              <c:strCache>
                <c:ptCount val="2"/>
                <c:pt idx="0">
                  <c:v>October 2019</c:v>
                </c:pt>
                <c:pt idx="1">
                  <c:v>September 2022</c:v>
                </c:pt>
              </c:strCache>
            </c:strRef>
          </c:cat>
          <c:val>
            <c:numRef>
              <c:f>Sheet1!$C$49:$D$49</c:f>
              <c:numCache>
                <c:formatCode>0.0%</c:formatCode>
                <c:ptCount val="2"/>
                <c:pt idx="0">
                  <c:v>0</c:v>
                </c:pt>
                <c:pt idx="1">
                  <c:v>1.69971671388102E-2</c:v>
                </c:pt>
              </c:numCache>
            </c:numRef>
          </c:val>
          <c:extLst>
            <c:ext xmlns:c16="http://schemas.microsoft.com/office/drawing/2014/chart" uri="{C3380CC4-5D6E-409C-BE32-E72D297353CC}">
              <c16:uniqueId val="{00000001-ED3A-0D4A-A651-90AB86977FE0}"/>
            </c:ext>
          </c:extLst>
        </c:ser>
        <c:ser>
          <c:idx val="2"/>
          <c:order val="2"/>
          <c:tx>
            <c:strRef>
              <c:f>Sheet1!$B$41</c:f>
              <c:strCache>
                <c:ptCount val="1"/>
                <c:pt idx="0">
                  <c:v>1</c:v>
                </c:pt>
              </c:strCache>
            </c:strRef>
          </c:tx>
          <c:spPr>
            <a:solidFill>
              <a:srgbClr val="2F4E7C"/>
            </a:solidFill>
            <a:ln>
              <a:noFill/>
            </a:ln>
            <a:effectLst/>
          </c:spPr>
          <c:invertIfNegative val="0"/>
          <c:cat>
            <c:strRef>
              <c:f>Sheet1!$C$38:$D$38</c:f>
              <c:strCache>
                <c:ptCount val="2"/>
                <c:pt idx="0">
                  <c:v>October 2019</c:v>
                </c:pt>
                <c:pt idx="1">
                  <c:v>September 2022</c:v>
                </c:pt>
              </c:strCache>
            </c:strRef>
          </c:cat>
          <c:val>
            <c:numRef>
              <c:f>Sheet1!$C$50:$D$50</c:f>
              <c:numCache>
                <c:formatCode>0.0%</c:formatCode>
                <c:ptCount val="2"/>
                <c:pt idx="0">
                  <c:v>0.46978021978021978</c:v>
                </c:pt>
                <c:pt idx="1">
                  <c:v>0.15297450424929179</c:v>
                </c:pt>
              </c:numCache>
            </c:numRef>
          </c:val>
          <c:extLst>
            <c:ext xmlns:c16="http://schemas.microsoft.com/office/drawing/2014/chart" uri="{C3380CC4-5D6E-409C-BE32-E72D297353CC}">
              <c16:uniqueId val="{00000002-ED3A-0D4A-A651-90AB86977FE0}"/>
            </c:ext>
          </c:extLst>
        </c:ser>
        <c:ser>
          <c:idx val="3"/>
          <c:order val="3"/>
          <c:tx>
            <c:strRef>
              <c:f>Sheet1!$B$42</c:f>
              <c:strCache>
                <c:ptCount val="1"/>
                <c:pt idx="0">
                  <c:v>1+</c:v>
                </c:pt>
              </c:strCache>
            </c:strRef>
          </c:tx>
          <c:spPr>
            <a:solidFill>
              <a:srgbClr val="587298"/>
            </a:solidFill>
            <a:ln>
              <a:noFill/>
            </a:ln>
            <a:effectLst/>
          </c:spPr>
          <c:invertIfNegative val="0"/>
          <c:cat>
            <c:strRef>
              <c:f>Sheet1!$C$38:$D$38</c:f>
              <c:strCache>
                <c:ptCount val="2"/>
                <c:pt idx="0">
                  <c:v>October 2019</c:v>
                </c:pt>
                <c:pt idx="1">
                  <c:v>September 2022</c:v>
                </c:pt>
              </c:strCache>
            </c:strRef>
          </c:cat>
          <c:val>
            <c:numRef>
              <c:f>Sheet1!$C$51:$D$51</c:f>
              <c:numCache>
                <c:formatCode>0.0%</c:formatCode>
                <c:ptCount val="2"/>
                <c:pt idx="0">
                  <c:v>0</c:v>
                </c:pt>
                <c:pt idx="1">
                  <c:v>0.24929178470254956</c:v>
                </c:pt>
              </c:numCache>
            </c:numRef>
          </c:val>
          <c:extLst>
            <c:ext xmlns:c16="http://schemas.microsoft.com/office/drawing/2014/chart" uri="{C3380CC4-5D6E-409C-BE32-E72D297353CC}">
              <c16:uniqueId val="{00000003-ED3A-0D4A-A651-90AB86977FE0}"/>
            </c:ext>
          </c:extLst>
        </c:ser>
        <c:ser>
          <c:idx val="4"/>
          <c:order val="4"/>
          <c:tx>
            <c:strRef>
              <c:f>Sheet1!$B$43</c:f>
              <c:strCache>
                <c:ptCount val="1"/>
                <c:pt idx="0">
                  <c:v>2</c:v>
                </c:pt>
              </c:strCache>
            </c:strRef>
          </c:tx>
          <c:spPr>
            <a:solidFill>
              <a:srgbClr val="2D9AD6"/>
            </a:solidFill>
            <a:ln>
              <a:noFill/>
            </a:ln>
            <a:effectLst/>
          </c:spPr>
          <c:invertIfNegative val="0"/>
          <c:cat>
            <c:strRef>
              <c:f>Sheet1!$C$38:$D$38</c:f>
              <c:strCache>
                <c:ptCount val="2"/>
                <c:pt idx="0">
                  <c:v>October 2019</c:v>
                </c:pt>
                <c:pt idx="1">
                  <c:v>September 2022</c:v>
                </c:pt>
              </c:strCache>
            </c:strRef>
          </c:cat>
          <c:val>
            <c:numRef>
              <c:f>Sheet1!$C$52:$D$52</c:f>
              <c:numCache>
                <c:formatCode>0.0%</c:formatCode>
                <c:ptCount val="2"/>
                <c:pt idx="0">
                  <c:v>3.5714285714285712E-2</c:v>
                </c:pt>
                <c:pt idx="1">
                  <c:v>0.16147308781869688</c:v>
                </c:pt>
              </c:numCache>
            </c:numRef>
          </c:val>
          <c:extLst>
            <c:ext xmlns:c16="http://schemas.microsoft.com/office/drawing/2014/chart" uri="{C3380CC4-5D6E-409C-BE32-E72D297353CC}">
              <c16:uniqueId val="{00000004-ED3A-0D4A-A651-90AB86977FE0}"/>
            </c:ext>
          </c:extLst>
        </c:ser>
        <c:ser>
          <c:idx val="5"/>
          <c:order val="5"/>
          <c:tx>
            <c:strRef>
              <c:f>Sheet1!$B$44</c:f>
              <c:strCache>
                <c:ptCount val="1"/>
                <c:pt idx="0">
                  <c:v>2+</c:v>
                </c:pt>
              </c:strCache>
            </c:strRef>
          </c:tx>
          <c:spPr>
            <a:solidFill>
              <a:srgbClr val="94CBEC"/>
            </a:solidFill>
            <a:ln>
              <a:noFill/>
            </a:ln>
            <a:effectLst/>
          </c:spPr>
          <c:invertIfNegative val="0"/>
          <c:cat>
            <c:strRef>
              <c:f>Sheet1!$C$38:$D$38</c:f>
              <c:strCache>
                <c:ptCount val="2"/>
                <c:pt idx="0">
                  <c:v>October 2019</c:v>
                </c:pt>
                <c:pt idx="1">
                  <c:v>September 2022</c:v>
                </c:pt>
              </c:strCache>
            </c:strRef>
          </c:cat>
          <c:val>
            <c:numRef>
              <c:f>Sheet1!$C$53:$D$53</c:f>
              <c:numCache>
                <c:formatCode>0.0%</c:formatCode>
                <c:ptCount val="2"/>
                <c:pt idx="0">
                  <c:v>0</c:v>
                </c:pt>
                <c:pt idx="1">
                  <c:v>3.39943342776204E-2</c:v>
                </c:pt>
              </c:numCache>
            </c:numRef>
          </c:val>
          <c:extLst>
            <c:ext xmlns:c16="http://schemas.microsoft.com/office/drawing/2014/chart" uri="{C3380CC4-5D6E-409C-BE32-E72D297353CC}">
              <c16:uniqueId val="{00000005-ED3A-0D4A-A651-90AB86977FE0}"/>
            </c:ext>
          </c:extLst>
        </c:ser>
        <c:ser>
          <c:idx val="6"/>
          <c:order val="6"/>
          <c:tx>
            <c:strRef>
              <c:f>Sheet1!$B$45</c:f>
              <c:strCache>
                <c:ptCount val="1"/>
                <c:pt idx="0">
                  <c:v>3</c:v>
                </c:pt>
              </c:strCache>
            </c:strRef>
          </c:tx>
          <c:spPr>
            <a:solidFill>
              <a:srgbClr val="FFD844"/>
            </a:solidFill>
            <a:ln>
              <a:noFill/>
            </a:ln>
            <a:effectLst/>
          </c:spPr>
          <c:invertIfNegative val="0"/>
          <c:cat>
            <c:strRef>
              <c:f>Sheet1!$C$38:$D$38</c:f>
              <c:strCache>
                <c:ptCount val="2"/>
                <c:pt idx="0">
                  <c:v>October 2019</c:v>
                </c:pt>
                <c:pt idx="1">
                  <c:v>September 2022</c:v>
                </c:pt>
              </c:strCache>
            </c:strRef>
          </c:cat>
          <c:val>
            <c:numRef>
              <c:f>Sheet1!$C$54:$D$54</c:f>
              <c:numCache>
                <c:formatCode>0.0%</c:formatCode>
                <c:ptCount val="2"/>
                <c:pt idx="0">
                  <c:v>2.4725274725274724E-2</c:v>
                </c:pt>
                <c:pt idx="1">
                  <c:v>0.12747875354107649</c:v>
                </c:pt>
              </c:numCache>
            </c:numRef>
          </c:val>
          <c:extLst>
            <c:ext xmlns:c16="http://schemas.microsoft.com/office/drawing/2014/chart" uri="{C3380CC4-5D6E-409C-BE32-E72D297353CC}">
              <c16:uniqueId val="{00000006-ED3A-0D4A-A651-90AB86977FE0}"/>
            </c:ext>
          </c:extLst>
        </c:ser>
        <c:dLbls>
          <c:showLegendKey val="0"/>
          <c:showVal val="0"/>
          <c:showCatName val="0"/>
          <c:showSerName val="0"/>
          <c:showPercent val="0"/>
          <c:showBubbleSize val="0"/>
        </c:dLbls>
        <c:gapWidth val="150"/>
        <c:overlap val="100"/>
        <c:axId val="1848212159"/>
        <c:axId val="1871541279"/>
      </c:barChart>
      <c:catAx>
        <c:axId val="184821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871541279"/>
        <c:crosses val="autoZero"/>
        <c:auto val="1"/>
        <c:lblAlgn val="ctr"/>
        <c:lblOffset val="100"/>
        <c:noMultiLvlLbl val="0"/>
      </c:catAx>
      <c:valAx>
        <c:axId val="1871541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848212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'Views of RI funds'!$A$10</c:f>
              <c:strCache>
                <c:ptCount val="1"/>
                <c:pt idx="0">
                  <c:v>% RI views</c:v>
                </c:pt>
              </c:strCache>
            </c:strRef>
          </c:tx>
          <c:spPr>
            <a:solidFill>
              <a:srgbClr val="2D4F7B"/>
            </a:solidFill>
            <a:ln>
              <a:noFill/>
            </a:ln>
            <a:effectLst/>
          </c:spPr>
          <c:invertIfNegative val="0"/>
          <c:cat>
            <c:strRef>
              <c:f>'Views of RI funds'!$E$9:$M$9</c:f>
              <c:strCache>
                <c:ptCount val="9"/>
                <c:pt idx="0">
                  <c:v>Q3 2020</c:v>
                </c:pt>
                <c:pt idx="1">
                  <c:v>Q4 2020</c:v>
                </c:pt>
                <c:pt idx="2">
                  <c:v>Q1 2021</c:v>
                </c:pt>
                <c:pt idx="3">
                  <c:v>Q2 2021</c:v>
                </c:pt>
                <c:pt idx="4">
                  <c:v>Q3 2021</c:v>
                </c:pt>
                <c:pt idx="5">
                  <c:v>Q4 2021</c:v>
                </c:pt>
                <c:pt idx="6">
                  <c:v>Q1 2022</c:v>
                </c:pt>
                <c:pt idx="7">
                  <c:v>Q2 2022</c:v>
                </c:pt>
                <c:pt idx="8">
                  <c:v>Q3 2022</c:v>
                </c:pt>
              </c:strCache>
            </c:strRef>
          </c:cat>
          <c:val>
            <c:numRef>
              <c:f>'Views of RI funds'!$E$10:$M$10</c:f>
              <c:numCache>
                <c:formatCode>0.0%</c:formatCode>
                <c:ptCount val="9"/>
                <c:pt idx="0">
                  <c:v>0.106</c:v>
                </c:pt>
                <c:pt idx="1">
                  <c:v>0.123</c:v>
                </c:pt>
                <c:pt idx="2">
                  <c:v>0.13400000000000001</c:v>
                </c:pt>
                <c:pt idx="3">
                  <c:v>0.14199999999999999</c:v>
                </c:pt>
                <c:pt idx="4">
                  <c:v>0.161</c:v>
                </c:pt>
                <c:pt idx="5">
                  <c:v>0.19700000000000001</c:v>
                </c:pt>
                <c:pt idx="6">
                  <c:v>0.24199999999999999</c:v>
                </c:pt>
                <c:pt idx="7" formatCode="0.00%">
                  <c:v>0.23899999999999999</c:v>
                </c:pt>
                <c:pt idx="8">
                  <c:v>0.18324263464064552</c:v>
                </c:pt>
              </c:numCache>
            </c:numRef>
          </c:val>
          <c:extLst>
            <c:ext xmlns:c16="http://schemas.microsoft.com/office/drawing/2014/chart" uri="{C3380CC4-5D6E-409C-BE32-E72D297353CC}">
              <c16:uniqueId val="{00000000-707B-2247-9383-D921D4B35BAD}"/>
            </c:ext>
          </c:extLst>
        </c:ser>
        <c:dLbls>
          <c:showLegendKey val="0"/>
          <c:showVal val="0"/>
          <c:showCatName val="0"/>
          <c:showSerName val="0"/>
          <c:showPercent val="0"/>
          <c:showBubbleSize val="0"/>
        </c:dLbls>
        <c:gapWidth val="219"/>
        <c:overlap val="-27"/>
        <c:axId val="1691051023"/>
        <c:axId val="1688784095"/>
      </c:barChart>
      <c:catAx>
        <c:axId val="169105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688784095"/>
        <c:crosses val="autoZero"/>
        <c:auto val="1"/>
        <c:lblAlgn val="ctr"/>
        <c:lblOffset val="100"/>
        <c:noMultiLvlLbl val="0"/>
      </c:catAx>
      <c:valAx>
        <c:axId val="16887840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69105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Sheet1!$B$13</c:f>
              <c:strCache>
                <c:ptCount val="1"/>
                <c:pt idx="0">
                  <c:v>Responsible Investment</c:v>
                </c:pt>
              </c:strCache>
            </c:strRef>
          </c:tx>
          <c:spPr>
            <a:solidFill>
              <a:srgbClr val="00B050"/>
            </a:solidFill>
            <a:ln>
              <a:noFill/>
            </a:ln>
            <a:effectLst/>
          </c:spPr>
          <c:invertIfNegative val="0"/>
          <c:cat>
            <c:numRef>
              <c:f>Sheet1!$L$17:$BC$17</c:f>
              <c:numCache>
                <c:formatCode>mmm\-yy</c:formatCode>
                <c:ptCount val="44"/>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numCache>
            </c:numRef>
          </c:cat>
          <c:val>
            <c:numRef>
              <c:f>Sheet1!$L$13:$BC$13</c:f>
              <c:numCache>
                <c:formatCode>#,##0.000</c:formatCode>
                <c:ptCount val="44"/>
                <c:pt idx="1">
                  <c:v>8.5999999999999993E-2</c:v>
                </c:pt>
                <c:pt idx="2">
                  <c:v>7.8E-2</c:v>
                </c:pt>
                <c:pt idx="3">
                  <c:v>3.4000000000000002E-2</c:v>
                </c:pt>
                <c:pt idx="4">
                  <c:v>0.25700000000000001</c:v>
                </c:pt>
                <c:pt idx="5">
                  <c:v>0.252</c:v>
                </c:pt>
                <c:pt idx="6">
                  <c:v>0.28899999999999998</c:v>
                </c:pt>
                <c:pt idx="7">
                  <c:v>0.307</c:v>
                </c:pt>
                <c:pt idx="8">
                  <c:v>0.27200000000000002</c:v>
                </c:pt>
                <c:pt idx="9">
                  <c:v>0.35599999999999998</c:v>
                </c:pt>
                <c:pt idx="10">
                  <c:v>0.46300000000000002</c:v>
                </c:pt>
                <c:pt idx="11">
                  <c:v>0.35899999999999999</c:v>
                </c:pt>
                <c:pt idx="12">
                  <c:v>0.45100000000000001</c:v>
                </c:pt>
                <c:pt idx="13">
                  <c:v>0.46500000000000002</c:v>
                </c:pt>
                <c:pt idx="14">
                  <c:v>0.85099999999999998</c:v>
                </c:pt>
                <c:pt idx="15">
                  <c:v>8.4000000000000005E-2</c:v>
                </c:pt>
                <c:pt idx="16">
                  <c:v>1.012</c:v>
                </c:pt>
                <c:pt idx="17">
                  <c:v>0.89700000000000002</c:v>
                </c:pt>
                <c:pt idx="18">
                  <c:v>0.93100000000000005</c:v>
                </c:pt>
                <c:pt idx="19">
                  <c:v>1.2450000000000001</c:v>
                </c:pt>
                <c:pt idx="20">
                  <c:v>0.94799999999999995</c:v>
                </c:pt>
                <c:pt idx="21">
                  <c:v>1.4870000000000001</c:v>
                </c:pt>
                <c:pt idx="22">
                  <c:v>1.5229999999999999</c:v>
                </c:pt>
                <c:pt idx="23">
                  <c:v>1.1910000000000001</c:v>
                </c:pt>
                <c:pt idx="24">
                  <c:v>1.0780000000000001</c:v>
                </c:pt>
                <c:pt idx="25">
                  <c:v>1.2370000000000001</c:v>
                </c:pt>
                <c:pt idx="26">
                  <c:v>-0.20499999999999999</c:v>
                </c:pt>
                <c:pt idx="27">
                  <c:v>1.59</c:v>
                </c:pt>
                <c:pt idx="28">
                  <c:v>1.603</c:v>
                </c:pt>
                <c:pt idx="29">
                  <c:v>1.25</c:v>
                </c:pt>
                <c:pt idx="30">
                  <c:v>1.2649999999999999</c:v>
                </c:pt>
                <c:pt idx="31">
                  <c:v>1.373</c:v>
                </c:pt>
                <c:pt idx="32">
                  <c:v>1.3009999999999999</c:v>
                </c:pt>
                <c:pt idx="33">
                  <c:v>2.004</c:v>
                </c:pt>
                <c:pt idx="34">
                  <c:v>1.486</c:v>
                </c:pt>
                <c:pt idx="35">
                  <c:v>1.8680000000000001</c:v>
                </c:pt>
                <c:pt idx="36">
                  <c:v>1.202</c:v>
                </c:pt>
                <c:pt idx="37">
                  <c:v>0.76800000000000002</c:v>
                </c:pt>
                <c:pt idx="38">
                  <c:v>0.71599999999999997</c:v>
                </c:pt>
                <c:pt idx="39">
                  <c:v>0.93700000000000006</c:v>
                </c:pt>
                <c:pt idx="40">
                  <c:v>1.2030000000000001</c:v>
                </c:pt>
                <c:pt idx="41">
                  <c:v>1.6020000000000001</c:v>
                </c:pt>
                <c:pt idx="42">
                  <c:v>7.0999999999999994E-2</c:v>
                </c:pt>
                <c:pt idx="43">
                  <c:v>0.19800000000000001</c:v>
                </c:pt>
              </c:numCache>
            </c:numRef>
          </c:val>
          <c:extLst>
            <c:ext xmlns:c16="http://schemas.microsoft.com/office/drawing/2014/chart" uri="{C3380CC4-5D6E-409C-BE32-E72D297353CC}">
              <c16:uniqueId val="{00000000-C151-3C4E-BC83-54647158CDB5}"/>
            </c:ext>
          </c:extLst>
        </c:ser>
        <c:ser>
          <c:idx val="4"/>
          <c:order val="4"/>
          <c:tx>
            <c:strRef>
              <c:f>Sheet1!$B$26</c:f>
              <c:strCache>
                <c:ptCount val="1"/>
                <c:pt idx="0">
                  <c:v>Other</c:v>
                </c:pt>
              </c:strCache>
            </c:strRef>
          </c:tx>
          <c:spPr>
            <a:solidFill>
              <a:srgbClr val="2D4F7B"/>
            </a:solidFill>
            <a:ln>
              <a:noFill/>
            </a:ln>
            <a:effectLst/>
          </c:spPr>
          <c:invertIfNegative val="0"/>
          <c:cat>
            <c:numRef>
              <c:f>Sheet1!$L$17:$BC$17</c:f>
              <c:numCache>
                <c:formatCode>mmm\-yy</c:formatCode>
                <c:ptCount val="44"/>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numCache>
            </c:numRef>
          </c:cat>
          <c:val>
            <c:numRef>
              <c:f>Sheet1!$L$28:$BC$28</c:f>
              <c:numCache>
                <c:formatCode>#,##0.000</c:formatCode>
                <c:ptCount val="44"/>
                <c:pt idx="0">
                  <c:v>-1.978</c:v>
                </c:pt>
                <c:pt idx="1">
                  <c:v>-0.22700000000000001</c:v>
                </c:pt>
                <c:pt idx="2">
                  <c:v>0.14000000000000001</c:v>
                </c:pt>
                <c:pt idx="3">
                  <c:v>-1.036</c:v>
                </c:pt>
                <c:pt idx="4">
                  <c:v>1.002</c:v>
                </c:pt>
                <c:pt idx="5">
                  <c:v>1.6890000000000001</c:v>
                </c:pt>
                <c:pt idx="6">
                  <c:v>2.1850000000000001</c:v>
                </c:pt>
                <c:pt idx="7">
                  <c:v>0.33300000000000002</c:v>
                </c:pt>
                <c:pt idx="8">
                  <c:v>-0.83699999999999997</c:v>
                </c:pt>
                <c:pt idx="9">
                  <c:v>0.72199999999999998</c:v>
                </c:pt>
                <c:pt idx="10">
                  <c:v>-0.48499999999999999</c:v>
                </c:pt>
                <c:pt idx="11">
                  <c:v>2.6030000000000002</c:v>
                </c:pt>
                <c:pt idx="12">
                  <c:v>2.008</c:v>
                </c:pt>
                <c:pt idx="13">
                  <c:v>4.4429999999999996</c:v>
                </c:pt>
                <c:pt idx="14">
                  <c:v>1.671</c:v>
                </c:pt>
                <c:pt idx="15">
                  <c:v>-9.8059999999999992</c:v>
                </c:pt>
                <c:pt idx="16">
                  <c:v>2.92</c:v>
                </c:pt>
                <c:pt idx="17">
                  <c:v>3.8969999999999998</c:v>
                </c:pt>
                <c:pt idx="18">
                  <c:v>1.135</c:v>
                </c:pt>
                <c:pt idx="19">
                  <c:v>0.47599999999999998</c:v>
                </c:pt>
                <c:pt idx="20">
                  <c:v>1.0569999999999999</c:v>
                </c:pt>
                <c:pt idx="21">
                  <c:v>8.2000000000000003E-2</c:v>
                </c:pt>
                <c:pt idx="22">
                  <c:v>0.997</c:v>
                </c:pt>
                <c:pt idx="23">
                  <c:v>7.1340000000000003</c:v>
                </c:pt>
                <c:pt idx="24">
                  <c:v>5.0999999999999996</c:v>
                </c:pt>
                <c:pt idx="25">
                  <c:v>2.0870000000000002</c:v>
                </c:pt>
                <c:pt idx="26">
                  <c:v>2.4950000000000001</c:v>
                </c:pt>
                <c:pt idx="27">
                  <c:v>2.9670000000000001</c:v>
                </c:pt>
                <c:pt idx="28">
                  <c:v>4.5979999999999999</c:v>
                </c:pt>
                <c:pt idx="29">
                  <c:v>2.3159999999999998</c:v>
                </c:pt>
                <c:pt idx="30">
                  <c:v>3.0790000000000002</c:v>
                </c:pt>
                <c:pt idx="31">
                  <c:v>3.492</c:v>
                </c:pt>
                <c:pt idx="32">
                  <c:v>4.0190000000000001</c:v>
                </c:pt>
                <c:pt idx="33">
                  <c:v>0.42599999999999999</c:v>
                </c:pt>
                <c:pt idx="34">
                  <c:v>0.377</c:v>
                </c:pt>
                <c:pt idx="35">
                  <c:v>0.66700000000000004</c:v>
                </c:pt>
                <c:pt idx="36">
                  <c:v>1.087</c:v>
                </c:pt>
                <c:pt idx="37">
                  <c:v>-1.9279999999999999</c:v>
                </c:pt>
                <c:pt idx="38">
                  <c:v>-3.2029999999999998</c:v>
                </c:pt>
                <c:pt idx="39">
                  <c:v>-4.431</c:v>
                </c:pt>
                <c:pt idx="40">
                  <c:v>-0.59099999999999997</c:v>
                </c:pt>
                <c:pt idx="41">
                  <c:v>-2.524</c:v>
                </c:pt>
                <c:pt idx="42">
                  <c:v>-4.5229999999999997</c:v>
                </c:pt>
                <c:pt idx="43">
                  <c:v>-0.32700000000000001</c:v>
                </c:pt>
              </c:numCache>
            </c:numRef>
          </c:val>
          <c:extLst>
            <c:ext xmlns:c16="http://schemas.microsoft.com/office/drawing/2014/chart" uri="{C3380CC4-5D6E-409C-BE32-E72D297353CC}">
              <c16:uniqueId val="{00000001-C151-3C4E-BC83-54647158CDB5}"/>
            </c:ext>
          </c:extLst>
        </c:ser>
        <c:dLbls>
          <c:showLegendKey val="0"/>
          <c:showVal val="0"/>
          <c:showCatName val="0"/>
          <c:showSerName val="0"/>
          <c:showPercent val="0"/>
          <c:showBubbleSize val="0"/>
        </c:dLbls>
        <c:gapWidth val="219"/>
        <c:axId val="946775672"/>
        <c:axId val="946771080"/>
        <c:extLst>
          <c:ext xmlns:c15="http://schemas.microsoft.com/office/drawing/2012/chart" uri="{02D57815-91ED-43cb-92C2-25804820EDAC}">
            <c15:filteredBarSeries>
              <c15:ser>
                <c:idx val="0"/>
                <c:order val="0"/>
                <c:tx>
                  <c:strRef>
                    <c:extLst>
                      <c:ext uri="{02D57815-91ED-43cb-92C2-25804820EDAC}">
                        <c15:formulaRef>
                          <c15:sqref>Sheet1!$B$18</c15:sqref>
                        </c15:formulaRef>
                      </c:ext>
                    </c:extLst>
                    <c:strCache>
                      <c:ptCount val="1"/>
                      <c:pt idx="0">
                        <c:v>Total Net Retail Sales £m</c:v>
                      </c:pt>
                    </c:strCache>
                  </c:strRef>
                </c:tx>
                <c:spPr>
                  <a:solidFill>
                    <a:schemeClr val="accent1"/>
                  </a:solidFill>
                  <a:ln>
                    <a:noFill/>
                  </a:ln>
                  <a:effectLst/>
                </c:spPr>
                <c:invertIfNegative val="0"/>
                <c:cat>
                  <c:numRef>
                    <c:extLst>
                      <c:ext uri="{02D57815-91ED-43cb-92C2-25804820EDAC}">
                        <c15:formulaRef>
                          <c15:sqref>Sheet1!$L$17:$BC$17</c15:sqref>
                        </c15:formulaRef>
                      </c:ext>
                    </c:extLst>
                    <c:numCache>
                      <c:formatCode>mmm\-yy</c:formatCode>
                      <c:ptCount val="44"/>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numCache>
                  </c:numRef>
                </c:cat>
                <c:val>
                  <c:numRef>
                    <c:extLst>
                      <c:ext uri="{02D57815-91ED-43cb-92C2-25804820EDAC}">
                        <c15:formulaRef>
                          <c15:sqref>Sheet1!$L$18:$AK$18</c15:sqref>
                        </c15:formulaRef>
                      </c:ext>
                    </c:extLst>
                    <c:numCache>
                      <c:formatCode>#,##0.000</c:formatCode>
                      <c:ptCount val="26"/>
                      <c:pt idx="0">
                        <c:v>-1.321</c:v>
                      </c:pt>
                      <c:pt idx="1">
                        <c:v>-0.14099999999999999</c:v>
                      </c:pt>
                      <c:pt idx="2">
                        <c:v>0.218</c:v>
                      </c:pt>
                      <c:pt idx="3">
                        <c:v>-1.002</c:v>
                      </c:pt>
                      <c:pt idx="4">
                        <c:v>1.2589999999999999</c:v>
                      </c:pt>
                      <c:pt idx="5">
                        <c:v>1.9410000000000001</c:v>
                      </c:pt>
                      <c:pt idx="6">
                        <c:v>2.4740000000000002</c:v>
                      </c:pt>
                      <c:pt idx="7">
                        <c:v>0.64</c:v>
                      </c:pt>
                      <c:pt idx="8">
                        <c:v>-0.56499999999999995</c:v>
                      </c:pt>
                      <c:pt idx="9">
                        <c:v>1.0780000000000001</c:v>
                      </c:pt>
                      <c:pt idx="10">
                        <c:v>-2.1999999999999999E-2</c:v>
                      </c:pt>
                      <c:pt idx="11">
                        <c:v>2.9620000000000002</c:v>
                      </c:pt>
                      <c:pt idx="12">
                        <c:v>2.4590000000000001</c:v>
                      </c:pt>
                      <c:pt idx="13">
                        <c:v>4.9080000000000004</c:v>
                      </c:pt>
                      <c:pt idx="14">
                        <c:v>2.5219999999999998</c:v>
                      </c:pt>
                      <c:pt idx="15">
                        <c:v>-9.7219999999999995</c:v>
                      </c:pt>
                      <c:pt idx="16">
                        <c:v>3.9319999999999999</c:v>
                      </c:pt>
                      <c:pt idx="17">
                        <c:v>4.7939999999999996</c:v>
                      </c:pt>
                      <c:pt idx="18">
                        <c:v>2.0659999999999998</c:v>
                      </c:pt>
                      <c:pt idx="19">
                        <c:v>1.7210000000000001</c:v>
                      </c:pt>
                      <c:pt idx="20">
                        <c:v>2.0049999999999999</c:v>
                      </c:pt>
                      <c:pt idx="21">
                        <c:v>1.569</c:v>
                      </c:pt>
                      <c:pt idx="22">
                        <c:v>2.52</c:v>
                      </c:pt>
                      <c:pt idx="23">
                        <c:v>8.3249999999999993</c:v>
                      </c:pt>
                      <c:pt idx="24">
                        <c:v>6.1779999999999999</c:v>
                      </c:pt>
                      <c:pt idx="25">
                        <c:v>3.3239999999999998</c:v>
                      </c:pt>
                    </c:numCache>
                  </c:numRef>
                </c:val>
                <c:extLst>
                  <c:ext xmlns:c16="http://schemas.microsoft.com/office/drawing/2014/chart" uri="{C3380CC4-5D6E-409C-BE32-E72D297353CC}">
                    <c16:uniqueId val="{00000002-C151-3C4E-BC83-54647158CDB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Sheet1!$B$19</c15:sqref>
                        </c15:formulaRef>
                      </c:ext>
                    </c:extLst>
                    <c:strCache>
                      <c:ptCount val="1"/>
                      <c:pt idx="0">
                        <c:v>Total Gross Retail Sales £m</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Sheet1!$L$17:$BC$17</c15:sqref>
                        </c15:formulaRef>
                      </c:ext>
                    </c:extLst>
                    <c:numCache>
                      <c:formatCode>mmm\-yy</c:formatCode>
                      <c:ptCount val="44"/>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numCache>
                  </c:numRef>
                </c:cat>
                <c:val>
                  <c:numRef>
                    <c:extLst xmlns:c15="http://schemas.microsoft.com/office/drawing/2012/chart">
                      <c:ext xmlns:c15="http://schemas.microsoft.com/office/drawing/2012/chart" uri="{02D57815-91ED-43cb-92C2-25804820EDAC}">
                        <c15:formulaRef>
                          <c15:sqref>Sheet1!$L$19:$AK$19</c15:sqref>
                        </c15:formulaRef>
                      </c:ext>
                    </c:extLst>
                    <c:numCache>
                      <c:formatCode>General</c:formatCode>
                      <c:ptCount val="26"/>
                      <c:pt idx="3" formatCode="#,##0.000">
                        <c:v>18.745000000000001</c:v>
                      </c:pt>
                      <c:pt idx="4" formatCode="#,##0.000">
                        <c:v>20.731000000000002</c:v>
                      </c:pt>
                      <c:pt idx="5" formatCode="#,##0.000">
                        <c:v>21.689</c:v>
                      </c:pt>
                      <c:pt idx="6" formatCode="#,##0.000">
                        <c:v>21.363</c:v>
                      </c:pt>
                      <c:pt idx="7" formatCode="#,##0.000">
                        <c:v>22.922000000000001</c:v>
                      </c:pt>
                      <c:pt idx="8" formatCode="#,##0.000">
                        <c:v>21.084</c:v>
                      </c:pt>
                      <c:pt idx="9" formatCode="#,##0.000">
                        <c:v>20.82</c:v>
                      </c:pt>
                      <c:pt idx="10" formatCode="#,##0.000">
                        <c:v>24.780999999999999</c:v>
                      </c:pt>
                      <c:pt idx="11" formatCode="#,##0.000">
                        <c:v>24.495999999999999</c:v>
                      </c:pt>
                      <c:pt idx="12" formatCode="#,##0.000">
                        <c:v>24.071999999999999</c:v>
                      </c:pt>
                      <c:pt idx="13" formatCode="#,##0.000">
                        <c:v>26.169</c:v>
                      </c:pt>
                      <c:pt idx="14" formatCode="#,##0.000">
                        <c:v>25.335000000000001</c:v>
                      </c:pt>
                      <c:pt idx="15" formatCode="#,##0.000">
                        <c:v>32.002000000000002</c:v>
                      </c:pt>
                      <c:pt idx="16" formatCode="#,##0.000">
                        <c:v>25.478000000000002</c:v>
                      </c:pt>
                      <c:pt idx="17" formatCode="#,##0.000">
                        <c:v>25.251000000000001</c:v>
                      </c:pt>
                      <c:pt idx="18" formatCode="#,##0.000">
                        <c:v>26.564</c:v>
                      </c:pt>
                      <c:pt idx="19" formatCode="#,##0.000">
                        <c:v>24.949000000000002</c:v>
                      </c:pt>
                      <c:pt idx="20" formatCode="#,##0.000">
                        <c:v>19.792000000000002</c:v>
                      </c:pt>
                      <c:pt idx="21" formatCode="#,##0.000">
                        <c:v>23.521999999999998</c:v>
                      </c:pt>
                      <c:pt idx="22" formatCode="#,##0.000">
                        <c:v>26.164000000000001</c:v>
                      </c:pt>
                      <c:pt idx="23" formatCode="#,##0.000">
                        <c:v>32.313000000000002</c:v>
                      </c:pt>
                      <c:pt idx="24" formatCode="#,##0.000">
                        <c:v>31.064</c:v>
                      </c:pt>
                    </c:numCache>
                  </c:numRef>
                </c:val>
                <c:extLst xmlns:c15="http://schemas.microsoft.com/office/drawing/2012/chart">
                  <c:ext xmlns:c16="http://schemas.microsoft.com/office/drawing/2014/chart" uri="{C3380CC4-5D6E-409C-BE32-E72D297353CC}">
                    <c16:uniqueId val="{00000003-C151-3C4E-BC83-54647158CDB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Sheet1!$B$6</c15:sqref>
                        </c15:formulaRef>
                      </c:ext>
                    </c:extLst>
                    <c:strCache>
                      <c:ptCount val="1"/>
                      <c:pt idx="0">
                        <c:v>Passive</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Sheet1!$L$17:$BC$17</c15:sqref>
                        </c15:formulaRef>
                      </c:ext>
                    </c:extLst>
                    <c:numCache>
                      <c:formatCode>mmm\-yy</c:formatCode>
                      <c:ptCount val="44"/>
                      <c:pt idx="0">
                        <c:v>43435</c:v>
                      </c:pt>
                      <c:pt idx="1">
                        <c:v>43466</c:v>
                      </c:pt>
                      <c:pt idx="2">
                        <c:v>43497</c:v>
                      </c:pt>
                      <c:pt idx="3">
                        <c:v>43525</c:v>
                      </c:pt>
                      <c:pt idx="4">
                        <c:v>43556</c:v>
                      </c:pt>
                      <c:pt idx="5">
                        <c:v>43586</c:v>
                      </c:pt>
                      <c:pt idx="6">
                        <c:v>43617</c:v>
                      </c:pt>
                      <c:pt idx="7">
                        <c:v>43647</c:v>
                      </c:pt>
                      <c:pt idx="8">
                        <c:v>43678</c:v>
                      </c:pt>
                      <c:pt idx="9">
                        <c:v>43709</c:v>
                      </c:pt>
                      <c:pt idx="10">
                        <c:v>43739</c:v>
                      </c:pt>
                      <c:pt idx="11">
                        <c:v>43770</c:v>
                      </c:pt>
                      <c:pt idx="12">
                        <c:v>43800</c:v>
                      </c:pt>
                      <c:pt idx="13">
                        <c:v>43831</c:v>
                      </c:pt>
                      <c:pt idx="14">
                        <c:v>43862</c:v>
                      </c:pt>
                      <c:pt idx="15">
                        <c:v>43891</c:v>
                      </c:pt>
                      <c:pt idx="16">
                        <c:v>43922</c:v>
                      </c:pt>
                      <c:pt idx="17">
                        <c:v>43952</c:v>
                      </c:pt>
                      <c:pt idx="18">
                        <c:v>43983</c:v>
                      </c:pt>
                      <c:pt idx="19">
                        <c:v>44013</c:v>
                      </c:pt>
                      <c:pt idx="20">
                        <c:v>44044</c:v>
                      </c:pt>
                      <c:pt idx="21">
                        <c:v>44075</c:v>
                      </c:pt>
                      <c:pt idx="22">
                        <c:v>44105</c:v>
                      </c:pt>
                      <c:pt idx="23">
                        <c:v>44136</c:v>
                      </c:pt>
                      <c:pt idx="24">
                        <c:v>44166</c:v>
                      </c:pt>
                      <c:pt idx="25">
                        <c:v>44197</c:v>
                      </c:pt>
                      <c:pt idx="26">
                        <c:v>44228</c:v>
                      </c:pt>
                      <c:pt idx="27">
                        <c:v>44256</c:v>
                      </c:pt>
                      <c:pt idx="28">
                        <c:v>44287</c:v>
                      </c:pt>
                      <c:pt idx="29">
                        <c:v>44317</c:v>
                      </c:pt>
                      <c:pt idx="30">
                        <c:v>44348</c:v>
                      </c:pt>
                      <c:pt idx="31">
                        <c:v>44378</c:v>
                      </c:pt>
                      <c:pt idx="32">
                        <c:v>44409</c:v>
                      </c:pt>
                      <c:pt idx="33">
                        <c:v>44440</c:v>
                      </c:pt>
                      <c:pt idx="34">
                        <c:v>44470</c:v>
                      </c:pt>
                      <c:pt idx="35">
                        <c:v>44501</c:v>
                      </c:pt>
                      <c:pt idx="36">
                        <c:v>44531</c:v>
                      </c:pt>
                      <c:pt idx="37">
                        <c:v>44562</c:v>
                      </c:pt>
                      <c:pt idx="38">
                        <c:v>44593</c:v>
                      </c:pt>
                      <c:pt idx="39">
                        <c:v>44621</c:v>
                      </c:pt>
                      <c:pt idx="40">
                        <c:v>44652</c:v>
                      </c:pt>
                      <c:pt idx="41">
                        <c:v>44682</c:v>
                      </c:pt>
                      <c:pt idx="42">
                        <c:v>44713</c:v>
                      </c:pt>
                      <c:pt idx="43">
                        <c:v>44743</c:v>
                      </c:pt>
                    </c:numCache>
                  </c:numRef>
                </c:cat>
                <c:val>
                  <c:numRef>
                    <c:extLst xmlns:c15="http://schemas.microsoft.com/office/drawing/2012/chart">
                      <c:ext xmlns:c15="http://schemas.microsoft.com/office/drawing/2012/chart" uri="{02D57815-91ED-43cb-92C2-25804820EDAC}">
                        <c15:formulaRef>
                          <c15:sqref>Sheet1!$L$6:$AT$6</c15:sqref>
                        </c15:formulaRef>
                      </c:ext>
                    </c:extLst>
                    <c:numCache>
                      <c:formatCode>#,##0.000</c:formatCode>
                      <c:ptCount val="35"/>
                      <c:pt idx="0">
                        <c:v>0.65700000000000003</c:v>
                      </c:pt>
                      <c:pt idx="1">
                        <c:v>0.63100000000000001</c:v>
                      </c:pt>
                      <c:pt idx="2">
                        <c:v>0.442</c:v>
                      </c:pt>
                      <c:pt idx="3">
                        <c:v>0.85199999999999998</c:v>
                      </c:pt>
                      <c:pt idx="4">
                        <c:v>1.722</c:v>
                      </c:pt>
                      <c:pt idx="5">
                        <c:v>2.3330000000000002</c:v>
                      </c:pt>
                      <c:pt idx="6">
                        <c:v>1.5189999999999999</c:v>
                      </c:pt>
                      <c:pt idx="7">
                        <c:v>1.694</c:v>
                      </c:pt>
                      <c:pt idx="8">
                        <c:v>1.319</c:v>
                      </c:pt>
                      <c:pt idx="9">
                        <c:v>1.546</c:v>
                      </c:pt>
                      <c:pt idx="10">
                        <c:v>1.845</c:v>
                      </c:pt>
                      <c:pt idx="11">
                        <c:v>2.2469999999999999</c:v>
                      </c:pt>
                      <c:pt idx="12">
                        <c:v>1.92</c:v>
                      </c:pt>
                      <c:pt idx="13">
                        <c:v>2.1080000000000001</c:v>
                      </c:pt>
                      <c:pt idx="14">
                        <c:v>1.583</c:v>
                      </c:pt>
                      <c:pt idx="15">
                        <c:v>0.46800000000000003</c:v>
                      </c:pt>
                      <c:pt idx="16">
                        <c:v>1.446</c:v>
                      </c:pt>
                      <c:pt idx="17">
                        <c:v>1.1839999999999999</c:v>
                      </c:pt>
                      <c:pt idx="18">
                        <c:v>2.121</c:v>
                      </c:pt>
                      <c:pt idx="19">
                        <c:v>1.417</c:v>
                      </c:pt>
                      <c:pt idx="20">
                        <c:v>1.26</c:v>
                      </c:pt>
                      <c:pt idx="21">
                        <c:v>1.2230000000000001</c:v>
                      </c:pt>
                      <c:pt idx="22">
                        <c:v>1.6950000000000001</c:v>
                      </c:pt>
                      <c:pt idx="23">
                        <c:v>2.9620000000000002</c:v>
                      </c:pt>
                      <c:pt idx="24">
                        <c:v>0.92600000000000005</c:v>
                      </c:pt>
                      <c:pt idx="25">
                        <c:v>1.996</c:v>
                      </c:pt>
                      <c:pt idx="26">
                        <c:v>0.99299999999999999</c:v>
                      </c:pt>
                      <c:pt idx="27">
                        <c:v>0.626</c:v>
                      </c:pt>
                      <c:pt idx="28">
                        <c:v>2.8620000000000001</c:v>
                      </c:pt>
                      <c:pt idx="29">
                        <c:v>1.5189999999999999</c:v>
                      </c:pt>
                      <c:pt idx="30">
                        <c:v>2.2109999999999999</c:v>
                      </c:pt>
                      <c:pt idx="31">
                        <c:v>1.673</c:v>
                      </c:pt>
                      <c:pt idx="32">
                        <c:v>1.2829999999999999</c:v>
                      </c:pt>
                      <c:pt idx="33">
                        <c:v>1.554</c:v>
                      </c:pt>
                      <c:pt idx="34">
                        <c:v>1.4510000000000001</c:v>
                      </c:pt>
                    </c:numCache>
                  </c:numRef>
                </c:val>
                <c:extLst xmlns:c15="http://schemas.microsoft.com/office/drawing/2012/chart">
                  <c:ext xmlns:c16="http://schemas.microsoft.com/office/drawing/2014/chart" uri="{C3380CC4-5D6E-409C-BE32-E72D297353CC}">
                    <c16:uniqueId val="{00000004-C151-3C4E-BC83-54647158CDB5}"/>
                  </c:ext>
                </c:extLst>
              </c15:ser>
            </c15:filteredBarSeries>
          </c:ext>
        </c:extLst>
      </c:barChart>
      <c:dateAx>
        <c:axId val="946775672"/>
        <c:scaling>
          <c:orientation val="minMax"/>
          <c:min val="43466"/>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946771080"/>
        <c:crosses val="autoZero"/>
        <c:auto val="1"/>
        <c:lblOffset val="100"/>
        <c:baseTimeUnit val="months"/>
        <c:majorUnit val="6"/>
        <c:majorTimeUnit val="months"/>
      </c:dateAx>
      <c:valAx>
        <c:axId val="946771080"/>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r>
                  <a:rPr lang="en-GB"/>
                  <a:t>Net Sales (£Billion)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946775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Sheet1!$B$39</c:f>
              <c:strCache>
                <c:ptCount val="1"/>
                <c:pt idx="0">
                  <c:v>0</c:v>
                </c:pt>
              </c:strCache>
            </c:strRef>
          </c:tx>
          <c:spPr>
            <a:solidFill>
              <a:srgbClr val="545456"/>
            </a:solidFill>
            <a:ln>
              <a:noFill/>
            </a:ln>
            <a:effectLst/>
          </c:spPr>
          <c:invertIfNegative val="0"/>
          <c:cat>
            <c:strRef>
              <c:f>Sheet1!$C$38:$D$38</c:f>
              <c:strCache>
                <c:ptCount val="2"/>
                <c:pt idx="0">
                  <c:v>October 2019</c:v>
                </c:pt>
                <c:pt idx="1">
                  <c:v>September 2022</c:v>
                </c:pt>
              </c:strCache>
            </c:strRef>
          </c:cat>
          <c:val>
            <c:numRef>
              <c:f>Sheet1!$C$39:$D$39</c:f>
              <c:numCache>
                <c:formatCode>0.0%</c:formatCode>
                <c:ptCount val="2"/>
                <c:pt idx="0">
                  <c:v>0.11600000000000001</c:v>
                </c:pt>
                <c:pt idx="1">
                  <c:v>0</c:v>
                </c:pt>
              </c:numCache>
            </c:numRef>
          </c:val>
          <c:extLst>
            <c:ext xmlns:c16="http://schemas.microsoft.com/office/drawing/2014/chart" uri="{C3380CC4-5D6E-409C-BE32-E72D297353CC}">
              <c16:uniqueId val="{00000000-E119-C64D-A34F-99C2AB7D7A05}"/>
            </c:ext>
          </c:extLst>
        </c:ser>
        <c:ser>
          <c:idx val="1"/>
          <c:order val="1"/>
          <c:tx>
            <c:strRef>
              <c:f>Sheet1!$B$40</c:f>
              <c:strCache>
                <c:ptCount val="1"/>
                <c:pt idx="0">
                  <c:v>0+</c:v>
                </c:pt>
              </c:strCache>
            </c:strRef>
          </c:tx>
          <c:spPr>
            <a:solidFill>
              <a:srgbClr val="939393"/>
            </a:solidFill>
            <a:ln>
              <a:noFill/>
            </a:ln>
            <a:effectLst/>
          </c:spPr>
          <c:invertIfNegative val="0"/>
          <c:cat>
            <c:strRef>
              <c:f>Sheet1!$C$38:$D$38</c:f>
              <c:strCache>
                <c:ptCount val="2"/>
                <c:pt idx="0">
                  <c:v>October 2019</c:v>
                </c:pt>
                <c:pt idx="1">
                  <c:v>September 2022</c:v>
                </c:pt>
              </c:strCache>
            </c:strRef>
          </c:cat>
          <c:val>
            <c:numRef>
              <c:f>Sheet1!$C$40:$D$40</c:f>
              <c:numCache>
                <c:formatCode>0.0%</c:formatCode>
                <c:ptCount val="2"/>
                <c:pt idx="0">
                  <c:v>0</c:v>
                </c:pt>
                <c:pt idx="1">
                  <c:v>2.6315789473684209E-2</c:v>
                </c:pt>
              </c:numCache>
            </c:numRef>
          </c:val>
          <c:extLst>
            <c:ext xmlns:c16="http://schemas.microsoft.com/office/drawing/2014/chart" uri="{C3380CC4-5D6E-409C-BE32-E72D297353CC}">
              <c16:uniqueId val="{00000001-E119-C64D-A34F-99C2AB7D7A05}"/>
            </c:ext>
          </c:extLst>
        </c:ser>
        <c:ser>
          <c:idx val="2"/>
          <c:order val="2"/>
          <c:tx>
            <c:strRef>
              <c:f>Sheet1!$B$41</c:f>
              <c:strCache>
                <c:ptCount val="1"/>
                <c:pt idx="0">
                  <c:v>1</c:v>
                </c:pt>
              </c:strCache>
            </c:strRef>
          </c:tx>
          <c:spPr>
            <a:solidFill>
              <a:srgbClr val="2F4E7C"/>
            </a:solidFill>
            <a:ln>
              <a:noFill/>
            </a:ln>
            <a:effectLst/>
          </c:spPr>
          <c:invertIfNegative val="0"/>
          <c:cat>
            <c:strRef>
              <c:f>Sheet1!$C$38:$D$38</c:f>
              <c:strCache>
                <c:ptCount val="2"/>
                <c:pt idx="0">
                  <c:v>October 2019</c:v>
                </c:pt>
                <c:pt idx="1">
                  <c:v>September 2022</c:v>
                </c:pt>
              </c:strCache>
            </c:strRef>
          </c:cat>
          <c:val>
            <c:numRef>
              <c:f>Sheet1!$C$41:$D$41</c:f>
              <c:numCache>
                <c:formatCode>0.0%</c:formatCode>
                <c:ptCount val="2"/>
                <c:pt idx="0">
                  <c:v>0.30399999999999999</c:v>
                </c:pt>
                <c:pt idx="1">
                  <c:v>5.2631578947368418E-2</c:v>
                </c:pt>
              </c:numCache>
            </c:numRef>
          </c:val>
          <c:extLst>
            <c:ext xmlns:c16="http://schemas.microsoft.com/office/drawing/2014/chart" uri="{C3380CC4-5D6E-409C-BE32-E72D297353CC}">
              <c16:uniqueId val="{00000002-E119-C64D-A34F-99C2AB7D7A05}"/>
            </c:ext>
          </c:extLst>
        </c:ser>
        <c:ser>
          <c:idx val="3"/>
          <c:order val="3"/>
          <c:tx>
            <c:strRef>
              <c:f>Sheet1!$B$42</c:f>
              <c:strCache>
                <c:ptCount val="1"/>
                <c:pt idx="0">
                  <c:v>1+</c:v>
                </c:pt>
              </c:strCache>
            </c:strRef>
          </c:tx>
          <c:spPr>
            <a:solidFill>
              <a:schemeClr val="accent4"/>
            </a:solidFill>
            <a:ln>
              <a:noFill/>
            </a:ln>
            <a:effectLst/>
          </c:spPr>
          <c:invertIfNegative val="0"/>
          <c:cat>
            <c:strRef>
              <c:f>Sheet1!$C$38:$D$38</c:f>
              <c:strCache>
                <c:ptCount val="2"/>
                <c:pt idx="0">
                  <c:v>October 2019</c:v>
                </c:pt>
                <c:pt idx="1">
                  <c:v>September 2022</c:v>
                </c:pt>
              </c:strCache>
            </c:strRef>
          </c:cat>
          <c:val>
            <c:numRef>
              <c:f>Sheet1!$C$42:$D$42</c:f>
              <c:numCache>
                <c:formatCode>0.0%</c:formatCode>
                <c:ptCount val="2"/>
                <c:pt idx="0">
                  <c:v>0</c:v>
                </c:pt>
                <c:pt idx="1">
                  <c:v>0.26315789473684209</c:v>
                </c:pt>
              </c:numCache>
            </c:numRef>
          </c:val>
          <c:extLst>
            <c:ext xmlns:c16="http://schemas.microsoft.com/office/drawing/2014/chart" uri="{C3380CC4-5D6E-409C-BE32-E72D297353CC}">
              <c16:uniqueId val="{00000003-E119-C64D-A34F-99C2AB7D7A05}"/>
            </c:ext>
          </c:extLst>
        </c:ser>
        <c:ser>
          <c:idx val="4"/>
          <c:order val="4"/>
          <c:tx>
            <c:strRef>
              <c:f>Sheet1!$B$43</c:f>
              <c:strCache>
                <c:ptCount val="1"/>
                <c:pt idx="0">
                  <c:v>2</c:v>
                </c:pt>
              </c:strCache>
            </c:strRef>
          </c:tx>
          <c:spPr>
            <a:solidFill>
              <a:srgbClr val="2D9AD6"/>
            </a:solidFill>
            <a:ln>
              <a:noFill/>
            </a:ln>
            <a:effectLst/>
          </c:spPr>
          <c:invertIfNegative val="0"/>
          <c:cat>
            <c:strRef>
              <c:f>Sheet1!$C$38:$D$38</c:f>
              <c:strCache>
                <c:ptCount val="2"/>
                <c:pt idx="0">
                  <c:v>October 2019</c:v>
                </c:pt>
                <c:pt idx="1">
                  <c:v>September 2022</c:v>
                </c:pt>
              </c:strCache>
            </c:strRef>
          </c:cat>
          <c:val>
            <c:numRef>
              <c:f>Sheet1!$C$43:$D$43</c:f>
              <c:numCache>
                <c:formatCode>0.0%</c:formatCode>
                <c:ptCount val="2"/>
                <c:pt idx="0">
                  <c:v>0.52500000000000002</c:v>
                </c:pt>
                <c:pt idx="1">
                  <c:v>0.32894736842105265</c:v>
                </c:pt>
              </c:numCache>
            </c:numRef>
          </c:val>
          <c:extLst>
            <c:ext xmlns:c16="http://schemas.microsoft.com/office/drawing/2014/chart" uri="{C3380CC4-5D6E-409C-BE32-E72D297353CC}">
              <c16:uniqueId val="{00000004-E119-C64D-A34F-99C2AB7D7A05}"/>
            </c:ext>
          </c:extLst>
        </c:ser>
        <c:ser>
          <c:idx val="5"/>
          <c:order val="5"/>
          <c:tx>
            <c:strRef>
              <c:f>Sheet1!$B$44</c:f>
              <c:strCache>
                <c:ptCount val="1"/>
                <c:pt idx="0">
                  <c:v>2+</c:v>
                </c:pt>
              </c:strCache>
            </c:strRef>
          </c:tx>
          <c:spPr>
            <a:solidFill>
              <a:srgbClr val="94CBED"/>
            </a:solidFill>
            <a:ln>
              <a:noFill/>
            </a:ln>
            <a:effectLst/>
          </c:spPr>
          <c:invertIfNegative val="0"/>
          <c:cat>
            <c:strRef>
              <c:f>Sheet1!$C$38:$D$38</c:f>
              <c:strCache>
                <c:ptCount val="2"/>
                <c:pt idx="0">
                  <c:v>October 2019</c:v>
                </c:pt>
                <c:pt idx="1">
                  <c:v>September 2022</c:v>
                </c:pt>
              </c:strCache>
            </c:strRef>
          </c:cat>
          <c:val>
            <c:numRef>
              <c:f>Sheet1!$C$44:$D$44</c:f>
              <c:numCache>
                <c:formatCode>0.0%</c:formatCode>
                <c:ptCount val="2"/>
                <c:pt idx="0">
                  <c:v>0</c:v>
                </c:pt>
                <c:pt idx="1">
                  <c:v>0.23684210526315788</c:v>
                </c:pt>
              </c:numCache>
            </c:numRef>
          </c:val>
          <c:extLst>
            <c:ext xmlns:c16="http://schemas.microsoft.com/office/drawing/2014/chart" uri="{C3380CC4-5D6E-409C-BE32-E72D297353CC}">
              <c16:uniqueId val="{00000005-E119-C64D-A34F-99C2AB7D7A05}"/>
            </c:ext>
          </c:extLst>
        </c:ser>
        <c:ser>
          <c:idx val="6"/>
          <c:order val="6"/>
          <c:tx>
            <c:strRef>
              <c:f>Sheet1!$B$45</c:f>
              <c:strCache>
                <c:ptCount val="1"/>
                <c:pt idx="0">
                  <c:v>3</c:v>
                </c:pt>
              </c:strCache>
            </c:strRef>
          </c:tx>
          <c:spPr>
            <a:solidFill>
              <a:srgbClr val="FFD844"/>
            </a:solidFill>
            <a:ln>
              <a:noFill/>
            </a:ln>
            <a:effectLst/>
          </c:spPr>
          <c:invertIfNegative val="0"/>
          <c:cat>
            <c:strRef>
              <c:f>Sheet1!$C$38:$D$38</c:f>
              <c:strCache>
                <c:ptCount val="2"/>
                <c:pt idx="0">
                  <c:v>October 2019</c:v>
                </c:pt>
                <c:pt idx="1">
                  <c:v>September 2022</c:v>
                </c:pt>
              </c:strCache>
            </c:strRef>
          </c:cat>
          <c:val>
            <c:numRef>
              <c:f>Sheet1!$C$45:$D$45</c:f>
              <c:numCache>
                <c:formatCode>0.0%</c:formatCode>
                <c:ptCount val="2"/>
                <c:pt idx="0">
                  <c:v>5.8000000000000003E-2</c:v>
                </c:pt>
                <c:pt idx="1">
                  <c:v>9.2105263157894732E-2</c:v>
                </c:pt>
              </c:numCache>
            </c:numRef>
          </c:val>
          <c:extLst>
            <c:ext xmlns:c16="http://schemas.microsoft.com/office/drawing/2014/chart" uri="{C3380CC4-5D6E-409C-BE32-E72D297353CC}">
              <c16:uniqueId val="{00000006-E119-C64D-A34F-99C2AB7D7A05}"/>
            </c:ext>
          </c:extLst>
        </c:ser>
        <c:dLbls>
          <c:showLegendKey val="0"/>
          <c:showVal val="0"/>
          <c:showCatName val="0"/>
          <c:showSerName val="0"/>
          <c:showPercent val="0"/>
          <c:showBubbleSize val="0"/>
        </c:dLbls>
        <c:gapWidth val="150"/>
        <c:overlap val="100"/>
        <c:axId val="1848212159"/>
        <c:axId val="1871541279"/>
      </c:barChart>
      <c:catAx>
        <c:axId val="184821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871541279"/>
        <c:crosses val="autoZero"/>
        <c:auto val="1"/>
        <c:lblAlgn val="ctr"/>
        <c:lblOffset val="100"/>
        <c:noMultiLvlLbl val="0"/>
      </c:catAx>
      <c:valAx>
        <c:axId val="1871541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1848212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EE NI</c:v>
                </c:pt>
              </c:strCache>
            </c:strRef>
          </c:tx>
          <c:spPr>
            <a:solidFill>
              <a:schemeClr val="accent3">
                <a:lumMod val="40000"/>
                <a:lumOff val="60000"/>
              </a:schemeClr>
            </a:solidFill>
          </c:spPr>
          <c:invertIfNegative val="0"/>
          <c:dLbls>
            <c:spPr>
              <a:noFill/>
              <a:ln>
                <a:noFill/>
              </a:ln>
              <a:effectLst/>
            </c:spPr>
            <c:txPr>
              <a:bodyPr/>
              <a:lstStyle/>
              <a:p>
                <a:pPr>
                  <a:defRPr sz="1599"/>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Employed</c:v>
                </c:pt>
                <c:pt idx="1">
                  <c:v>Self-employed</c:v>
                </c:pt>
                <c:pt idx="2">
                  <c:v>Owner managed</c:v>
                </c:pt>
              </c:strCache>
            </c:strRef>
          </c:cat>
          <c:val>
            <c:numRef>
              <c:f>Sheet1!$B$2:$B$4</c:f>
              <c:numCache>
                <c:formatCode>General</c:formatCode>
                <c:ptCount val="3"/>
                <c:pt idx="0" formatCode="0.00">
                  <c:v>2602.6</c:v>
                </c:pt>
              </c:numCache>
            </c:numRef>
          </c:val>
          <c:extLst>
            <c:ext xmlns:c16="http://schemas.microsoft.com/office/drawing/2014/chart" uri="{C3380CC4-5D6E-409C-BE32-E72D297353CC}">
              <c16:uniqueId val="{00000000-044E-494F-ABCA-85C888216CB2}"/>
            </c:ext>
          </c:extLst>
        </c:ser>
        <c:ser>
          <c:idx val="1"/>
          <c:order val="1"/>
          <c:tx>
            <c:strRef>
              <c:f>Sheet1!$C$1</c:f>
              <c:strCache>
                <c:ptCount val="1"/>
                <c:pt idx="0">
                  <c:v>ER NI</c:v>
                </c:pt>
              </c:strCache>
            </c:strRef>
          </c:tx>
          <c:spPr>
            <a:solidFill>
              <a:srgbClr val="00B050"/>
            </a:solidFill>
          </c:spPr>
          <c:invertIfNegative val="0"/>
          <c:dPt>
            <c:idx val="0"/>
            <c:invertIfNegative val="0"/>
            <c:bubble3D val="0"/>
            <c:spPr>
              <a:solidFill>
                <a:schemeClr val="accent3">
                  <a:lumMod val="75000"/>
                </a:schemeClr>
              </a:solidFill>
            </c:spPr>
            <c:extLst>
              <c:ext xmlns:c16="http://schemas.microsoft.com/office/drawing/2014/chart" uri="{C3380CC4-5D6E-409C-BE32-E72D297353CC}">
                <c16:uniqueId val="{00000002-044E-494F-ABCA-85C888216CB2}"/>
              </c:ext>
            </c:extLst>
          </c:dPt>
          <c:dLbls>
            <c:spPr>
              <a:noFill/>
              <a:ln>
                <a:noFill/>
              </a:ln>
              <a:effectLst/>
            </c:spPr>
            <c:txPr>
              <a:bodyPr/>
              <a:lstStyle/>
              <a:p>
                <a:pPr>
                  <a:defRPr sz="1599"/>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Employed</c:v>
                </c:pt>
                <c:pt idx="1">
                  <c:v>Self-employed</c:v>
                </c:pt>
                <c:pt idx="2">
                  <c:v>Owner managed</c:v>
                </c:pt>
              </c:strCache>
            </c:strRef>
          </c:cat>
          <c:val>
            <c:numRef>
              <c:f>Sheet1!$C$2:$C$4</c:f>
              <c:numCache>
                <c:formatCode>General</c:formatCode>
                <c:ptCount val="3"/>
                <c:pt idx="0" formatCode="0.00">
                  <c:v>3028.48</c:v>
                </c:pt>
              </c:numCache>
            </c:numRef>
          </c:val>
          <c:extLst>
            <c:ext xmlns:c16="http://schemas.microsoft.com/office/drawing/2014/chart" uri="{C3380CC4-5D6E-409C-BE32-E72D297353CC}">
              <c16:uniqueId val="{00000003-044E-494F-ABCA-85C888216CB2}"/>
            </c:ext>
          </c:extLst>
        </c:ser>
        <c:ser>
          <c:idx val="2"/>
          <c:order val="2"/>
          <c:tx>
            <c:strRef>
              <c:f>Sheet1!$D$1</c:f>
              <c:strCache>
                <c:ptCount val="1"/>
                <c:pt idx="0">
                  <c:v>Class 2</c:v>
                </c:pt>
              </c:strCache>
            </c:strRef>
          </c:tx>
          <c:spPr>
            <a:solidFill>
              <a:schemeClr val="accent4">
                <a:lumMod val="60000"/>
                <a:lumOff val="40000"/>
              </a:schemeClr>
            </a:solidFill>
          </c:spPr>
          <c:invertIfNegative val="0"/>
          <c:dLbls>
            <c:spPr>
              <a:noFill/>
              <a:ln>
                <a:noFill/>
              </a:ln>
              <a:effectLst/>
            </c:spPr>
            <c:txPr>
              <a:bodyPr/>
              <a:lstStyle/>
              <a:p>
                <a:pPr>
                  <a:defRPr sz="1599"/>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Employed</c:v>
                </c:pt>
                <c:pt idx="1">
                  <c:v>Self-employed</c:v>
                </c:pt>
                <c:pt idx="2">
                  <c:v>Owner managed</c:v>
                </c:pt>
              </c:strCache>
            </c:strRef>
          </c:cat>
          <c:val>
            <c:numRef>
              <c:f>Sheet1!$D$2:$D$4</c:f>
              <c:numCache>
                <c:formatCode>0.00</c:formatCode>
                <c:ptCount val="3"/>
                <c:pt idx="1">
                  <c:v>280.8</c:v>
                </c:pt>
              </c:numCache>
            </c:numRef>
          </c:val>
          <c:extLst>
            <c:ext xmlns:c16="http://schemas.microsoft.com/office/drawing/2014/chart" uri="{C3380CC4-5D6E-409C-BE32-E72D297353CC}">
              <c16:uniqueId val="{00000004-044E-494F-ABCA-85C888216CB2}"/>
            </c:ext>
          </c:extLst>
        </c:ser>
        <c:ser>
          <c:idx val="3"/>
          <c:order val="3"/>
          <c:tx>
            <c:strRef>
              <c:f>Sheet1!$E$1</c:f>
              <c:strCache>
                <c:ptCount val="1"/>
                <c:pt idx="0">
                  <c:v>Class 4</c:v>
                </c:pt>
              </c:strCache>
            </c:strRef>
          </c:tx>
          <c:spPr>
            <a:solidFill>
              <a:schemeClr val="accent4">
                <a:lumMod val="75000"/>
              </a:schemeClr>
            </a:solidFill>
          </c:spPr>
          <c:invertIfNegative val="0"/>
          <c:dLbls>
            <c:spPr>
              <a:noFill/>
              <a:ln>
                <a:noFill/>
              </a:ln>
              <a:effectLst/>
            </c:spPr>
            <c:txPr>
              <a:bodyPr/>
              <a:lstStyle/>
              <a:p>
                <a:pPr>
                  <a:defRPr sz="1599"/>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Employed</c:v>
                </c:pt>
                <c:pt idx="1">
                  <c:v>Self-employed</c:v>
                </c:pt>
                <c:pt idx="2">
                  <c:v>Owner managed</c:v>
                </c:pt>
              </c:strCache>
            </c:strRef>
          </c:cat>
          <c:val>
            <c:numRef>
              <c:f>Sheet1!$E$2:$E$4</c:f>
              <c:numCache>
                <c:formatCode>0.00</c:formatCode>
                <c:ptCount val="3"/>
                <c:pt idx="1">
                  <c:v>1892.8</c:v>
                </c:pt>
              </c:numCache>
            </c:numRef>
          </c:val>
          <c:extLst>
            <c:ext xmlns:c16="http://schemas.microsoft.com/office/drawing/2014/chart" uri="{C3380CC4-5D6E-409C-BE32-E72D297353CC}">
              <c16:uniqueId val="{00000005-044E-494F-ABCA-85C888216CB2}"/>
            </c:ext>
          </c:extLst>
        </c:ser>
        <c:ser>
          <c:idx val="4"/>
          <c:order val="4"/>
          <c:tx>
            <c:strRef>
              <c:f>Sheet1!$F$1</c:f>
              <c:strCache>
                <c:ptCount val="1"/>
                <c:pt idx="0">
                  <c:v>Income Tax</c:v>
                </c:pt>
              </c:strCache>
            </c:strRef>
          </c:tx>
          <c:spPr>
            <a:solidFill>
              <a:srgbClr val="0070C0"/>
            </a:solidFill>
          </c:spPr>
          <c:invertIfNegative val="0"/>
          <c:dLbls>
            <c:spPr>
              <a:noFill/>
              <a:ln>
                <a:noFill/>
              </a:ln>
              <a:effectLst/>
            </c:spPr>
            <c:txPr>
              <a:bodyPr/>
              <a:lstStyle/>
              <a:p>
                <a:pPr>
                  <a:defRPr sz="1599"/>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Employed</c:v>
                </c:pt>
                <c:pt idx="1">
                  <c:v>Self-employed</c:v>
                </c:pt>
                <c:pt idx="2">
                  <c:v>Owner managed</c:v>
                </c:pt>
              </c:strCache>
            </c:strRef>
          </c:cat>
          <c:val>
            <c:numRef>
              <c:f>Sheet1!$F$2:$F$4</c:f>
              <c:numCache>
                <c:formatCode>0.00</c:formatCode>
                <c:ptCount val="3"/>
                <c:pt idx="0">
                  <c:v>2667.6</c:v>
                </c:pt>
                <c:pt idx="1">
                  <c:v>2667.6</c:v>
                </c:pt>
                <c:pt idx="2">
                  <c:v>2667.6</c:v>
                </c:pt>
              </c:numCache>
            </c:numRef>
          </c:val>
          <c:extLst>
            <c:ext xmlns:c16="http://schemas.microsoft.com/office/drawing/2014/chart" uri="{C3380CC4-5D6E-409C-BE32-E72D297353CC}">
              <c16:uniqueId val="{00000006-044E-494F-ABCA-85C888216CB2}"/>
            </c:ext>
          </c:extLst>
        </c:ser>
        <c:dLbls>
          <c:showLegendKey val="0"/>
          <c:showVal val="0"/>
          <c:showCatName val="0"/>
          <c:showSerName val="0"/>
          <c:showPercent val="0"/>
          <c:showBubbleSize val="0"/>
        </c:dLbls>
        <c:gapWidth val="150"/>
        <c:overlap val="100"/>
        <c:axId val="32402432"/>
        <c:axId val="32408320"/>
      </c:barChart>
      <c:catAx>
        <c:axId val="32402432"/>
        <c:scaling>
          <c:orientation val="minMax"/>
        </c:scaling>
        <c:delete val="0"/>
        <c:axPos val="b"/>
        <c:numFmt formatCode="General" sourceLinked="1"/>
        <c:majorTickMark val="out"/>
        <c:minorTickMark val="none"/>
        <c:tickLblPos val="nextTo"/>
        <c:crossAx val="32408320"/>
        <c:crosses val="autoZero"/>
        <c:auto val="1"/>
        <c:lblAlgn val="ctr"/>
        <c:lblOffset val="100"/>
        <c:noMultiLvlLbl val="0"/>
      </c:catAx>
      <c:valAx>
        <c:axId val="32408320"/>
        <c:scaling>
          <c:orientation val="minMax"/>
        </c:scaling>
        <c:delete val="0"/>
        <c:axPos val="l"/>
        <c:majorGridlines/>
        <c:numFmt formatCode="0.00" sourceLinked="1"/>
        <c:majorTickMark val="out"/>
        <c:minorTickMark val="none"/>
        <c:tickLblPos val="nextTo"/>
        <c:crossAx val="32402432"/>
        <c:crosses val="autoZero"/>
        <c:crossBetween val="between"/>
      </c:valAx>
      <c:spPr>
        <a:noFill/>
        <a:ln w="25393">
          <a:noFill/>
        </a:ln>
      </c:spPr>
    </c:plotArea>
    <c:legend>
      <c:legendPos val="r"/>
      <c:overlay val="0"/>
    </c:legend>
    <c:plotVisOnly val="1"/>
    <c:dispBlanksAs val="gap"/>
    <c:showDLblsOverMax val="0"/>
  </c:chart>
  <c:txPr>
    <a:bodyPr/>
    <a:lstStyle/>
    <a:p>
      <a:pPr>
        <a:defRPr sz="1797"/>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30BB9-8C87-D140-8951-AC597ED4827F}"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9E17C-A29C-0747-B5C6-DE200D423451}" type="slidenum">
              <a:rPr lang="en-US" smtClean="0"/>
              <a:t>‹#›</a:t>
            </a:fld>
            <a:endParaRPr lang="en-US"/>
          </a:p>
        </p:txBody>
      </p:sp>
    </p:spTree>
    <p:extLst>
      <p:ext uri="{BB962C8B-B14F-4D97-AF65-F5344CB8AC3E}">
        <p14:creationId xmlns:p14="http://schemas.microsoft.com/office/powerpoint/2010/main" val="98866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10</a:t>
            </a:fld>
            <a:endParaRPr lang="en-GB"/>
          </a:p>
        </p:txBody>
      </p:sp>
    </p:spTree>
    <p:extLst>
      <p:ext uri="{BB962C8B-B14F-4D97-AF65-F5344CB8AC3E}">
        <p14:creationId xmlns:p14="http://schemas.microsoft.com/office/powerpoint/2010/main" val="56512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26</a:t>
            </a:fld>
            <a:endParaRPr lang="en-GB"/>
          </a:p>
        </p:txBody>
      </p:sp>
    </p:spTree>
    <p:extLst>
      <p:ext uri="{BB962C8B-B14F-4D97-AF65-F5344CB8AC3E}">
        <p14:creationId xmlns:p14="http://schemas.microsoft.com/office/powerpoint/2010/main" val="1137866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27</a:t>
            </a:fld>
            <a:endParaRPr lang="en-GB"/>
          </a:p>
        </p:txBody>
      </p:sp>
    </p:spTree>
    <p:extLst>
      <p:ext uri="{BB962C8B-B14F-4D97-AF65-F5344CB8AC3E}">
        <p14:creationId xmlns:p14="http://schemas.microsoft.com/office/powerpoint/2010/main" val="155886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28</a:t>
            </a:fld>
            <a:endParaRPr lang="en-GB"/>
          </a:p>
        </p:txBody>
      </p:sp>
    </p:spTree>
    <p:extLst>
      <p:ext uri="{BB962C8B-B14F-4D97-AF65-F5344CB8AC3E}">
        <p14:creationId xmlns:p14="http://schemas.microsoft.com/office/powerpoint/2010/main" val="308794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29</a:t>
            </a:fld>
            <a:endParaRPr lang="en-GB"/>
          </a:p>
        </p:txBody>
      </p:sp>
    </p:spTree>
    <p:extLst>
      <p:ext uri="{BB962C8B-B14F-4D97-AF65-F5344CB8AC3E}">
        <p14:creationId xmlns:p14="http://schemas.microsoft.com/office/powerpoint/2010/main" val="192390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30</a:t>
            </a:fld>
            <a:endParaRPr lang="en-GB"/>
          </a:p>
        </p:txBody>
      </p:sp>
    </p:spTree>
    <p:extLst>
      <p:ext uri="{BB962C8B-B14F-4D97-AF65-F5344CB8AC3E}">
        <p14:creationId xmlns:p14="http://schemas.microsoft.com/office/powerpoint/2010/main" val="241305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35</a:t>
            </a:fld>
            <a:endParaRPr lang="en-GB"/>
          </a:p>
        </p:txBody>
      </p:sp>
    </p:spTree>
    <p:extLst>
      <p:ext uri="{BB962C8B-B14F-4D97-AF65-F5344CB8AC3E}">
        <p14:creationId xmlns:p14="http://schemas.microsoft.com/office/powerpoint/2010/main" val="158432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43</a:t>
            </a:fld>
            <a:endParaRPr lang="en-GB"/>
          </a:p>
        </p:txBody>
      </p:sp>
    </p:spTree>
    <p:extLst>
      <p:ext uri="{BB962C8B-B14F-4D97-AF65-F5344CB8AC3E}">
        <p14:creationId xmlns:p14="http://schemas.microsoft.com/office/powerpoint/2010/main" val="3508382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7FA122F-8996-8DCB-F5C1-B12AF7C407AD}"/>
              </a:ext>
            </a:extLst>
          </p:cNvPr>
          <p:cNvSpPr txBox="1">
            <a:spLocks noGrp="1"/>
          </p:cNvSpPr>
          <p:nvPr>
            <p:ph type="sldNum" sz="quarter" idx="5"/>
          </p:nvPr>
        </p:nvSpPr>
        <p:spPr>
          <a:ln/>
        </p:spPr>
        <p:txBody>
          <a:bodyPr lIns="0" tIns="0" rIns="0" bIns="0" anchor="b" anchorCtr="0">
            <a:noAutofit/>
          </a:bodyPr>
          <a:lstStyle/>
          <a:p>
            <a:pPr lvl="0"/>
            <a:fld id="{264616A0-705F-47C9-8DF0-1A10D7DDA8C7}" type="slidenum">
              <a:t>45</a:t>
            </a:fld>
            <a:endParaRPr lang="en-GB"/>
          </a:p>
        </p:txBody>
      </p:sp>
      <p:sp>
        <p:nvSpPr>
          <p:cNvPr id="2" name="Slide Image Placeholder 1">
            <a:extLst>
              <a:ext uri="{FF2B5EF4-FFF2-40B4-BE49-F238E27FC236}">
                <a16:creationId xmlns:a16="http://schemas.microsoft.com/office/drawing/2014/main" id="{DCBEE842-40F1-3438-6457-72B6AA952DF4}"/>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EBDB131-3450-D6DD-D105-52A50E76D99E}"/>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47310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060F84BD-3408-428A-80BC-FBFD8D99CF5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ln cap="flat"/>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528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11</a:t>
            </a:fld>
            <a:endParaRPr lang="en-GB"/>
          </a:p>
        </p:txBody>
      </p:sp>
    </p:spTree>
    <p:extLst>
      <p:ext uri="{BB962C8B-B14F-4D97-AF65-F5344CB8AC3E}">
        <p14:creationId xmlns:p14="http://schemas.microsoft.com/office/powerpoint/2010/main" val="132479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06572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2840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78966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947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6515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8296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 name="Slide Number Placehold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F9946D7-24CE-4159-849D-1374955516E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54907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34316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did the report show.</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2359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in GBP</a:t>
            </a:r>
          </a:p>
        </p:txBody>
      </p:sp>
      <p:sp>
        <p:nvSpPr>
          <p:cNvPr id="4" name="Slide Number Placeholder 3"/>
          <p:cNvSpPr>
            <a:spLocks noGrp="1"/>
          </p:cNvSpPr>
          <p:nvPr>
            <p:ph type="sldNum" sz="quarter" idx="5"/>
          </p:nvPr>
        </p:nvSpPr>
        <p:spPr/>
        <p:txBody>
          <a:bodyPr/>
          <a:lstStyle/>
          <a:p>
            <a:fld id="{7B6D52BE-ABB4-9D46-B8D8-4CA7C2785A9D}" type="slidenum">
              <a:rPr lang="en-US" smtClean="0"/>
              <a:t>14</a:t>
            </a:fld>
            <a:endParaRPr lang="en-US"/>
          </a:p>
        </p:txBody>
      </p:sp>
    </p:spTree>
    <p:extLst>
      <p:ext uri="{BB962C8B-B14F-4D97-AF65-F5344CB8AC3E}">
        <p14:creationId xmlns:p14="http://schemas.microsoft.com/office/powerpoint/2010/main" val="390364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3809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338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947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98364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E42D19D-3E2E-41E1-9B00-ABD5FA62EB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8280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appendix &amp; change communication services</a:t>
            </a:r>
          </a:p>
        </p:txBody>
      </p:sp>
      <p:sp>
        <p:nvSpPr>
          <p:cNvPr id="4" name="Slide Number Placeholder 3"/>
          <p:cNvSpPr>
            <a:spLocks noGrp="1"/>
          </p:cNvSpPr>
          <p:nvPr>
            <p:ph type="sldNum" sz="quarter" idx="5"/>
          </p:nvPr>
        </p:nvSpPr>
        <p:spPr/>
        <p:txBody>
          <a:bodyPr/>
          <a:lstStyle/>
          <a:p>
            <a:fld id="{ECA2878A-750E-3D4E-A329-0A03E1F539BE}" type="slidenum">
              <a:rPr lang="en-US" smtClean="0"/>
              <a:t>15</a:t>
            </a:fld>
            <a:endParaRPr lang="en-US"/>
          </a:p>
        </p:txBody>
      </p:sp>
    </p:spTree>
    <p:extLst>
      <p:ext uri="{BB962C8B-B14F-4D97-AF65-F5344CB8AC3E}">
        <p14:creationId xmlns:p14="http://schemas.microsoft.com/office/powerpoint/2010/main" val="232134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appendix</a:t>
            </a:r>
          </a:p>
          <a:p>
            <a:endParaRPr lang="en-US" dirty="0"/>
          </a:p>
        </p:txBody>
      </p:sp>
      <p:sp>
        <p:nvSpPr>
          <p:cNvPr id="4" name="Slide Number Placeholder 3"/>
          <p:cNvSpPr>
            <a:spLocks noGrp="1"/>
          </p:cNvSpPr>
          <p:nvPr>
            <p:ph type="sldNum" sz="quarter" idx="5"/>
          </p:nvPr>
        </p:nvSpPr>
        <p:spPr/>
        <p:txBody>
          <a:bodyPr/>
          <a:lstStyle/>
          <a:p>
            <a:fld id="{ECA2878A-750E-3D4E-A329-0A03E1F539BE}" type="slidenum">
              <a:rPr lang="en-US" smtClean="0"/>
              <a:t>16</a:t>
            </a:fld>
            <a:endParaRPr lang="en-US"/>
          </a:p>
        </p:txBody>
      </p:sp>
    </p:spTree>
    <p:extLst>
      <p:ext uri="{BB962C8B-B14F-4D97-AF65-F5344CB8AC3E}">
        <p14:creationId xmlns:p14="http://schemas.microsoft.com/office/powerpoint/2010/main" val="384525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Yet more evidence of the government and regulator expecting the industry to change what and how it does things will be found in the Sustainability Disclosure requirements, for which we are currently awaiting the consultation paper.  The government has realized the only way to get companies to meet the Paris Agreement goals is to force the company owners (</a:t>
            </a:r>
            <a:r>
              <a:rPr lang="en-US" sz="1800" dirty="0" err="1">
                <a:effectLst/>
                <a:latin typeface="Calibri" panose="020F0502020204030204" pitchFamily="34" charset="0"/>
                <a:ea typeface="Calibri" panose="020F0502020204030204" pitchFamily="34" charset="0"/>
                <a:cs typeface="Calibri" panose="020F0502020204030204" pitchFamily="34" charset="0"/>
              </a:rPr>
              <a:t>ie</a:t>
            </a:r>
            <a:r>
              <a:rPr lang="en-US" sz="1800" dirty="0">
                <a:effectLst/>
                <a:latin typeface="Calibri" panose="020F0502020204030204" pitchFamily="34" charset="0"/>
                <a:ea typeface="Calibri" panose="020F0502020204030204" pitchFamily="34" charset="0"/>
                <a:cs typeface="Calibri" panose="020F0502020204030204" pitchFamily="34" charset="0"/>
              </a:rPr>
              <a:t> Asset managers on your clients behalf) to publish where they are on the responsible spectrum of capital.  The new rules will broaden and enhance sustainability reporting through a more formal structure, a labelling system to make it clear to investors what they are investing in and will be backed up by regulatory disclosure requirements.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B6D52BE-ABB4-9D46-B8D8-4CA7C2785A9D}" type="slidenum">
              <a:rPr lang="en-US" smtClean="0"/>
              <a:t>18</a:t>
            </a:fld>
            <a:endParaRPr lang="en-US"/>
          </a:p>
        </p:txBody>
      </p:sp>
    </p:spTree>
    <p:extLst>
      <p:ext uri="{BB962C8B-B14F-4D97-AF65-F5344CB8AC3E}">
        <p14:creationId xmlns:p14="http://schemas.microsoft.com/office/powerpoint/2010/main" val="235185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21</a:t>
            </a:fld>
            <a:endParaRPr lang="en-GB"/>
          </a:p>
        </p:txBody>
      </p:sp>
    </p:spTree>
    <p:extLst>
      <p:ext uri="{BB962C8B-B14F-4D97-AF65-F5344CB8AC3E}">
        <p14:creationId xmlns:p14="http://schemas.microsoft.com/office/powerpoint/2010/main" val="104930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6D52BE-ABB4-9D46-B8D8-4CA7C2785A9D}" type="slidenum">
              <a:rPr lang="en-US" smtClean="0"/>
              <a:t>23</a:t>
            </a:fld>
            <a:endParaRPr lang="en-US"/>
          </a:p>
        </p:txBody>
      </p:sp>
    </p:spTree>
    <p:extLst>
      <p:ext uri="{BB962C8B-B14F-4D97-AF65-F5344CB8AC3E}">
        <p14:creationId xmlns:p14="http://schemas.microsoft.com/office/powerpoint/2010/main" val="149724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RI at a company level was demonstrated throughout the survey – with 98.3% claiming RI was the main strategic priority. There was an emphasis on the role the industry plays</a:t>
            </a:r>
          </a:p>
          <a:p>
            <a:endParaRPr lang="en-US" dirty="0"/>
          </a:p>
          <a:p>
            <a:endParaRPr lang="en-US" dirty="0"/>
          </a:p>
        </p:txBody>
      </p:sp>
      <p:sp>
        <p:nvSpPr>
          <p:cNvPr id="4" name="Slide Number Placeholder 3"/>
          <p:cNvSpPr>
            <a:spLocks noGrp="1"/>
          </p:cNvSpPr>
          <p:nvPr>
            <p:ph type="sldNum" sz="quarter" idx="5"/>
          </p:nvPr>
        </p:nvSpPr>
        <p:spPr/>
        <p:txBody>
          <a:bodyPr/>
          <a:lstStyle/>
          <a:p>
            <a:fld id="{8E5C024B-CA10-8048-A940-0AE8E126BC41}" type="slidenum">
              <a:rPr lang="en-GB" smtClean="0"/>
              <a:t>25</a:t>
            </a:fld>
            <a:endParaRPr lang="en-GB"/>
          </a:p>
        </p:txBody>
      </p:sp>
    </p:spTree>
    <p:extLst>
      <p:ext uri="{BB962C8B-B14F-4D97-AF65-F5344CB8AC3E}">
        <p14:creationId xmlns:p14="http://schemas.microsoft.com/office/powerpoint/2010/main" val="388199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8.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9.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9.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3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E819-F255-E988-952E-37E176036D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60E6CA-E756-51AE-30AF-FE02F9BF72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3A7AE7D-F147-31BE-6084-647BDF69BFD6}"/>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7C134197-3F54-B83E-99A7-C4AF90A6C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D1C8D-B47E-6337-8267-09CC38E3AB56}"/>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4236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F3D3-2817-BC65-192B-6DBE8712966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B9BC28-6D8D-752A-2C05-191E2A2FBE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FF36A6-396C-C4C3-D9C4-4360D5D3EAA9}"/>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BA12550D-2250-697E-15D7-E3FA5321D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9AF86-931C-C119-C8BA-5A0B5E2F0B91}"/>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233812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143685-0D77-BC50-AD2E-B9C50A5E9A5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0542F2E-5BB9-4128-AC4A-21F09BFAF25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6DE60D-A515-2314-20DB-360D327FC4C4}"/>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7832E3E9-27A8-2ABA-6019-37412F281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A05D2-D576-D791-A016-CA8A847B1F31}"/>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33672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2F9E22BC-D7D6-269A-0B25-76AE76ACC563}"/>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757A9EE9-B269-4290-A44A-4AB8084235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95" y="2404534"/>
            <a:ext cx="1304983" cy="1710486"/>
          </a:xfrm>
          <a:prstGeom prst="rect">
            <a:avLst/>
          </a:prstGeom>
        </p:spPr>
      </p:pic>
      <p:sp>
        <p:nvSpPr>
          <p:cNvPr id="9" name="TextBox 8">
            <a:extLst>
              <a:ext uri="{FF2B5EF4-FFF2-40B4-BE49-F238E27FC236}">
                <a16:creationId xmlns:a16="http://schemas.microsoft.com/office/drawing/2014/main" id="{2FB34A69-2072-1AB1-A60F-DAB74BB85375}"/>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cxnSp>
        <p:nvCxnSpPr>
          <p:cNvPr id="10" name="Straight Connector 9">
            <a:extLst>
              <a:ext uri="{FF2B5EF4-FFF2-40B4-BE49-F238E27FC236}">
                <a16:creationId xmlns:a16="http://schemas.microsoft.com/office/drawing/2014/main" id="{7D80085C-1B38-E3ED-C664-58D393DC06EB}"/>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Shape, arrow&#10;&#10;Description automatically generated">
            <a:extLst>
              <a:ext uri="{FF2B5EF4-FFF2-40B4-BE49-F238E27FC236}">
                <a16:creationId xmlns:a16="http://schemas.microsoft.com/office/drawing/2014/main" id="{CCDA4B68-F3FC-6E8E-3928-9DFC48E72B4C}"/>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6" name="Picture 15" descr="Shape, arrow&#10;&#10;Description automatically generated">
            <a:extLst>
              <a:ext uri="{FF2B5EF4-FFF2-40B4-BE49-F238E27FC236}">
                <a16:creationId xmlns:a16="http://schemas.microsoft.com/office/drawing/2014/main" id="{286B6240-E188-5FB6-E7FC-B02CD8226686}"/>
              </a:ext>
            </a:extLst>
          </p:cNvPr>
          <p:cNvPicPr>
            <a:picLocks noChangeAspect="1"/>
          </p:cNvPicPr>
          <p:nvPr userDrawn="1"/>
        </p:nvPicPr>
        <p:blipFill>
          <a:blip r:embed="rId4"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pic>
        <p:nvPicPr>
          <p:cNvPr id="2" name="Picture 1" descr="Icon&#10;&#10;Description automatically generated">
            <a:extLst>
              <a:ext uri="{FF2B5EF4-FFF2-40B4-BE49-F238E27FC236}">
                <a16:creationId xmlns:a16="http://schemas.microsoft.com/office/drawing/2014/main" id="{D518A165-34ED-A763-A717-204CC24A1B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49968" y="-96260"/>
            <a:ext cx="690111" cy="1247042"/>
          </a:xfrm>
          <a:prstGeom prst="rect">
            <a:avLst/>
          </a:prstGeom>
        </p:spPr>
      </p:pic>
      <p:pic>
        <p:nvPicPr>
          <p:cNvPr id="3" name="Picture 2" descr="Icon&#10;&#10;Description automatically generated">
            <a:extLst>
              <a:ext uri="{FF2B5EF4-FFF2-40B4-BE49-F238E27FC236}">
                <a16:creationId xmlns:a16="http://schemas.microsoft.com/office/drawing/2014/main" id="{A9CABE9D-634C-025F-B022-07EAE426C5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00385" y="-96260"/>
            <a:ext cx="690111" cy="1247042"/>
          </a:xfrm>
          <a:prstGeom prst="rect">
            <a:avLst/>
          </a:prstGeom>
        </p:spPr>
      </p:pic>
      <p:pic>
        <p:nvPicPr>
          <p:cNvPr id="4" name="Picture 3" descr="Icon&#10;&#10;Description automatically generated">
            <a:extLst>
              <a:ext uri="{FF2B5EF4-FFF2-40B4-BE49-F238E27FC236}">
                <a16:creationId xmlns:a16="http://schemas.microsoft.com/office/drawing/2014/main" id="{3FBC42BA-4D66-2351-276D-D8606985962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50803" y="-96260"/>
            <a:ext cx="690111" cy="1247042"/>
          </a:xfrm>
          <a:prstGeom prst="rect">
            <a:avLst/>
          </a:prstGeom>
        </p:spPr>
      </p:pic>
      <p:pic>
        <p:nvPicPr>
          <p:cNvPr id="5" name="Picture 4" descr="Logo, icon&#10;&#10;Description automatically generated">
            <a:extLst>
              <a:ext uri="{FF2B5EF4-FFF2-40B4-BE49-F238E27FC236}">
                <a16:creationId xmlns:a16="http://schemas.microsoft.com/office/drawing/2014/main" id="{8FAC200A-1E18-A940-180A-8DED9111D08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01221" y="-96260"/>
            <a:ext cx="690111" cy="1247042"/>
          </a:xfrm>
          <a:prstGeom prst="rect">
            <a:avLst/>
          </a:prstGeom>
        </p:spPr>
      </p:pic>
      <p:pic>
        <p:nvPicPr>
          <p:cNvPr id="11" name="Picture 10" descr="Logo, icon&#10;&#10;Description automatically generated">
            <a:extLst>
              <a:ext uri="{FF2B5EF4-FFF2-40B4-BE49-F238E27FC236}">
                <a16:creationId xmlns:a16="http://schemas.microsoft.com/office/drawing/2014/main" id="{0E89D14C-96A8-924C-A925-96DD1BFF9A0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51639" y="-96260"/>
            <a:ext cx="690111" cy="1247042"/>
          </a:xfrm>
          <a:prstGeom prst="rect">
            <a:avLst/>
          </a:prstGeom>
        </p:spPr>
      </p:pic>
    </p:spTree>
    <p:extLst>
      <p:ext uri="{BB962C8B-B14F-4D97-AF65-F5344CB8AC3E}">
        <p14:creationId xmlns:p14="http://schemas.microsoft.com/office/powerpoint/2010/main" val="166794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4B94E294-B300-AA4F-4B0E-E91DA7329891}"/>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cxnSp>
        <p:nvCxnSpPr>
          <p:cNvPr id="10" name="Straight Connector 9">
            <a:extLst>
              <a:ext uri="{FF2B5EF4-FFF2-40B4-BE49-F238E27FC236}">
                <a16:creationId xmlns:a16="http://schemas.microsoft.com/office/drawing/2014/main" id="{C13CB8AC-9D80-1E1D-ABC7-908566185740}"/>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44BD3EB9-68D8-0037-2985-8232DDCC90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12" name="Picture 11" descr="Shape, arrow&#10;&#10;Description automatically generated">
            <a:extLst>
              <a:ext uri="{FF2B5EF4-FFF2-40B4-BE49-F238E27FC236}">
                <a16:creationId xmlns:a16="http://schemas.microsoft.com/office/drawing/2014/main" id="{EBB14BAC-4A92-3AC8-29D7-AAEF13D5F7CD}"/>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251980CD-D9C3-BC7A-5E9A-F04FAA727F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sp>
        <p:nvSpPr>
          <p:cNvPr id="2" name="TextBox 1">
            <a:extLst>
              <a:ext uri="{FF2B5EF4-FFF2-40B4-BE49-F238E27FC236}">
                <a16:creationId xmlns:a16="http://schemas.microsoft.com/office/drawing/2014/main" id="{9AA6CB6C-9D19-D9E9-AA2E-C795F23FFD94}"/>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3" name="Picture 2" descr="Shape, arrow&#10;&#10;Description automatically generated">
            <a:extLst>
              <a:ext uri="{FF2B5EF4-FFF2-40B4-BE49-F238E27FC236}">
                <a16:creationId xmlns:a16="http://schemas.microsoft.com/office/drawing/2014/main" id="{77E547FF-EB98-4CC0-C743-400137047010}"/>
              </a:ext>
            </a:extLst>
          </p:cNvPr>
          <p:cNvPicPr>
            <a:picLocks noChangeAspect="1"/>
          </p:cNvPicPr>
          <p:nvPr userDrawn="1"/>
        </p:nvPicPr>
        <p:blipFill>
          <a:blip r:embed="rId4"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pic>
        <p:nvPicPr>
          <p:cNvPr id="19" name="Picture 18" descr="Icon&#10;&#10;Description automatically generated">
            <a:extLst>
              <a:ext uri="{FF2B5EF4-FFF2-40B4-BE49-F238E27FC236}">
                <a16:creationId xmlns:a16="http://schemas.microsoft.com/office/drawing/2014/main" id="{05360E52-EC10-CAC9-1C93-39B92EFAD0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49968" y="-96260"/>
            <a:ext cx="690111" cy="1247042"/>
          </a:xfrm>
          <a:prstGeom prst="rect">
            <a:avLst/>
          </a:prstGeom>
        </p:spPr>
      </p:pic>
      <p:pic>
        <p:nvPicPr>
          <p:cNvPr id="20" name="Picture 19" descr="Icon&#10;&#10;Description automatically generated">
            <a:extLst>
              <a:ext uri="{FF2B5EF4-FFF2-40B4-BE49-F238E27FC236}">
                <a16:creationId xmlns:a16="http://schemas.microsoft.com/office/drawing/2014/main" id="{EEA4FB4E-4C77-B9CB-311B-1A07E02B1B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00385" y="-96260"/>
            <a:ext cx="690111" cy="1247042"/>
          </a:xfrm>
          <a:prstGeom prst="rect">
            <a:avLst/>
          </a:prstGeom>
        </p:spPr>
      </p:pic>
      <p:pic>
        <p:nvPicPr>
          <p:cNvPr id="21" name="Picture 20" descr="Icon&#10;&#10;Description automatically generated">
            <a:extLst>
              <a:ext uri="{FF2B5EF4-FFF2-40B4-BE49-F238E27FC236}">
                <a16:creationId xmlns:a16="http://schemas.microsoft.com/office/drawing/2014/main" id="{80CFB51D-AAF7-391A-E9C4-3E867528C7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50803" y="-96260"/>
            <a:ext cx="690111" cy="1247042"/>
          </a:xfrm>
          <a:prstGeom prst="rect">
            <a:avLst/>
          </a:prstGeom>
        </p:spPr>
      </p:pic>
      <p:pic>
        <p:nvPicPr>
          <p:cNvPr id="22" name="Picture 21" descr="Logo, icon&#10;&#10;Description automatically generated">
            <a:extLst>
              <a:ext uri="{FF2B5EF4-FFF2-40B4-BE49-F238E27FC236}">
                <a16:creationId xmlns:a16="http://schemas.microsoft.com/office/drawing/2014/main" id="{87C16B2A-03B1-D6AB-4A1B-6FF3B326FE1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301221" y="-96260"/>
            <a:ext cx="690111" cy="1247042"/>
          </a:xfrm>
          <a:prstGeom prst="rect">
            <a:avLst/>
          </a:prstGeom>
        </p:spPr>
      </p:pic>
      <p:pic>
        <p:nvPicPr>
          <p:cNvPr id="23" name="Picture 22" descr="Logo, icon&#10;&#10;Description automatically generated">
            <a:extLst>
              <a:ext uri="{FF2B5EF4-FFF2-40B4-BE49-F238E27FC236}">
                <a16:creationId xmlns:a16="http://schemas.microsoft.com/office/drawing/2014/main" id="{1FCB12E0-312C-4BFD-72A6-CC9AD9F1880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51639" y="-96260"/>
            <a:ext cx="690111" cy="1247042"/>
          </a:xfrm>
          <a:prstGeom prst="rect">
            <a:avLst/>
          </a:prstGeom>
        </p:spPr>
      </p:pic>
    </p:spTree>
    <p:extLst>
      <p:ext uri="{BB962C8B-B14F-4D97-AF65-F5344CB8AC3E}">
        <p14:creationId xmlns:p14="http://schemas.microsoft.com/office/powerpoint/2010/main" val="38063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AB630C77-F697-723C-4593-6AE05CE37B6D}"/>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2" name="Picture 1" descr="Icon&#10;&#10;Description automatically generated">
            <a:extLst>
              <a:ext uri="{FF2B5EF4-FFF2-40B4-BE49-F238E27FC236}">
                <a16:creationId xmlns:a16="http://schemas.microsoft.com/office/drawing/2014/main" id="{90376AA4-6B0F-A2CE-7E48-423C5C0D9E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5" name="Picture 4" descr="Icon&#10;&#10;Description automatically generated">
            <a:extLst>
              <a:ext uri="{FF2B5EF4-FFF2-40B4-BE49-F238E27FC236}">
                <a16:creationId xmlns:a16="http://schemas.microsoft.com/office/drawing/2014/main" id="{F39457D4-2761-30DC-8EB9-2E9CCCF429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6" name="Picture 5" descr="Icon&#10;&#10;Description automatically generated">
            <a:extLst>
              <a:ext uri="{FF2B5EF4-FFF2-40B4-BE49-F238E27FC236}">
                <a16:creationId xmlns:a16="http://schemas.microsoft.com/office/drawing/2014/main" id="{02F21771-476F-BC2E-4D48-52379A95D5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7" name="Picture 6" descr="Logo, icon&#10;&#10;Description automatically generated">
            <a:extLst>
              <a:ext uri="{FF2B5EF4-FFF2-40B4-BE49-F238E27FC236}">
                <a16:creationId xmlns:a16="http://schemas.microsoft.com/office/drawing/2014/main" id="{925DA25F-283C-EFF2-97F5-BEED1722643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8" name="Picture 7" descr="Logo, icon&#10;&#10;Description automatically generated">
            <a:extLst>
              <a:ext uri="{FF2B5EF4-FFF2-40B4-BE49-F238E27FC236}">
                <a16:creationId xmlns:a16="http://schemas.microsoft.com/office/drawing/2014/main" id="{A63CE602-01E5-F5EA-675B-1C6DFC29778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244812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4DC192E7-3949-60D0-DF7E-627B1E1B8177}"/>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AA629BF7-44C4-A7ED-29BE-11491704DC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6" name="Picture 5" descr="A picture containing logo&#10;&#10;Description automatically generated">
            <a:extLst>
              <a:ext uri="{FF2B5EF4-FFF2-40B4-BE49-F238E27FC236}">
                <a16:creationId xmlns:a16="http://schemas.microsoft.com/office/drawing/2014/main" id="{9AC122E1-EA64-CA60-7859-CB888E4E1A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cxnSp>
        <p:nvCxnSpPr>
          <p:cNvPr id="11" name="Straight Connector 10">
            <a:extLst>
              <a:ext uri="{FF2B5EF4-FFF2-40B4-BE49-F238E27FC236}">
                <a16:creationId xmlns:a16="http://schemas.microsoft.com/office/drawing/2014/main" id="{31CC89AA-5180-60C3-8825-81757C179D22}"/>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Shape, arrow&#10;&#10;Description automatically generated">
            <a:extLst>
              <a:ext uri="{FF2B5EF4-FFF2-40B4-BE49-F238E27FC236}">
                <a16:creationId xmlns:a16="http://schemas.microsoft.com/office/drawing/2014/main" id="{1DC8768C-484E-2154-FBAD-39A959B02677}"/>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2" name="Picture 1" descr="Shape, arrow&#10;&#10;Description automatically generated">
            <a:extLst>
              <a:ext uri="{FF2B5EF4-FFF2-40B4-BE49-F238E27FC236}">
                <a16:creationId xmlns:a16="http://schemas.microsoft.com/office/drawing/2014/main" id="{3D8F1122-6A31-67FA-E32C-9DAE43E8B2CC}"/>
              </a:ext>
            </a:extLst>
          </p:cNvPr>
          <p:cNvPicPr>
            <a:picLocks noChangeAspect="1"/>
          </p:cNvPicPr>
          <p:nvPr userDrawn="1"/>
        </p:nvPicPr>
        <p:blipFill>
          <a:blip r:embed="rId5"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sp>
        <p:nvSpPr>
          <p:cNvPr id="3" name="TextBox 2">
            <a:extLst>
              <a:ext uri="{FF2B5EF4-FFF2-40B4-BE49-F238E27FC236}">
                <a16:creationId xmlns:a16="http://schemas.microsoft.com/office/drawing/2014/main" id="{06FEA05F-5A5F-37F9-8DCF-1023C911F8A3}"/>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8" name="Picture 7" descr="Icon&#10;&#10;Description automatically generated">
            <a:extLst>
              <a:ext uri="{FF2B5EF4-FFF2-40B4-BE49-F238E27FC236}">
                <a16:creationId xmlns:a16="http://schemas.microsoft.com/office/drawing/2014/main" id="{86A7AD44-3AB8-898A-086D-848682E30B2A}"/>
              </a:ext>
            </a:extLst>
          </p:cNvPr>
          <p:cNvPicPr>
            <a:picLocks noChangeAspect="1"/>
          </p:cNvPicPr>
          <p:nvPr userDrawn="1"/>
        </p:nvPicPr>
        <p:blipFill>
          <a:blip r:embed="rId6" cstate="print">
            <a:alphaModFix amt="30000"/>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14" name="Picture 13" descr="Icon&#10;&#10;Description automatically generated">
            <a:extLst>
              <a:ext uri="{FF2B5EF4-FFF2-40B4-BE49-F238E27FC236}">
                <a16:creationId xmlns:a16="http://schemas.microsoft.com/office/drawing/2014/main" id="{6B10A6A2-19E2-79A8-2D6E-5062C27430E2}"/>
              </a:ext>
            </a:extLst>
          </p:cNvPr>
          <p:cNvPicPr>
            <a:picLocks noChangeAspect="1"/>
          </p:cNvPicPr>
          <p:nvPr userDrawn="1"/>
        </p:nvPicPr>
        <p:blipFill>
          <a:blip r:embed="rId7" cstate="print">
            <a:alphaModFix amt="30000"/>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16" name="Picture 15" descr="Icon&#10;&#10;Description automatically generated">
            <a:extLst>
              <a:ext uri="{FF2B5EF4-FFF2-40B4-BE49-F238E27FC236}">
                <a16:creationId xmlns:a16="http://schemas.microsoft.com/office/drawing/2014/main" id="{588C7456-8F03-D01E-CEC3-5608F34FCDEF}"/>
              </a:ext>
            </a:extLst>
          </p:cNvPr>
          <p:cNvPicPr>
            <a:picLocks noChangeAspect="1"/>
          </p:cNvPicPr>
          <p:nvPr userDrawn="1"/>
        </p:nvPicPr>
        <p:blipFill>
          <a:blip r:embed="rId8" cstate="print">
            <a:alphaModFix amt="30000"/>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18" name="Picture 17" descr="Logo, icon&#10;&#10;Description automatically generated">
            <a:extLst>
              <a:ext uri="{FF2B5EF4-FFF2-40B4-BE49-F238E27FC236}">
                <a16:creationId xmlns:a16="http://schemas.microsoft.com/office/drawing/2014/main" id="{0C64420A-7017-6981-017E-0D20C5AA1699}"/>
              </a:ext>
            </a:extLst>
          </p:cNvPr>
          <p:cNvPicPr>
            <a:picLocks noChangeAspect="1"/>
          </p:cNvPicPr>
          <p:nvPr userDrawn="1"/>
        </p:nvPicPr>
        <p:blipFill>
          <a:blip r:embed="rId9" cstate="print">
            <a:alphaModFix amt="30000"/>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20" name="Picture 19" descr="Logo, icon&#10;&#10;Description automatically generated">
            <a:extLst>
              <a:ext uri="{FF2B5EF4-FFF2-40B4-BE49-F238E27FC236}">
                <a16:creationId xmlns:a16="http://schemas.microsoft.com/office/drawing/2014/main" id="{DE1EFC1F-494C-EBEB-9DDF-3C7FFF42604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17740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8B052BC2-17F7-A2C8-D528-3B0EEA85C116}"/>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887E7D9E-D845-E404-FDF7-8561E0BD83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8" name="Picture 7" descr="A picture containing logo&#10;&#10;Description automatically generated">
            <a:extLst>
              <a:ext uri="{FF2B5EF4-FFF2-40B4-BE49-F238E27FC236}">
                <a16:creationId xmlns:a16="http://schemas.microsoft.com/office/drawing/2014/main" id="{477DBAA5-B971-F930-EE78-BCBA1D6104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cxnSp>
        <p:nvCxnSpPr>
          <p:cNvPr id="9" name="Straight Connector 8">
            <a:extLst>
              <a:ext uri="{FF2B5EF4-FFF2-40B4-BE49-F238E27FC236}">
                <a16:creationId xmlns:a16="http://schemas.microsoft.com/office/drawing/2014/main" id="{69DD9CEA-47C0-BB31-E75B-A8A97EDDEB86}"/>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 arrow&#10;&#10;Description automatically generated">
            <a:extLst>
              <a:ext uri="{FF2B5EF4-FFF2-40B4-BE49-F238E27FC236}">
                <a16:creationId xmlns:a16="http://schemas.microsoft.com/office/drawing/2014/main" id="{D8424D83-5199-13FF-0327-8F8062CA4903}"/>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1" name="Picture 10" descr="Shape, arrow&#10;&#10;Description automatically generated">
            <a:extLst>
              <a:ext uri="{FF2B5EF4-FFF2-40B4-BE49-F238E27FC236}">
                <a16:creationId xmlns:a16="http://schemas.microsoft.com/office/drawing/2014/main" id="{0D742230-27BD-0668-3F47-3E176E8F0D03}"/>
              </a:ext>
            </a:extLst>
          </p:cNvPr>
          <p:cNvPicPr>
            <a:picLocks noChangeAspect="1"/>
          </p:cNvPicPr>
          <p:nvPr userDrawn="1"/>
        </p:nvPicPr>
        <p:blipFill>
          <a:blip r:embed="rId5"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sp>
        <p:nvSpPr>
          <p:cNvPr id="12" name="TextBox 11">
            <a:extLst>
              <a:ext uri="{FF2B5EF4-FFF2-40B4-BE49-F238E27FC236}">
                <a16:creationId xmlns:a16="http://schemas.microsoft.com/office/drawing/2014/main" id="{9817FE71-32AF-1687-AFCE-6FC6EE7B61D1}"/>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13" name="Picture 12" descr="Icon&#10;&#10;Description automatically generated">
            <a:extLst>
              <a:ext uri="{FF2B5EF4-FFF2-40B4-BE49-F238E27FC236}">
                <a16:creationId xmlns:a16="http://schemas.microsoft.com/office/drawing/2014/main" id="{06D07EB5-53F5-080B-CA0B-1CE1563C3813}"/>
              </a:ext>
            </a:extLst>
          </p:cNvPr>
          <p:cNvPicPr>
            <a:picLocks noChangeAspect="1"/>
          </p:cNvPicPr>
          <p:nvPr userDrawn="1"/>
        </p:nvPicPr>
        <p:blipFill>
          <a:blip r:embed="rId6" cstate="print">
            <a:alphaModFix amt="30000"/>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14" name="Picture 13" descr="Icon&#10;&#10;Description automatically generated">
            <a:extLst>
              <a:ext uri="{FF2B5EF4-FFF2-40B4-BE49-F238E27FC236}">
                <a16:creationId xmlns:a16="http://schemas.microsoft.com/office/drawing/2014/main" id="{E274C08D-3B3F-383E-92EC-5A6F0D103796}"/>
              </a:ext>
            </a:extLst>
          </p:cNvPr>
          <p:cNvPicPr>
            <a:picLocks noChangeAspect="1"/>
          </p:cNvPicPr>
          <p:nvPr userDrawn="1"/>
        </p:nvPicPr>
        <p:blipFill>
          <a:blip r:embed="rId7" cstate="print">
            <a:alphaModFix amt="30000"/>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15" name="Picture 14" descr="Icon&#10;&#10;Description automatically generated">
            <a:extLst>
              <a:ext uri="{FF2B5EF4-FFF2-40B4-BE49-F238E27FC236}">
                <a16:creationId xmlns:a16="http://schemas.microsoft.com/office/drawing/2014/main" id="{1C8350B3-49BC-C9FE-E6E8-FFC972292086}"/>
              </a:ext>
            </a:extLst>
          </p:cNvPr>
          <p:cNvPicPr>
            <a:picLocks noChangeAspect="1"/>
          </p:cNvPicPr>
          <p:nvPr userDrawn="1"/>
        </p:nvPicPr>
        <p:blipFill>
          <a:blip r:embed="rId8" cstate="print">
            <a:alphaModFix amt="30000"/>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16" name="Picture 15" descr="Logo, icon&#10;&#10;Description automatically generated">
            <a:extLst>
              <a:ext uri="{FF2B5EF4-FFF2-40B4-BE49-F238E27FC236}">
                <a16:creationId xmlns:a16="http://schemas.microsoft.com/office/drawing/2014/main" id="{99EE54B3-BC16-2342-D408-7F32EBBFD522}"/>
              </a:ext>
            </a:extLst>
          </p:cNvPr>
          <p:cNvPicPr>
            <a:picLocks noChangeAspect="1"/>
          </p:cNvPicPr>
          <p:nvPr userDrawn="1"/>
        </p:nvPicPr>
        <p:blipFill>
          <a:blip r:embed="rId9" cstate="print">
            <a:alphaModFix/>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17" name="Picture 16" descr="Logo, icon&#10;&#10;Description automatically generated">
            <a:extLst>
              <a:ext uri="{FF2B5EF4-FFF2-40B4-BE49-F238E27FC236}">
                <a16:creationId xmlns:a16="http://schemas.microsoft.com/office/drawing/2014/main" id="{4D945326-2626-385F-2B3B-AD63131BA5E2}"/>
              </a:ext>
            </a:extLst>
          </p:cNvPr>
          <p:cNvPicPr>
            <a:picLocks noChangeAspect="1"/>
          </p:cNvPicPr>
          <p:nvPr userDrawn="1"/>
        </p:nvPicPr>
        <p:blipFill>
          <a:blip r:embed="rId10" cstate="print">
            <a:alphaModFix amt="30000"/>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16841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41B6CFD4-9EA3-6DF3-BAC8-902A2266E007}"/>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C6656004-A800-1F1C-9CF8-380E690EC1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8" name="Picture 7" descr="A picture containing logo&#10;&#10;Description automatically generated">
            <a:extLst>
              <a:ext uri="{FF2B5EF4-FFF2-40B4-BE49-F238E27FC236}">
                <a16:creationId xmlns:a16="http://schemas.microsoft.com/office/drawing/2014/main" id="{5F47FC64-4117-557E-07B6-EAC441FA29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cxnSp>
        <p:nvCxnSpPr>
          <p:cNvPr id="9" name="Straight Connector 8">
            <a:extLst>
              <a:ext uri="{FF2B5EF4-FFF2-40B4-BE49-F238E27FC236}">
                <a16:creationId xmlns:a16="http://schemas.microsoft.com/office/drawing/2014/main" id="{C8012AD0-AB28-E5C5-3B39-CF78334BD065}"/>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 arrow&#10;&#10;Description automatically generated">
            <a:extLst>
              <a:ext uri="{FF2B5EF4-FFF2-40B4-BE49-F238E27FC236}">
                <a16:creationId xmlns:a16="http://schemas.microsoft.com/office/drawing/2014/main" id="{2C44B87C-1B91-51BB-FB45-043987C39D6C}"/>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1" name="Picture 10" descr="Shape, arrow&#10;&#10;Description automatically generated">
            <a:extLst>
              <a:ext uri="{FF2B5EF4-FFF2-40B4-BE49-F238E27FC236}">
                <a16:creationId xmlns:a16="http://schemas.microsoft.com/office/drawing/2014/main" id="{2A769E2C-87D8-D22D-BC4F-77C5F6CFE398}"/>
              </a:ext>
            </a:extLst>
          </p:cNvPr>
          <p:cNvPicPr>
            <a:picLocks noChangeAspect="1"/>
          </p:cNvPicPr>
          <p:nvPr userDrawn="1"/>
        </p:nvPicPr>
        <p:blipFill>
          <a:blip r:embed="rId5"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sp>
        <p:nvSpPr>
          <p:cNvPr id="12" name="TextBox 11">
            <a:extLst>
              <a:ext uri="{FF2B5EF4-FFF2-40B4-BE49-F238E27FC236}">
                <a16:creationId xmlns:a16="http://schemas.microsoft.com/office/drawing/2014/main" id="{CF4E9379-9E30-C194-4AA3-7F6D248ED01B}"/>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13" name="Picture 12" descr="Icon&#10;&#10;Description automatically generated">
            <a:extLst>
              <a:ext uri="{FF2B5EF4-FFF2-40B4-BE49-F238E27FC236}">
                <a16:creationId xmlns:a16="http://schemas.microsoft.com/office/drawing/2014/main" id="{9D123268-6221-1FE3-53A2-C66C1D605BD0}"/>
              </a:ext>
            </a:extLst>
          </p:cNvPr>
          <p:cNvPicPr>
            <a:picLocks noChangeAspect="1"/>
          </p:cNvPicPr>
          <p:nvPr userDrawn="1"/>
        </p:nvPicPr>
        <p:blipFill>
          <a:blip r:embed="rId6" cstate="print">
            <a:alphaModFix amt="30000"/>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14" name="Picture 13" descr="Icon&#10;&#10;Description automatically generated">
            <a:extLst>
              <a:ext uri="{FF2B5EF4-FFF2-40B4-BE49-F238E27FC236}">
                <a16:creationId xmlns:a16="http://schemas.microsoft.com/office/drawing/2014/main" id="{A4E05B57-7DE7-AF00-498B-FCA9EB14D774}"/>
              </a:ext>
            </a:extLst>
          </p:cNvPr>
          <p:cNvPicPr>
            <a:picLocks noChangeAspect="1"/>
          </p:cNvPicPr>
          <p:nvPr userDrawn="1"/>
        </p:nvPicPr>
        <p:blipFill>
          <a:blip r:embed="rId7" cstate="print">
            <a:alphaModFix amt="30000"/>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15" name="Picture 14" descr="Icon&#10;&#10;Description automatically generated">
            <a:extLst>
              <a:ext uri="{FF2B5EF4-FFF2-40B4-BE49-F238E27FC236}">
                <a16:creationId xmlns:a16="http://schemas.microsoft.com/office/drawing/2014/main" id="{7B5FAA5E-E32C-083D-7318-5D30F5D76022}"/>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16" name="Picture 15" descr="Logo, icon&#10;&#10;Description automatically generated">
            <a:extLst>
              <a:ext uri="{FF2B5EF4-FFF2-40B4-BE49-F238E27FC236}">
                <a16:creationId xmlns:a16="http://schemas.microsoft.com/office/drawing/2014/main" id="{D2206C73-02BE-AB13-5E9E-82F007A47F0A}"/>
              </a:ext>
            </a:extLst>
          </p:cNvPr>
          <p:cNvPicPr>
            <a:picLocks noChangeAspect="1"/>
          </p:cNvPicPr>
          <p:nvPr userDrawn="1"/>
        </p:nvPicPr>
        <p:blipFill>
          <a:blip r:embed="rId9" cstate="print">
            <a:alphaModFix amt="30000"/>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17" name="Picture 16" descr="Logo, icon&#10;&#10;Description automatically generated">
            <a:extLst>
              <a:ext uri="{FF2B5EF4-FFF2-40B4-BE49-F238E27FC236}">
                <a16:creationId xmlns:a16="http://schemas.microsoft.com/office/drawing/2014/main" id="{2B7932CB-4717-590E-E6CE-D1EEBAA8FA05}"/>
              </a:ext>
            </a:extLst>
          </p:cNvPr>
          <p:cNvPicPr>
            <a:picLocks noChangeAspect="1"/>
          </p:cNvPicPr>
          <p:nvPr userDrawn="1"/>
        </p:nvPicPr>
        <p:blipFill>
          <a:blip r:embed="rId10" cstate="print">
            <a:alphaModFix amt="30000"/>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312248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54C309D8-A25C-26E4-9D36-3B1C90BAF89A}"/>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D0B7F297-5051-F9E5-F558-8C55097751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8" name="Picture 7" descr="A picture containing logo&#10;&#10;Description automatically generated">
            <a:extLst>
              <a:ext uri="{FF2B5EF4-FFF2-40B4-BE49-F238E27FC236}">
                <a16:creationId xmlns:a16="http://schemas.microsoft.com/office/drawing/2014/main" id="{6ED7ADAF-0D0A-12F6-0167-1A573EEBB7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cxnSp>
        <p:nvCxnSpPr>
          <p:cNvPr id="9" name="Straight Connector 8">
            <a:extLst>
              <a:ext uri="{FF2B5EF4-FFF2-40B4-BE49-F238E27FC236}">
                <a16:creationId xmlns:a16="http://schemas.microsoft.com/office/drawing/2014/main" id="{E9C2E476-1CF3-5936-69CF-7395810BCE70}"/>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 arrow&#10;&#10;Description automatically generated">
            <a:extLst>
              <a:ext uri="{FF2B5EF4-FFF2-40B4-BE49-F238E27FC236}">
                <a16:creationId xmlns:a16="http://schemas.microsoft.com/office/drawing/2014/main" id="{F47DE552-E0B6-64BA-B896-4CFC8A00F46B}"/>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1" name="Picture 10" descr="Shape, arrow&#10;&#10;Description automatically generated">
            <a:extLst>
              <a:ext uri="{FF2B5EF4-FFF2-40B4-BE49-F238E27FC236}">
                <a16:creationId xmlns:a16="http://schemas.microsoft.com/office/drawing/2014/main" id="{2D2BEE38-22D4-554E-2832-3D82353B3B14}"/>
              </a:ext>
            </a:extLst>
          </p:cNvPr>
          <p:cNvPicPr>
            <a:picLocks noChangeAspect="1"/>
          </p:cNvPicPr>
          <p:nvPr userDrawn="1"/>
        </p:nvPicPr>
        <p:blipFill>
          <a:blip r:embed="rId5"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sp>
        <p:nvSpPr>
          <p:cNvPr id="12" name="TextBox 11">
            <a:extLst>
              <a:ext uri="{FF2B5EF4-FFF2-40B4-BE49-F238E27FC236}">
                <a16:creationId xmlns:a16="http://schemas.microsoft.com/office/drawing/2014/main" id="{00E8D370-45C0-DB56-8BD2-ECAA3B5AFD80}"/>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13" name="Picture 12" descr="Icon&#10;&#10;Description automatically generated">
            <a:extLst>
              <a:ext uri="{FF2B5EF4-FFF2-40B4-BE49-F238E27FC236}">
                <a16:creationId xmlns:a16="http://schemas.microsoft.com/office/drawing/2014/main" id="{FCF9D46B-A1E5-0E38-BAF3-95694A8992EC}"/>
              </a:ext>
            </a:extLst>
          </p:cNvPr>
          <p:cNvPicPr>
            <a:picLocks noChangeAspect="1"/>
          </p:cNvPicPr>
          <p:nvPr userDrawn="1"/>
        </p:nvPicPr>
        <p:blipFill>
          <a:blip r:embed="rId6" cstate="print">
            <a:alphaModFix amt="30000"/>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14" name="Picture 13" descr="Icon&#10;&#10;Description automatically generated">
            <a:extLst>
              <a:ext uri="{FF2B5EF4-FFF2-40B4-BE49-F238E27FC236}">
                <a16:creationId xmlns:a16="http://schemas.microsoft.com/office/drawing/2014/main" id="{69025B32-B5BA-248F-516B-E59EF6011496}"/>
              </a:ext>
            </a:extLst>
          </p:cNvPr>
          <p:cNvPicPr>
            <a:picLocks noChangeAspect="1"/>
          </p:cNvPicPr>
          <p:nvPr userDrawn="1"/>
        </p:nvPicPr>
        <p:blipFill>
          <a:blip r:embed="rId7" cstate="print">
            <a:alphaModFix/>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15" name="Picture 14" descr="Icon&#10;&#10;Description automatically generated">
            <a:extLst>
              <a:ext uri="{FF2B5EF4-FFF2-40B4-BE49-F238E27FC236}">
                <a16:creationId xmlns:a16="http://schemas.microsoft.com/office/drawing/2014/main" id="{6D16069D-8E40-E422-75C0-C4323A38D15E}"/>
              </a:ext>
            </a:extLst>
          </p:cNvPr>
          <p:cNvPicPr>
            <a:picLocks noChangeAspect="1"/>
          </p:cNvPicPr>
          <p:nvPr userDrawn="1"/>
        </p:nvPicPr>
        <p:blipFill>
          <a:blip r:embed="rId8" cstate="print">
            <a:alphaModFix amt="30000"/>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16" name="Picture 15" descr="Logo, icon&#10;&#10;Description automatically generated">
            <a:extLst>
              <a:ext uri="{FF2B5EF4-FFF2-40B4-BE49-F238E27FC236}">
                <a16:creationId xmlns:a16="http://schemas.microsoft.com/office/drawing/2014/main" id="{AA6268D7-F8FD-BD4B-2D94-FBE9A071D2EF}"/>
              </a:ext>
            </a:extLst>
          </p:cNvPr>
          <p:cNvPicPr>
            <a:picLocks noChangeAspect="1"/>
          </p:cNvPicPr>
          <p:nvPr userDrawn="1"/>
        </p:nvPicPr>
        <p:blipFill>
          <a:blip r:embed="rId9" cstate="print">
            <a:alphaModFix amt="30000"/>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17" name="Picture 16" descr="Logo, icon&#10;&#10;Description automatically generated">
            <a:extLst>
              <a:ext uri="{FF2B5EF4-FFF2-40B4-BE49-F238E27FC236}">
                <a16:creationId xmlns:a16="http://schemas.microsoft.com/office/drawing/2014/main" id="{24AE3962-FB96-A80F-9D46-46A48F2082D5}"/>
              </a:ext>
            </a:extLst>
          </p:cNvPr>
          <p:cNvPicPr>
            <a:picLocks noChangeAspect="1"/>
          </p:cNvPicPr>
          <p:nvPr userDrawn="1"/>
        </p:nvPicPr>
        <p:blipFill>
          <a:blip r:embed="rId10" cstate="print">
            <a:alphaModFix amt="30000"/>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249432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9C4E039B-B001-2487-39FC-32CAD10129D4}"/>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F161280D-B4CA-AFFB-ADBA-320BC417FE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pic>
        <p:nvPicPr>
          <p:cNvPr id="8" name="Picture 7" descr="A picture containing logo&#10;&#10;Description automatically generated">
            <a:extLst>
              <a:ext uri="{FF2B5EF4-FFF2-40B4-BE49-F238E27FC236}">
                <a16:creationId xmlns:a16="http://schemas.microsoft.com/office/drawing/2014/main" id="{1854F94A-F5D8-BBD1-CE97-9483041B7B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716" y="5443656"/>
            <a:ext cx="889034" cy="1165288"/>
          </a:xfrm>
          <a:prstGeom prst="rect">
            <a:avLst/>
          </a:prstGeom>
        </p:spPr>
      </p:pic>
      <p:cxnSp>
        <p:nvCxnSpPr>
          <p:cNvPr id="9" name="Straight Connector 8">
            <a:extLst>
              <a:ext uri="{FF2B5EF4-FFF2-40B4-BE49-F238E27FC236}">
                <a16:creationId xmlns:a16="http://schemas.microsoft.com/office/drawing/2014/main" id="{A50705E7-CE71-D525-CAE2-66A1703445BE}"/>
              </a:ext>
            </a:extLst>
          </p:cNvPr>
          <p:cNvCxnSpPr>
            <a:cxnSpLocks/>
          </p:cNvCxnSpPr>
          <p:nvPr userDrawn="1"/>
        </p:nvCxnSpPr>
        <p:spPr>
          <a:xfrm>
            <a:off x="1551710" y="6283860"/>
            <a:ext cx="1034018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 arrow&#10;&#10;Description automatically generated">
            <a:extLst>
              <a:ext uri="{FF2B5EF4-FFF2-40B4-BE49-F238E27FC236}">
                <a16:creationId xmlns:a16="http://schemas.microsoft.com/office/drawing/2014/main" id="{7B6B3238-0885-A622-5BD3-2B8165DD1592}"/>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1608667" y="6414323"/>
            <a:ext cx="147255" cy="136737"/>
          </a:xfrm>
          <a:prstGeom prst="rect">
            <a:avLst/>
          </a:prstGeom>
        </p:spPr>
      </p:pic>
      <p:pic>
        <p:nvPicPr>
          <p:cNvPr id="11" name="Picture 10" descr="Shape, arrow&#10;&#10;Description automatically generated">
            <a:extLst>
              <a:ext uri="{FF2B5EF4-FFF2-40B4-BE49-F238E27FC236}">
                <a16:creationId xmlns:a16="http://schemas.microsoft.com/office/drawing/2014/main" id="{BFD2B0DC-25AC-4CA8-7E39-5547E3A05CFB}"/>
              </a:ext>
            </a:extLst>
          </p:cNvPr>
          <p:cNvPicPr>
            <a:picLocks noChangeAspect="1"/>
          </p:cNvPicPr>
          <p:nvPr userDrawn="1"/>
        </p:nvPicPr>
        <p:blipFill>
          <a:blip r:embed="rId5" cstate="print">
            <a:alphaModFix amt="52000"/>
            <a:extLst>
              <a:ext uri="{28A0092B-C50C-407E-A947-70E740481C1C}">
                <a14:useLocalDpi xmlns:a14="http://schemas.microsoft.com/office/drawing/2010/main" val="0"/>
              </a:ext>
            </a:extLst>
          </a:blip>
          <a:stretch>
            <a:fillRect/>
          </a:stretch>
        </p:blipFill>
        <p:spPr>
          <a:xfrm>
            <a:off x="9773011" y="6414323"/>
            <a:ext cx="147255" cy="136737"/>
          </a:xfrm>
          <a:prstGeom prst="rect">
            <a:avLst/>
          </a:prstGeom>
        </p:spPr>
      </p:pic>
      <p:sp>
        <p:nvSpPr>
          <p:cNvPr id="12" name="TextBox 11">
            <a:extLst>
              <a:ext uri="{FF2B5EF4-FFF2-40B4-BE49-F238E27FC236}">
                <a16:creationId xmlns:a16="http://schemas.microsoft.com/office/drawing/2014/main" id="{1C790253-2D3D-16C7-4974-5C638F2A72E5}"/>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tx1"/>
                </a:solidFill>
                <a:latin typeface="Tahoma" panose="020B0604030504040204" pitchFamily="34" charset="0"/>
              </a:rPr>
              <a:t>Building a better future together</a:t>
            </a:r>
          </a:p>
        </p:txBody>
      </p:sp>
      <p:pic>
        <p:nvPicPr>
          <p:cNvPr id="13" name="Picture 12" descr="Icon&#10;&#10;Description automatically generated">
            <a:extLst>
              <a:ext uri="{FF2B5EF4-FFF2-40B4-BE49-F238E27FC236}">
                <a16:creationId xmlns:a16="http://schemas.microsoft.com/office/drawing/2014/main" id="{11E25506-F0B3-8DD7-9F6C-CB567FF83020}"/>
              </a:ext>
            </a:extLst>
          </p:cNvPr>
          <p:cNvPicPr>
            <a:picLocks noChangeAspect="1"/>
          </p:cNvPicPr>
          <p:nvPr userDrawn="1"/>
        </p:nvPicPr>
        <p:blipFill>
          <a:blip r:embed="rId6" cstate="print">
            <a:alphaModFix/>
            <a:extLst>
              <a:ext uri="{28A0092B-C50C-407E-A947-70E740481C1C}">
                <a14:useLocalDpi xmlns:a14="http://schemas.microsoft.com/office/drawing/2010/main" val="0"/>
              </a:ext>
            </a:extLst>
          </a:blip>
          <a:stretch>
            <a:fillRect/>
          </a:stretch>
        </p:blipFill>
        <p:spPr>
          <a:xfrm>
            <a:off x="11254916" y="-96260"/>
            <a:ext cx="585163" cy="1057399"/>
          </a:xfrm>
          <a:prstGeom prst="rect">
            <a:avLst/>
          </a:prstGeom>
        </p:spPr>
      </p:pic>
      <p:pic>
        <p:nvPicPr>
          <p:cNvPr id="14" name="Picture 13" descr="Icon&#10;&#10;Description automatically generated">
            <a:extLst>
              <a:ext uri="{FF2B5EF4-FFF2-40B4-BE49-F238E27FC236}">
                <a16:creationId xmlns:a16="http://schemas.microsoft.com/office/drawing/2014/main" id="{1FE058D3-A387-0689-5118-A90CAE46CE91}"/>
              </a:ext>
            </a:extLst>
          </p:cNvPr>
          <p:cNvPicPr>
            <a:picLocks noChangeAspect="1"/>
          </p:cNvPicPr>
          <p:nvPr userDrawn="1"/>
        </p:nvPicPr>
        <p:blipFill>
          <a:blip r:embed="rId7" cstate="print">
            <a:alphaModFix amt="30000"/>
            <a:extLst>
              <a:ext uri="{28A0092B-C50C-407E-A947-70E740481C1C}">
                <a14:useLocalDpi xmlns:a14="http://schemas.microsoft.com/office/drawing/2010/main" val="0"/>
              </a:ext>
            </a:extLst>
          </a:blip>
          <a:stretch>
            <a:fillRect/>
          </a:stretch>
        </p:blipFill>
        <p:spPr>
          <a:xfrm>
            <a:off x="10449740" y="-96260"/>
            <a:ext cx="585163" cy="1057399"/>
          </a:xfrm>
          <a:prstGeom prst="rect">
            <a:avLst/>
          </a:prstGeom>
        </p:spPr>
      </p:pic>
      <p:pic>
        <p:nvPicPr>
          <p:cNvPr id="15" name="Picture 14" descr="Icon&#10;&#10;Description automatically generated">
            <a:extLst>
              <a:ext uri="{FF2B5EF4-FFF2-40B4-BE49-F238E27FC236}">
                <a16:creationId xmlns:a16="http://schemas.microsoft.com/office/drawing/2014/main" id="{059A0D60-5BC3-EF8E-0EEE-9207F2848AF0}"/>
              </a:ext>
            </a:extLst>
          </p:cNvPr>
          <p:cNvPicPr>
            <a:picLocks noChangeAspect="1"/>
          </p:cNvPicPr>
          <p:nvPr userDrawn="1"/>
        </p:nvPicPr>
        <p:blipFill>
          <a:blip r:embed="rId8" cstate="print">
            <a:alphaModFix amt="30000"/>
            <a:extLst>
              <a:ext uri="{28A0092B-C50C-407E-A947-70E740481C1C}">
                <a14:useLocalDpi xmlns:a14="http://schemas.microsoft.com/office/drawing/2010/main" val="0"/>
              </a:ext>
            </a:extLst>
          </a:blip>
          <a:stretch>
            <a:fillRect/>
          </a:stretch>
        </p:blipFill>
        <p:spPr>
          <a:xfrm>
            <a:off x="9644565" y="-96260"/>
            <a:ext cx="585163" cy="1057399"/>
          </a:xfrm>
          <a:prstGeom prst="rect">
            <a:avLst/>
          </a:prstGeom>
        </p:spPr>
      </p:pic>
      <p:pic>
        <p:nvPicPr>
          <p:cNvPr id="16" name="Picture 15" descr="Logo, icon&#10;&#10;Description automatically generated">
            <a:extLst>
              <a:ext uri="{FF2B5EF4-FFF2-40B4-BE49-F238E27FC236}">
                <a16:creationId xmlns:a16="http://schemas.microsoft.com/office/drawing/2014/main" id="{6249293A-B613-8F0E-B9A5-EEAB7C489208}"/>
              </a:ext>
            </a:extLst>
          </p:cNvPr>
          <p:cNvPicPr>
            <a:picLocks noChangeAspect="1"/>
          </p:cNvPicPr>
          <p:nvPr userDrawn="1"/>
        </p:nvPicPr>
        <p:blipFill>
          <a:blip r:embed="rId9" cstate="print">
            <a:alphaModFix amt="30000"/>
            <a:extLst>
              <a:ext uri="{28A0092B-C50C-407E-A947-70E740481C1C}">
                <a14:useLocalDpi xmlns:a14="http://schemas.microsoft.com/office/drawing/2010/main" val="0"/>
              </a:ext>
            </a:extLst>
          </a:blip>
          <a:stretch>
            <a:fillRect/>
          </a:stretch>
        </p:blipFill>
        <p:spPr>
          <a:xfrm>
            <a:off x="8839390" y="-96260"/>
            <a:ext cx="585163" cy="1057399"/>
          </a:xfrm>
          <a:prstGeom prst="rect">
            <a:avLst/>
          </a:prstGeom>
        </p:spPr>
      </p:pic>
      <p:pic>
        <p:nvPicPr>
          <p:cNvPr id="17" name="Picture 16" descr="Logo, icon&#10;&#10;Description automatically generated">
            <a:extLst>
              <a:ext uri="{FF2B5EF4-FFF2-40B4-BE49-F238E27FC236}">
                <a16:creationId xmlns:a16="http://schemas.microsoft.com/office/drawing/2014/main" id="{E7A7EA6B-3804-21BF-B28D-4C86A4E3B40A}"/>
              </a:ext>
            </a:extLst>
          </p:cNvPr>
          <p:cNvPicPr>
            <a:picLocks noChangeAspect="1"/>
          </p:cNvPicPr>
          <p:nvPr userDrawn="1"/>
        </p:nvPicPr>
        <p:blipFill>
          <a:blip r:embed="rId10" cstate="print">
            <a:alphaModFix amt="30000"/>
            <a:extLst>
              <a:ext uri="{28A0092B-C50C-407E-A947-70E740481C1C}">
                <a14:useLocalDpi xmlns:a14="http://schemas.microsoft.com/office/drawing/2010/main" val="0"/>
              </a:ext>
            </a:extLst>
          </a:blip>
          <a:stretch>
            <a:fillRect/>
          </a:stretch>
        </p:blipFill>
        <p:spPr>
          <a:xfrm>
            <a:off x="8034215" y="-96260"/>
            <a:ext cx="585163" cy="1057399"/>
          </a:xfrm>
          <a:prstGeom prst="rect">
            <a:avLst/>
          </a:prstGeom>
        </p:spPr>
      </p:pic>
    </p:spTree>
    <p:extLst>
      <p:ext uri="{BB962C8B-B14F-4D97-AF65-F5344CB8AC3E}">
        <p14:creationId xmlns:p14="http://schemas.microsoft.com/office/powerpoint/2010/main" val="318533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EF52B-D530-4661-9E32-3C5C99A56B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CCF324-B798-5E13-396F-5BD75F491A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773AEB-ABBD-A9C8-E615-3F6A9B554084}"/>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03B9AF84-36A0-85AC-A672-B7C677AD3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EACDB-9DDE-C07C-2DA0-13AB072AAB95}"/>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45016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Shape, background pattern&#10;&#10;Description automatically generated">
            <a:extLst>
              <a:ext uri="{FF2B5EF4-FFF2-40B4-BE49-F238E27FC236}">
                <a16:creationId xmlns:a16="http://schemas.microsoft.com/office/drawing/2014/main" id="{24F4D91C-F884-91DB-A6DF-A5979E6DF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5A7020E-7970-5E46-922C-1394C51AEA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4215" y="-96260"/>
            <a:ext cx="3812736" cy="1057399"/>
          </a:xfrm>
          <a:prstGeom prst="rect">
            <a:avLst/>
          </a:prstGeom>
          <a:effectLst>
            <a:outerShdw blurRad="50800" dist="38100" dir="2700000" algn="tl" rotWithShape="0">
              <a:prstClr val="black">
                <a:alpha val="40000"/>
              </a:prstClr>
            </a:outerShdw>
          </a:effectLst>
        </p:spPr>
      </p:pic>
      <p:cxnSp>
        <p:nvCxnSpPr>
          <p:cNvPr id="27" name="Straight Connector 26">
            <a:extLst>
              <a:ext uri="{FF2B5EF4-FFF2-40B4-BE49-F238E27FC236}">
                <a16:creationId xmlns:a16="http://schemas.microsoft.com/office/drawing/2014/main" id="{E305913D-E877-4749-CAC3-59D3196DC863}"/>
              </a:ext>
            </a:extLst>
          </p:cNvPr>
          <p:cNvCxnSpPr>
            <a:cxnSpLocks/>
          </p:cNvCxnSpPr>
          <p:nvPr userDrawn="1"/>
        </p:nvCxnSpPr>
        <p:spPr>
          <a:xfrm>
            <a:off x="1551710" y="6283860"/>
            <a:ext cx="1034018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4616E8CE-28ED-BF7A-6B73-B631972B4274}"/>
              </a:ext>
            </a:extLst>
          </p:cNvPr>
          <p:cNvPicPr>
            <a:picLocks noChangeAspect="1"/>
          </p:cNvPicPr>
          <p:nvPr userDrawn="1"/>
        </p:nvPicPr>
        <p:blipFill>
          <a:blip r:embed="rId4"/>
          <a:stretch>
            <a:fillRect/>
          </a:stretch>
        </p:blipFill>
        <p:spPr>
          <a:xfrm>
            <a:off x="1608667" y="6414323"/>
            <a:ext cx="147255" cy="136736"/>
          </a:xfrm>
          <a:prstGeom prst="rect">
            <a:avLst/>
          </a:prstGeom>
        </p:spPr>
      </p:pic>
      <p:pic>
        <p:nvPicPr>
          <p:cNvPr id="30" name="Picture 29" descr="Text&#10;&#10;Description automatically generated with medium confidence">
            <a:extLst>
              <a:ext uri="{FF2B5EF4-FFF2-40B4-BE49-F238E27FC236}">
                <a16:creationId xmlns:a16="http://schemas.microsoft.com/office/drawing/2014/main" id="{D5AC6D33-60B5-8CEC-9C99-8626B5CC6D6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5050" y="-96259"/>
            <a:ext cx="2032609" cy="70643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E25F1D69-DC58-F41E-FBC9-B831961E1629}"/>
              </a:ext>
            </a:extLst>
          </p:cNvPr>
          <p:cNvSpPr txBox="1"/>
          <p:nvPr userDrawn="1"/>
        </p:nvSpPr>
        <p:spPr>
          <a:xfrm>
            <a:off x="9821331" y="6353589"/>
            <a:ext cx="2169077" cy="256545"/>
          </a:xfrm>
          <a:prstGeom prst="rect">
            <a:avLst/>
          </a:prstGeom>
          <a:noFill/>
        </p:spPr>
        <p:txBody>
          <a:bodyPr wrap="square" rtlCol="0">
            <a:spAutoFit/>
          </a:bodyPr>
          <a:lstStyle/>
          <a:p>
            <a:pPr algn="r"/>
            <a:r>
              <a:rPr lang="en-US" sz="1067" b="0" i="1" spc="0" baseline="0" dirty="0">
                <a:solidFill>
                  <a:schemeClr val="bg1"/>
                </a:solidFill>
                <a:latin typeface="Tahoma" panose="020B0604030504040204" pitchFamily="34" charset="0"/>
              </a:rPr>
              <a:t>Building a better future together</a:t>
            </a:r>
          </a:p>
        </p:txBody>
      </p:sp>
      <p:pic>
        <p:nvPicPr>
          <p:cNvPr id="5" name="Picture 4">
            <a:extLst>
              <a:ext uri="{FF2B5EF4-FFF2-40B4-BE49-F238E27FC236}">
                <a16:creationId xmlns:a16="http://schemas.microsoft.com/office/drawing/2014/main" id="{39BED53C-78F1-A5D7-78AD-65F21E82E180}"/>
              </a:ext>
            </a:extLst>
          </p:cNvPr>
          <p:cNvPicPr>
            <a:picLocks noChangeAspect="1"/>
          </p:cNvPicPr>
          <p:nvPr userDrawn="1"/>
        </p:nvPicPr>
        <p:blipFill>
          <a:blip r:embed="rId4"/>
          <a:stretch>
            <a:fillRect/>
          </a:stretch>
        </p:blipFill>
        <p:spPr>
          <a:xfrm>
            <a:off x="9770254" y="6414323"/>
            <a:ext cx="147255" cy="136736"/>
          </a:xfrm>
          <a:prstGeom prst="rect">
            <a:avLst/>
          </a:prstGeom>
        </p:spPr>
      </p:pic>
    </p:spTree>
    <p:extLst>
      <p:ext uri="{BB962C8B-B14F-4D97-AF65-F5344CB8AC3E}">
        <p14:creationId xmlns:p14="http://schemas.microsoft.com/office/powerpoint/2010/main" val="108055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79F44A04-8276-2028-EF66-63153227A9A8}"/>
              </a:ext>
            </a:extLst>
          </p:cNvPr>
          <p:cNvPicPr>
            <a:picLocks noChangeAspect="1"/>
          </p:cNvPicPr>
          <p:nvPr userDrawn="1"/>
        </p:nvPicPr>
        <p:blipFill>
          <a:blip r:embed="rId2" cstate="print">
            <a:alphaModFix amt="53000"/>
            <a:extLst>
              <a:ext uri="{28A0092B-C50C-407E-A947-70E740481C1C}">
                <a14:useLocalDpi xmlns:a14="http://schemas.microsoft.com/office/drawing/2010/main" val="0"/>
              </a:ext>
            </a:extLst>
          </a:blip>
          <a:stretch>
            <a:fillRect/>
          </a:stretch>
        </p:blipFill>
        <p:spPr>
          <a:xfrm>
            <a:off x="0" y="-19004"/>
            <a:ext cx="4685270" cy="6875124"/>
          </a:xfrm>
          <a:prstGeom prst="rect">
            <a:avLst/>
          </a:prstGeom>
        </p:spPr>
      </p:pic>
    </p:spTree>
    <p:extLst>
      <p:ext uri="{BB962C8B-B14F-4D97-AF65-F5344CB8AC3E}">
        <p14:creationId xmlns:p14="http://schemas.microsoft.com/office/powerpoint/2010/main" val="196159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OR INVESTMENT PROFESSIONALS ONLY - FRONT COVER">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y, outdoor, nature, water&#10;&#10;Description automatically generated">
            <a:extLst>
              <a:ext uri="{FF2B5EF4-FFF2-40B4-BE49-F238E27FC236}">
                <a16:creationId xmlns:a16="http://schemas.microsoft.com/office/drawing/2014/main" id="{17D66E1A-137D-198C-E77E-95FF480312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853" y="-84722"/>
            <a:ext cx="7609148" cy="6944968"/>
          </a:xfrm>
          <a:prstGeom prst="rect">
            <a:avLst/>
          </a:prstGeom>
        </p:spPr>
      </p:pic>
      <p:pic>
        <p:nvPicPr>
          <p:cNvPr id="56" name="Picture 55" descr="Background pattern&#10;&#10;Description automatically generated">
            <a:extLst>
              <a:ext uri="{FF2B5EF4-FFF2-40B4-BE49-F238E27FC236}">
                <a16:creationId xmlns:a16="http://schemas.microsoft.com/office/drawing/2014/main" id="{5DC66F78-049C-EF4C-AE1A-021C81E248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609" y="-84722"/>
            <a:ext cx="12303609" cy="6930405"/>
          </a:xfrm>
          <a:prstGeom prst="rect">
            <a:avLst/>
          </a:prstGeom>
        </p:spPr>
      </p:pic>
      <p:pic>
        <p:nvPicPr>
          <p:cNvPr id="7" name="Picture 6">
            <a:extLst>
              <a:ext uri="{FF2B5EF4-FFF2-40B4-BE49-F238E27FC236}">
                <a16:creationId xmlns:a16="http://schemas.microsoft.com/office/drawing/2014/main" id="{D1165326-2C7F-4C49-BF04-6DB3F5DB58D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110563" y="5627605"/>
            <a:ext cx="1696576" cy="944684"/>
          </a:xfrm>
          <a:prstGeom prst="rect">
            <a:avLst/>
          </a:prstGeom>
        </p:spPr>
      </p:pic>
      <p:sp>
        <p:nvSpPr>
          <p:cNvPr id="12" name="Title 13">
            <a:extLst>
              <a:ext uri="{FF2B5EF4-FFF2-40B4-BE49-F238E27FC236}">
                <a16:creationId xmlns:a16="http://schemas.microsoft.com/office/drawing/2014/main" id="{9A65F0F4-649E-144E-9467-A82E0B4A98E4}"/>
              </a:ext>
            </a:extLst>
          </p:cNvPr>
          <p:cNvSpPr>
            <a:spLocks noGrp="1"/>
          </p:cNvSpPr>
          <p:nvPr>
            <p:ph type="title"/>
          </p:nvPr>
        </p:nvSpPr>
        <p:spPr>
          <a:xfrm>
            <a:off x="353481" y="1083370"/>
            <a:ext cx="4801839" cy="1982155"/>
          </a:xfrm>
          <a:prstGeom prst="rect">
            <a:avLst/>
          </a:prstGeom>
        </p:spPr>
        <p:txBody>
          <a:bodyPr anchor="b">
            <a:normAutofit/>
          </a:bodyPr>
          <a:lstStyle>
            <a:lvl1pPr>
              <a:defRPr sz="3733"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13" name="Text Placeholder 15">
            <a:extLst>
              <a:ext uri="{FF2B5EF4-FFF2-40B4-BE49-F238E27FC236}">
                <a16:creationId xmlns:a16="http://schemas.microsoft.com/office/drawing/2014/main" id="{7F19682D-8FBB-0F4C-B95B-9F7426099644}"/>
              </a:ext>
            </a:extLst>
          </p:cNvPr>
          <p:cNvSpPr>
            <a:spLocks noGrp="1"/>
          </p:cNvSpPr>
          <p:nvPr>
            <p:ph type="body" sz="quarter" idx="12"/>
          </p:nvPr>
        </p:nvSpPr>
        <p:spPr>
          <a:xfrm>
            <a:off x="353481" y="3711023"/>
            <a:ext cx="6313713" cy="1982155"/>
          </a:xfrm>
          <a:prstGeom prst="rect">
            <a:avLst/>
          </a:prstGeom>
        </p:spPr>
        <p:txBody>
          <a:bodyPr numCol="2" spcCol="180000">
            <a:normAutofit/>
          </a:bodyPr>
          <a:lstStyle>
            <a:lvl1pPr>
              <a:buFont typeface="Arial" panose="020B0604020202020204" pitchFamily="34" charset="0"/>
              <a:buNone/>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dirty="0"/>
              <a:t>Click to edit Master text styles</a:t>
            </a:r>
          </a:p>
        </p:txBody>
      </p:sp>
      <p:sp>
        <p:nvSpPr>
          <p:cNvPr id="8" name="object 4">
            <a:extLst>
              <a:ext uri="{FF2B5EF4-FFF2-40B4-BE49-F238E27FC236}">
                <a16:creationId xmlns:a16="http://schemas.microsoft.com/office/drawing/2014/main" id="{1AF570DF-EF2E-824D-A6A3-917BFE170F81}"/>
              </a:ext>
            </a:extLst>
          </p:cNvPr>
          <p:cNvSpPr txBox="1">
            <a:spLocks/>
          </p:cNvSpPr>
          <p:nvPr userDrawn="1"/>
        </p:nvSpPr>
        <p:spPr>
          <a:xfrm>
            <a:off x="353480" y="314763"/>
            <a:ext cx="6817653" cy="123111"/>
          </a:xfrm>
          <a:prstGeom prst="rect">
            <a:avLst/>
          </a:prstGeom>
        </p:spPr>
        <p:txBody>
          <a:bodyPr vert="horz" wrap="square" lIns="0" tIns="0"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701" marR="3080" algn="l"/>
            <a:r>
              <a:rPr lang="en-US" sz="800" b="1" spc="133" baseline="0" dirty="0">
                <a:solidFill>
                  <a:schemeClr val="bg1"/>
                </a:solidFill>
                <a:latin typeface="Open Sans"/>
                <a:cs typeface="Open Sans"/>
              </a:rPr>
              <a:t>FOR INVESTMENT PROFESSIONALS ONLY</a:t>
            </a:r>
          </a:p>
        </p:txBody>
      </p:sp>
    </p:spTree>
    <p:extLst>
      <p:ext uri="{BB962C8B-B14F-4D97-AF65-F5344CB8AC3E}">
        <p14:creationId xmlns:p14="http://schemas.microsoft.com/office/powerpoint/2010/main" val="4048593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73AEFC78-3F13-B241-A700-B2841D20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365" y="-53783"/>
            <a:ext cx="11853333" cy="1202267"/>
          </a:xfrm>
          <a:prstGeom prst="rect">
            <a:avLst/>
          </a:prstGeom>
        </p:spPr>
      </p:pic>
      <p:pic>
        <p:nvPicPr>
          <p:cNvPr id="93" name="Picture 92">
            <a:extLst>
              <a:ext uri="{FF2B5EF4-FFF2-40B4-BE49-F238E27FC236}">
                <a16:creationId xmlns:a16="http://schemas.microsoft.com/office/drawing/2014/main" id="{0878974F-935C-4141-8592-2B2A2FE1B1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2453" y="131947"/>
            <a:ext cx="1416516" cy="796124"/>
          </a:xfrm>
          <a:prstGeom prst="rect">
            <a:avLst/>
          </a:prstGeom>
        </p:spPr>
      </p:pic>
      <p:sp>
        <p:nvSpPr>
          <p:cNvPr id="101" name="object 6">
            <a:extLst>
              <a:ext uri="{FF2B5EF4-FFF2-40B4-BE49-F238E27FC236}">
                <a16:creationId xmlns:a16="http://schemas.microsoft.com/office/drawing/2014/main" id="{E00AD3D9-7192-224A-8E97-BB0AE6A05530}"/>
              </a:ext>
            </a:extLst>
          </p:cNvPr>
          <p:cNvSpPr txBox="1"/>
          <p:nvPr userDrawn="1"/>
        </p:nvSpPr>
        <p:spPr>
          <a:xfrm>
            <a:off x="476248" y="6407070"/>
            <a:ext cx="7462805" cy="164212"/>
          </a:xfrm>
          <a:prstGeom prst="rect">
            <a:avLst/>
          </a:prstGeom>
        </p:spPr>
        <p:txBody>
          <a:bodyPr vert="horz" wrap="square" lIns="0" tIns="0" rIns="0" bIns="0" rtlCol="0">
            <a:spAutoFit/>
          </a:bodyPr>
          <a:lstStyle/>
          <a:p>
            <a:pPr marL="9188" algn="l"/>
            <a:fld id="{5B130018-572C-1E42-9C9B-C9F776662B19}" type="slidenum">
              <a:rPr lang="is-IS" sz="1067" spc="12" smtClean="0">
                <a:solidFill>
                  <a:srgbClr val="2D507B"/>
                </a:solidFill>
                <a:latin typeface="Open Sans Light"/>
                <a:cs typeface="Open Sans Light"/>
              </a:rPr>
              <a:pPr marL="9188" algn="l"/>
              <a:t>‹#›</a:t>
            </a:fld>
            <a:endParaRPr sz="1200" dirty="0">
              <a:solidFill>
                <a:srgbClr val="2D507B"/>
              </a:solidFill>
              <a:latin typeface="Open Sans Light"/>
              <a:cs typeface="Open Sans Light"/>
            </a:endParaRPr>
          </a:p>
        </p:txBody>
      </p:sp>
      <p:sp>
        <p:nvSpPr>
          <p:cNvPr id="6" name="Title 1">
            <a:extLst>
              <a:ext uri="{FF2B5EF4-FFF2-40B4-BE49-F238E27FC236}">
                <a16:creationId xmlns:a16="http://schemas.microsoft.com/office/drawing/2014/main" id="{62659457-CD14-334F-8B47-9F2963FC28C5}"/>
              </a:ext>
            </a:extLst>
          </p:cNvPr>
          <p:cNvSpPr>
            <a:spLocks noGrp="1"/>
          </p:cNvSpPr>
          <p:nvPr>
            <p:ph type="title"/>
          </p:nvPr>
        </p:nvSpPr>
        <p:spPr>
          <a:xfrm>
            <a:off x="949378" y="102009"/>
            <a:ext cx="8971060" cy="890687"/>
          </a:xfrm>
        </p:spPr>
        <p:txBody>
          <a:bodyPr anchor="ctr">
            <a:noAutofit/>
          </a:bodyPr>
          <a:lstStyle>
            <a:lvl1pPr>
              <a:defRPr sz="2933"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3133482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5" name="Picture 4" descr="A picture containing sky, outdoor, nature, water&#10;&#10;Description automatically generated">
            <a:extLst>
              <a:ext uri="{FF2B5EF4-FFF2-40B4-BE49-F238E27FC236}">
                <a16:creationId xmlns:a16="http://schemas.microsoft.com/office/drawing/2014/main" id="{0A2C48FD-B310-5622-08C8-FBA0967AEA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90535" y="-94694"/>
            <a:ext cx="6201465" cy="6944968"/>
          </a:xfrm>
          <a:prstGeom prst="rect">
            <a:avLst/>
          </a:prstGeom>
        </p:spPr>
      </p:pic>
      <p:pic>
        <p:nvPicPr>
          <p:cNvPr id="7" name="Picture 6">
            <a:extLst>
              <a:ext uri="{FF2B5EF4-FFF2-40B4-BE49-F238E27FC236}">
                <a16:creationId xmlns:a16="http://schemas.microsoft.com/office/drawing/2014/main" id="{302F25DE-3227-294B-90C6-04F619DF59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100859"/>
            <a:ext cx="12388157" cy="6951133"/>
          </a:xfrm>
          <a:prstGeom prst="rect">
            <a:avLst/>
          </a:prstGeom>
        </p:spPr>
      </p:pic>
      <p:sp>
        <p:nvSpPr>
          <p:cNvPr id="42" name="Title 13">
            <a:extLst>
              <a:ext uri="{FF2B5EF4-FFF2-40B4-BE49-F238E27FC236}">
                <a16:creationId xmlns:a16="http://schemas.microsoft.com/office/drawing/2014/main" id="{CA6602E4-A3F8-8A45-8BC4-A39107F232E8}"/>
              </a:ext>
            </a:extLst>
          </p:cNvPr>
          <p:cNvSpPr>
            <a:spLocks noGrp="1"/>
          </p:cNvSpPr>
          <p:nvPr>
            <p:ph type="title"/>
          </p:nvPr>
        </p:nvSpPr>
        <p:spPr>
          <a:xfrm>
            <a:off x="471225" y="2431228"/>
            <a:ext cx="6927009" cy="1982155"/>
          </a:xfrm>
          <a:prstGeom prst="rect">
            <a:avLst/>
          </a:prstGeom>
        </p:spPr>
        <p:txBody>
          <a:bodyPr anchor="ctr">
            <a:normAutofit/>
          </a:bodyPr>
          <a:lstStyle>
            <a:lvl1pPr>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070507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in Body - Slide">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73AEFC78-3F13-B241-A700-B2841D20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365" y="-53783"/>
            <a:ext cx="11853333" cy="1202267"/>
          </a:xfrm>
          <a:prstGeom prst="rect">
            <a:avLst/>
          </a:prstGeom>
        </p:spPr>
      </p:pic>
      <p:pic>
        <p:nvPicPr>
          <p:cNvPr id="93" name="Picture 92">
            <a:extLst>
              <a:ext uri="{FF2B5EF4-FFF2-40B4-BE49-F238E27FC236}">
                <a16:creationId xmlns:a16="http://schemas.microsoft.com/office/drawing/2014/main" id="{0878974F-935C-4141-8592-2B2A2FE1B1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82453" y="134734"/>
            <a:ext cx="1416516" cy="790550"/>
          </a:xfrm>
          <a:prstGeom prst="rect">
            <a:avLst/>
          </a:prstGeom>
        </p:spPr>
      </p:pic>
      <p:sp>
        <p:nvSpPr>
          <p:cNvPr id="101" name="object 6">
            <a:extLst>
              <a:ext uri="{FF2B5EF4-FFF2-40B4-BE49-F238E27FC236}">
                <a16:creationId xmlns:a16="http://schemas.microsoft.com/office/drawing/2014/main" id="{E00AD3D9-7192-224A-8E97-BB0AE6A05530}"/>
              </a:ext>
            </a:extLst>
          </p:cNvPr>
          <p:cNvSpPr txBox="1"/>
          <p:nvPr userDrawn="1"/>
        </p:nvSpPr>
        <p:spPr>
          <a:xfrm>
            <a:off x="300038" y="6396926"/>
            <a:ext cx="7462805" cy="164212"/>
          </a:xfrm>
          <a:prstGeom prst="rect">
            <a:avLst/>
          </a:prstGeom>
        </p:spPr>
        <p:txBody>
          <a:bodyPr vert="horz" wrap="square" lIns="0" tIns="0" rIns="0" bIns="0" rtlCol="0">
            <a:spAutoFit/>
          </a:bodyPr>
          <a:lstStyle/>
          <a:p>
            <a:pPr marL="9188" algn="l"/>
            <a:fld id="{5B130018-572C-1E42-9C9B-C9F776662B19}" type="slidenum">
              <a:rPr lang="is-IS" sz="1067" spc="12" smtClean="0">
                <a:solidFill>
                  <a:srgbClr val="2D507B"/>
                </a:solidFill>
                <a:latin typeface="Open Sans Light"/>
                <a:cs typeface="Open Sans Light"/>
              </a:rPr>
              <a:pPr marL="9188" algn="l"/>
              <a:t>‹#›</a:t>
            </a:fld>
            <a:endParaRPr sz="1200" dirty="0">
              <a:solidFill>
                <a:srgbClr val="2D507B"/>
              </a:solidFill>
              <a:latin typeface="Open Sans Light"/>
              <a:cs typeface="Open Sans Light"/>
            </a:endParaRPr>
          </a:p>
        </p:txBody>
      </p:sp>
      <p:sp>
        <p:nvSpPr>
          <p:cNvPr id="6" name="Title 1">
            <a:extLst>
              <a:ext uri="{FF2B5EF4-FFF2-40B4-BE49-F238E27FC236}">
                <a16:creationId xmlns:a16="http://schemas.microsoft.com/office/drawing/2014/main" id="{62659457-CD14-334F-8B47-9F2963FC28C5}"/>
              </a:ext>
            </a:extLst>
          </p:cNvPr>
          <p:cNvSpPr>
            <a:spLocks noGrp="1"/>
          </p:cNvSpPr>
          <p:nvPr>
            <p:ph type="title"/>
          </p:nvPr>
        </p:nvSpPr>
        <p:spPr>
          <a:xfrm>
            <a:off x="949378" y="102009"/>
            <a:ext cx="8971060" cy="890687"/>
          </a:xfrm>
          <a:prstGeom prst="rect">
            <a:avLst/>
          </a:prstGeom>
        </p:spPr>
        <p:txBody>
          <a:bodyPr anchor="ctr">
            <a:noAutofit/>
          </a:bodyPr>
          <a:lstStyle>
            <a:lvl1pPr>
              <a:defRPr sz="2933"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85C7D7B-8E2B-8820-B55A-3E231A62EBCD}"/>
              </a:ext>
            </a:extLst>
          </p:cNvPr>
          <p:cNvSpPr>
            <a:spLocks noGrp="1"/>
          </p:cNvSpPr>
          <p:nvPr>
            <p:ph type="body" sz="quarter" idx="10"/>
          </p:nvPr>
        </p:nvSpPr>
        <p:spPr>
          <a:xfrm>
            <a:off x="961291" y="1312863"/>
            <a:ext cx="10930671" cy="5248275"/>
          </a:xfrm>
          <a:prstGeom prst="rect">
            <a:avLst/>
          </a:prstGeom>
        </p:spPr>
        <p:txBody>
          <a:bodyPr/>
          <a:lstStyle>
            <a:lvl1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8871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7A8379-62E7-BF86-22BD-90DA3DACFAE4}"/>
              </a:ext>
            </a:extLst>
          </p:cNvPr>
          <p:cNvSpPr>
            <a:spLocks noGrp="1"/>
          </p:cNvSpPr>
          <p:nvPr>
            <p:ph type="dt" sz="half" idx="10"/>
          </p:nvPr>
        </p:nvSpPr>
        <p:spPr/>
        <p:txBody>
          <a:bodyPr/>
          <a:lstStyle/>
          <a:p>
            <a:pPr lvl="0"/>
            <a:fld id="{580BA932-96A5-464A-912A-4E0B0D8ADF6E}" type="datetime1">
              <a:rPr lang="en-GB" smtClean="0"/>
              <a:pPr lvl="0"/>
              <a:t>20/10/2022</a:t>
            </a:fld>
            <a:endParaRPr lang="en-GB"/>
          </a:p>
        </p:txBody>
      </p:sp>
      <p:sp>
        <p:nvSpPr>
          <p:cNvPr id="3" name="Footer Placeholder 2">
            <a:extLst>
              <a:ext uri="{FF2B5EF4-FFF2-40B4-BE49-F238E27FC236}">
                <a16:creationId xmlns:a16="http://schemas.microsoft.com/office/drawing/2014/main" id="{7ED0B15C-7685-B2CA-21BC-90348DB1719E}"/>
              </a:ext>
            </a:extLst>
          </p:cNvPr>
          <p:cNvSpPr>
            <a:spLocks noGrp="1"/>
          </p:cNvSpPr>
          <p:nvPr>
            <p:ph type="ftr" sz="quarter" idx="11"/>
          </p:nvPr>
        </p:nvSpPr>
        <p:spPr/>
        <p:txBody>
          <a:bodyPr/>
          <a:lstStyle/>
          <a:p>
            <a:pPr lvl="0"/>
            <a:endParaRPr lang="en-GB"/>
          </a:p>
        </p:txBody>
      </p:sp>
      <p:sp>
        <p:nvSpPr>
          <p:cNvPr id="4" name="Slide Number Placeholder 3">
            <a:extLst>
              <a:ext uri="{FF2B5EF4-FFF2-40B4-BE49-F238E27FC236}">
                <a16:creationId xmlns:a16="http://schemas.microsoft.com/office/drawing/2014/main" id="{30FDB17B-6391-CE3C-496D-B8E28154DCB1}"/>
              </a:ext>
            </a:extLst>
          </p:cNvPr>
          <p:cNvSpPr>
            <a:spLocks noGrp="1"/>
          </p:cNvSpPr>
          <p:nvPr>
            <p:ph type="sldNum" sz="quarter" idx="12"/>
          </p:nvPr>
        </p:nvSpPr>
        <p:spPr/>
        <p:txBody>
          <a:bodyPr/>
          <a:lstStyle/>
          <a:p>
            <a:pPr lvl="0"/>
            <a:fld id="{252BF0DA-D609-4DBF-A184-892EF74B2E36}" type="slidenum">
              <a:t>‹#›</a:t>
            </a:fld>
            <a:endParaRPr lang="en-GB"/>
          </a:p>
        </p:txBody>
      </p:sp>
    </p:spTree>
    <p:extLst>
      <p:ext uri="{BB962C8B-B14F-4D97-AF65-F5344CB8AC3E}">
        <p14:creationId xmlns:p14="http://schemas.microsoft.com/office/powerpoint/2010/main" val="250823426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3096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077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5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1F6E-BF16-336A-FAE5-242613EF7CC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C2E1E8-2CF2-0D51-40A3-49AECD299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F1DD8F-38BE-7AFA-F3E0-1CD87DBCC3B4}"/>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9AB9C6F7-8495-AFC1-3662-78E64A135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E0BE2-3A13-3053-3F2F-C64771AD2D95}"/>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37388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74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862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139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340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5891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6806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190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710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1BC71A-FC05-4D27-BF58-24206DCDD09B}" type="slidenum">
              <a:rPr lang="en-US"/>
              <a:pPr>
                <a:defRPr/>
              </a:pPr>
              <a:t>‹#›</a:t>
            </a:fld>
            <a:endParaRPr lang="en-US"/>
          </a:p>
        </p:txBody>
      </p:sp>
    </p:spTree>
    <p:extLst>
      <p:ext uri="{BB962C8B-B14F-4D97-AF65-F5344CB8AC3E}">
        <p14:creationId xmlns:p14="http://schemas.microsoft.com/office/powerpoint/2010/main" val="3459905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023B4E4-F5C2-4F83-AB4F-1D19D2F7AB9E}" type="slidenum">
              <a:rPr lang="en-US"/>
              <a:pPr>
                <a:defRPr/>
              </a:pPr>
              <a:t>‹#›</a:t>
            </a:fld>
            <a:endParaRPr lang="en-US"/>
          </a:p>
        </p:txBody>
      </p:sp>
    </p:spTree>
    <p:extLst>
      <p:ext uri="{BB962C8B-B14F-4D97-AF65-F5344CB8AC3E}">
        <p14:creationId xmlns:p14="http://schemas.microsoft.com/office/powerpoint/2010/main" val="181709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777B-6438-A867-D551-A4C338C66E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62F334-2077-F0E4-7961-F69A253CDDE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A22A36D-FFB6-CCDB-598E-562E3BF8EE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697205-51DB-3DB9-102B-E6E413528A60}"/>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6" name="Footer Placeholder 5">
            <a:extLst>
              <a:ext uri="{FF2B5EF4-FFF2-40B4-BE49-F238E27FC236}">
                <a16:creationId xmlns:a16="http://schemas.microsoft.com/office/drawing/2014/main" id="{45B927D1-C60B-9402-2F0F-DC87CFB4D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F428D-6C87-AC4B-9F9A-54A3A5C871E3}"/>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23017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A8EEAE7-02C5-4625-89E4-C7B8652B9B67}" type="slidenum">
              <a:rPr lang="en-US"/>
              <a:pPr>
                <a:defRPr/>
              </a:pPr>
              <a:t>‹#›</a:t>
            </a:fld>
            <a:endParaRPr lang="en-US"/>
          </a:p>
        </p:txBody>
      </p:sp>
    </p:spTree>
    <p:extLst>
      <p:ext uri="{BB962C8B-B14F-4D97-AF65-F5344CB8AC3E}">
        <p14:creationId xmlns:p14="http://schemas.microsoft.com/office/powerpoint/2010/main" val="2439435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4417" y="1196976"/>
            <a:ext cx="53848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12417" y="1196976"/>
            <a:ext cx="53848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DC5E88-D36C-4777-B1E9-E23B17122460}" type="slidenum">
              <a:rPr lang="en-US"/>
              <a:pPr>
                <a:defRPr/>
              </a:pPr>
              <a:t>‹#›</a:t>
            </a:fld>
            <a:endParaRPr lang="en-US"/>
          </a:p>
        </p:txBody>
      </p:sp>
    </p:spTree>
    <p:extLst>
      <p:ext uri="{BB962C8B-B14F-4D97-AF65-F5344CB8AC3E}">
        <p14:creationId xmlns:p14="http://schemas.microsoft.com/office/powerpoint/2010/main" val="3995039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B99F4F0-DBB3-4B3C-9016-FE26F09E8624}" type="slidenum">
              <a:rPr lang="en-US"/>
              <a:pPr>
                <a:defRPr/>
              </a:pPr>
              <a:t>‹#›</a:t>
            </a:fld>
            <a:endParaRPr lang="en-US"/>
          </a:p>
        </p:txBody>
      </p:sp>
    </p:spTree>
    <p:extLst>
      <p:ext uri="{BB962C8B-B14F-4D97-AF65-F5344CB8AC3E}">
        <p14:creationId xmlns:p14="http://schemas.microsoft.com/office/powerpoint/2010/main" val="4267463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F570738-5F1C-482D-A813-CCC6B8E3812B}" type="slidenum">
              <a:rPr lang="en-US"/>
              <a:pPr>
                <a:defRPr/>
              </a:pPr>
              <a:t>‹#›</a:t>
            </a:fld>
            <a:endParaRPr lang="en-US"/>
          </a:p>
        </p:txBody>
      </p:sp>
    </p:spTree>
    <p:extLst>
      <p:ext uri="{BB962C8B-B14F-4D97-AF65-F5344CB8AC3E}">
        <p14:creationId xmlns:p14="http://schemas.microsoft.com/office/powerpoint/2010/main" val="2763926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5A68080-D9BC-4455-B981-D19FA93D81FC}" type="slidenum">
              <a:rPr lang="en-US"/>
              <a:pPr>
                <a:defRPr/>
              </a:pPr>
              <a:t>‹#›</a:t>
            </a:fld>
            <a:endParaRPr lang="en-US"/>
          </a:p>
        </p:txBody>
      </p:sp>
    </p:spTree>
    <p:extLst>
      <p:ext uri="{BB962C8B-B14F-4D97-AF65-F5344CB8AC3E}">
        <p14:creationId xmlns:p14="http://schemas.microsoft.com/office/powerpoint/2010/main" val="1072485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2B89A4E-80A5-439C-89E2-C3B9E9AEC78D}" type="slidenum">
              <a:rPr lang="en-US"/>
              <a:pPr>
                <a:defRPr/>
              </a:pPr>
              <a:t>‹#›</a:t>
            </a:fld>
            <a:endParaRPr lang="en-US"/>
          </a:p>
        </p:txBody>
      </p:sp>
    </p:spTree>
    <p:extLst>
      <p:ext uri="{BB962C8B-B14F-4D97-AF65-F5344CB8AC3E}">
        <p14:creationId xmlns:p14="http://schemas.microsoft.com/office/powerpoint/2010/main" val="1497832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ED8762C-0EBA-44F2-9B96-721D6E2BBDE1}" type="slidenum">
              <a:rPr lang="en-US"/>
              <a:pPr>
                <a:defRPr/>
              </a:pPr>
              <a:t>‹#›</a:t>
            </a:fld>
            <a:endParaRPr lang="en-US"/>
          </a:p>
        </p:txBody>
      </p:sp>
    </p:spTree>
    <p:extLst>
      <p:ext uri="{BB962C8B-B14F-4D97-AF65-F5344CB8AC3E}">
        <p14:creationId xmlns:p14="http://schemas.microsoft.com/office/powerpoint/2010/main" val="41313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9B9EE1F-EB73-4744-81E5-4BD486284FB5}" type="slidenum">
              <a:rPr lang="en-US"/>
              <a:pPr>
                <a:defRPr/>
              </a:pPr>
              <a:t>‹#›</a:t>
            </a:fld>
            <a:endParaRPr lang="en-US"/>
          </a:p>
        </p:txBody>
      </p:sp>
    </p:spTree>
    <p:extLst>
      <p:ext uri="{BB962C8B-B14F-4D97-AF65-F5344CB8AC3E}">
        <p14:creationId xmlns:p14="http://schemas.microsoft.com/office/powerpoint/2010/main" val="1610278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0734" y="0"/>
            <a:ext cx="2766484" cy="60213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27051" y="0"/>
            <a:ext cx="8100483" cy="6021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4C4520-E0FD-4458-BA3E-C3C73F9EEC73}" type="slidenum">
              <a:rPr lang="en-US"/>
              <a:pPr>
                <a:defRPr/>
              </a:pPr>
              <a:t>‹#›</a:t>
            </a:fld>
            <a:endParaRPr lang="en-US"/>
          </a:p>
        </p:txBody>
      </p:sp>
    </p:spTree>
    <p:extLst>
      <p:ext uri="{BB962C8B-B14F-4D97-AF65-F5344CB8AC3E}">
        <p14:creationId xmlns:p14="http://schemas.microsoft.com/office/powerpoint/2010/main" val="1092811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495343" y="2986701"/>
            <a:ext cx="8391631" cy="1470025"/>
          </a:xfrm>
        </p:spPr>
        <p:txBody>
          <a:bodyPr anchor="t">
            <a:noAutofit/>
          </a:bodyPr>
          <a:lstStyle>
            <a:lvl1pPr algn="l">
              <a:lnSpc>
                <a:spcPts val="5467"/>
              </a:lnSpc>
              <a:defRPr sz="5333">
                <a:solidFill>
                  <a:srgbClr val="D6D2C4"/>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495343" y="4661132"/>
            <a:ext cx="8391631" cy="1752600"/>
          </a:xfrm>
        </p:spPr>
        <p:txBody>
          <a:bodyPr anchor="t"/>
          <a:lstStyle>
            <a:lvl1pPr marL="0" indent="0" algn="l">
              <a:buNone/>
              <a:defRPr>
                <a:solidFill>
                  <a:srgbClr val="D6D2C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endParaRPr lang="en-US" dirty="0"/>
          </a:p>
        </p:txBody>
      </p:sp>
      <p:pic>
        <p:nvPicPr>
          <p:cNvPr id="7" name="Picture 6" descr="LOGO.png"/>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5" y="1"/>
            <a:ext cx="5208595" cy="3139676"/>
          </a:xfrm>
          <a:prstGeom prst="rect">
            <a:avLst/>
          </a:prstGeom>
        </p:spPr>
      </p:pic>
    </p:spTree>
    <p:extLst>
      <p:ext uri="{BB962C8B-B14F-4D97-AF65-F5344CB8AC3E}">
        <p14:creationId xmlns:p14="http://schemas.microsoft.com/office/powerpoint/2010/main" val="60563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030F-8D87-175F-E896-6CF9DC1B675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E63712-6F4F-73B3-668D-7DB5E997B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4F038E3-4B07-6227-EA27-C45CFE224E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844C2B-508B-5A5C-51B5-6207D8334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F39674-891B-D6B9-8AE4-782E224AE1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A76E12F-9C60-8FC2-1B80-046C624080F0}"/>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8" name="Footer Placeholder 7">
            <a:extLst>
              <a:ext uri="{FF2B5EF4-FFF2-40B4-BE49-F238E27FC236}">
                <a16:creationId xmlns:a16="http://schemas.microsoft.com/office/drawing/2014/main" id="{0BCBF244-7708-5B3F-A11C-09C3C85845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779C64-A2B6-2EAC-7BA2-C361847AF6BB}"/>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256765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DBE2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p:nvPr>
        </p:nvSpPr>
        <p:spPr>
          <a:xfrm>
            <a:off x="494405" y="2669259"/>
            <a:ext cx="7765107" cy="3695787"/>
          </a:xfrm>
        </p:spPr>
        <p:txBody>
          <a:bodyPr anchor="ctr" anchorCtr="0">
            <a:noAutofit/>
          </a:bodyPr>
          <a:lstStyle>
            <a:lvl1pPr>
              <a:lnSpc>
                <a:spcPts val="6533"/>
              </a:lnSpc>
              <a:defRPr sz="6400" b="1" i="0">
                <a:solidFill>
                  <a:schemeClr val="accent3"/>
                </a:solidFill>
                <a:latin typeface="Arial"/>
                <a:cs typeface="Arial"/>
              </a:defRPr>
            </a:lvl1pPr>
          </a:lstStyle>
          <a:p>
            <a:r>
              <a:rPr lang="en-GB" dirty="0"/>
              <a:t>Click to edit Master title style</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6" y="0"/>
            <a:ext cx="5208592" cy="3139675"/>
          </a:xfrm>
          <a:prstGeom prst="rect">
            <a:avLst/>
          </a:prstGeom>
        </p:spPr>
      </p:pic>
    </p:spTree>
    <p:extLst>
      <p:ext uri="{BB962C8B-B14F-4D97-AF65-F5344CB8AC3E}">
        <p14:creationId xmlns:p14="http://schemas.microsoft.com/office/powerpoint/2010/main" val="2661494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D9E1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sp>
        <p:nvSpPr>
          <p:cNvPr id="10" name="Title 1"/>
          <p:cNvSpPr>
            <a:spLocks noGrp="1"/>
          </p:cNvSpPr>
          <p:nvPr>
            <p:ph type="ctrTitle"/>
          </p:nvPr>
        </p:nvSpPr>
        <p:spPr>
          <a:xfrm>
            <a:off x="494405" y="2669259"/>
            <a:ext cx="7765107" cy="3695787"/>
          </a:xfrm>
        </p:spPr>
        <p:txBody>
          <a:bodyPr anchor="ctr" anchorCtr="0">
            <a:noAutofit/>
          </a:bodyPr>
          <a:lstStyle>
            <a:lvl1pPr>
              <a:lnSpc>
                <a:spcPts val="6533"/>
              </a:lnSpc>
              <a:defRPr sz="6400" b="1" i="0">
                <a:solidFill>
                  <a:srgbClr val="708573"/>
                </a:solidFill>
                <a:latin typeface="Arial"/>
                <a:cs typeface="Arial"/>
              </a:defRPr>
            </a:lvl1pPr>
          </a:lstStyle>
          <a:p>
            <a:r>
              <a:rPr lang="en-GB" dirty="0"/>
              <a:t>Click to edit Master 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6" y="0"/>
            <a:ext cx="5208592" cy="3139675"/>
          </a:xfrm>
          <a:prstGeom prst="rect">
            <a:avLst/>
          </a:prstGeom>
        </p:spPr>
      </p:pic>
    </p:spTree>
    <p:extLst>
      <p:ext uri="{BB962C8B-B14F-4D97-AF65-F5344CB8AC3E}">
        <p14:creationId xmlns:p14="http://schemas.microsoft.com/office/powerpoint/2010/main" val="529107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D7D2C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3"/>
            <a:ext cx="3016079" cy="6534579"/>
          </a:xfrm>
          <a:prstGeom prst="rect">
            <a:avLst/>
          </a:prstGeom>
        </p:spPr>
      </p:pic>
      <p:sp>
        <p:nvSpPr>
          <p:cNvPr id="10" name="Title 1"/>
          <p:cNvSpPr>
            <a:spLocks noGrp="1"/>
          </p:cNvSpPr>
          <p:nvPr>
            <p:ph type="ctrTitle"/>
          </p:nvPr>
        </p:nvSpPr>
        <p:spPr>
          <a:xfrm>
            <a:off x="494405" y="2669259"/>
            <a:ext cx="7765107" cy="3695787"/>
          </a:xfrm>
        </p:spPr>
        <p:txBody>
          <a:bodyPr anchor="ctr" anchorCtr="0">
            <a:noAutofit/>
          </a:bodyPr>
          <a:lstStyle>
            <a:lvl1pPr>
              <a:lnSpc>
                <a:spcPts val="6533"/>
              </a:lnSpc>
              <a:defRPr sz="6400" b="1" i="0">
                <a:solidFill>
                  <a:srgbClr val="AC9F3C"/>
                </a:solidFill>
                <a:latin typeface="Arial"/>
                <a:cs typeface="Arial"/>
              </a:defRPr>
            </a:lvl1pPr>
          </a:lstStyle>
          <a:p>
            <a:r>
              <a:rPr lang="en-GB" dirty="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6" y="0"/>
            <a:ext cx="5208592" cy="3139675"/>
          </a:xfrm>
          <a:prstGeom prst="rect">
            <a:avLst/>
          </a:prstGeom>
        </p:spPr>
      </p:pic>
    </p:spTree>
    <p:extLst>
      <p:ext uri="{BB962C8B-B14F-4D97-AF65-F5344CB8AC3E}">
        <p14:creationId xmlns:p14="http://schemas.microsoft.com/office/powerpoint/2010/main" val="1151679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DBCD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3"/>
            <a:ext cx="3016079" cy="6534579"/>
          </a:xfrm>
          <a:prstGeom prst="rect">
            <a:avLst/>
          </a:prstGeom>
        </p:spPr>
      </p:pic>
      <p:sp>
        <p:nvSpPr>
          <p:cNvPr id="10" name="Title 1"/>
          <p:cNvSpPr>
            <a:spLocks noGrp="1"/>
          </p:cNvSpPr>
          <p:nvPr>
            <p:ph type="ctrTitle"/>
          </p:nvPr>
        </p:nvSpPr>
        <p:spPr>
          <a:xfrm>
            <a:off x="494405" y="2669259"/>
            <a:ext cx="7765107" cy="3695787"/>
          </a:xfrm>
        </p:spPr>
        <p:txBody>
          <a:bodyPr anchor="ctr" anchorCtr="0">
            <a:noAutofit/>
          </a:bodyPr>
          <a:lstStyle>
            <a:lvl1pPr>
              <a:lnSpc>
                <a:spcPts val="6533"/>
              </a:lnSpc>
              <a:defRPr sz="6400" b="1" i="0">
                <a:solidFill>
                  <a:srgbClr val="6A2C3E"/>
                </a:solidFill>
                <a:latin typeface="Arial"/>
                <a:cs typeface="Arial"/>
              </a:defRPr>
            </a:lvl1pPr>
          </a:lstStyle>
          <a:p>
            <a:r>
              <a:rPr lang="en-GB" dirty="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6" y="0"/>
            <a:ext cx="5208592" cy="3139675"/>
          </a:xfrm>
          <a:prstGeom prst="rect">
            <a:avLst/>
          </a:prstGeom>
        </p:spPr>
      </p:pic>
    </p:spTree>
    <p:extLst>
      <p:ext uri="{BB962C8B-B14F-4D97-AF65-F5344CB8AC3E}">
        <p14:creationId xmlns:p14="http://schemas.microsoft.com/office/powerpoint/2010/main" val="1689794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DBC8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EFD19F"/>
              </a:solidFill>
            </a:endParaRP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0937" b="38566"/>
          <a:stretch/>
        </p:blipFill>
        <p:spPr>
          <a:xfrm>
            <a:off x="9175922" y="323423"/>
            <a:ext cx="3016079" cy="6534579"/>
          </a:xfrm>
          <a:prstGeom prst="rect">
            <a:avLst/>
          </a:prstGeom>
        </p:spPr>
      </p:pic>
      <p:sp>
        <p:nvSpPr>
          <p:cNvPr id="10" name="Title 1"/>
          <p:cNvSpPr>
            <a:spLocks noGrp="1"/>
          </p:cNvSpPr>
          <p:nvPr>
            <p:ph type="ctrTitle"/>
          </p:nvPr>
        </p:nvSpPr>
        <p:spPr>
          <a:xfrm>
            <a:off x="494405" y="2669259"/>
            <a:ext cx="7765107" cy="3695787"/>
          </a:xfrm>
        </p:spPr>
        <p:txBody>
          <a:bodyPr anchor="ctr" anchorCtr="0">
            <a:noAutofit/>
          </a:bodyPr>
          <a:lstStyle>
            <a:lvl1pPr>
              <a:lnSpc>
                <a:spcPts val="6533"/>
              </a:lnSpc>
              <a:defRPr sz="6400" b="1" i="0">
                <a:solidFill>
                  <a:srgbClr val="9E5330"/>
                </a:solidFill>
                <a:latin typeface="Arial"/>
                <a:cs typeface="Arial"/>
              </a:defRPr>
            </a:lvl1pPr>
          </a:lstStyle>
          <a:p>
            <a:r>
              <a:rPr lang="en-GB" dirty="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7276" y="0"/>
            <a:ext cx="5208592" cy="3139675"/>
          </a:xfrm>
          <a:prstGeom prst="rect">
            <a:avLst/>
          </a:prstGeom>
        </p:spPr>
      </p:pic>
    </p:spTree>
    <p:extLst>
      <p:ext uri="{BB962C8B-B14F-4D97-AF65-F5344CB8AC3E}">
        <p14:creationId xmlns:p14="http://schemas.microsoft.com/office/powerpoint/2010/main" val="3069439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Small Bullet Slide">
    <p:spTree>
      <p:nvGrpSpPr>
        <p:cNvPr id="1" name=""/>
        <p:cNvGrpSpPr/>
        <p:nvPr/>
      </p:nvGrpSpPr>
      <p:grpSpPr>
        <a:xfrm>
          <a:off x="0" y="0"/>
          <a:ext cx="0" cy="0"/>
          <a:chOff x="0" y="0"/>
          <a:chExt cx="0" cy="0"/>
        </a:xfrm>
      </p:grpSpPr>
      <p:pic>
        <p:nvPicPr>
          <p:cNvPr id="11" name="Picture 10" descr="LOGO.png"/>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sp>
        <p:nvSpPr>
          <p:cNvPr id="2" name="Title 1"/>
          <p:cNvSpPr>
            <a:spLocks noGrp="1"/>
          </p:cNvSpPr>
          <p:nvPr>
            <p:ph type="title"/>
          </p:nvPr>
        </p:nvSpPr>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609600" y="1426667"/>
            <a:ext cx="10972800" cy="41058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A775679-17A2-E642-9A10-5D3B30303E6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710E1-DDFD-2540-B4DF-F972D072F995}" type="slidenum">
              <a:rPr lang="en-US" smtClean="0"/>
              <a:t>‹#›</a:t>
            </a:fld>
            <a:endParaRPr lang="en-US"/>
          </a:p>
        </p:txBody>
      </p:sp>
      <p:sp>
        <p:nvSpPr>
          <p:cNvPr id="9" name="Rectangle 8"/>
          <p:cNvSpPr/>
          <p:nvPr userDrawn="1"/>
        </p:nvSpPr>
        <p:spPr>
          <a:xfrm>
            <a:off x="0" y="5695518"/>
            <a:ext cx="12192000" cy="1162481"/>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strap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1913" y="6463297"/>
            <a:ext cx="2360851" cy="12201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3827" y="5696147"/>
            <a:ext cx="2686480" cy="1166700"/>
          </a:xfrm>
          <a:prstGeom prst="rect">
            <a:avLst/>
          </a:prstGeom>
        </p:spPr>
      </p:pic>
    </p:spTree>
    <p:extLst>
      <p:ext uri="{BB962C8B-B14F-4D97-AF65-F5344CB8AC3E}">
        <p14:creationId xmlns:p14="http://schemas.microsoft.com/office/powerpoint/2010/main" val="73305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Large Bullet Slide">
    <p:spTree>
      <p:nvGrpSpPr>
        <p:cNvPr id="1" name=""/>
        <p:cNvGrpSpPr/>
        <p:nvPr/>
      </p:nvGrpSpPr>
      <p:grpSpPr>
        <a:xfrm>
          <a:off x="0" y="0"/>
          <a:ext cx="0" cy="0"/>
          <a:chOff x="0" y="0"/>
          <a:chExt cx="0" cy="0"/>
        </a:xfrm>
      </p:grpSpPr>
      <p:pic>
        <p:nvPicPr>
          <p:cNvPr id="12" name="Picture 11" descr="LOGO.png"/>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sp>
        <p:nvSpPr>
          <p:cNvPr id="2" name="Title 1"/>
          <p:cNvSpPr>
            <a:spLocks noGrp="1"/>
          </p:cNvSpPr>
          <p:nvPr>
            <p:ph type="title"/>
          </p:nvPr>
        </p:nvSpPr>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609600" y="1426667"/>
            <a:ext cx="10972800" cy="4105863"/>
          </a:xfrm>
        </p:spPr>
        <p:txBody>
          <a:bodyPr>
            <a:normAutofit/>
          </a:bodyPr>
          <a:lstStyle>
            <a:lvl1pPr>
              <a:defRPr sz="4267"/>
            </a:lvl1pPr>
            <a:lvl2pPr>
              <a:defRPr sz="3467"/>
            </a:lvl2pPr>
          </a:lstStyle>
          <a:p>
            <a:pPr lvl="0"/>
            <a:r>
              <a:rPr lang="en-GB" dirty="0"/>
              <a:t>Click to edit Master text styles</a:t>
            </a:r>
          </a:p>
          <a:p>
            <a:pPr lvl="1"/>
            <a:r>
              <a:rPr lang="en-GB" dirty="0"/>
              <a:t>Second level</a:t>
            </a:r>
          </a:p>
        </p:txBody>
      </p:sp>
      <p:sp>
        <p:nvSpPr>
          <p:cNvPr id="4" name="Date Placeholder 3"/>
          <p:cNvSpPr>
            <a:spLocks noGrp="1"/>
          </p:cNvSpPr>
          <p:nvPr>
            <p:ph type="dt" sz="half" idx="10"/>
          </p:nvPr>
        </p:nvSpPr>
        <p:spPr/>
        <p:txBody>
          <a:bodyPr/>
          <a:lstStyle/>
          <a:p>
            <a:fld id="{9A775679-17A2-E642-9A10-5D3B30303E6D}"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710E1-DDFD-2540-B4DF-F972D072F995}" type="slidenum">
              <a:rPr lang="en-US" smtClean="0"/>
              <a:t>‹#›</a:t>
            </a:fld>
            <a:endParaRPr lang="en-US"/>
          </a:p>
        </p:txBody>
      </p:sp>
      <p:sp>
        <p:nvSpPr>
          <p:cNvPr id="10" name="Rectangle 9"/>
          <p:cNvSpPr/>
          <p:nvPr userDrawn="1"/>
        </p:nvSpPr>
        <p:spPr>
          <a:xfrm>
            <a:off x="0" y="5695518"/>
            <a:ext cx="12192000" cy="1162481"/>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4" name="Picture 13" descr="strap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1913" y="6463297"/>
            <a:ext cx="2360851" cy="122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3827" y="5696147"/>
            <a:ext cx="2686480" cy="1166700"/>
          </a:xfrm>
          <a:prstGeom prst="rect">
            <a:avLst/>
          </a:prstGeom>
        </p:spPr>
      </p:pic>
    </p:spTree>
    <p:extLst>
      <p:ext uri="{BB962C8B-B14F-4D97-AF65-F5344CB8AC3E}">
        <p14:creationId xmlns:p14="http://schemas.microsoft.com/office/powerpoint/2010/main" val="2052679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lumn Slide">
    <p:spTree>
      <p:nvGrpSpPr>
        <p:cNvPr id="1" name=""/>
        <p:cNvGrpSpPr/>
        <p:nvPr/>
      </p:nvGrpSpPr>
      <p:grpSpPr>
        <a:xfrm>
          <a:off x="0" y="0"/>
          <a:ext cx="0" cy="0"/>
          <a:chOff x="0" y="0"/>
          <a:chExt cx="0" cy="0"/>
        </a:xfrm>
      </p:grpSpPr>
      <p:pic>
        <p:nvPicPr>
          <p:cNvPr id="13" name="Picture 12" descr="LOGO.png"/>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50937" b="38566"/>
          <a:stretch/>
        </p:blipFill>
        <p:spPr>
          <a:xfrm>
            <a:off x="9175922" y="323421"/>
            <a:ext cx="3016079" cy="6534579"/>
          </a:xfrm>
          <a:prstGeom prst="rect">
            <a:avLst/>
          </a:prstGeom>
        </p:spPr>
      </p:pic>
      <p:sp>
        <p:nvSpPr>
          <p:cNvPr id="2" name="Title 1"/>
          <p:cNvSpPr>
            <a:spLocks noGrp="1"/>
          </p:cNvSpPr>
          <p:nvPr>
            <p:ph type="title"/>
          </p:nvPr>
        </p:nvSpPr>
        <p:spPr/>
        <p:txBody>
          <a:bodyPr/>
          <a:lstStyle>
            <a:lvl1pPr algn="l">
              <a:defRPr/>
            </a:lvl1pPr>
          </a:lstStyle>
          <a:p>
            <a:r>
              <a:rPr lang="en-GB" dirty="0"/>
              <a:t>Click to edit Master title style</a:t>
            </a:r>
            <a:endParaRPr lang="en-US" dirty="0"/>
          </a:p>
        </p:txBody>
      </p:sp>
      <p:sp>
        <p:nvSpPr>
          <p:cNvPr id="3" name="Content Placeholder 2"/>
          <p:cNvSpPr>
            <a:spLocks noGrp="1"/>
          </p:cNvSpPr>
          <p:nvPr>
            <p:ph sz="half" idx="1"/>
          </p:nvPr>
        </p:nvSpPr>
        <p:spPr>
          <a:xfrm>
            <a:off x="609600" y="1600202"/>
            <a:ext cx="5384800" cy="3940337"/>
          </a:xfrm>
        </p:spPr>
        <p:txBody>
          <a:bodyPr>
            <a:normAutofit/>
          </a:bodyPr>
          <a:lstStyle>
            <a:lvl1pPr>
              <a:defRPr sz="2400"/>
            </a:lvl1pPr>
            <a:lvl2pPr>
              <a:defRPr sz="2133"/>
            </a:lvl2pPr>
            <a:lvl3pPr>
              <a:defRPr sz="1867"/>
            </a:lvl3pPr>
            <a:lvl4pPr>
              <a:defRPr sz="2400"/>
            </a:lvl4pPr>
            <a:lvl5pPr>
              <a:defRPr sz="2400"/>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p:txBody>
      </p:sp>
      <p:sp>
        <p:nvSpPr>
          <p:cNvPr id="4" name="Content Placeholder 3"/>
          <p:cNvSpPr>
            <a:spLocks noGrp="1"/>
          </p:cNvSpPr>
          <p:nvPr>
            <p:ph sz="half" idx="2"/>
          </p:nvPr>
        </p:nvSpPr>
        <p:spPr>
          <a:xfrm>
            <a:off x="6197600" y="1600202"/>
            <a:ext cx="5384800" cy="3940337"/>
          </a:xfrm>
        </p:spPr>
        <p:txBody>
          <a:bodyPr>
            <a:normAutofit/>
          </a:bodyPr>
          <a:lstStyle>
            <a:lvl1pPr>
              <a:defRPr sz="2400"/>
            </a:lvl1pPr>
            <a:lvl2pPr>
              <a:defRPr sz="2133"/>
            </a:lvl2pPr>
            <a:lvl3pPr>
              <a:defRPr sz="1867"/>
            </a:lvl3pPr>
            <a:lvl4pPr>
              <a:defRPr sz="2400"/>
            </a:lvl4pPr>
            <a:lvl5pPr>
              <a:defRPr sz="2400"/>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p:txBody>
      </p:sp>
      <p:sp>
        <p:nvSpPr>
          <p:cNvPr id="5" name="Date Placeholder 4"/>
          <p:cNvSpPr>
            <a:spLocks noGrp="1"/>
          </p:cNvSpPr>
          <p:nvPr>
            <p:ph type="dt" sz="half" idx="10"/>
          </p:nvPr>
        </p:nvSpPr>
        <p:spPr/>
        <p:txBody>
          <a:bodyPr/>
          <a:lstStyle/>
          <a:p>
            <a:fld id="{9A775679-17A2-E642-9A10-5D3B30303E6D}"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710E1-DDFD-2540-B4DF-F972D072F995}" type="slidenum">
              <a:rPr lang="en-US" smtClean="0"/>
              <a:t>‹#›</a:t>
            </a:fld>
            <a:endParaRPr lang="en-US"/>
          </a:p>
        </p:txBody>
      </p:sp>
      <p:sp>
        <p:nvSpPr>
          <p:cNvPr id="11" name="Rectangle 10"/>
          <p:cNvSpPr/>
          <p:nvPr userDrawn="1"/>
        </p:nvSpPr>
        <p:spPr>
          <a:xfrm>
            <a:off x="0" y="5695518"/>
            <a:ext cx="12192000" cy="1162481"/>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5" name="Picture 14" descr="strap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1913" y="6463297"/>
            <a:ext cx="2360851" cy="122016"/>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3827" y="5696147"/>
            <a:ext cx="2686480" cy="1166700"/>
          </a:xfrm>
          <a:prstGeom prst="rect">
            <a:avLst/>
          </a:prstGeom>
        </p:spPr>
      </p:pic>
    </p:spTree>
    <p:extLst>
      <p:ext uri="{BB962C8B-B14F-4D97-AF65-F5344CB8AC3E}">
        <p14:creationId xmlns:p14="http://schemas.microsoft.com/office/powerpoint/2010/main" val="212899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6D39-815E-79A4-25F3-68C060CB87A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1F0BEA-D8E8-A6C8-2487-736AB28DDCB2}"/>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4" name="Footer Placeholder 3">
            <a:extLst>
              <a:ext uri="{FF2B5EF4-FFF2-40B4-BE49-F238E27FC236}">
                <a16:creationId xmlns:a16="http://schemas.microsoft.com/office/drawing/2014/main" id="{2A1D298F-C419-93F4-6DA6-8A9019435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3A967F-5777-66F7-FDB0-2B2AA42B9A4A}"/>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311642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41AC6A-BA88-E0DF-94DB-21423F9E501E}"/>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3" name="Footer Placeholder 2">
            <a:extLst>
              <a:ext uri="{FF2B5EF4-FFF2-40B4-BE49-F238E27FC236}">
                <a16:creationId xmlns:a16="http://schemas.microsoft.com/office/drawing/2014/main" id="{A278DAAF-3FEF-4471-C1DB-017E32BB93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352131-20CA-BFA9-4625-2EF1A72B4599}"/>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330840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E1EF-C366-8942-E5F6-97472DD14A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D1CF74-B1FA-4ED1-86A7-C729FF0B0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B656CC-01C6-AA64-8BCE-F02652B9D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F6D4AA-65F1-4645-FFD6-63169D7646E7}"/>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6" name="Footer Placeholder 5">
            <a:extLst>
              <a:ext uri="{FF2B5EF4-FFF2-40B4-BE49-F238E27FC236}">
                <a16:creationId xmlns:a16="http://schemas.microsoft.com/office/drawing/2014/main" id="{03749461-4AAF-EE75-4965-07EE3DBC1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B9594-FE31-164D-4F1C-A969961BF126}"/>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336765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5C34-A3B8-B76D-C3A3-A741CAECD37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51F36F8-56A8-2DBB-61AC-6799EDF94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D76E19-B786-19BB-BDC9-D127E7E1D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9651A8-DE4D-D9FA-9745-77938215C355}"/>
              </a:ext>
            </a:extLst>
          </p:cNvPr>
          <p:cNvSpPr>
            <a:spLocks noGrp="1"/>
          </p:cNvSpPr>
          <p:nvPr>
            <p:ph type="dt" sz="half" idx="10"/>
          </p:nvPr>
        </p:nvSpPr>
        <p:spPr/>
        <p:txBody>
          <a:bodyPr/>
          <a:lstStyle/>
          <a:p>
            <a:fld id="{1D6DE32C-C347-D840-BEEB-587C650FBDA1}" type="datetimeFigureOut">
              <a:rPr lang="en-US" smtClean="0"/>
              <a:t>10/20/2022</a:t>
            </a:fld>
            <a:endParaRPr lang="en-US"/>
          </a:p>
        </p:txBody>
      </p:sp>
      <p:sp>
        <p:nvSpPr>
          <p:cNvPr id="6" name="Footer Placeholder 5">
            <a:extLst>
              <a:ext uri="{FF2B5EF4-FFF2-40B4-BE49-F238E27FC236}">
                <a16:creationId xmlns:a16="http://schemas.microsoft.com/office/drawing/2014/main" id="{0F89AE87-11B9-93C1-F9CA-806C7F2F6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8B969-759A-4DCC-464E-9BAF6D6E9C6F}"/>
              </a:ext>
            </a:extLst>
          </p:cNvPr>
          <p:cNvSpPr>
            <a:spLocks noGrp="1"/>
          </p:cNvSpPr>
          <p:nvPr>
            <p:ph type="sldNum" sz="quarter" idx="12"/>
          </p:nvPr>
        </p:nvSpPr>
        <p:spPr/>
        <p:txBody>
          <a:bodyPr/>
          <a:lstStyle/>
          <a:p>
            <a:fld id="{56C45526-A88A-D844-9610-16271C2F27FD}" type="slidenum">
              <a:rPr lang="en-US" smtClean="0"/>
              <a:t>‹#›</a:t>
            </a:fld>
            <a:endParaRPr lang="en-US"/>
          </a:p>
        </p:txBody>
      </p:sp>
    </p:spTree>
    <p:extLst>
      <p:ext uri="{BB962C8B-B14F-4D97-AF65-F5344CB8AC3E}">
        <p14:creationId xmlns:p14="http://schemas.microsoft.com/office/powerpoint/2010/main" val="19572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7.w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9.w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8.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594A1-9C82-2B6C-DC49-3E2BED98C9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E94CC9-CDA4-F9E8-0F74-1023FB6C1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0D8711-E1A8-292E-7761-774DE29CF0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DE32C-C347-D840-BEEB-587C650FBDA1}" type="datetimeFigureOut">
              <a:rPr lang="en-US" smtClean="0"/>
              <a:t>10/20/2022</a:t>
            </a:fld>
            <a:endParaRPr lang="en-US"/>
          </a:p>
        </p:txBody>
      </p:sp>
      <p:sp>
        <p:nvSpPr>
          <p:cNvPr id="5" name="Footer Placeholder 4">
            <a:extLst>
              <a:ext uri="{FF2B5EF4-FFF2-40B4-BE49-F238E27FC236}">
                <a16:creationId xmlns:a16="http://schemas.microsoft.com/office/drawing/2014/main" id="{75487E5C-B429-D489-0595-69F2005F7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38318-67D1-EAF5-9290-7A84F9ADD8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45526-A88A-D844-9610-16271C2F27FD}" type="slidenum">
              <a:rPr lang="en-US" smtClean="0"/>
              <a:t>‹#›</a:t>
            </a:fld>
            <a:endParaRPr lang="en-US"/>
          </a:p>
        </p:txBody>
      </p:sp>
    </p:spTree>
    <p:extLst>
      <p:ext uri="{BB962C8B-B14F-4D97-AF65-F5344CB8AC3E}">
        <p14:creationId xmlns:p14="http://schemas.microsoft.com/office/powerpoint/2010/main" val="12483905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A1FB1-FF77-4D80-8B50-3910FCE262EE}" type="datetimeFigureOut">
              <a:rPr lang="en-GB" smtClean="0"/>
              <a:t>20/10/2022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39E1C-7096-4D55-89D4-C1EEB035B574}" type="slidenum">
              <a:rPr lang="en-GB" smtClean="0"/>
              <a:t>‹#›</a:t>
            </a:fld>
            <a:endParaRPr lang="en-GB"/>
          </a:p>
        </p:txBody>
      </p:sp>
    </p:spTree>
    <p:extLst>
      <p:ext uri="{BB962C8B-B14F-4D97-AF65-F5344CB8AC3E}">
        <p14:creationId xmlns:p14="http://schemas.microsoft.com/office/powerpoint/2010/main" val="6446275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0867173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
            <a:ext cx="1231053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27051" y="0"/>
            <a:ext cx="109728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624417" y="1196976"/>
            <a:ext cx="10972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ftr" sz="quarter" idx="3"/>
          </p:nvPr>
        </p:nvSpPr>
        <p:spPr bwMode="auto">
          <a:xfrm>
            <a:off x="4176184" y="6165850"/>
            <a:ext cx="38608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cs typeface="+mn-cs"/>
              </a:defRPr>
            </a:lvl1pPr>
          </a:lstStyle>
          <a:p>
            <a:pPr>
              <a:defRPr/>
            </a:pPr>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cs typeface="+mn-cs"/>
              </a:defRPr>
            </a:lvl1pPr>
          </a:lstStyle>
          <a:p>
            <a:pPr>
              <a:defRPr/>
            </a:pPr>
            <a:fld id="{58108216-708E-43DD-BAF2-AD6886FBF820}" type="slidenum">
              <a:rPr lang="en-US"/>
              <a:pPr>
                <a:defRPr/>
              </a:pPr>
              <a:t>‹#›</a:t>
            </a:fld>
            <a:endParaRPr lang="en-US"/>
          </a:p>
        </p:txBody>
      </p:sp>
      <p:pic>
        <p:nvPicPr>
          <p:cNvPr id="1032" name="Picture 8"/>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524626"/>
            <a:ext cx="1231053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5518" y="5445126"/>
            <a:ext cx="1113367"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8252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ahoma" charset="0"/>
        </a:defRPr>
      </a:lvl2pPr>
      <a:lvl3pPr algn="ctr" rtl="0" eaLnBrk="0" fontAlgn="base" hangingPunct="0">
        <a:spcBef>
          <a:spcPct val="0"/>
        </a:spcBef>
        <a:spcAft>
          <a:spcPct val="0"/>
        </a:spcAft>
        <a:defRPr sz="4000">
          <a:solidFill>
            <a:schemeClr val="bg1"/>
          </a:solidFill>
          <a:latin typeface="Tahoma" charset="0"/>
        </a:defRPr>
      </a:lvl3pPr>
      <a:lvl4pPr algn="ctr" rtl="0" eaLnBrk="0" fontAlgn="base" hangingPunct="0">
        <a:spcBef>
          <a:spcPct val="0"/>
        </a:spcBef>
        <a:spcAft>
          <a:spcPct val="0"/>
        </a:spcAft>
        <a:defRPr sz="4000">
          <a:solidFill>
            <a:schemeClr val="bg1"/>
          </a:solidFill>
          <a:latin typeface="Tahoma" charset="0"/>
        </a:defRPr>
      </a:lvl4pPr>
      <a:lvl5pPr algn="ctr" rtl="0" eaLnBrk="0" fontAlgn="base" hangingPunct="0">
        <a:spcBef>
          <a:spcPct val="0"/>
        </a:spcBef>
        <a:spcAft>
          <a:spcPct val="0"/>
        </a:spcAft>
        <a:defRPr sz="4000">
          <a:solidFill>
            <a:schemeClr val="bg1"/>
          </a:solidFill>
          <a:latin typeface="Tahoma" charset="0"/>
        </a:defRPr>
      </a:lvl5pPr>
      <a:lvl6pPr marL="457200" algn="ctr" rtl="0" fontAlgn="base">
        <a:spcBef>
          <a:spcPct val="0"/>
        </a:spcBef>
        <a:spcAft>
          <a:spcPct val="0"/>
        </a:spcAft>
        <a:defRPr sz="4000">
          <a:solidFill>
            <a:schemeClr val="bg1"/>
          </a:solidFill>
          <a:latin typeface="Tahoma" charset="0"/>
        </a:defRPr>
      </a:lvl6pPr>
      <a:lvl7pPr marL="914400" algn="ctr" rtl="0" fontAlgn="base">
        <a:spcBef>
          <a:spcPct val="0"/>
        </a:spcBef>
        <a:spcAft>
          <a:spcPct val="0"/>
        </a:spcAft>
        <a:defRPr sz="4000">
          <a:solidFill>
            <a:schemeClr val="bg1"/>
          </a:solidFill>
          <a:latin typeface="Tahoma" charset="0"/>
        </a:defRPr>
      </a:lvl7pPr>
      <a:lvl8pPr marL="1371600" algn="ctr" rtl="0" fontAlgn="base">
        <a:spcBef>
          <a:spcPct val="0"/>
        </a:spcBef>
        <a:spcAft>
          <a:spcPct val="0"/>
        </a:spcAft>
        <a:defRPr sz="4000">
          <a:solidFill>
            <a:schemeClr val="bg1"/>
          </a:solidFill>
          <a:latin typeface="Tahoma" charset="0"/>
        </a:defRPr>
      </a:lvl8pPr>
      <a:lvl9pPr marL="1828800" algn="ctr" rtl="0" fontAlgn="base">
        <a:spcBef>
          <a:spcPct val="0"/>
        </a:spcBef>
        <a:spcAft>
          <a:spcPct val="0"/>
        </a:spcAft>
        <a:defRPr sz="4000">
          <a:solidFill>
            <a:schemeClr val="bg1"/>
          </a:solidFill>
          <a:latin typeface="Tahoma"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3"/>
            <a:ext cx="10972800" cy="41058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775679-17A2-E642-9A10-5D3B30303E6D}" type="datetimeFigureOut">
              <a:rPr lang="en-US" smtClean="0"/>
              <a:t>10/20/2022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9B710E1-DDFD-2540-B4DF-F972D072F995}" type="slidenum">
              <a:rPr lang="en-US" smtClean="0"/>
              <a:t>‹#›</a:t>
            </a:fld>
            <a:endParaRPr lang="en-US"/>
          </a:p>
        </p:txBody>
      </p:sp>
    </p:spTree>
    <p:extLst>
      <p:ext uri="{BB962C8B-B14F-4D97-AF65-F5344CB8AC3E}">
        <p14:creationId xmlns:p14="http://schemas.microsoft.com/office/powerpoint/2010/main" val="322991974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09585" rtl="0" eaLnBrk="1" latinLnBrk="0" hangingPunct="1">
        <a:spcBef>
          <a:spcPct val="0"/>
        </a:spcBef>
        <a:buNone/>
        <a:defRPr sz="4800" b="1" i="0" kern="1200">
          <a:solidFill>
            <a:srgbClr val="333333"/>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667" b="0" i="0" kern="1200">
          <a:solidFill>
            <a:srgbClr val="333333"/>
          </a:solidFill>
          <a:latin typeface="+mn-lt"/>
          <a:ea typeface="+mn-ea"/>
          <a:cs typeface="Gotham Book"/>
        </a:defRPr>
      </a:lvl1pPr>
      <a:lvl2pPr marL="990575" indent="-380990" algn="l" defTabSz="609585" rtl="0" eaLnBrk="1" latinLnBrk="0" hangingPunct="1">
        <a:spcBef>
          <a:spcPct val="20000"/>
        </a:spcBef>
        <a:buFont typeface="Arial"/>
        <a:buChar char="–"/>
        <a:defRPr sz="2400" b="0" i="0" kern="1200">
          <a:solidFill>
            <a:srgbClr val="333333"/>
          </a:solidFill>
          <a:latin typeface="+mn-lt"/>
          <a:ea typeface="+mn-ea"/>
          <a:cs typeface="Gotham Book"/>
        </a:defRPr>
      </a:lvl2pPr>
      <a:lvl3pPr marL="1523962" indent="-304792" algn="l" defTabSz="609585" rtl="0" eaLnBrk="1" latinLnBrk="0" hangingPunct="1">
        <a:spcBef>
          <a:spcPct val="20000"/>
        </a:spcBef>
        <a:buFont typeface="Arial"/>
        <a:buChar char="•"/>
        <a:defRPr sz="2133" b="0" i="0" kern="1200">
          <a:solidFill>
            <a:srgbClr val="333333"/>
          </a:solidFill>
          <a:latin typeface="+mn-lt"/>
          <a:ea typeface="+mn-ea"/>
          <a:cs typeface="Gotham Book"/>
        </a:defRPr>
      </a:lvl3pPr>
      <a:lvl4pPr marL="2133547" indent="-304792" algn="l" defTabSz="609585" rtl="0" eaLnBrk="1" latinLnBrk="0" hangingPunct="1">
        <a:spcBef>
          <a:spcPct val="20000"/>
        </a:spcBef>
        <a:buFont typeface="Arial"/>
        <a:buChar char="–"/>
        <a:defRPr sz="1867" b="0" i="0" kern="1200">
          <a:solidFill>
            <a:srgbClr val="333333"/>
          </a:solidFill>
          <a:latin typeface="+mn-lt"/>
          <a:ea typeface="+mn-ea"/>
          <a:cs typeface="Gotham Book"/>
        </a:defRPr>
      </a:lvl4pPr>
      <a:lvl5pPr marL="2743131" indent="-304792" algn="l" defTabSz="609585" rtl="0" eaLnBrk="1" latinLnBrk="0" hangingPunct="1">
        <a:spcBef>
          <a:spcPct val="20000"/>
        </a:spcBef>
        <a:buFont typeface="Arial"/>
        <a:buChar char="»"/>
        <a:defRPr sz="1867" b="0" i="0" kern="1200">
          <a:solidFill>
            <a:srgbClr val="333333"/>
          </a:solidFill>
          <a:latin typeface="+mn-lt"/>
          <a:ea typeface="+mn-ea"/>
          <a:cs typeface="Gotham Book"/>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rmes-investment.com/uk/en/intermediary/insights/impact/impact-opportunities-fund-annual-report-2021/" TargetMode="External"/><Relationship Id="rId2" Type="http://schemas.openxmlformats.org/officeDocument/2006/relationships/hyperlink" Target="https://ninetyone.com/en/united-kingdom/funds-strategies/global-environment-impact-report#DownloadReport" TargetMode="External"/><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3.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7.jpe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9.sv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74.png"/></Relationships>
</file>

<file path=ppt/slides/_rels/slide4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9.sv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41.png"/></Relationships>
</file>

<file path=ppt/slides/_rels/slide5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9.svg"/><Relationship Id="rId7"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82.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84.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9.svg"/><Relationship Id="rId7" Type="http://schemas.openxmlformats.org/officeDocument/2006/relationships/image" Target="../media/image85.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69.svg"/><Relationship Id="rId7" Type="http://schemas.openxmlformats.org/officeDocument/2006/relationships/image" Target="../media/image87.png"/><Relationship Id="rId2" Type="http://schemas.openxmlformats.org/officeDocument/2006/relationships/image" Target="../media/image68.png"/><Relationship Id="rId1" Type="http://schemas.openxmlformats.org/officeDocument/2006/relationships/slideLayout" Target="../slideLayouts/slideLayout33.xml"/><Relationship Id="rId6" Type="http://schemas.openxmlformats.org/officeDocument/2006/relationships/image" Target="../media/image71.svg"/><Relationship Id="rId5" Type="http://schemas.openxmlformats.org/officeDocument/2006/relationships/image" Target="../media/image70.png"/><Relationship Id="rId10" Type="http://schemas.microsoft.com/office/2007/relationships/hdphoto" Target="../media/hdphoto1.wdp"/><Relationship Id="rId4" Type="http://schemas.openxmlformats.org/officeDocument/2006/relationships/image" Target="../media/image64.png"/><Relationship Id="rId9"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3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58.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oleObject" Target="../embeddings/oleObject1.bin"/><Relationship Id="rId7" Type="http://schemas.openxmlformats.org/officeDocument/2006/relationships/image" Target="../media/image96.wmf"/><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 Id="rId9" Type="http://schemas.openxmlformats.org/officeDocument/2006/relationships/image" Target="../media/image98.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43" y="3471463"/>
            <a:ext cx="8913903" cy="2149887"/>
          </a:xfrm>
        </p:spPr>
        <p:txBody>
          <a:bodyPr/>
          <a:lstStyle/>
          <a:p>
            <a:pPr algn="ctr"/>
            <a:r>
              <a:rPr lang="en-US" dirty="0"/>
              <a:t>ANNUAL CONFERENCE 2022</a:t>
            </a:r>
            <a:br>
              <a:rPr lang="en-US" dirty="0"/>
            </a:br>
            <a:r>
              <a:rPr lang="en-US" dirty="0"/>
              <a:t>WELCOME</a:t>
            </a:r>
            <a:endParaRPr lang="en-US" b="1" dirty="0">
              <a:latin typeface="Arial"/>
              <a:cs typeface="Arial"/>
            </a:endParaRPr>
          </a:p>
        </p:txBody>
      </p:sp>
    </p:spTree>
    <p:extLst>
      <p:ext uri="{BB962C8B-B14F-4D97-AF65-F5344CB8AC3E}">
        <p14:creationId xmlns:p14="http://schemas.microsoft.com/office/powerpoint/2010/main" val="419084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BC2F6-1B68-6E4C-98F8-7A1B21014B20}"/>
              </a:ext>
            </a:extLst>
          </p:cNvPr>
          <p:cNvSpPr>
            <a:spLocks noGrp="1"/>
          </p:cNvSpPr>
          <p:nvPr>
            <p:ph type="title"/>
          </p:nvPr>
        </p:nvSpPr>
        <p:spPr>
          <a:xfrm>
            <a:off x="353481" y="1017787"/>
            <a:ext cx="5259919" cy="2840269"/>
          </a:xfrm>
        </p:spPr>
        <p:txBody>
          <a:bodyPr>
            <a:normAutofit fontScale="90000"/>
          </a:bodyPr>
          <a:lstStyle/>
          <a:p>
            <a:r>
              <a:rPr lang="en-US" dirty="0"/>
              <a:t>CII CPD Workshop</a:t>
            </a:r>
            <a:br>
              <a:rPr lang="en-US" dirty="0"/>
            </a:br>
            <a:br>
              <a:rPr lang="en-US" dirty="0"/>
            </a:br>
            <a:r>
              <a:rPr lang="en-US" dirty="0"/>
              <a:t>Isle of Man</a:t>
            </a:r>
            <a:br>
              <a:rPr lang="en-US" dirty="0"/>
            </a:br>
            <a:br>
              <a:rPr lang="en-US" dirty="0"/>
            </a:br>
            <a:r>
              <a:rPr lang="en-US" dirty="0"/>
              <a:t>Trends in Responsible Investing</a:t>
            </a:r>
          </a:p>
        </p:txBody>
      </p:sp>
      <p:sp>
        <p:nvSpPr>
          <p:cNvPr id="3" name="Text Placeholder 2">
            <a:extLst>
              <a:ext uri="{FF2B5EF4-FFF2-40B4-BE49-F238E27FC236}">
                <a16:creationId xmlns:a16="http://schemas.microsoft.com/office/drawing/2014/main" id="{F504C68D-2B38-8947-972A-D549053B60AE}"/>
              </a:ext>
            </a:extLst>
          </p:cNvPr>
          <p:cNvSpPr>
            <a:spLocks noGrp="1"/>
          </p:cNvSpPr>
          <p:nvPr>
            <p:ph type="body" sz="quarter" idx="12"/>
          </p:nvPr>
        </p:nvSpPr>
        <p:spPr>
          <a:xfrm>
            <a:off x="353481" y="4067919"/>
            <a:ext cx="6313713" cy="1982155"/>
          </a:xfrm>
        </p:spPr>
        <p:txBody>
          <a:bodyPr/>
          <a:lstStyle/>
          <a:p>
            <a:pPr marL="171450" lvl="0" indent="-171450" defTabSz="685800">
              <a:lnSpc>
                <a:spcPct val="90000"/>
              </a:lnSpc>
              <a:spcBef>
                <a:spcPts val="750"/>
              </a:spcBef>
              <a:defRPr/>
            </a:pPr>
            <a:r>
              <a:rPr lang="en-US" sz="1600" b="1" dirty="0">
                <a:solidFill>
                  <a:srgbClr val="FFFFFF"/>
                </a:solidFill>
              </a:rPr>
              <a:t>Jake Moeller</a:t>
            </a:r>
          </a:p>
          <a:p>
            <a:pPr marL="171450" lvl="0" indent="-171450" defTabSz="685800">
              <a:lnSpc>
                <a:spcPct val="90000"/>
              </a:lnSpc>
              <a:spcBef>
                <a:spcPts val="750"/>
              </a:spcBef>
              <a:defRPr/>
            </a:pPr>
            <a:r>
              <a:rPr lang="en-US" sz="1600" b="1" dirty="0">
                <a:solidFill>
                  <a:srgbClr val="FFFFFF"/>
                </a:solidFill>
              </a:rPr>
              <a:t>Senior Investment Consultant</a:t>
            </a:r>
          </a:p>
          <a:p>
            <a:pPr marL="171450" lvl="0" indent="-171450" defTabSz="685800">
              <a:lnSpc>
                <a:spcPct val="90000"/>
              </a:lnSpc>
              <a:spcBef>
                <a:spcPts val="750"/>
              </a:spcBef>
              <a:defRPr/>
            </a:pPr>
            <a:endParaRPr lang="en-US" dirty="0">
              <a:solidFill>
                <a:srgbClr val="FFFFFF"/>
              </a:solidFill>
            </a:endParaRPr>
          </a:p>
        </p:txBody>
      </p:sp>
    </p:spTree>
    <p:extLst>
      <p:ext uri="{BB962C8B-B14F-4D97-AF65-F5344CB8AC3E}">
        <p14:creationId xmlns:p14="http://schemas.microsoft.com/office/powerpoint/2010/main" val="417434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7A14-7189-0D44-A6F6-9EE01EF02B24}"/>
              </a:ext>
            </a:extLst>
          </p:cNvPr>
          <p:cNvSpPr>
            <a:spLocks noGrp="1"/>
          </p:cNvSpPr>
          <p:nvPr>
            <p:ph type="title"/>
          </p:nvPr>
        </p:nvSpPr>
        <p:spPr>
          <a:xfrm>
            <a:off x="949378" y="102009"/>
            <a:ext cx="8971060" cy="890687"/>
          </a:xfrm>
        </p:spPr>
        <p:txBody>
          <a:bodyPr/>
          <a:lstStyle/>
          <a:p>
            <a:r>
              <a:rPr lang="en-US" dirty="0"/>
              <a:t>Learning objectives</a:t>
            </a:r>
          </a:p>
        </p:txBody>
      </p:sp>
      <p:sp>
        <p:nvSpPr>
          <p:cNvPr id="52" name="TextBox 51">
            <a:extLst>
              <a:ext uri="{FF2B5EF4-FFF2-40B4-BE49-F238E27FC236}">
                <a16:creationId xmlns:a16="http://schemas.microsoft.com/office/drawing/2014/main" id="{0B092F2A-B1E7-9A44-AC41-85A6BF951B78}"/>
              </a:ext>
            </a:extLst>
          </p:cNvPr>
          <p:cNvSpPr txBox="1"/>
          <p:nvPr/>
        </p:nvSpPr>
        <p:spPr>
          <a:xfrm>
            <a:off x="1484755" y="2447235"/>
            <a:ext cx="9651557" cy="2431435"/>
          </a:xfrm>
          <a:prstGeom prst="rect">
            <a:avLst/>
          </a:prstGeom>
          <a:noFill/>
        </p:spPr>
        <p:txBody>
          <a:bodyPr wrap="square" lIns="0" tIns="0" rIns="0" bIns="0" rtlCol="0" anchor="ctr">
            <a:spAutoFit/>
          </a:bodyPr>
          <a:lstStyle/>
          <a:p>
            <a:r>
              <a:rPr lang="en-GB" sz="1800" dirty="0">
                <a:effectLst/>
                <a:latin typeface="Open Sans Light" panose="020B0306030504020204" pitchFamily="34" charset="0"/>
                <a:ea typeface="Open Sans Light" panose="020B0306030504020204" pitchFamily="34" charset="0"/>
                <a:cs typeface="Open Sans Light" panose="020B0306030504020204" pitchFamily="34" charset="0"/>
              </a:rPr>
              <a:t> </a:t>
            </a:r>
          </a:p>
          <a:p>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At the end of this session, delegates should be able to articulate:</a:t>
            </a:r>
          </a:p>
          <a:p>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What new regulations will mean for advisers and their clients</a:t>
            </a:r>
          </a:p>
          <a:p>
            <a:pPr marL="342900" indent="-342900">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How ESG and Responsible Investment is evolving and its importance to investors</a:t>
            </a:r>
          </a:p>
          <a:p>
            <a:pPr marL="342900" indent="-342900">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What factors are important to consider when researching RI funds </a:t>
            </a:r>
          </a:p>
        </p:txBody>
      </p:sp>
      <p:cxnSp>
        <p:nvCxnSpPr>
          <p:cNvPr id="53" name="Straight Connector 52">
            <a:extLst>
              <a:ext uri="{FF2B5EF4-FFF2-40B4-BE49-F238E27FC236}">
                <a16:creationId xmlns:a16="http://schemas.microsoft.com/office/drawing/2014/main" id="{F2DC852D-D4B5-F349-9C8E-AFF5F7F66F53}"/>
              </a:ext>
            </a:extLst>
          </p:cNvPr>
          <p:cNvCxnSpPr>
            <a:cxnSpLocks/>
          </p:cNvCxnSpPr>
          <p:nvPr/>
        </p:nvCxnSpPr>
        <p:spPr>
          <a:xfrm>
            <a:off x="1055688" y="2032991"/>
            <a:ext cx="0" cy="3259924"/>
          </a:xfrm>
          <a:prstGeom prst="line">
            <a:avLst/>
          </a:prstGeom>
          <a:ln w="76200">
            <a:solidFill>
              <a:srgbClr val="2B8F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9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C789A66-70EB-4535-4068-540936642FA3}"/>
              </a:ext>
            </a:extLst>
          </p:cNvPr>
          <p:cNvSpPr>
            <a:spLocks noGrp="1"/>
          </p:cNvSpPr>
          <p:nvPr>
            <p:ph type="title"/>
          </p:nvPr>
        </p:nvSpPr>
        <p:spPr>
          <a:xfrm>
            <a:off x="471225" y="2431228"/>
            <a:ext cx="7631375" cy="1982155"/>
          </a:xfrm>
        </p:spPr>
        <p:txBody>
          <a:bodyPr>
            <a:normAutofit/>
          </a:bodyPr>
          <a:lstStyle/>
          <a:p>
            <a:r>
              <a:rPr lang="en-GB" sz="2800" dirty="0"/>
              <a:t>Market Update</a:t>
            </a:r>
            <a:br>
              <a:rPr lang="en-GB" sz="2800" dirty="0"/>
            </a:br>
            <a:endParaRPr lang="en-GB" sz="2800" dirty="0"/>
          </a:p>
        </p:txBody>
      </p:sp>
    </p:spTree>
    <p:extLst>
      <p:ext uri="{BB962C8B-B14F-4D97-AF65-F5344CB8AC3E}">
        <p14:creationId xmlns:p14="http://schemas.microsoft.com/office/powerpoint/2010/main" val="435266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BEC4-E572-74AA-E420-6509069CDBE6}"/>
              </a:ext>
            </a:extLst>
          </p:cNvPr>
          <p:cNvSpPr>
            <a:spLocks noGrp="1"/>
          </p:cNvSpPr>
          <p:nvPr>
            <p:ph type="title"/>
          </p:nvPr>
        </p:nvSpPr>
        <p:spPr/>
        <p:txBody>
          <a:bodyPr/>
          <a:lstStyle/>
          <a:p>
            <a:r>
              <a:rPr lang="en-US" dirty="0"/>
              <a:t>Asset Class and Currency Returns – Year to Date</a:t>
            </a:r>
          </a:p>
        </p:txBody>
      </p:sp>
      <p:sp>
        <p:nvSpPr>
          <p:cNvPr id="5" name="TextBox 4">
            <a:extLst>
              <a:ext uri="{FF2B5EF4-FFF2-40B4-BE49-F238E27FC236}">
                <a16:creationId xmlns:a16="http://schemas.microsoft.com/office/drawing/2014/main" id="{1C1047E8-C956-A333-C4A2-5463D4F59C0F}"/>
              </a:ext>
            </a:extLst>
          </p:cNvPr>
          <p:cNvSpPr txBox="1"/>
          <p:nvPr/>
        </p:nvSpPr>
        <p:spPr>
          <a:xfrm>
            <a:off x="373837" y="5935225"/>
            <a:ext cx="8637945" cy="400110"/>
          </a:xfrm>
          <a:prstGeom prst="rect">
            <a:avLst/>
          </a:prstGeom>
          <a:noFill/>
        </p:spPr>
        <p:txBody>
          <a:bodyPr wrap="square" rtlCol="0">
            <a:spAutoFit/>
          </a:bodyPr>
          <a:lstStyle/>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FE Fund Info. Data as at 30th September 2022</a:t>
            </a:r>
          </a:p>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Past performance is not an indication of future results.</a:t>
            </a:r>
          </a:p>
        </p:txBody>
      </p:sp>
      <p:pic>
        <p:nvPicPr>
          <p:cNvPr id="8" name="Picture 7">
            <a:extLst>
              <a:ext uri="{FF2B5EF4-FFF2-40B4-BE49-F238E27FC236}">
                <a16:creationId xmlns:a16="http://schemas.microsoft.com/office/drawing/2014/main" id="{68ECAC95-DBA3-385A-54A4-F6500181AE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8708" y="1152825"/>
            <a:ext cx="7772400" cy="4828700"/>
          </a:xfrm>
          <a:prstGeom prst="rect">
            <a:avLst/>
          </a:prstGeom>
        </p:spPr>
      </p:pic>
    </p:spTree>
    <p:extLst>
      <p:ext uri="{BB962C8B-B14F-4D97-AF65-F5344CB8AC3E}">
        <p14:creationId xmlns:p14="http://schemas.microsoft.com/office/powerpoint/2010/main" val="420206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8421D-76F3-DB88-637B-3EA950888D0C}"/>
              </a:ext>
            </a:extLst>
          </p:cNvPr>
          <p:cNvSpPr>
            <a:spLocks noGrp="1"/>
          </p:cNvSpPr>
          <p:nvPr>
            <p:ph type="title"/>
          </p:nvPr>
        </p:nvSpPr>
        <p:spPr/>
        <p:txBody>
          <a:bodyPr/>
          <a:lstStyle/>
          <a:p>
            <a:r>
              <a:rPr lang="en-US" dirty="0"/>
              <a:t>Equity Returns – Year to Date</a:t>
            </a:r>
          </a:p>
        </p:txBody>
      </p:sp>
      <p:sp>
        <p:nvSpPr>
          <p:cNvPr id="4" name="TextBox 3">
            <a:extLst>
              <a:ext uri="{FF2B5EF4-FFF2-40B4-BE49-F238E27FC236}">
                <a16:creationId xmlns:a16="http://schemas.microsoft.com/office/drawing/2014/main" id="{815C2D70-7303-0258-1525-A8EE455B54C8}"/>
              </a:ext>
            </a:extLst>
          </p:cNvPr>
          <p:cNvSpPr txBox="1"/>
          <p:nvPr/>
        </p:nvSpPr>
        <p:spPr>
          <a:xfrm>
            <a:off x="373837" y="5935225"/>
            <a:ext cx="8637945" cy="400110"/>
          </a:xfrm>
          <a:prstGeom prst="rect">
            <a:avLst/>
          </a:prstGeom>
          <a:noFill/>
        </p:spPr>
        <p:txBody>
          <a:bodyPr wrap="square" rtlCol="0">
            <a:spAutoFit/>
          </a:bodyPr>
          <a:lstStyle/>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FE Fund Info. Data as at 30th September 2022</a:t>
            </a:r>
          </a:p>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Past performance is not an indication of future results.</a:t>
            </a:r>
          </a:p>
        </p:txBody>
      </p:sp>
      <p:pic>
        <p:nvPicPr>
          <p:cNvPr id="6" name="Picture 5">
            <a:extLst>
              <a:ext uri="{FF2B5EF4-FFF2-40B4-BE49-F238E27FC236}">
                <a16:creationId xmlns:a16="http://schemas.microsoft.com/office/drawing/2014/main" id="{18A8EF3E-69ED-F1EB-8EB2-C0EBEC2F759D}"/>
              </a:ext>
            </a:extLst>
          </p:cNvPr>
          <p:cNvPicPr>
            <a:picLocks noChangeAspect="1"/>
          </p:cNvPicPr>
          <p:nvPr/>
        </p:nvPicPr>
        <p:blipFill>
          <a:blip r:embed="rId3"/>
          <a:stretch>
            <a:fillRect/>
          </a:stretch>
        </p:blipFill>
        <p:spPr>
          <a:xfrm>
            <a:off x="1784590" y="1186256"/>
            <a:ext cx="8042315" cy="4748969"/>
          </a:xfrm>
          <a:prstGeom prst="rect">
            <a:avLst/>
          </a:prstGeom>
        </p:spPr>
      </p:pic>
    </p:spTree>
    <p:extLst>
      <p:ext uri="{BB962C8B-B14F-4D97-AF65-F5344CB8AC3E}">
        <p14:creationId xmlns:p14="http://schemas.microsoft.com/office/powerpoint/2010/main" val="3860656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0C5A-14CF-31D2-F99F-CD4EC6AFF062}"/>
              </a:ext>
            </a:extLst>
          </p:cNvPr>
          <p:cNvSpPr>
            <a:spLocks noGrp="1"/>
          </p:cNvSpPr>
          <p:nvPr>
            <p:ph type="title"/>
          </p:nvPr>
        </p:nvSpPr>
        <p:spPr/>
        <p:txBody>
          <a:bodyPr/>
          <a:lstStyle/>
          <a:p>
            <a:r>
              <a:rPr lang="en-US" dirty="0"/>
              <a:t>Global Equity Sector Returns – Year to Date</a:t>
            </a:r>
          </a:p>
        </p:txBody>
      </p:sp>
      <p:sp>
        <p:nvSpPr>
          <p:cNvPr id="3" name="TextBox 2">
            <a:extLst>
              <a:ext uri="{FF2B5EF4-FFF2-40B4-BE49-F238E27FC236}">
                <a16:creationId xmlns:a16="http://schemas.microsoft.com/office/drawing/2014/main" id="{37F4EF2B-CA20-69CC-6B1A-26AC81EE6409}"/>
              </a:ext>
            </a:extLst>
          </p:cNvPr>
          <p:cNvSpPr txBox="1"/>
          <p:nvPr/>
        </p:nvSpPr>
        <p:spPr>
          <a:xfrm>
            <a:off x="373837" y="5935225"/>
            <a:ext cx="8637945" cy="400110"/>
          </a:xfrm>
          <a:prstGeom prst="rect">
            <a:avLst/>
          </a:prstGeom>
          <a:noFill/>
        </p:spPr>
        <p:txBody>
          <a:bodyPr wrap="square" rtlCol="0">
            <a:spAutoFit/>
          </a:bodyPr>
          <a:lstStyle/>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FE Fund Info. Data as at 30th September 2022</a:t>
            </a:r>
          </a:p>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Past performance is not an indication of future results.</a:t>
            </a:r>
          </a:p>
        </p:txBody>
      </p:sp>
      <p:pic>
        <p:nvPicPr>
          <p:cNvPr id="5" name="Picture 4">
            <a:extLst>
              <a:ext uri="{FF2B5EF4-FFF2-40B4-BE49-F238E27FC236}">
                <a16:creationId xmlns:a16="http://schemas.microsoft.com/office/drawing/2014/main" id="{E2D57754-9292-0B81-9825-0F3A673E65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2346" y="1489887"/>
            <a:ext cx="9430037" cy="4161105"/>
          </a:xfrm>
          <a:prstGeom prst="rect">
            <a:avLst/>
          </a:prstGeom>
        </p:spPr>
      </p:pic>
    </p:spTree>
    <p:extLst>
      <p:ext uri="{BB962C8B-B14F-4D97-AF65-F5344CB8AC3E}">
        <p14:creationId xmlns:p14="http://schemas.microsoft.com/office/powerpoint/2010/main" val="46396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C2DAD-3985-9850-4ADE-E6A47AA7AA7F}"/>
              </a:ext>
            </a:extLst>
          </p:cNvPr>
          <p:cNvPicPr>
            <a:picLocks noChangeAspect="1"/>
          </p:cNvPicPr>
          <p:nvPr/>
        </p:nvPicPr>
        <p:blipFill>
          <a:blip r:embed="rId3"/>
          <a:stretch>
            <a:fillRect/>
          </a:stretch>
        </p:blipFill>
        <p:spPr>
          <a:xfrm>
            <a:off x="1645642" y="1243096"/>
            <a:ext cx="8274796" cy="4767598"/>
          </a:xfrm>
          <a:prstGeom prst="rect">
            <a:avLst/>
          </a:prstGeom>
        </p:spPr>
      </p:pic>
      <p:sp>
        <p:nvSpPr>
          <p:cNvPr id="2" name="Title 1">
            <a:extLst>
              <a:ext uri="{FF2B5EF4-FFF2-40B4-BE49-F238E27FC236}">
                <a16:creationId xmlns:a16="http://schemas.microsoft.com/office/drawing/2014/main" id="{056D8F6C-A4BC-BEB3-A050-38437A749885}"/>
              </a:ext>
            </a:extLst>
          </p:cNvPr>
          <p:cNvSpPr>
            <a:spLocks noGrp="1"/>
          </p:cNvSpPr>
          <p:nvPr>
            <p:ph type="title"/>
          </p:nvPr>
        </p:nvSpPr>
        <p:spPr/>
        <p:txBody>
          <a:bodyPr/>
          <a:lstStyle/>
          <a:p>
            <a:r>
              <a:rPr lang="en-US" dirty="0"/>
              <a:t>Growth vs Value – Year to Date</a:t>
            </a:r>
          </a:p>
        </p:txBody>
      </p:sp>
      <p:sp>
        <p:nvSpPr>
          <p:cNvPr id="4" name="TextBox 3">
            <a:extLst>
              <a:ext uri="{FF2B5EF4-FFF2-40B4-BE49-F238E27FC236}">
                <a16:creationId xmlns:a16="http://schemas.microsoft.com/office/drawing/2014/main" id="{2E9F94B2-3288-667F-1747-8DDAA8BB4C48}"/>
              </a:ext>
            </a:extLst>
          </p:cNvPr>
          <p:cNvSpPr txBox="1"/>
          <p:nvPr/>
        </p:nvSpPr>
        <p:spPr>
          <a:xfrm>
            <a:off x="373837" y="5935225"/>
            <a:ext cx="8637945" cy="400110"/>
          </a:xfrm>
          <a:prstGeom prst="rect">
            <a:avLst/>
          </a:prstGeom>
          <a:noFill/>
        </p:spPr>
        <p:txBody>
          <a:bodyPr wrap="square" rtlCol="0">
            <a:spAutoFit/>
          </a:bodyPr>
          <a:lstStyle/>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Sources: FE Fund Info. Data as at 30th September 2022</a:t>
            </a:r>
          </a:p>
          <a:p>
            <a:r>
              <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Past performance is not an indication of future results.</a:t>
            </a:r>
          </a:p>
        </p:txBody>
      </p:sp>
    </p:spTree>
    <p:extLst>
      <p:ext uri="{BB962C8B-B14F-4D97-AF65-F5344CB8AC3E}">
        <p14:creationId xmlns:p14="http://schemas.microsoft.com/office/powerpoint/2010/main" val="1723053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C789A66-70EB-4535-4068-540936642FA3}"/>
              </a:ext>
            </a:extLst>
          </p:cNvPr>
          <p:cNvSpPr>
            <a:spLocks noGrp="1"/>
          </p:cNvSpPr>
          <p:nvPr>
            <p:ph type="title"/>
          </p:nvPr>
        </p:nvSpPr>
        <p:spPr>
          <a:xfrm>
            <a:off x="471225" y="2431228"/>
            <a:ext cx="7631375" cy="1982155"/>
          </a:xfrm>
        </p:spPr>
        <p:txBody>
          <a:bodyPr>
            <a:normAutofit/>
          </a:bodyPr>
          <a:lstStyle/>
          <a:p>
            <a:r>
              <a:rPr lang="en-GB" sz="2800" dirty="0"/>
              <a:t>What new UK regulations will mean for advisers and their clients</a:t>
            </a:r>
            <a:br>
              <a:rPr lang="en-GB" sz="2800" dirty="0"/>
            </a:br>
            <a:endParaRPr lang="en-GB" sz="2800" dirty="0"/>
          </a:p>
        </p:txBody>
      </p:sp>
    </p:spTree>
    <p:extLst>
      <p:ext uri="{BB962C8B-B14F-4D97-AF65-F5344CB8AC3E}">
        <p14:creationId xmlns:p14="http://schemas.microsoft.com/office/powerpoint/2010/main" val="360425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2F56B69A-601C-9E04-C6C5-C8A50647F53A}"/>
              </a:ext>
            </a:extLst>
          </p:cNvPr>
          <p:cNvSpPr txBox="1"/>
          <p:nvPr/>
        </p:nvSpPr>
        <p:spPr>
          <a:xfrm rot="5400000">
            <a:off x="4036974" y="4164793"/>
            <a:ext cx="4176000" cy="111600"/>
          </a:xfrm>
          <a:prstGeom prst="rect">
            <a:avLst/>
          </a:prstGeom>
          <a:solidFill>
            <a:srgbClr val="2D4F7A"/>
          </a:solidFill>
        </p:spPr>
        <p:txBody>
          <a:bodyPr wrap="square" lIns="0" tIns="72000" rIns="0" bIns="72000" rtlCol="0">
            <a:spAutoFit/>
          </a:bodyPr>
          <a:lstStyle/>
          <a:p>
            <a:pPr algn="ctr">
              <a:lnSpc>
                <a:spcPct val="110000"/>
              </a:lnSpc>
            </a:pPr>
            <a:endParaRPr lang="en-GB"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tle 1">
            <a:extLst>
              <a:ext uri="{FF2B5EF4-FFF2-40B4-BE49-F238E27FC236}">
                <a16:creationId xmlns:a16="http://schemas.microsoft.com/office/drawing/2014/main" id="{F42AA034-DDAC-3F7A-DD48-9573575BEDC0}"/>
              </a:ext>
            </a:extLst>
          </p:cNvPr>
          <p:cNvSpPr>
            <a:spLocks noGrp="1"/>
          </p:cNvSpPr>
          <p:nvPr>
            <p:ph type="title"/>
          </p:nvPr>
        </p:nvSpPr>
        <p:spPr/>
        <p:txBody>
          <a:bodyPr/>
          <a:lstStyle/>
          <a:p>
            <a:r>
              <a:rPr lang="en-US" dirty="0"/>
              <a:t>Sustainability Disclosure Requirements (SDR)</a:t>
            </a:r>
          </a:p>
        </p:txBody>
      </p:sp>
      <p:grpSp>
        <p:nvGrpSpPr>
          <p:cNvPr id="3" name="Group 2">
            <a:extLst>
              <a:ext uri="{FF2B5EF4-FFF2-40B4-BE49-F238E27FC236}">
                <a16:creationId xmlns:a16="http://schemas.microsoft.com/office/drawing/2014/main" id="{167B49C2-3423-EDEE-3E1D-24D893DA8926}"/>
              </a:ext>
            </a:extLst>
          </p:cNvPr>
          <p:cNvGrpSpPr/>
          <p:nvPr/>
        </p:nvGrpSpPr>
        <p:grpSpPr>
          <a:xfrm>
            <a:off x="3517323" y="2437563"/>
            <a:ext cx="2325386" cy="2884245"/>
            <a:chOff x="633634" y="2065972"/>
            <a:chExt cx="2325386" cy="3377962"/>
          </a:xfrm>
        </p:grpSpPr>
        <p:grpSp>
          <p:nvGrpSpPr>
            <p:cNvPr id="4" name="Group 3">
              <a:extLst>
                <a:ext uri="{FF2B5EF4-FFF2-40B4-BE49-F238E27FC236}">
                  <a16:creationId xmlns:a16="http://schemas.microsoft.com/office/drawing/2014/main" id="{5CDD4637-CC3C-3807-0162-A1DFB85CDF04}"/>
                </a:ext>
              </a:extLst>
            </p:cNvPr>
            <p:cNvGrpSpPr/>
            <p:nvPr/>
          </p:nvGrpSpPr>
          <p:grpSpPr>
            <a:xfrm>
              <a:off x="633634" y="2065972"/>
              <a:ext cx="2307543" cy="3355815"/>
              <a:chOff x="1937387" y="1341553"/>
              <a:chExt cx="8116864" cy="2266926"/>
            </a:xfrm>
          </p:grpSpPr>
          <p:cxnSp>
            <p:nvCxnSpPr>
              <p:cNvPr id="6" name="Straight Connector 5">
                <a:extLst>
                  <a:ext uri="{FF2B5EF4-FFF2-40B4-BE49-F238E27FC236}">
                    <a16:creationId xmlns:a16="http://schemas.microsoft.com/office/drawing/2014/main" id="{3D7F8D25-3615-0EE2-7DF3-244F9638147C}"/>
                  </a:ext>
                </a:extLst>
              </p:cNvPr>
              <p:cNvCxnSpPr>
                <a:cxnSpLocks/>
              </p:cNvCxnSpPr>
              <p:nvPr/>
            </p:nvCxnSpPr>
            <p:spPr>
              <a:xfrm>
                <a:off x="1937387" y="1341555"/>
                <a:ext cx="8116864"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A3BCBED-7E8E-0D7C-A404-EFB7065D9B3B}"/>
                  </a:ext>
                </a:extLst>
              </p:cNvPr>
              <p:cNvCxnSpPr>
                <a:cxnSpLocks/>
              </p:cNvCxnSpPr>
              <p:nvPr/>
            </p:nvCxnSpPr>
            <p:spPr>
              <a:xfrm>
                <a:off x="1937387" y="1341555"/>
                <a:ext cx="0" cy="225706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3662FE-5016-4AF1-086A-6ABD1FB11140}"/>
                  </a:ext>
                </a:extLst>
              </p:cNvPr>
              <p:cNvCxnSpPr>
                <a:cxnSpLocks/>
              </p:cNvCxnSpPr>
              <p:nvPr/>
            </p:nvCxnSpPr>
            <p:spPr>
              <a:xfrm>
                <a:off x="10052686" y="1341553"/>
                <a:ext cx="0" cy="1980603"/>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3CEB5AD-768B-09E0-1B7E-E027E87956F0}"/>
                  </a:ext>
                </a:extLst>
              </p:cNvPr>
              <p:cNvCxnSpPr>
                <a:cxnSpLocks/>
                <a:endCxn id="5" idx="3"/>
              </p:cNvCxnSpPr>
              <p:nvPr/>
            </p:nvCxnSpPr>
            <p:spPr>
              <a:xfrm flipV="1">
                <a:off x="1937387" y="3595620"/>
                <a:ext cx="6709502" cy="12859"/>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 name="L-shape 4">
              <a:extLst>
                <a:ext uri="{FF2B5EF4-FFF2-40B4-BE49-F238E27FC236}">
                  <a16:creationId xmlns:a16="http://schemas.microsoft.com/office/drawing/2014/main" id="{8AA260DB-B581-AA90-F705-61A7E6281F22}"/>
                </a:ext>
              </a:extLst>
            </p:cNvPr>
            <p:cNvSpPr/>
            <p:nvPr/>
          </p:nvSpPr>
          <p:spPr>
            <a:xfrm rot="16200000">
              <a:off x="2541078" y="5025992"/>
              <a:ext cx="417942" cy="417942"/>
            </a:xfrm>
            <a:prstGeom prst="corner">
              <a:avLst>
                <a:gd name="adj1" fmla="val 18066"/>
                <a:gd name="adj2" fmla="val 19707"/>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0" name="Group 9">
            <a:extLst>
              <a:ext uri="{FF2B5EF4-FFF2-40B4-BE49-F238E27FC236}">
                <a16:creationId xmlns:a16="http://schemas.microsoft.com/office/drawing/2014/main" id="{16640E87-EE83-FC24-3BD4-E9C340AF43B6}"/>
              </a:ext>
            </a:extLst>
          </p:cNvPr>
          <p:cNvGrpSpPr/>
          <p:nvPr/>
        </p:nvGrpSpPr>
        <p:grpSpPr>
          <a:xfrm>
            <a:off x="6414215" y="2437563"/>
            <a:ext cx="2325386" cy="2884245"/>
            <a:chOff x="633634" y="2065972"/>
            <a:chExt cx="2325386" cy="3377962"/>
          </a:xfrm>
        </p:grpSpPr>
        <p:grpSp>
          <p:nvGrpSpPr>
            <p:cNvPr id="11" name="Group 10">
              <a:extLst>
                <a:ext uri="{FF2B5EF4-FFF2-40B4-BE49-F238E27FC236}">
                  <a16:creationId xmlns:a16="http://schemas.microsoft.com/office/drawing/2014/main" id="{D3DCFA28-7224-7F5F-830D-105EBEDD8650}"/>
                </a:ext>
              </a:extLst>
            </p:cNvPr>
            <p:cNvGrpSpPr/>
            <p:nvPr/>
          </p:nvGrpSpPr>
          <p:grpSpPr>
            <a:xfrm>
              <a:off x="633634" y="2065972"/>
              <a:ext cx="2307543" cy="3355815"/>
              <a:chOff x="1937387" y="1341553"/>
              <a:chExt cx="8116864" cy="2266926"/>
            </a:xfrm>
          </p:grpSpPr>
          <p:cxnSp>
            <p:nvCxnSpPr>
              <p:cNvPr id="13" name="Straight Connector 12">
                <a:extLst>
                  <a:ext uri="{FF2B5EF4-FFF2-40B4-BE49-F238E27FC236}">
                    <a16:creationId xmlns:a16="http://schemas.microsoft.com/office/drawing/2014/main" id="{D655A44F-0DEF-04BB-C338-FFD70666EEAA}"/>
                  </a:ext>
                </a:extLst>
              </p:cNvPr>
              <p:cNvCxnSpPr>
                <a:cxnSpLocks/>
              </p:cNvCxnSpPr>
              <p:nvPr/>
            </p:nvCxnSpPr>
            <p:spPr>
              <a:xfrm>
                <a:off x="1937387" y="1341555"/>
                <a:ext cx="8116864"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EB2971-2854-1F8B-0607-DAF3E307B0D4}"/>
                  </a:ext>
                </a:extLst>
              </p:cNvPr>
              <p:cNvCxnSpPr>
                <a:cxnSpLocks/>
              </p:cNvCxnSpPr>
              <p:nvPr/>
            </p:nvCxnSpPr>
            <p:spPr>
              <a:xfrm>
                <a:off x="1937387" y="1341555"/>
                <a:ext cx="0" cy="225706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5CAEC6-0502-B9D0-AD45-D81AE2D70068}"/>
                  </a:ext>
                </a:extLst>
              </p:cNvPr>
              <p:cNvCxnSpPr>
                <a:cxnSpLocks/>
              </p:cNvCxnSpPr>
              <p:nvPr/>
            </p:nvCxnSpPr>
            <p:spPr>
              <a:xfrm>
                <a:off x="10052686" y="1341553"/>
                <a:ext cx="0" cy="1980603"/>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41E844-3EBB-9C84-68F4-8410345639EE}"/>
                  </a:ext>
                </a:extLst>
              </p:cNvPr>
              <p:cNvCxnSpPr>
                <a:cxnSpLocks/>
                <a:endCxn id="12" idx="3"/>
              </p:cNvCxnSpPr>
              <p:nvPr/>
            </p:nvCxnSpPr>
            <p:spPr>
              <a:xfrm flipV="1">
                <a:off x="1937387" y="3595620"/>
                <a:ext cx="6709502" cy="12859"/>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2" name="L-shape 11">
              <a:extLst>
                <a:ext uri="{FF2B5EF4-FFF2-40B4-BE49-F238E27FC236}">
                  <a16:creationId xmlns:a16="http://schemas.microsoft.com/office/drawing/2014/main" id="{5C327615-27C4-D8D1-DF8A-5FD609AF0E80}"/>
                </a:ext>
              </a:extLst>
            </p:cNvPr>
            <p:cNvSpPr/>
            <p:nvPr/>
          </p:nvSpPr>
          <p:spPr>
            <a:xfrm rot="16200000">
              <a:off x="2541078" y="5025992"/>
              <a:ext cx="417942" cy="417942"/>
            </a:xfrm>
            <a:prstGeom prst="corner">
              <a:avLst>
                <a:gd name="adj1" fmla="val 18066"/>
                <a:gd name="adj2" fmla="val 19707"/>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7" name="Group 16">
            <a:extLst>
              <a:ext uri="{FF2B5EF4-FFF2-40B4-BE49-F238E27FC236}">
                <a16:creationId xmlns:a16="http://schemas.microsoft.com/office/drawing/2014/main" id="{98433F0B-EE7E-5484-4B3B-07E4665D5454}"/>
              </a:ext>
            </a:extLst>
          </p:cNvPr>
          <p:cNvGrpSpPr/>
          <p:nvPr/>
        </p:nvGrpSpPr>
        <p:grpSpPr>
          <a:xfrm>
            <a:off x="9293263" y="2447018"/>
            <a:ext cx="2325386" cy="2865335"/>
            <a:chOff x="633634" y="2065972"/>
            <a:chExt cx="2325386" cy="3377962"/>
          </a:xfrm>
        </p:grpSpPr>
        <p:grpSp>
          <p:nvGrpSpPr>
            <p:cNvPr id="18" name="Group 17">
              <a:extLst>
                <a:ext uri="{FF2B5EF4-FFF2-40B4-BE49-F238E27FC236}">
                  <a16:creationId xmlns:a16="http://schemas.microsoft.com/office/drawing/2014/main" id="{CCC95274-6C9E-AC25-9A87-6E98863ADF14}"/>
                </a:ext>
              </a:extLst>
            </p:cNvPr>
            <p:cNvGrpSpPr/>
            <p:nvPr/>
          </p:nvGrpSpPr>
          <p:grpSpPr>
            <a:xfrm>
              <a:off x="633634" y="2065972"/>
              <a:ext cx="2307543" cy="3355815"/>
              <a:chOff x="1937387" y="1341553"/>
              <a:chExt cx="8116864" cy="2266926"/>
            </a:xfrm>
          </p:grpSpPr>
          <p:cxnSp>
            <p:nvCxnSpPr>
              <p:cNvPr id="20" name="Straight Connector 19">
                <a:extLst>
                  <a:ext uri="{FF2B5EF4-FFF2-40B4-BE49-F238E27FC236}">
                    <a16:creationId xmlns:a16="http://schemas.microsoft.com/office/drawing/2014/main" id="{CE23DB21-90E1-8B14-9E3E-567D77B602DC}"/>
                  </a:ext>
                </a:extLst>
              </p:cNvPr>
              <p:cNvCxnSpPr>
                <a:cxnSpLocks/>
              </p:cNvCxnSpPr>
              <p:nvPr/>
            </p:nvCxnSpPr>
            <p:spPr>
              <a:xfrm>
                <a:off x="1937387" y="1341555"/>
                <a:ext cx="8116864"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6D7F53-AA57-7725-E192-7AEDF39D652C}"/>
                  </a:ext>
                </a:extLst>
              </p:cNvPr>
              <p:cNvCxnSpPr>
                <a:cxnSpLocks/>
              </p:cNvCxnSpPr>
              <p:nvPr/>
            </p:nvCxnSpPr>
            <p:spPr>
              <a:xfrm>
                <a:off x="1937387" y="1341555"/>
                <a:ext cx="0" cy="225706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3C74E9-A2F1-52F1-556B-B917B6EDA7EC}"/>
                  </a:ext>
                </a:extLst>
              </p:cNvPr>
              <p:cNvCxnSpPr>
                <a:cxnSpLocks/>
              </p:cNvCxnSpPr>
              <p:nvPr/>
            </p:nvCxnSpPr>
            <p:spPr>
              <a:xfrm>
                <a:off x="10052686" y="1341553"/>
                <a:ext cx="0" cy="1980603"/>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45A793-3662-D0FA-A59F-CB542B27EE0C}"/>
                  </a:ext>
                </a:extLst>
              </p:cNvPr>
              <p:cNvCxnSpPr>
                <a:cxnSpLocks/>
                <a:endCxn id="19" idx="3"/>
              </p:cNvCxnSpPr>
              <p:nvPr/>
            </p:nvCxnSpPr>
            <p:spPr>
              <a:xfrm flipV="1">
                <a:off x="1937387" y="3595620"/>
                <a:ext cx="6709502" cy="12859"/>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 name="L-shape 18">
              <a:extLst>
                <a:ext uri="{FF2B5EF4-FFF2-40B4-BE49-F238E27FC236}">
                  <a16:creationId xmlns:a16="http://schemas.microsoft.com/office/drawing/2014/main" id="{7185ABC3-1AA4-3E50-D9E5-CBDCDCF1A610}"/>
                </a:ext>
              </a:extLst>
            </p:cNvPr>
            <p:cNvSpPr/>
            <p:nvPr/>
          </p:nvSpPr>
          <p:spPr>
            <a:xfrm rot="16200000">
              <a:off x="2541078" y="5025992"/>
              <a:ext cx="417942" cy="417942"/>
            </a:xfrm>
            <a:prstGeom prst="corner">
              <a:avLst>
                <a:gd name="adj1" fmla="val 18066"/>
                <a:gd name="adj2" fmla="val 19707"/>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4" name="Text Placeholder 4">
            <a:extLst>
              <a:ext uri="{FF2B5EF4-FFF2-40B4-BE49-F238E27FC236}">
                <a16:creationId xmlns:a16="http://schemas.microsoft.com/office/drawing/2014/main" id="{CAE7A334-D2A3-47B5-5A82-9BE8CEBA0798}"/>
              </a:ext>
            </a:extLst>
          </p:cNvPr>
          <p:cNvSpPr txBox="1">
            <a:spLocks/>
          </p:cNvSpPr>
          <p:nvPr/>
        </p:nvSpPr>
        <p:spPr>
          <a:xfrm>
            <a:off x="1203057" y="1364896"/>
            <a:ext cx="9785886" cy="767697"/>
          </a:xfrm>
          <a:prstGeom prst="rect">
            <a:avLst/>
          </a:prstGeom>
          <a:solidFill>
            <a:srgbClr val="2E4F7E"/>
          </a:solidFill>
        </p:spPr>
        <p:txBody>
          <a:bodyPr wrap="square" lIns="0" tIns="54000" rIns="0" bIns="54000">
            <a:spAutoFit/>
          </a:bodyPr>
          <a:lstStyle>
            <a:lvl1pPr marL="0" indent="0" algn="l" defTabSz="914400" rtl="0" eaLnBrk="1" latinLnBrk="0" hangingPunct="1">
              <a:lnSpc>
                <a:spcPct val="110000"/>
              </a:lnSpc>
              <a:spcBef>
                <a:spcPts val="1200"/>
              </a:spcBef>
              <a:buFont typeface="Wingdings" pitchFamily="2" charset="2"/>
              <a:buNone/>
              <a:tabLst/>
              <a:defRPr lang="en-GB" sz="1600" b="0" i="0" kern="1200" dirty="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7938" indent="-7938" algn="l" defTabSz="914400" rtl="0" eaLnBrk="1" latinLnBrk="0" hangingPunct="1">
              <a:lnSpc>
                <a:spcPct val="110000"/>
              </a:lnSpc>
              <a:spcBef>
                <a:spcPts val="1200"/>
              </a:spcBef>
              <a:buClr>
                <a:schemeClr val="accent5"/>
              </a:buClr>
              <a:buFont typeface="Arial" panose="020B0604020202020204" pitchFamily="34" charset="0"/>
              <a:buNone/>
              <a:tabLst/>
              <a:defRPr lang="en-GB" sz="1600" b="1" i="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7800" indent="-169863" algn="l" defTabSz="914400" rtl="0" eaLnBrk="1" latinLnBrk="0" hangingPunct="1">
              <a:lnSpc>
                <a:spcPct val="110000"/>
              </a:lnSpc>
              <a:spcBef>
                <a:spcPts val="1200"/>
              </a:spcBef>
              <a:buClr>
                <a:schemeClr val="accent5"/>
              </a:buClr>
              <a:buFont typeface="System Font"/>
              <a:buChar char="–"/>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7938" indent="0" algn="l" defTabSz="914400" rtl="0" eaLnBrk="1" latinLnBrk="0" hangingPunct="1">
              <a:lnSpc>
                <a:spcPct val="110000"/>
              </a:lnSpc>
              <a:spcBef>
                <a:spcPts val="1200"/>
              </a:spcBef>
              <a:buClr>
                <a:schemeClr val="accent5"/>
              </a:buClr>
              <a:buFont typeface="Arial" panose="020B0604020202020204" pitchFamily="34" charset="0"/>
              <a:buNone/>
              <a:tabLst/>
              <a:defRPr lang="en-GB" sz="1600" b="0"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7938" indent="0" algn="l" defTabSz="914400" rtl="0" eaLnBrk="1" latinLnBrk="0" hangingPunct="1">
              <a:lnSpc>
                <a:spcPct val="110000"/>
              </a:lnSpc>
              <a:spcBef>
                <a:spcPts val="1200"/>
              </a:spcBef>
              <a:buFont typeface="System Font Regular"/>
              <a:buNone/>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GB" sz="2000" dirty="0">
                <a:solidFill>
                  <a:schemeClr val="bg1"/>
                </a:solidFill>
              </a:rPr>
              <a:t>The next step in putting the UK’s finance sector in a better position to achieve the </a:t>
            </a:r>
          </a:p>
          <a:p>
            <a:pPr algn="ctr">
              <a:spcBef>
                <a:spcPts val="0"/>
              </a:spcBef>
            </a:pPr>
            <a:r>
              <a:rPr lang="en-GB" sz="2000" dirty="0">
                <a:solidFill>
                  <a:schemeClr val="bg1"/>
                </a:solidFill>
              </a:rPr>
              <a:t>goals of the Paris Agreement</a:t>
            </a:r>
          </a:p>
        </p:txBody>
      </p:sp>
      <p:sp>
        <p:nvSpPr>
          <p:cNvPr id="25" name="TextBox 24">
            <a:extLst>
              <a:ext uri="{FF2B5EF4-FFF2-40B4-BE49-F238E27FC236}">
                <a16:creationId xmlns:a16="http://schemas.microsoft.com/office/drawing/2014/main" id="{5A129297-6118-21A1-2FC4-5408815F259F}"/>
              </a:ext>
            </a:extLst>
          </p:cNvPr>
          <p:cNvSpPr txBox="1"/>
          <p:nvPr/>
        </p:nvSpPr>
        <p:spPr>
          <a:xfrm>
            <a:off x="718456" y="2728056"/>
            <a:ext cx="2089917" cy="2303259"/>
          </a:xfrm>
          <a:prstGeom prst="rect">
            <a:avLst/>
          </a:prstGeom>
          <a:noFill/>
        </p:spPr>
        <p:txBody>
          <a:bodyPr wrap="square" lIns="0" tIns="0" rIns="0" bIns="0" anchor="ctr">
            <a:spAutoFit/>
          </a:bodyPr>
          <a:lstStyle/>
          <a:p>
            <a:pPr algn="ctr">
              <a:lnSpc>
                <a:spcPct val="120000"/>
              </a:lnSpc>
              <a:spcAft>
                <a:spcPts val="600"/>
              </a:spcAft>
              <a:buClr>
                <a:schemeClr val="accent5"/>
              </a:buClr>
            </a:pPr>
            <a:r>
              <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Designed to broaden the sustainability reporting across corporates and  financial institutions in the UK</a:t>
            </a:r>
          </a:p>
        </p:txBody>
      </p:sp>
      <p:grpSp>
        <p:nvGrpSpPr>
          <p:cNvPr id="28" name="Group 27">
            <a:extLst>
              <a:ext uri="{FF2B5EF4-FFF2-40B4-BE49-F238E27FC236}">
                <a16:creationId xmlns:a16="http://schemas.microsoft.com/office/drawing/2014/main" id="{E69B8360-F7CA-C4F2-7673-3494872D133C}"/>
              </a:ext>
            </a:extLst>
          </p:cNvPr>
          <p:cNvGrpSpPr/>
          <p:nvPr/>
        </p:nvGrpSpPr>
        <p:grpSpPr>
          <a:xfrm>
            <a:off x="619986" y="2437563"/>
            <a:ext cx="2325386" cy="2884245"/>
            <a:chOff x="633634" y="2065972"/>
            <a:chExt cx="2325386" cy="3377962"/>
          </a:xfrm>
        </p:grpSpPr>
        <p:grpSp>
          <p:nvGrpSpPr>
            <p:cNvPr id="29" name="Group 28">
              <a:extLst>
                <a:ext uri="{FF2B5EF4-FFF2-40B4-BE49-F238E27FC236}">
                  <a16:creationId xmlns:a16="http://schemas.microsoft.com/office/drawing/2014/main" id="{D98273EB-02AF-CBEF-0052-4031713DAD1B}"/>
                </a:ext>
              </a:extLst>
            </p:cNvPr>
            <p:cNvGrpSpPr/>
            <p:nvPr/>
          </p:nvGrpSpPr>
          <p:grpSpPr>
            <a:xfrm>
              <a:off x="633634" y="2065972"/>
              <a:ext cx="2307543" cy="3355815"/>
              <a:chOff x="1937387" y="1341553"/>
              <a:chExt cx="8116864" cy="2266926"/>
            </a:xfrm>
          </p:grpSpPr>
          <p:cxnSp>
            <p:nvCxnSpPr>
              <p:cNvPr id="31" name="Straight Connector 30">
                <a:extLst>
                  <a:ext uri="{FF2B5EF4-FFF2-40B4-BE49-F238E27FC236}">
                    <a16:creationId xmlns:a16="http://schemas.microsoft.com/office/drawing/2014/main" id="{49445D6D-AEC7-E1EF-7668-4F67C80E0559}"/>
                  </a:ext>
                </a:extLst>
              </p:cNvPr>
              <p:cNvCxnSpPr>
                <a:cxnSpLocks/>
              </p:cNvCxnSpPr>
              <p:nvPr/>
            </p:nvCxnSpPr>
            <p:spPr>
              <a:xfrm>
                <a:off x="1937387" y="1341555"/>
                <a:ext cx="8116864"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5A1BBE-753A-B31B-91FF-2B366AE4D98F}"/>
                  </a:ext>
                </a:extLst>
              </p:cNvPr>
              <p:cNvCxnSpPr>
                <a:cxnSpLocks/>
              </p:cNvCxnSpPr>
              <p:nvPr/>
            </p:nvCxnSpPr>
            <p:spPr>
              <a:xfrm>
                <a:off x="1937387" y="1341555"/>
                <a:ext cx="0" cy="225706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3D619E-2D7A-33AC-35C3-2DF275352DAA}"/>
                  </a:ext>
                </a:extLst>
              </p:cNvPr>
              <p:cNvCxnSpPr>
                <a:cxnSpLocks/>
              </p:cNvCxnSpPr>
              <p:nvPr/>
            </p:nvCxnSpPr>
            <p:spPr>
              <a:xfrm>
                <a:off x="10052686" y="1341553"/>
                <a:ext cx="0" cy="1980603"/>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AC92C-7F3D-5FFE-969F-5A1492C383E8}"/>
                  </a:ext>
                </a:extLst>
              </p:cNvPr>
              <p:cNvCxnSpPr>
                <a:cxnSpLocks/>
                <a:endCxn id="30" idx="3"/>
              </p:cNvCxnSpPr>
              <p:nvPr/>
            </p:nvCxnSpPr>
            <p:spPr>
              <a:xfrm flipV="1">
                <a:off x="1937387" y="3595620"/>
                <a:ext cx="6709502" cy="12859"/>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0" name="L-shape 29">
              <a:extLst>
                <a:ext uri="{FF2B5EF4-FFF2-40B4-BE49-F238E27FC236}">
                  <a16:creationId xmlns:a16="http://schemas.microsoft.com/office/drawing/2014/main" id="{9CCE868F-993F-6380-2B32-79E2EB85F1F2}"/>
                </a:ext>
              </a:extLst>
            </p:cNvPr>
            <p:cNvSpPr/>
            <p:nvPr/>
          </p:nvSpPr>
          <p:spPr>
            <a:xfrm rot="16200000">
              <a:off x="2541078" y="5025992"/>
              <a:ext cx="417942" cy="417942"/>
            </a:xfrm>
            <a:prstGeom prst="corner">
              <a:avLst>
                <a:gd name="adj1" fmla="val 18066"/>
                <a:gd name="adj2" fmla="val 19707"/>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35" name="Oval 34">
            <a:extLst>
              <a:ext uri="{FF2B5EF4-FFF2-40B4-BE49-F238E27FC236}">
                <a16:creationId xmlns:a16="http://schemas.microsoft.com/office/drawing/2014/main" id="{12633BD2-9161-FEDD-BF04-4F01A2D220B8}"/>
              </a:ext>
            </a:extLst>
          </p:cNvPr>
          <p:cNvSpPr>
            <a:spLocks noChangeAspect="1"/>
          </p:cNvSpPr>
          <p:nvPr/>
        </p:nvSpPr>
        <p:spPr>
          <a:xfrm>
            <a:off x="495718" y="2341131"/>
            <a:ext cx="428400" cy="428400"/>
          </a:xfrm>
          <a:prstGeom prst="ellipse">
            <a:avLst/>
          </a:prstGeom>
          <a:solidFill>
            <a:srgbClr val="2D4E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1</a:t>
            </a:r>
          </a:p>
        </p:txBody>
      </p:sp>
      <p:sp>
        <p:nvSpPr>
          <p:cNvPr id="36" name="Oval 35">
            <a:extLst>
              <a:ext uri="{FF2B5EF4-FFF2-40B4-BE49-F238E27FC236}">
                <a16:creationId xmlns:a16="http://schemas.microsoft.com/office/drawing/2014/main" id="{CD81AD63-A0C3-B90C-032B-62EC8F5D9683}"/>
              </a:ext>
            </a:extLst>
          </p:cNvPr>
          <p:cNvSpPr>
            <a:spLocks noChangeAspect="1"/>
          </p:cNvSpPr>
          <p:nvPr/>
        </p:nvSpPr>
        <p:spPr>
          <a:xfrm>
            <a:off x="3374765" y="2341131"/>
            <a:ext cx="428400" cy="428400"/>
          </a:xfrm>
          <a:prstGeom prst="ellipse">
            <a:avLst/>
          </a:prstGeom>
          <a:solidFill>
            <a:srgbClr val="2D4E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a:t>
            </a:r>
          </a:p>
        </p:txBody>
      </p:sp>
      <p:sp>
        <p:nvSpPr>
          <p:cNvPr id="37" name="Oval 36">
            <a:extLst>
              <a:ext uri="{FF2B5EF4-FFF2-40B4-BE49-F238E27FC236}">
                <a16:creationId xmlns:a16="http://schemas.microsoft.com/office/drawing/2014/main" id="{07170598-F763-D443-B17C-1BABDFAD2010}"/>
              </a:ext>
            </a:extLst>
          </p:cNvPr>
          <p:cNvSpPr>
            <a:spLocks noChangeAspect="1"/>
          </p:cNvSpPr>
          <p:nvPr/>
        </p:nvSpPr>
        <p:spPr>
          <a:xfrm>
            <a:off x="6263849" y="2341131"/>
            <a:ext cx="428400" cy="428400"/>
          </a:xfrm>
          <a:prstGeom prst="ellipse">
            <a:avLst/>
          </a:prstGeom>
          <a:solidFill>
            <a:srgbClr val="2D4E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3</a:t>
            </a:r>
          </a:p>
        </p:txBody>
      </p:sp>
      <p:sp>
        <p:nvSpPr>
          <p:cNvPr id="38" name="Oval 37">
            <a:extLst>
              <a:ext uri="{FF2B5EF4-FFF2-40B4-BE49-F238E27FC236}">
                <a16:creationId xmlns:a16="http://schemas.microsoft.com/office/drawing/2014/main" id="{4207D705-9D19-2552-8940-1FE5398156F1}"/>
              </a:ext>
            </a:extLst>
          </p:cNvPr>
          <p:cNvSpPr>
            <a:spLocks noChangeAspect="1"/>
          </p:cNvSpPr>
          <p:nvPr/>
        </p:nvSpPr>
        <p:spPr>
          <a:xfrm>
            <a:off x="9139974" y="2341131"/>
            <a:ext cx="428400" cy="428400"/>
          </a:xfrm>
          <a:prstGeom prst="ellipse">
            <a:avLst/>
          </a:prstGeom>
          <a:solidFill>
            <a:srgbClr val="2D4E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4</a:t>
            </a:r>
          </a:p>
        </p:txBody>
      </p:sp>
      <p:sp>
        <p:nvSpPr>
          <p:cNvPr id="44" name="TextBox 43">
            <a:extLst>
              <a:ext uri="{FF2B5EF4-FFF2-40B4-BE49-F238E27FC236}">
                <a16:creationId xmlns:a16="http://schemas.microsoft.com/office/drawing/2014/main" id="{D5E91A51-B442-B951-29C1-EDF0CF3C217E}"/>
              </a:ext>
            </a:extLst>
          </p:cNvPr>
          <p:cNvSpPr txBox="1"/>
          <p:nvPr/>
        </p:nvSpPr>
        <p:spPr>
          <a:xfrm>
            <a:off x="3632088" y="3060455"/>
            <a:ext cx="2089917" cy="1638462"/>
          </a:xfrm>
          <a:prstGeom prst="rect">
            <a:avLst/>
          </a:prstGeom>
          <a:noFill/>
        </p:spPr>
        <p:txBody>
          <a:bodyPr wrap="square" lIns="0" tIns="0" rIns="0" bIns="0" anchor="ctr">
            <a:spAutoFit/>
          </a:bodyPr>
          <a:lstStyle/>
          <a:p>
            <a:pPr algn="ctr">
              <a:lnSpc>
                <a:spcPct val="120000"/>
              </a:lnSpc>
              <a:spcAft>
                <a:spcPts val="600"/>
              </a:spcAft>
              <a:buClr>
                <a:schemeClr val="accent5"/>
              </a:buClr>
            </a:pPr>
            <a:r>
              <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more formal framework surrounding Responsible Investment</a:t>
            </a:r>
          </a:p>
        </p:txBody>
      </p:sp>
      <p:sp>
        <p:nvSpPr>
          <p:cNvPr id="45" name="TextBox 44">
            <a:extLst>
              <a:ext uri="{FF2B5EF4-FFF2-40B4-BE49-F238E27FC236}">
                <a16:creationId xmlns:a16="http://schemas.microsoft.com/office/drawing/2014/main" id="{F982F6C9-FE1A-6753-900C-168307BF7097}"/>
              </a:ext>
            </a:extLst>
          </p:cNvPr>
          <p:cNvSpPr txBox="1"/>
          <p:nvPr/>
        </p:nvSpPr>
        <p:spPr>
          <a:xfrm>
            <a:off x="6523027" y="3226654"/>
            <a:ext cx="2089917" cy="1306063"/>
          </a:xfrm>
          <a:prstGeom prst="rect">
            <a:avLst/>
          </a:prstGeom>
          <a:noFill/>
        </p:spPr>
        <p:txBody>
          <a:bodyPr wrap="square" lIns="0" tIns="0" rIns="0" bIns="0" anchor="ctr">
            <a:spAutoFit/>
          </a:bodyPr>
          <a:lstStyle/>
          <a:p>
            <a:pPr algn="ctr">
              <a:lnSpc>
                <a:spcPct val="120000"/>
              </a:lnSpc>
              <a:spcAft>
                <a:spcPts val="600"/>
              </a:spcAft>
              <a:buClr>
                <a:schemeClr val="accent5"/>
              </a:buClr>
            </a:pPr>
            <a:r>
              <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labelling system and is expected to go further than SFDR in Europe</a:t>
            </a:r>
          </a:p>
        </p:txBody>
      </p:sp>
      <p:sp>
        <p:nvSpPr>
          <p:cNvPr id="48" name="TextBox 47">
            <a:extLst>
              <a:ext uri="{FF2B5EF4-FFF2-40B4-BE49-F238E27FC236}">
                <a16:creationId xmlns:a16="http://schemas.microsoft.com/office/drawing/2014/main" id="{86C3A59E-AD97-B68E-B18C-E65C5F45C67D}"/>
              </a:ext>
            </a:extLst>
          </p:cNvPr>
          <p:cNvSpPr txBox="1"/>
          <p:nvPr/>
        </p:nvSpPr>
        <p:spPr>
          <a:xfrm>
            <a:off x="9420165" y="2894255"/>
            <a:ext cx="2071582" cy="1970861"/>
          </a:xfrm>
          <a:prstGeom prst="rect">
            <a:avLst/>
          </a:prstGeom>
          <a:noFill/>
        </p:spPr>
        <p:txBody>
          <a:bodyPr wrap="square" lIns="0" tIns="0" rIns="0" bIns="0" anchor="ctr">
            <a:spAutoFit/>
          </a:bodyPr>
          <a:lstStyle/>
          <a:p>
            <a:pPr algn="ctr">
              <a:lnSpc>
                <a:spcPct val="120000"/>
              </a:lnSpc>
              <a:spcAft>
                <a:spcPts val="600"/>
              </a:spcAft>
              <a:buClr>
                <a:schemeClr val="accent5"/>
              </a:buClr>
            </a:pPr>
            <a:r>
              <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It will have regulatory disclosure requirements and impact all funds for sale in the UK</a:t>
            </a:r>
          </a:p>
        </p:txBody>
      </p:sp>
      <p:sp>
        <p:nvSpPr>
          <p:cNvPr id="52" name="Rectangle 51">
            <a:extLst>
              <a:ext uri="{FF2B5EF4-FFF2-40B4-BE49-F238E27FC236}">
                <a16:creationId xmlns:a16="http://schemas.microsoft.com/office/drawing/2014/main" id="{EA3EA740-B82E-0E92-46F0-7321E73CEB76}"/>
              </a:ext>
            </a:extLst>
          </p:cNvPr>
          <p:cNvSpPr/>
          <p:nvPr/>
        </p:nvSpPr>
        <p:spPr>
          <a:xfrm>
            <a:off x="1203056" y="5612124"/>
            <a:ext cx="9785885" cy="973314"/>
          </a:xfrm>
          <a:prstGeom prst="rect">
            <a:avLst/>
          </a:prstGeom>
          <a:solidFill>
            <a:srgbClr val="2D4E7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Freeform 52">
            <a:extLst>
              <a:ext uri="{FF2B5EF4-FFF2-40B4-BE49-F238E27FC236}">
                <a16:creationId xmlns:a16="http://schemas.microsoft.com/office/drawing/2014/main" id="{0908E608-CED7-8E8C-B6BA-1CC3759CC414}"/>
              </a:ext>
            </a:extLst>
          </p:cNvPr>
          <p:cNvSpPr>
            <a:spLocks/>
          </p:cNvSpPr>
          <p:nvPr/>
        </p:nvSpPr>
        <p:spPr>
          <a:xfrm>
            <a:off x="1289998" y="5698876"/>
            <a:ext cx="9612000" cy="792000"/>
          </a:xfrm>
          <a:custGeom>
            <a:avLst/>
            <a:gdLst>
              <a:gd name="connsiteX0" fmla="*/ 0 w 2709103"/>
              <a:gd name="connsiteY0" fmla="*/ 0 h 3567017"/>
              <a:gd name="connsiteX1" fmla="*/ 2709103 w 2709103"/>
              <a:gd name="connsiteY1" fmla="*/ 0 h 3567017"/>
              <a:gd name="connsiteX2" fmla="*/ 2709103 w 2709103"/>
              <a:gd name="connsiteY2" fmla="*/ 3567017 h 3567017"/>
              <a:gd name="connsiteX3" fmla="*/ 0 w 2709103"/>
              <a:gd name="connsiteY3" fmla="*/ 3567017 h 3567017"/>
            </a:gdLst>
            <a:ahLst/>
            <a:cxnLst>
              <a:cxn ang="0">
                <a:pos x="connsiteX0" y="connsiteY0"/>
              </a:cxn>
              <a:cxn ang="0">
                <a:pos x="connsiteX1" y="connsiteY1"/>
              </a:cxn>
              <a:cxn ang="0">
                <a:pos x="connsiteX2" y="connsiteY2"/>
              </a:cxn>
              <a:cxn ang="0">
                <a:pos x="connsiteX3" y="connsiteY3"/>
              </a:cxn>
            </a:cxnLst>
            <a:rect l="l" t="t" r="r" b="b"/>
            <a:pathLst>
              <a:path w="2709103" h="3567017">
                <a:moveTo>
                  <a:pt x="0" y="0"/>
                </a:moveTo>
                <a:lnTo>
                  <a:pt x="2709103" y="0"/>
                </a:lnTo>
                <a:lnTo>
                  <a:pt x="2709103" y="3567017"/>
                </a:lnTo>
                <a:lnTo>
                  <a:pt x="0" y="3567017"/>
                </a:lnTo>
                <a:close/>
              </a:path>
            </a:pathLst>
          </a:custGeom>
          <a:solidFill>
            <a:schemeClr val="bg1"/>
          </a:solidFill>
          <a:ln w="6350">
            <a:noFill/>
          </a:ln>
          <a:effectLst>
            <a:outerShdw blurRad="1270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SDR should eventually give asset owners deep insight into the environmental and social impacts of firms in their portfolios</a:t>
            </a:r>
          </a:p>
        </p:txBody>
      </p:sp>
    </p:spTree>
    <p:extLst>
      <p:ext uri="{BB962C8B-B14F-4D97-AF65-F5344CB8AC3E}">
        <p14:creationId xmlns:p14="http://schemas.microsoft.com/office/powerpoint/2010/main" val="275262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5" grpId="0"/>
      <p:bldP spid="35" grpId="0" animBg="1"/>
      <p:bldP spid="36" grpId="0" animBg="1"/>
      <p:bldP spid="37" grpId="0" animBg="1"/>
      <p:bldP spid="38" grpId="0" animBg="1"/>
      <p:bldP spid="44" grpId="0"/>
      <p:bldP spid="45" grpId="0"/>
      <p:bldP spid="48" grpId="0"/>
      <p:bldP spid="52"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C789A66-70EB-4535-4068-540936642FA3}"/>
              </a:ext>
            </a:extLst>
          </p:cNvPr>
          <p:cNvSpPr>
            <a:spLocks noGrp="1"/>
          </p:cNvSpPr>
          <p:nvPr>
            <p:ph type="title"/>
          </p:nvPr>
        </p:nvSpPr>
        <p:spPr>
          <a:xfrm>
            <a:off x="471225" y="2431228"/>
            <a:ext cx="7631375" cy="1982155"/>
          </a:xfrm>
        </p:spPr>
        <p:txBody>
          <a:bodyPr>
            <a:normAutofit/>
          </a:bodyPr>
          <a:lstStyle/>
          <a:p>
            <a:r>
              <a:rPr lang="en-GB" sz="2800" dirty="0"/>
              <a:t>How is ESG and Responsible Investment evolving and its importance to investors?</a:t>
            </a:r>
          </a:p>
        </p:txBody>
      </p:sp>
      <p:sp>
        <p:nvSpPr>
          <p:cNvPr id="6" name="TextBox 5">
            <a:extLst>
              <a:ext uri="{FF2B5EF4-FFF2-40B4-BE49-F238E27FC236}">
                <a16:creationId xmlns:a16="http://schemas.microsoft.com/office/drawing/2014/main" id="{CA9758F0-4B86-D345-D7E0-4F9F96B727E0}"/>
              </a:ext>
            </a:extLst>
          </p:cNvPr>
          <p:cNvSpPr txBox="1"/>
          <p:nvPr/>
        </p:nvSpPr>
        <p:spPr>
          <a:xfrm>
            <a:off x="11550316" y="3056021"/>
            <a:ext cx="65" cy="224100"/>
          </a:xfrm>
          <a:prstGeom prst="rect">
            <a:avLst/>
          </a:prstGeom>
          <a:noFill/>
        </p:spPr>
        <p:txBody>
          <a:bodyPr wrap="none" lIns="0" tIns="0" rIns="0" bIns="0" rtlCol="0">
            <a:spAutoFit/>
          </a:bodyPr>
          <a:lstStyle/>
          <a:p>
            <a:pPr algn="l">
              <a:lnSpc>
                <a:spcPct val="110000"/>
              </a:lnSpc>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4687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609600" y="1265736"/>
            <a:ext cx="10972800" cy="4266795"/>
          </a:xfrm>
        </p:spPr>
        <p:txBody>
          <a:bodyPr>
            <a:noAutofit/>
          </a:bodyPr>
          <a:lstStyle/>
          <a:p>
            <a:pPr marL="0" indent="0">
              <a:buNone/>
            </a:pPr>
            <a:endParaRPr lang="en-US" sz="2133" dirty="0"/>
          </a:p>
          <a:p>
            <a:r>
              <a:rPr lang="en-US" sz="2133" dirty="0"/>
              <a:t>Mobile Phones to silent please</a:t>
            </a:r>
          </a:p>
          <a:p>
            <a:r>
              <a:rPr lang="en-US" sz="2133" dirty="0"/>
              <a:t>Fire exits as marked – no fire drills planned</a:t>
            </a:r>
          </a:p>
          <a:p>
            <a:r>
              <a:rPr lang="en-US" sz="2133" dirty="0"/>
              <a:t>Facilities </a:t>
            </a:r>
          </a:p>
          <a:p>
            <a:r>
              <a:rPr lang="en-US" sz="2133" dirty="0"/>
              <a:t>CPD Certificates </a:t>
            </a:r>
          </a:p>
          <a:p>
            <a:r>
              <a:rPr lang="en-US" sz="2133" dirty="0"/>
              <a:t>Questions</a:t>
            </a:r>
          </a:p>
          <a:p>
            <a:pPr lvl="1"/>
            <a:r>
              <a:rPr lang="en-US" sz="1867" dirty="0"/>
              <a:t>We will have a ‘roving-mic’, so please feel free to ask questions at the end of each presentation.</a:t>
            </a:r>
          </a:p>
          <a:p>
            <a:endParaRPr lang="en-US" sz="2133" dirty="0"/>
          </a:p>
          <a:p>
            <a:pPr marL="0" indent="0">
              <a:buNone/>
            </a:pPr>
            <a:endParaRPr lang="en-US" sz="2133" dirty="0"/>
          </a:p>
        </p:txBody>
      </p:sp>
    </p:spTree>
    <p:extLst>
      <p:ext uri="{BB962C8B-B14F-4D97-AF65-F5344CB8AC3E}">
        <p14:creationId xmlns:p14="http://schemas.microsoft.com/office/powerpoint/2010/main" val="4093822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3F2B-44B4-CF01-A717-786A1D7BA21F}"/>
              </a:ext>
            </a:extLst>
          </p:cNvPr>
          <p:cNvSpPr>
            <a:spLocks noGrp="1"/>
          </p:cNvSpPr>
          <p:nvPr>
            <p:ph type="title"/>
          </p:nvPr>
        </p:nvSpPr>
        <p:spPr/>
        <p:txBody>
          <a:bodyPr/>
          <a:lstStyle/>
          <a:p>
            <a:r>
              <a:rPr lang="en-US" dirty="0"/>
              <a:t>What is Responsible Investment (RI)?</a:t>
            </a:r>
          </a:p>
        </p:txBody>
      </p:sp>
      <p:sp>
        <p:nvSpPr>
          <p:cNvPr id="73" name="TextBox 72">
            <a:extLst>
              <a:ext uri="{FF2B5EF4-FFF2-40B4-BE49-F238E27FC236}">
                <a16:creationId xmlns:a16="http://schemas.microsoft.com/office/drawing/2014/main" id="{51D73A5C-BF16-C3EE-D53C-1A4DD4848DDF}"/>
              </a:ext>
            </a:extLst>
          </p:cNvPr>
          <p:cNvSpPr txBox="1"/>
          <p:nvPr/>
        </p:nvSpPr>
        <p:spPr>
          <a:xfrm>
            <a:off x="992133" y="2119480"/>
            <a:ext cx="10207731" cy="1119134"/>
          </a:xfrm>
          <a:prstGeom prst="rect">
            <a:avLst/>
          </a:prstGeom>
          <a:noFill/>
          <a:ln w="19050">
            <a:noFill/>
          </a:ln>
        </p:spPr>
        <p:txBody>
          <a:bodyPr wrap="square" tIns="72000" bIns="72000">
            <a:spAutoFit/>
          </a:bodyPr>
          <a:lstStyle/>
          <a:p>
            <a:pPr algn="ctr">
              <a:lnSpc>
                <a:spcPct val="120000"/>
              </a:lnSpc>
            </a:pPr>
            <a:r>
              <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Where managers actively and intentionally seek to do good, avoid doing harm and lead change by investing in companies which are helping to meet the world’s most pressing challenges. We see this an umbrella term which stems a spectrum of investment approaches:</a:t>
            </a:r>
          </a:p>
        </p:txBody>
      </p:sp>
      <p:sp>
        <p:nvSpPr>
          <p:cNvPr id="80" name="Text Placeholder 4">
            <a:extLst>
              <a:ext uri="{FF2B5EF4-FFF2-40B4-BE49-F238E27FC236}">
                <a16:creationId xmlns:a16="http://schemas.microsoft.com/office/drawing/2014/main" id="{55BF8344-4ABD-EF9B-F821-CFE0A4773D5D}"/>
              </a:ext>
            </a:extLst>
          </p:cNvPr>
          <p:cNvSpPr txBox="1">
            <a:spLocks/>
          </p:cNvSpPr>
          <p:nvPr/>
        </p:nvSpPr>
        <p:spPr>
          <a:xfrm>
            <a:off x="992134" y="1434545"/>
            <a:ext cx="10207731" cy="465559"/>
          </a:xfrm>
          <a:prstGeom prst="rect">
            <a:avLst/>
          </a:prstGeom>
          <a:gradFill flip="none" rotWithShape="1">
            <a:gsLst>
              <a:gs pos="0">
                <a:srgbClr val="2D4E7A"/>
              </a:gs>
              <a:gs pos="37000">
                <a:srgbClr val="2B8FD0"/>
              </a:gs>
              <a:gs pos="65000">
                <a:srgbClr val="F7B225"/>
              </a:gs>
              <a:gs pos="99000">
                <a:srgbClr val="FF8900"/>
              </a:gs>
            </a:gsLst>
            <a:lin ang="0" scaled="1"/>
            <a:tileRect/>
          </a:gradFill>
        </p:spPr>
        <p:txBody>
          <a:bodyPr wrap="square" lIns="0" tIns="72000" rIns="0" bIns="72000">
            <a:spAutoFit/>
          </a:bodyPr>
          <a:lstStyle>
            <a:lvl1pPr marL="0" indent="0" algn="l" defTabSz="914400" rtl="0" eaLnBrk="1" latinLnBrk="0" hangingPunct="1">
              <a:lnSpc>
                <a:spcPct val="110000"/>
              </a:lnSpc>
              <a:spcBef>
                <a:spcPts val="1200"/>
              </a:spcBef>
              <a:buFont typeface="Wingdings" pitchFamily="2" charset="2"/>
              <a:buNone/>
              <a:tabLst/>
              <a:defRPr lang="en-GB" sz="1600" b="0" i="0" kern="1200" dirty="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7938" indent="-7938" algn="l" defTabSz="914400" rtl="0" eaLnBrk="1" latinLnBrk="0" hangingPunct="1">
              <a:lnSpc>
                <a:spcPct val="110000"/>
              </a:lnSpc>
              <a:spcBef>
                <a:spcPts val="1200"/>
              </a:spcBef>
              <a:buClr>
                <a:schemeClr val="accent5"/>
              </a:buClr>
              <a:buFont typeface="Arial" panose="020B0604020202020204" pitchFamily="34" charset="0"/>
              <a:buNone/>
              <a:tabLst/>
              <a:defRPr lang="en-GB" sz="1600" b="1" i="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7800" indent="-169863" algn="l" defTabSz="914400" rtl="0" eaLnBrk="1" latinLnBrk="0" hangingPunct="1">
              <a:lnSpc>
                <a:spcPct val="110000"/>
              </a:lnSpc>
              <a:spcBef>
                <a:spcPts val="1200"/>
              </a:spcBef>
              <a:buClr>
                <a:schemeClr val="accent5"/>
              </a:buClr>
              <a:buFont typeface="System Font"/>
              <a:buChar char="–"/>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7938" indent="0" algn="l" defTabSz="914400" rtl="0" eaLnBrk="1" latinLnBrk="0" hangingPunct="1">
              <a:lnSpc>
                <a:spcPct val="110000"/>
              </a:lnSpc>
              <a:spcBef>
                <a:spcPts val="1200"/>
              </a:spcBef>
              <a:buClr>
                <a:schemeClr val="accent5"/>
              </a:buClr>
              <a:buFont typeface="Arial" panose="020B0604020202020204" pitchFamily="34" charset="0"/>
              <a:buNone/>
              <a:tabLst/>
              <a:defRPr lang="en-GB" sz="1600" b="0"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7938" indent="0" algn="l" defTabSz="914400" rtl="0" eaLnBrk="1" latinLnBrk="0" hangingPunct="1">
              <a:lnSpc>
                <a:spcPct val="110000"/>
              </a:lnSpc>
              <a:spcBef>
                <a:spcPts val="1200"/>
              </a:spcBef>
              <a:buFont typeface="System Font Regular"/>
              <a:buNone/>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RESPONSIBLE INVESTMENT </a:t>
            </a:r>
          </a:p>
        </p:txBody>
      </p:sp>
      <p:pic>
        <p:nvPicPr>
          <p:cNvPr id="82" name="Picture 81" descr="Graphical user interface, application&#10;&#10;Description automatically generated">
            <a:extLst>
              <a:ext uri="{FF2B5EF4-FFF2-40B4-BE49-F238E27FC236}">
                <a16:creationId xmlns:a16="http://schemas.microsoft.com/office/drawing/2014/main" id="{96C544D8-F74D-F0D4-29EB-FA3863B82D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0721" y="3238614"/>
            <a:ext cx="10210800" cy="2826947"/>
          </a:xfrm>
          <a:prstGeom prst="rect">
            <a:avLst/>
          </a:prstGeom>
        </p:spPr>
      </p:pic>
    </p:spTree>
    <p:extLst>
      <p:ext uri="{BB962C8B-B14F-4D97-AF65-F5344CB8AC3E}">
        <p14:creationId xmlns:p14="http://schemas.microsoft.com/office/powerpoint/2010/main" val="170642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7A14-7189-0D44-A6F6-9EE01EF02B24}"/>
              </a:ext>
            </a:extLst>
          </p:cNvPr>
          <p:cNvSpPr>
            <a:spLocks noGrp="1"/>
          </p:cNvSpPr>
          <p:nvPr>
            <p:ph type="title"/>
          </p:nvPr>
        </p:nvSpPr>
        <p:spPr>
          <a:xfrm>
            <a:off x="949378" y="116656"/>
            <a:ext cx="8971060" cy="876040"/>
          </a:xfrm>
        </p:spPr>
        <p:txBody>
          <a:bodyPr/>
          <a:lstStyle/>
          <a:p>
            <a:r>
              <a:rPr lang="en-US" dirty="0"/>
              <a:t>What type of investor are you?</a:t>
            </a:r>
          </a:p>
        </p:txBody>
      </p:sp>
      <p:sp>
        <p:nvSpPr>
          <p:cNvPr id="35" name="TextBox 34">
            <a:extLst>
              <a:ext uri="{FF2B5EF4-FFF2-40B4-BE49-F238E27FC236}">
                <a16:creationId xmlns:a16="http://schemas.microsoft.com/office/drawing/2014/main" id="{890F5C11-8570-4F19-A8BD-B981E28292BE}"/>
              </a:ext>
            </a:extLst>
          </p:cNvPr>
          <p:cNvSpPr txBox="1"/>
          <p:nvPr/>
        </p:nvSpPr>
        <p:spPr>
          <a:xfrm>
            <a:off x="3179576" y="1999414"/>
            <a:ext cx="7704306" cy="857974"/>
          </a:xfrm>
          <a:prstGeom prst="rect">
            <a:avLst/>
          </a:prstGeom>
          <a:noFill/>
          <a:ln w="19050">
            <a:noFill/>
          </a:ln>
        </p:spPr>
        <p:txBody>
          <a:bodyPr wrap="square" tIns="72000" bIns="72000">
            <a:spAutoFit/>
          </a:bodyPr>
          <a:lstStyle/>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An ethical exclusions fund manager seeks to avoid industries and company practices that cause harm to people and/or the planet.</a:t>
            </a:r>
          </a:p>
        </p:txBody>
      </p:sp>
      <p:sp>
        <p:nvSpPr>
          <p:cNvPr id="36" name="TextBox 35">
            <a:extLst>
              <a:ext uri="{FF2B5EF4-FFF2-40B4-BE49-F238E27FC236}">
                <a16:creationId xmlns:a16="http://schemas.microsoft.com/office/drawing/2014/main" id="{86FB563A-48CD-1110-D6CA-A42C69612FC4}"/>
              </a:ext>
            </a:extLst>
          </p:cNvPr>
          <p:cNvSpPr txBox="1"/>
          <p:nvPr/>
        </p:nvSpPr>
        <p:spPr>
          <a:xfrm>
            <a:off x="3179576" y="4151031"/>
            <a:ext cx="8337683" cy="1596637"/>
          </a:xfrm>
          <a:prstGeom prst="rect">
            <a:avLst/>
          </a:prstGeom>
          <a:noFill/>
          <a:ln w="19050">
            <a:noFill/>
          </a:ln>
        </p:spPr>
        <p:txBody>
          <a:bodyPr wrap="square" tIns="72000" bIns="72000">
            <a:spAutoFit/>
          </a:bodyPr>
          <a:lstStyle/>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responsible practices fund manager considers the operational practices of the companies in which they invest and supports 'best practice' in their respective industries, as well as encouraging them to improve their environmental and social performance.</a:t>
            </a:r>
          </a:p>
        </p:txBody>
      </p:sp>
      <p:pic>
        <p:nvPicPr>
          <p:cNvPr id="37" name="Picture 36" descr="Graphical user interface, application&#10;&#10;Description automatically generated">
            <a:extLst>
              <a:ext uri="{FF2B5EF4-FFF2-40B4-BE49-F238E27FC236}">
                <a16:creationId xmlns:a16="http://schemas.microsoft.com/office/drawing/2014/main" id="{D52BD738-865E-04C8-2F2D-7E5FBECCBD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9378" y="1395909"/>
            <a:ext cx="1924594" cy="2170485"/>
          </a:xfrm>
          <a:prstGeom prst="rect">
            <a:avLst/>
          </a:prstGeom>
        </p:spPr>
      </p:pic>
      <p:pic>
        <p:nvPicPr>
          <p:cNvPr id="40" name="Picture 39" descr="Graphical user interface, application&#10;&#10;Description automatically generated">
            <a:extLst>
              <a:ext uri="{FF2B5EF4-FFF2-40B4-BE49-F238E27FC236}">
                <a16:creationId xmlns:a16="http://schemas.microsoft.com/office/drawing/2014/main" id="{8FA732F2-1257-BDA4-35E8-D393E03F33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9378" y="3864107"/>
            <a:ext cx="1994618" cy="2170486"/>
          </a:xfrm>
          <a:prstGeom prst="rect">
            <a:avLst/>
          </a:prstGeom>
        </p:spPr>
      </p:pic>
    </p:spTree>
    <p:extLst>
      <p:ext uri="{BB962C8B-B14F-4D97-AF65-F5344CB8AC3E}">
        <p14:creationId xmlns:p14="http://schemas.microsoft.com/office/powerpoint/2010/main" val="4000384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7A14-7189-0D44-A6F6-9EE01EF02B24}"/>
              </a:ext>
            </a:extLst>
          </p:cNvPr>
          <p:cNvSpPr>
            <a:spLocks noGrp="1"/>
          </p:cNvSpPr>
          <p:nvPr>
            <p:ph type="title"/>
          </p:nvPr>
        </p:nvSpPr>
        <p:spPr>
          <a:xfrm>
            <a:off x="949378" y="116656"/>
            <a:ext cx="8971060" cy="876040"/>
          </a:xfrm>
        </p:spPr>
        <p:txBody>
          <a:bodyPr/>
          <a:lstStyle/>
          <a:p>
            <a:r>
              <a:rPr lang="en-US" dirty="0"/>
              <a:t>What type of investor are you?</a:t>
            </a:r>
          </a:p>
        </p:txBody>
      </p:sp>
      <p:sp>
        <p:nvSpPr>
          <p:cNvPr id="35" name="TextBox 34">
            <a:extLst>
              <a:ext uri="{FF2B5EF4-FFF2-40B4-BE49-F238E27FC236}">
                <a16:creationId xmlns:a16="http://schemas.microsoft.com/office/drawing/2014/main" id="{890F5C11-8570-4F19-A8BD-B981E28292BE}"/>
              </a:ext>
            </a:extLst>
          </p:cNvPr>
          <p:cNvSpPr txBox="1"/>
          <p:nvPr/>
        </p:nvSpPr>
        <p:spPr>
          <a:xfrm>
            <a:off x="3179576" y="1724016"/>
            <a:ext cx="7704306" cy="1965905"/>
          </a:xfrm>
          <a:prstGeom prst="rect">
            <a:avLst/>
          </a:prstGeom>
          <a:noFill/>
          <a:ln w="19050">
            <a:noFill/>
          </a:ln>
        </p:spPr>
        <p:txBody>
          <a:bodyPr wrap="square" tIns="72000" bIns="72000">
            <a:spAutoFit/>
          </a:bodyPr>
          <a:lstStyle/>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sustainable solutions fund manager seeks to invest in companies that are providing solutions to social and environmental challenges through their core products and services in the belief that this will realise long-term financial benefits.</a:t>
            </a:r>
          </a:p>
        </p:txBody>
      </p:sp>
      <p:sp>
        <p:nvSpPr>
          <p:cNvPr id="36" name="TextBox 35">
            <a:extLst>
              <a:ext uri="{FF2B5EF4-FFF2-40B4-BE49-F238E27FC236}">
                <a16:creationId xmlns:a16="http://schemas.microsoft.com/office/drawing/2014/main" id="{86FB563A-48CD-1110-D6CA-A42C69612FC4}"/>
              </a:ext>
            </a:extLst>
          </p:cNvPr>
          <p:cNvSpPr txBox="1"/>
          <p:nvPr/>
        </p:nvSpPr>
        <p:spPr>
          <a:xfrm>
            <a:off x="3179577" y="4151031"/>
            <a:ext cx="8026688" cy="1965905"/>
          </a:xfrm>
          <a:prstGeom prst="rect">
            <a:avLst/>
          </a:prstGeom>
          <a:noFill/>
          <a:ln w="19050">
            <a:noFill/>
          </a:ln>
        </p:spPr>
        <p:txBody>
          <a:bodyPr wrap="square" tIns="72000" bIns="72000">
            <a:spAutoFit/>
          </a:bodyPr>
          <a:lstStyle/>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An impact fund will have clear intent to make a wider positive social or environmental impact. The fund will be substantiated by investment in companies providing solutions to social and/or environmental challenges through their core products and services, with evidence provided of the social and environmental impact.</a:t>
            </a:r>
          </a:p>
        </p:txBody>
      </p:sp>
      <p:pic>
        <p:nvPicPr>
          <p:cNvPr id="5" name="Picture 4" descr="Graphical user interface, application&#10;&#10;Description automatically generated">
            <a:extLst>
              <a:ext uri="{FF2B5EF4-FFF2-40B4-BE49-F238E27FC236}">
                <a16:creationId xmlns:a16="http://schemas.microsoft.com/office/drawing/2014/main" id="{D7125A1D-6AD2-C63F-8149-4ADA0A656B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3043" y="1395909"/>
            <a:ext cx="2030929" cy="2213017"/>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1B9847B0-BB9D-D004-33F7-6F9AF7268D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043" y="3866604"/>
            <a:ext cx="1995891" cy="2223647"/>
          </a:xfrm>
          <a:prstGeom prst="rect">
            <a:avLst/>
          </a:prstGeom>
        </p:spPr>
      </p:pic>
    </p:spTree>
    <p:extLst>
      <p:ext uri="{BB962C8B-B14F-4D97-AF65-F5344CB8AC3E}">
        <p14:creationId xmlns:p14="http://schemas.microsoft.com/office/powerpoint/2010/main" val="279107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C01B-1358-274F-F54D-7EF67E75A332}"/>
              </a:ext>
            </a:extLst>
          </p:cNvPr>
          <p:cNvSpPr>
            <a:spLocks noGrp="1"/>
          </p:cNvSpPr>
          <p:nvPr>
            <p:ph type="title"/>
          </p:nvPr>
        </p:nvSpPr>
        <p:spPr/>
        <p:txBody>
          <a:bodyPr/>
          <a:lstStyle/>
          <a:p>
            <a:r>
              <a:rPr lang="en-US" dirty="0"/>
              <a:t>Spectrum of Capital</a:t>
            </a:r>
          </a:p>
        </p:txBody>
      </p:sp>
      <p:pic>
        <p:nvPicPr>
          <p:cNvPr id="3" name="Picture 2">
            <a:extLst>
              <a:ext uri="{FF2B5EF4-FFF2-40B4-BE49-F238E27FC236}">
                <a16:creationId xmlns:a16="http://schemas.microsoft.com/office/drawing/2014/main" id="{0FD34A27-7B37-EA09-A2BC-BB233B8995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9957" y="1204329"/>
            <a:ext cx="8630481" cy="5002694"/>
          </a:xfrm>
          <a:prstGeom prst="rect">
            <a:avLst/>
          </a:prstGeom>
        </p:spPr>
      </p:pic>
      <p:sp>
        <p:nvSpPr>
          <p:cNvPr id="5" name="TextBox 4">
            <a:extLst>
              <a:ext uri="{FF2B5EF4-FFF2-40B4-BE49-F238E27FC236}">
                <a16:creationId xmlns:a16="http://schemas.microsoft.com/office/drawing/2014/main" id="{3FE6C0C9-4934-5D25-8CDC-CA2BDBE977B4}"/>
              </a:ext>
            </a:extLst>
          </p:cNvPr>
          <p:cNvSpPr txBox="1"/>
          <p:nvPr/>
        </p:nvSpPr>
        <p:spPr>
          <a:xfrm>
            <a:off x="790944" y="6383533"/>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Stylised adaptation from OECD (2019), “Social Impact Investment, the Impact Imperative for Sustainable Development.”</a:t>
            </a:r>
          </a:p>
        </p:txBody>
      </p:sp>
    </p:spTree>
    <p:extLst>
      <p:ext uri="{BB962C8B-B14F-4D97-AF65-F5344CB8AC3E}">
        <p14:creationId xmlns:p14="http://schemas.microsoft.com/office/powerpoint/2010/main" val="727275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261E-2793-6D40-B652-016E501A1C82}"/>
              </a:ext>
            </a:extLst>
          </p:cNvPr>
          <p:cNvSpPr>
            <a:spLocks noGrp="1"/>
          </p:cNvSpPr>
          <p:nvPr>
            <p:ph type="title"/>
          </p:nvPr>
        </p:nvSpPr>
        <p:spPr/>
        <p:txBody>
          <a:bodyPr/>
          <a:lstStyle/>
          <a:p>
            <a:r>
              <a:rPr lang="en-US" dirty="0"/>
              <a:t>RI Company Report: An Overview</a:t>
            </a:r>
          </a:p>
        </p:txBody>
      </p:sp>
      <p:sp>
        <p:nvSpPr>
          <p:cNvPr id="22" name="TextBox 21">
            <a:extLst>
              <a:ext uri="{FF2B5EF4-FFF2-40B4-BE49-F238E27FC236}">
                <a16:creationId xmlns:a16="http://schemas.microsoft.com/office/drawing/2014/main" id="{152A6319-61C6-5861-0B72-BCB05AD39CB2}"/>
              </a:ext>
            </a:extLst>
          </p:cNvPr>
          <p:cNvSpPr txBox="1"/>
          <p:nvPr/>
        </p:nvSpPr>
        <p:spPr>
          <a:xfrm>
            <a:off x="704449" y="1821651"/>
            <a:ext cx="10207731" cy="4181896"/>
          </a:xfrm>
          <a:prstGeom prst="rect">
            <a:avLst/>
          </a:prstGeom>
          <a:noFill/>
          <a:ln w="19050">
            <a:noFill/>
          </a:ln>
        </p:spPr>
        <p:txBody>
          <a:bodyPr wrap="square" tIns="72000" bIns="72000">
            <a:spAutoFit/>
          </a:bodyPr>
          <a:lstStyle/>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To gain a better understanding of how RI is being embraced across the industry, we asked asset managers to complete a short survey. We received responses from 59 fund groups, each answering 20 questions, providing insight on:</a:t>
            </a: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This data was collected over March and April 2022.</a:t>
            </a:r>
          </a:p>
        </p:txBody>
      </p:sp>
      <p:sp>
        <p:nvSpPr>
          <p:cNvPr id="4" name="Freeform 3">
            <a:extLst>
              <a:ext uri="{FF2B5EF4-FFF2-40B4-BE49-F238E27FC236}">
                <a16:creationId xmlns:a16="http://schemas.microsoft.com/office/drawing/2014/main" id="{23AD2DBB-F96C-3768-E1DE-2FF16A7B1BE7}"/>
              </a:ext>
            </a:extLst>
          </p:cNvPr>
          <p:cNvSpPr>
            <a:spLocks/>
          </p:cNvSpPr>
          <p:nvPr/>
        </p:nvSpPr>
        <p:spPr>
          <a:xfrm>
            <a:off x="860659" y="3388461"/>
            <a:ext cx="3001259" cy="1853890"/>
          </a:xfrm>
          <a:custGeom>
            <a:avLst/>
            <a:gdLst>
              <a:gd name="connsiteX0" fmla="*/ 0 w 2709103"/>
              <a:gd name="connsiteY0" fmla="*/ 0 h 3567017"/>
              <a:gd name="connsiteX1" fmla="*/ 2709103 w 2709103"/>
              <a:gd name="connsiteY1" fmla="*/ 0 h 3567017"/>
              <a:gd name="connsiteX2" fmla="*/ 2709103 w 2709103"/>
              <a:gd name="connsiteY2" fmla="*/ 3567017 h 3567017"/>
              <a:gd name="connsiteX3" fmla="*/ 0 w 2709103"/>
              <a:gd name="connsiteY3" fmla="*/ 3567017 h 3567017"/>
            </a:gdLst>
            <a:ahLst/>
            <a:cxnLst>
              <a:cxn ang="0">
                <a:pos x="connsiteX0" y="connsiteY0"/>
              </a:cxn>
              <a:cxn ang="0">
                <a:pos x="connsiteX1" y="connsiteY1"/>
              </a:cxn>
              <a:cxn ang="0">
                <a:pos x="connsiteX2" y="connsiteY2"/>
              </a:cxn>
              <a:cxn ang="0">
                <a:pos x="connsiteX3" y="connsiteY3"/>
              </a:cxn>
            </a:cxnLst>
            <a:rect l="l" t="t" r="r" b="b"/>
            <a:pathLst>
              <a:path w="2709103" h="3567017">
                <a:moveTo>
                  <a:pt x="0" y="0"/>
                </a:moveTo>
                <a:lnTo>
                  <a:pt x="2709103" y="0"/>
                </a:lnTo>
                <a:lnTo>
                  <a:pt x="2709103" y="3567017"/>
                </a:lnTo>
                <a:lnTo>
                  <a:pt x="0" y="3567017"/>
                </a:lnTo>
                <a:close/>
              </a:path>
            </a:pathLst>
          </a:custGeom>
          <a:solidFill>
            <a:schemeClr val="bg1"/>
          </a:solidFill>
          <a:ln w="38100">
            <a:solidFill>
              <a:srgbClr val="2D4F7B"/>
            </a:solidFill>
          </a:ln>
          <a:effectLst>
            <a:outerShdw blurRad="1270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C4317B94-3931-6060-0E69-583FDF2AFB1F}"/>
              </a:ext>
            </a:extLst>
          </p:cNvPr>
          <p:cNvSpPr txBox="1"/>
          <p:nvPr/>
        </p:nvSpPr>
        <p:spPr>
          <a:xfrm>
            <a:off x="1151089" y="3959154"/>
            <a:ext cx="2420398" cy="712503"/>
          </a:xfrm>
          <a:prstGeom prst="rect">
            <a:avLst/>
          </a:prstGeom>
          <a:noFill/>
        </p:spPr>
        <p:txBody>
          <a:bodyPr wrap="square" lIns="0" tIns="0" rIns="0" bIns="0" anchor="ctr">
            <a:spAutoFit/>
          </a:bodyPr>
          <a:lstStyle/>
          <a:p>
            <a:pPr algn="ct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How RI is embedded at a company level</a:t>
            </a:r>
          </a:p>
        </p:txBody>
      </p:sp>
      <p:sp>
        <p:nvSpPr>
          <p:cNvPr id="6" name="Oval 5">
            <a:extLst>
              <a:ext uri="{FF2B5EF4-FFF2-40B4-BE49-F238E27FC236}">
                <a16:creationId xmlns:a16="http://schemas.microsoft.com/office/drawing/2014/main" id="{49C80055-0047-19A8-6C8E-0F9AD9E51C48}"/>
              </a:ext>
            </a:extLst>
          </p:cNvPr>
          <p:cNvSpPr>
            <a:spLocks noChangeAspect="1"/>
          </p:cNvSpPr>
          <p:nvPr/>
        </p:nvSpPr>
        <p:spPr>
          <a:xfrm>
            <a:off x="2147088" y="3174261"/>
            <a:ext cx="428400" cy="428400"/>
          </a:xfrm>
          <a:prstGeom prst="ellipse">
            <a:avLst/>
          </a:prstGeom>
          <a:solidFill>
            <a:srgbClr val="5B9BD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1</a:t>
            </a:r>
          </a:p>
        </p:txBody>
      </p:sp>
      <p:sp>
        <p:nvSpPr>
          <p:cNvPr id="16" name="Freeform 15">
            <a:extLst>
              <a:ext uri="{FF2B5EF4-FFF2-40B4-BE49-F238E27FC236}">
                <a16:creationId xmlns:a16="http://schemas.microsoft.com/office/drawing/2014/main" id="{44DA1097-1635-BD89-CE1A-6FFC731C5DF3}"/>
              </a:ext>
            </a:extLst>
          </p:cNvPr>
          <p:cNvSpPr>
            <a:spLocks/>
          </p:cNvSpPr>
          <p:nvPr/>
        </p:nvSpPr>
        <p:spPr>
          <a:xfrm>
            <a:off x="8039652" y="3388461"/>
            <a:ext cx="3001259" cy="1853890"/>
          </a:xfrm>
          <a:custGeom>
            <a:avLst/>
            <a:gdLst>
              <a:gd name="connsiteX0" fmla="*/ 0 w 2709103"/>
              <a:gd name="connsiteY0" fmla="*/ 0 h 3567017"/>
              <a:gd name="connsiteX1" fmla="*/ 2709103 w 2709103"/>
              <a:gd name="connsiteY1" fmla="*/ 0 h 3567017"/>
              <a:gd name="connsiteX2" fmla="*/ 2709103 w 2709103"/>
              <a:gd name="connsiteY2" fmla="*/ 3567017 h 3567017"/>
              <a:gd name="connsiteX3" fmla="*/ 0 w 2709103"/>
              <a:gd name="connsiteY3" fmla="*/ 3567017 h 3567017"/>
            </a:gdLst>
            <a:ahLst/>
            <a:cxnLst>
              <a:cxn ang="0">
                <a:pos x="connsiteX0" y="connsiteY0"/>
              </a:cxn>
              <a:cxn ang="0">
                <a:pos x="connsiteX1" y="connsiteY1"/>
              </a:cxn>
              <a:cxn ang="0">
                <a:pos x="connsiteX2" y="connsiteY2"/>
              </a:cxn>
              <a:cxn ang="0">
                <a:pos x="connsiteX3" y="connsiteY3"/>
              </a:cxn>
            </a:cxnLst>
            <a:rect l="l" t="t" r="r" b="b"/>
            <a:pathLst>
              <a:path w="2709103" h="3567017">
                <a:moveTo>
                  <a:pt x="0" y="0"/>
                </a:moveTo>
                <a:lnTo>
                  <a:pt x="2709103" y="0"/>
                </a:lnTo>
                <a:lnTo>
                  <a:pt x="2709103" y="3567017"/>
                </a:lnTo>
                <a:lnTo>
                  <a:pt x="0" y="3567017"/>
                </a:lnTo>
                <a:close/>
              </a:path>
            </a:pathLst>
          </a:custGeom>
          <a:solidFill>
            <a:schemeClr val="bg1"/>
          </a:solidFill>
          <a:ln w="38100">
            <a:solidFill>
              <a:srgbClr val="2D4F7B"/>
            </a:solidFill>
          </a:ln>
          <a:effectLst>
            <a:outerShdw blurRad="1270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751C9518-3BB1-EB49-D387-56520DD6E92A}"/>
              </a:ext>
            </a:extLst>
          </p:cNvPr>
          <p:cNvSpPr txBox="1"/>
          <p:nvPr/>
        </p:nvSpPr>
        <p:spPr>
          <a:xfrm>
            <a:off x="8330082" y="3959154"/>
            <a:ext cx="2420398" cy="712503"/>
          </a:xfrm>
          <a:prstGeom prst="rect">
            <a:avLst/>
          </a:prstGeom>
          <a:noFill/>
        </p:spPr>
        <p:txBody>
          <a:bodyPr wrap="square" lIns="0" tIns="0" rIns="0" bIns="0" anchor="ctr">
            <a:spAutoFit/>
          </a:bodyPr>
          <a:lstStyle/>
          <a:p>
            <a:pPr algn="ct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Reporting on RI propositions</a:t>
            </a:r>
          </a:p>
        </p:txBody>
      </p:sp>
      <p:sp>
        <p:nvSpPr>
          <p:cNvPr id="18" name="Oval 17">
            <a:extLst>
              <a:ext uri="{FF2B5EF4-FFF2-40B4-BE49-F238E27FC236}">
                <a16:creationId xmlns:a16="http://schemas.microsoft.com/office/drawing/2014/main" id="{E3422E16-639C-C134-99C1-D43D641C3B82}"/>
              </a:ext>
            </a:extLst>
          </p:cNvPr>
          <p:cNvSpPr>
            <a:spLocks noChangeAspect="1"/>
          </p:cNvSpPr>
          <p:nvPr/>
        </p:nvSpPr>
        <p:spPr>
          <a:xfrm>
            <a:off x="9326081" y="3174261"/>
            <a:ext cx="428400" cy="428400"/>
          </a:xfrm>
          <a:prstGeom prst="ellipse">
            <a:avLst/>
          </a:prstGeom>
          <a:solidFill>
            <a:srgbClr val="5B9BD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1</a:t>
            </a:r>
          </a:p>
        </p:txBody>
      </p:sp>
      <p:sp>
        <p:nvSpPr>
          <p:cNvPr id="19" name="Freeform 18">
            <a:extLst>
              <a:ext uri="{FF2B5EF4-FFF2-40B4-BE49-F238E27FC236}">
                <a16:creationId xmlns:a16="http://schemas.microsoft.com/office/drawing/2014/main" id="{34D6CFA0-B263-FD8D-61A4-F8667A7FA88D}"/>
              </a:ext>
            </a:extLst>
          </p:cNvPr>
          <p:cNvSpPr>
            <a:spLocks/>
          </p:cNvSpPr>
          <p:nvPr/>
        </p:nvSpPr>
        <p:spPr>
          <a:xfrm>
            <a:off x="4449382" y="3394505"/>
            <a:ext cx="3001259" cy="1853890"/>
          </a:xfrm>
          <a:custGeom>
            <a:avLst/>
            <a:gdLst>
              <a:gd name="connsiteX0" fmla="*/ 0 w 2709103"/>
              <a:gd name="connsiteY0" fmla="*/ 0 h 3567017"/>
              <a:gd name="connsiteX1" fmla="*/ 2709103 w 2709103"/>
              <a:gd name="connsiteY1" fmla="*/ 0 h 3567017"/>
              <a:gd name="connsiteX2" fmla="*/ 2709103 w 2709103"/>
              <a:gd name="connsiteY2" fmla="*/ 3567017 h 3567017"/>
              <a:gd name="connsiteX3" fmla="*/ 0 w 2709103"/>
              <a:gd name="connsiteY3" fmla="*/ 3567017 h 3567017"/>
            </a:gdLst>
            <a:ahLst/>
            <a:cxnLst>
              <a:cxn ang="0">
                <a:pos x="connsiteX0" y="connsiteY0"/>
              </a:cxn>
              <a:cxn ang="0">
                <a:pos x="connsiteX1" y="connsiteY1"/>
              </a:cxn>
              <a:cxn ang="0">
                <a:pos x="connsiteX2" y="connsiteY2"/>
              </a:cxn>
              <a:cxn ang="0">
                <a:pos x="connsiteX3" y="connsiteY3"/>
              </a:cxn>
            </a:cxnLst>
            <a:rect l="l" t="t" r="r" b="b"/>
            <a:pathLst>
              <a:path w="2709103" h="3567017">
                <a:moveTo>
                  <a:pt x="0" y="0"/>
                </a:moveTo>
                <a:lnTo>
                  <a:pt x="2709103" y="0"/>
                </a:lnTo>
                <a:lnTo>
                  <a:pt x="2709103" y="3567017"/>
                </a:lnTo>
                <a:lnTo>
                  <a:pt x="0" y="3567017"/>
                </a:lnTo>
                <a:close/>
              </a:path>
            </a:pathLst>
          </a:custGeom>
          <a:solidFill>
            <a:schemeClr val="bg1"/>
          </a:solidFill>
          <a:ln w="38100">
            <a:solidFill>
              <a:srgbClr val="2D4F7B"/>
            </a:solidFill>
          </a:ln>
          <a:effectLst>
            <a:outerShdw blurRad="1270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endParaRPr lang="en-GB" sz="1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TextBox 19">
            <a:extLst>
              <a:ext uri="{FF2B5EF4-FFF2-40B4-BE49-F238E27FC236}">
                <a16:creationId xmlns:a16="http://schemas.microsoft.com/office/drawing/2014/main" id="{218C2CB6-5DD0-9F07-B1C6-1E3E9E07A0BF}"/>
              </a:ext>
            </a:extLst>
          </p:cNvPr>
          <p:cNvSpPr txBox="1"/>
          <p:nvPr/>
        </p:nvSpPr>
        <p:spPr>
          <a:xfrm>
            <a:off x="4739812" y="3965198"/>
            <a:ext cx="2420398" cy="712503"/>
          </a:xfrm>
          <a:prstGeom prst="rect">
            <a:avLst/>
          </a:prstGeom>
          <a:noFill/>
        </p:spPr>
        <p:txBody>
          <a:bodyPr wrap="square" lIns="0" tIns="0" rIns="0" bIns="0" anchor="ctr">
            <a:spAutoFit/>
          </a:bodyPr>
          <a:lstStyle/>
          <a:p>
            <a:pPr algn="ct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How RI is integrated into propositions</a:t>
            </a:r>
          </a:p>
        </p:txBody>
      </p:sp>
      <p:sp>
        <p:nvSpPr>
          <p:cNvPr id="21" name="Oval 20">
            <a:extLst>
              <a:ext uri="{FF2B5EF4-FFF2-40B4-BE49-F238E27FC236}">
                <a16:creationId xmlns:a16="http://schemas.microsoft.com/office/drawing/2014/main" id="{F37D71C2-F4C3-B3A3-A07A-6DC62DA51B70}"/>
              </a:ext>
            </a:extLst>
          </p:cNvPr>
          <p:cNvSpPr>
            <a:spLocks noChangeAspect="1"/>
          </p:cNvSpPr>
          <p:nvPr/>
        </p:nvSpPr>
        <p:spPr>
          <a:xfrm>
            <a:off x="5735811" y="3180305"/>
            <a:ext cx="428400" cy="428400"/>
          </a:xfrm>
          <a:prstGeom prst="ellipse">
            <a:avLst/>
          </a:prstGeom>
          <a:solidFill>
            <a:srgbClr val="5B9BD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lnSpc>
                <a:spcPct val="110000"/>
              </a:lnSpc>
              <a:spcBef>
                <a:spcPts val="800"/>
              </a:spcBef>
            </a:pPr>
            <a:r>
              <a:rPr lang="en-GB" sz="1400"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2</a:t>
            </a:r>
          </a:p>
        </p:txBody>
      </p:sp>
    </p:spTree>
    <p:extLst>
      <p:ext uri="{BB962C8B-B14F-4D97-AF65-F5344CB8AC3E}">
        <p14:creationId xmlns:p14="http://schemas.microsoft.com/office/powerpoint/2010/main" val="4024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6" grpId="0" animBg="1"/>
      <p:bldP spid="17" grpId="0"/>
      <p:bldP spid="18" grpId="0" animBg="1"/>
      <p:bldP spid="19" grpId="0" animBg="1"/>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2C1-9C0B-B9D4-22A1-AC14515E3542}"/>
              </a:ext>
            </a:extLst>
          </p:cNvPr>
          <p:cNvSpPr>
            <a:spLocks noGrp="1"/>
          </p:cNvSpPr>
          <p:nvPr>
            <p:ph type="title"/>
          </p:nvPr>
        </p:nvSpPr>
        <p:spPr/>
        <p:txBody>
          <a:bodyPr/>
          <a:lstStyle/>
          <a:p>
            <a:r>
              <a:rPr lang="en-US" dirty="0"/>
              <a:t>How is RI embedded at a company level?</a:t>
            </a:r>
          </a:p>
        </p:txBody>
      </p:sp>
      <p:sp>
        <p:nvSpPr>
          <p:cNvPr id="5" name="TextBox 4">
            <a:extLst>
              <a:ext uri="{FF2B5EF4-FFF2-40B4-BE49-F238E27FC236}">
                <a16:creationId xmlns:a16="http://schemas.microsoft.com/office/drawing/2014/main" id="{8029B328-CB6B-EAEB-DBBD-9684A04E44D9}"/>
              </a:ext>
            </a:extLst>
          </p:cNvPr>
          <p:cNvSpPr txBox="1"/>
          <p:nvPr/>
        </p:nvSpPr>
        <p:spPr>
          <a:xfrm>
            <a:off x="992134" y="1664263"/>
            <a:ext cx="10207731" cy="488577"/>
          </a:xfrm>
          <a:prstGeom prst="rect">
            <a:avLst/>
          </a:prstGeom>
          <a:solidFill>
            <a:srgbClr val="2E4F7C"/>
          </a:solidFill>
          <a:ln w="19050">
            <a:noFill/>
          </a:ln>
        </p:spPr>
        <p:txBody>
          <a:bodyPr wrap="square" tIns="72000" bIns="72000">
            <a:spAutoFit/>
          </a:bodyPr>
          <a:lstStyle/>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98.3% of respondents claimed RI was one of the main strategic priorities</a:t>
            </a:r>
          </a:p>
        </p:txBody>
      </p:sp>
      <p:sp>
        <p:nvSpPr>
          <p:cNvPr id="6" name="TextBox 5">
            <a:extLst>
              <a:ext uri="{FF2B5EF4-FFF2-40B4-BE49-F238E27FC236}">
                <a16:creationId xmlns:a16="http://schemas.microsoft.com/office/drawing/2014/main" id="{864E41B2-D655-C517-F9DA-CC46C30B8E3D}"/>
              </a:ext>
            </a:extLst>
          </p:cNvPr>
          <p:cNvSpPr txBox="1"/>
          <p:nvPr/>
        </p:nvSpPr>
        <p:spPr>
          <a:xfrm>
            <a:off x="1017729" y="2679837"/>
            <a:ext cx="4475017" cy="1965969"/>
          </a:xfrm>
          <a:prstGeom prst="rect">
            <a:avLst/>
          </a:prstGeom>
          <a:noFill/>
          <a:ln w="19050">
            <a:noFill/>
          </a:ln>
        </p:spPr>
        <p:txBody>
          <a:bodyPr wrap="square" tIns="72000" bIns="72000">
            <a:spAutoFit/>
          </a:bodyPr>
          <a:lstStyle/>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Being a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responsible financial actor </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means our investment approach must support, and not undermine,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 long-term sustainability </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of capital markets, economies and society.</a:t>
            </a:r>
          </a:p>
        </p:txBody>
      </p:sp>
      <p:sp>
        <p:nvSpPr>
          <p:cNvPr id="7" name="TextBox 6">
            <a:extLst>
              <a:ext uri="{FF2B5EF4-FFF2-40B4-BE49-F238E27FC236}">
                <a16:creationId xmlns:a16="http://schemas.microsoft.com/office/drawing/2014/main" id="{FC5D0D67-7BF7-8590-826E-0CB42DDB3F83}"/>
              </a:ext>
            </a:extLst>
          </p:cNvPr>
          <p:cNvSpPr txBox="1"/>
          <p:nvPr/>
        </p:nvSpPr>
        <p:spPr>
          <a:xfrm>
            <a:off x="6699471" y="2750889"/>
            <a:ext cx="4474795" cy="1596637"/>
          </a:xfrm>
          <a:prstGeom prst="rect">
            <a:avLst/>
          </a:prstGeom>
          <a:noFill/>
          <a:ln w="19050">
            <a:noFill/>
          </a:ln>
        </p:spPr>
        <p:txBody>
          <a:bodyPr wrap="square" tIns="72000" bIns="72000">
            <a:spAutoFit/>
          </a:bodyPr>
          <a:lstStyle/>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 responsible allocation of capital </a:t>
            </a:r>
          </a:p>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[is required] to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address pressing environmental and social challenges</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and deliver shared prosperity.”</a:t>
            </a:r>
          </a:p>
        </p:txBody>
      </p:sp>
      <p:sp>
        <p:nvSpPr>
          <p:cNvPr id="8" name="TextBox 7">
            <a:extLst>
              <a:ext uri="{FF2B5EF4-FFF2-40B4-BE49-F238E27FC236}">
                <a16:creationId xmlns:a16="http://schemas.microsoft.com/office/drawing/2014/main" id="{59C2CD66-AC60-FAA3-6AE7-532573191E74}"/>
              </a:ext>
            </a:extLst>
          </p:cNvPr>
          <p:cNvSpPr txBox="1"/>
          <p:nvPr/>
        </p:nvSpPr>
        <p:spPr>
          <a:xfrm>
            <a:off x="1027960" y="5401719"/>
            <a:ext cx="10146307" cy="857974"/>
          </a:xfrm>
          <a:prstGeom prst="rect">
            <a:avLst/>
          </a:prstGeom>
          <a:noFill/>
          <a:ln w="19050">
            <a:noFill/>
          </a:ln>
        </p:spPr>
        <p:txBody>
          <a:bodyPr wrap="square" tIns="72000" bIns="72000">
            <a:spAutoFit/>
          </a:bodyPr>
          <a:lstStyle/>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Shareholder rights to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drive companies to improve their governance</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their carbon footprint and their human capital management.</a:t>
            </a:r>
          </a:p>
        </p:txBody>
      </p:sp>
      <p:pic>
        <p:nvPicPr>
          <p:cNvPr id="9" name="Graphic 8">
            <a:extLst>
              <a:ext uri="{FF2B5EF4-FFF2-40B4-BE49-F238E27FC236}">
                <a16:creationId xmlns:a16="http://schemas.microsoft.com/office/drawing/2014/main" id="{8183812F-A492-70B3-3EC9-3155194B42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134" y="2329538"/>
            <a:ext cx="306856" cy="236430"/>
          </a:xfrm>
          <a:prstGeom prst="rect">
            <a:avLst/>
          </a:prstGeom>
        </p:spPr>
      </p:pic>
      <p:pic>
        <p:nvPicPr>
          <p:cNvPr id="10" name="Graphic 9">
            <a:extLst>
              <a:ext uri="{FF2B5EF4-FFF2-40B4-BE49-F238E27FC236}">
                <a16:creationId xmlns:a16="http://schemas.microsoft.com/office/drawing/2014/main" id="{A876CE93-8078-D573-B3FA-F27AF4C892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346467" y="2329538"/>
            <a:ext cx="306856" cy="236430"/>
          </a:xfrm>
          <a:prstGeom prst="rect">
            <a:avLst/>
          </a:prstGeom>
        </p:spPr>
      </p:pic>
      <p:pic>
        <p:nvPicPr>
          <p:cNvPr id="13" name="Graphic 12">
            <a:extLst>
              <a:ext uri="{FF2B5EF4-FFF2-40B4-BE49-F238E27FC236}">
                <a16:creationId xmlns:a16="http://schemas.microsoft.com/office/drawing/2014/main" id="{8603DD15-9C36-8C1C-04D3-CA2B39E10E5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134" y="5054588"/>
            <a:ext cx="306856" cy="236430"/>
          </a:xfrm>
          <a:prstGeom prst="rect">
            <a:avLst/>
          </a:prstGeom>
        </p:spPr>
      </p:pic>
      <p:pic>
        <p:nvPicPr>
          <p:cNvPr id="14" name="Graphic 13">
            <a:extLst>
              <a:ext uri="{FF2B5EF4-FFF2-40B4-BE49-F238E27FC236}">
                <a16:creationId xmlns:a16="http://schemas.microsoft.com/office/drawing/2014/main" id="{D6EEF4BE-0947-E3FC-E0DD-CF0FBD1DC8F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346467" y="5054588"/>
            <a:ext cx="306856" cy="236430"/>
          </a:xfrm>
          <a:prstGeom prst="rect">
            <a:avLst/>
          </a:prstGeom>
        </p:spPr>
      </p:pic>
      <p:cxnSp>
        <p:nvCxnSpPr>
          <p:cNvPr id="15" name="Straight Connector 14">
            <a:extLst>
              <a:ext uri="{FF2B5EF4-FFF2-40B4-BE49-F238E27FC236}">
                <a16:creationId xmlns:a16="http://schemas.microsoft.com/office/drawing/2014/main" id="{11D2EA09-E2FE-AD87-7357-A123260CB1FE}"/>
              </a:ext>
            </a:extLst>
          </p:cNvPr>
          <p:cNvCxnSpPr>
            <a:cxnSpLocks/>
          </p:cNvCxnSpPr>
          <p:nvPr/>
        </p:nvCxnSpPr>
        <p:spPr>
          <a:xfrm flipV="1">
            <a:off x="992134" y="2679837"/>
            <a:ext cx="0" cy="1900247"/>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A06578-77F1-5E4A-141E-E0671B8D5613}"/>
              </a:ext>
            </a:extLst>
          </p:cNvPr>
          <p:cNvCxnSpPr>
            <a:cxnSpLocks/>
          </p:cNvCxnSpPr>
          <p:nvPr/>
        </p:nvCxnSpPr>
        <p:spPr>
          <a:xfrm flipH="1">
            <a:off x="1027960" y="2688528"/>
            <a:ext cx="2451269"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02BE90D-EB74-CDD9-3A65-A2CA6F02879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63645" y="2331232"/>
            <a:ext cx="306856" cy="236430"/>
          </a:xfrm>
          <a:prstGeom prst="rect">
            <a:avLst/>
          </a:prstGeom>
        </p:spPr>
      </p:pic>
      <p:pic>
        <p:nvPicPr>
          <p:cNvPr id="23" name="Graphic 22">
            <a:extLst>
              <a:ext uri="{FF2B5EF4-FFF2-40B4-BE49-F238E27FC236}">
                <a16:creationId xmlns:a16="http://schemas.microsoft.com/office/drawing/2014/main" id="{AE219AB4-ACC0-D422-4C10-BADC885D7F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7017978" y="2331232"/>
            <a:ext cx="306856" cy="236430"/>
          </a:xfrm>
          <a:prstGeom prst="rect">
            <a:avLst/>
          </a:prstGeom>
        </p:spPr>
      </p:pic>
      <p:cxnSp>
        <p:nvCxnSpPr>
          <p:cNvPr id="24" name="Straight Connector 23">
            <a:extLst>
              <a:ext uri="{FF2B5EF4-FFF2-40B4-BE49-F238E27FC236}">
                <a16:creationId xmlns:a16="http://schemas.microsoft.com/office/drawing/2014/main" id="{B3057A08-8F62-EC83-140D-079C29FB698D}"/>
              </a:ext>
            </a:extLst>
          </p:cNvPr>
          <p:cNvCxnSpPr>
            <a:cxnSpLocks/>
          </p:cNvCxnSpPr>
          <p:nvPr/>
        </p:nvCxnSpPr>
        <p:spPr>
          <a:xfrm flipV="1">
            <a:off x="6663645" y="2681531"/>
            <a:ext cx="0" cy="1900247"/>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F7C74C-078E-45A3-73D1-0B32FA9ED9C3}"/>
              </a:ext>
            </a:extLst>
          </p:cNvPr>
          <p:cNvCxnSpPr>
            <a:cxnSpLocks/>
          </p:cNvCxnSpPr>
          <p:nvPr/>
        </p:nvCxnSpPr>
        <p:spPr>
          <a:xfrm flipH="1">
            <a:off x="6699471" y="2690222"/>
            <a:ext cx="2451269"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4134DD-6F9C-2889-0982-848BC5FD7E9C}"/>
              </a:ext>
            </a:extLst>
          </p:cNvPr>
          <p:cNvCxnSpPr>
            <a:cxnSpLocks/>
          </p:cNvCxnSpPr>
          <p:nvPr/>
        </p:nvCxnSpPr>
        <p:spPr>
          <a:xfrm flipV="1">
            <a:off x="992631" y="5401719"/>
            <a:ext cx="0" cy="74729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C156E4-2021-51B1-ECA9-A0EF75FFAFDF}"/>
              </a:ext>
            </a:extLst>
          </p:cNvPr>
          <p:cNvCxnSpPr>
            <a:cxnSpLocks/>
          </p:cNvCxnSpPr>
          <p:nvPr/>
        </p:nvCxnSpPr>
        <p:spPr>
          <a:xfrm flipH="1">
            <a:off x="1028457" y="5410410"/>
            <a:ext cx="9719056"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76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2C1-9C0B-B9D4-22A1-AC14515E3542}"/>
              </a:ext>
            </a:extLst>
          </p:cNvPr>
          <p:cNvSpPr>
            <a:spLocks noGrp="1"/>
          </p:cNvSpPr>
          <p:nvPr>
            <p:ph type="title"/>
          </p:nvPr>
        </p:nvSpPr>
        <p:spPr/>
        <p:txBody>
          <a:bodyPr/>
          <a:lstStyle/>
          <a:p>
            <a:r>
              <a:rPr lang="en-US" dirty="0"/>
              <a:t>Where are fund groups on their RI journey?</a:t>
            </a:r>
          </a:p>
        </p:txBody>
      </p:sp>
      <p:graphicFrame>
        <p:nvGraphicFramePr>
          <p:cNvPr id="3" name="Chart 2">
            <a:extLst>
              <a:ext uri="{FF2B5EF4-FFF2-40B4-BE49-F238E27FC236}">
                <a16:creationId xmlns:a16="http://schemas.microsoft.com/office/drawing/2014/main" id="{5B71CAFD-294D-0D4F-B547-FE56E2A9AE82}"/>
              </a:ext>
            </a:extLst>
          </p:cNvPr>
          <p:cNvGraphicFramePr>
            <a:graphicFrameLocks/>
          </p:cNvGraphicFramePr>
          <p:nvPr>
            <p:extLst>
              <p:ext uri="{D42A27DB-BD31-4B8C-83A1-F6EECF244321}">
                <p14:modId xmlns:p14="http://schemas.microsoft.com/office/powerpoint/2010/main" val="3418638551"/>
              </p:ext>
            </p:extLst>
          </p:nvPr>
        </p:nvGraphicFramePr>
        <p:xfrm>
          <a:off x="949377" y="1295175"/>
          <a:ext cx="10207732" cy="28130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029B328-CB6B-EAEB-DBBD-9684A04E44D9}"/>
              </a:ext>
            </a:extLst>
          </p:cNvPr>
          <p:cNvSpPr txBox="1"/>
          <p:nvPr/>
        </p:nvSpPr>
        <p:spPr>
          <a:xfrm>
            <a:off x="756570" y="4331144"/>
            <a:ext cx="5339430" cy="1965905"/>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There is a shift to the higher end of the scale and further along the RI journey.</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Fund groups are focusing on strengthening their teams and internal processes.</a:t>
            </a:r>
          </a:p>
        </p:txBody>
      </p:sp>
      <p:sp>
        <p:nvSpPr>
          <p:cNvPr id="4" name="TextBox 3">
            <a:extLst>
              <a:ext uri="{FF2B5EF4-FFF2-40B4-BE49-F238E27FC236}">
                <a16:creationId xmlns:a16="http://schemas.microsoft.com/office/drawing/2014/main" id="{4DB08556-F1B5-8F4F-F570-0B28345AFA48}"/>
              </a:ext>
            </a:extLst>
          </p:cNvPr>
          <p:cNvSpPr txBox="1"/>
          <p:nvPr/>
        </p:nvSpPr>
        <p:spPr>
          <a:xfrm>
            <a:off x="6372586" y="4700445"/>
            <a:ext cx="5061108" cy="1227305"/>
          </a:xfrm>
          <a:prstGeom prst="rect">
            <a:avLst/>
          </a:prstGeom>
          <a:noFill/>
          <a:ln w="19050">
            <a:noFill/>
          </a:ln>
        </p:spPr>
        <p:txBody>
          <a:bodyPr wrap="square" tIns="72000" bIns="72000">
            <a:spAutoFit/>
          </a:bodyPr>
          <a:lstStyle/>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We have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invested heavily in both tools and analytics</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and specialists to help us integrate RI across our global business.</a:t>
            </a:r>
          </a:p>
        </p:txBody>
      </p:sp>
      <p:pic>
        <p:nvPicPr>
          <p:cNvPr id="6" name="Graphic 5">
            <a:extLst>
              <a:ext uri="{FF2B5EF4-FFF2-40B4-BE49-F238E27FC236}">
                <a16:creationId xmlns:a16="http://schemas.microsoft.com/office/drawing/2014/main" id="{21357622-0B42-D943-BD59-D717528A6C7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36759" y="4353314"/>
            <a:ext cx="306856" cy="236430"/>
          </a:xfrm>
          <a:prstGeom prst="rect">
            <a:avLst/>
          </a:prstGeom>
        </p:spPr>
      </p:pic>
      <p:pic>
        <p:nvPicPr>
          <p:cNvPr id="8" name="Graphic 7">
            <a:extLst>
              <a:ext uri="{FF2B5EF4-FFF2-40B4-BE49-F238E27FC236}">
                <a16:creationId xmlns:a16="http://schemas.microsoft.com/office/drawing/2014/main" id="{67A33D46-5D46-CFC1-28F0-32C56A479FE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6691092" y="4353314"/>
            <a:ext cx="306856" cy="236430"/>
          </a:xfrm>
          <a:prstGeom prst="rect">
            <a:avLst/>
          </a:prstGeom>
        </p:spPr>
      </p:pic>
      <p:cxnSp>
        <p:nvCxnSpPr>
          <p:cNvPr id="9" name="Straight Connector 8">
            <a:extLst>
              <a:ext uri="{FF2B5EF4-FFF2-40B4-BE49-F238E27FC236}">
                <a16:creationId xmlns:a16="http://schemas.microsoft.com/office/drawing/2014/main" id="{95EBCB70-FFFE-134D-CCA0-34629ED04DFC}"/>
              </a:ext>
            </a:extLst>
          </p:cNvPr>
          <p:cNvCxnSpPr>
            <a:cxnSpLocks/>
          </p:cNvCxnSpPr>
          <p:nvPr/>
        </p:nvCxnSpPr>
        <p:spPr>
          <a:xfrm flipV="1">
            <a:off x="6336759" y="4700445"/>
            <a:ext cx="497" cy="1227305"/>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18FF4E-50AC-6382-B160-A63BB30AF34C}"/>
              </a:ext>
            </a:extLst>
          </p:cNvPr>
          <p:cNvCxnSpPr>
            <a:cxnSpLocks/>
          </p:cNvCxnSpPr>
          <p:nvPr/>
        </p:nvCxnSpPr>
        <p:spPr>
          <a:xfrm flipH="1">
            <a:off x="6373082" y="4709136"/>
            <a:ext cx="5060612"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436481F-C23F-D1D0-6247-FA92C45918C3}"/>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April 2022.</a:t>
            </a:r>
          </a:p>
        </p:txBody>
      </p:sp>
    </p:spTree>
    <p:extLst>
      <p:ext uri="{BB962C8B-B14F-4D97-AF65-F5344CB8AC3E}">
        <p14:creationId xmlns:p14="http://schemas.microsoft.com/office/powerpoint/2010/main" val="2674267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2C1-9C0B-B9D4-22A1-AC14515E3542}"/>
              </a:ext>
            </a:extLst>
          </p:cNvPr>
          <p:cNvSpPr>
            <a:spLocks noGrp="1"/>
          </p:cNvSpPr>
          <p:nvPr>
            <p:ph type="title"/>
          </p:nvPr>
        </p:nvSpPr>
        <p:spPr/>
        <p:txBody>
          <a:bodyPr/>
          <a:lstStyle/>
          <a:p>
            <a:r>
              <a:rPr lang="en-US" dirty="0"/>
              <a:t>How is RI integrated into propositions?</a:t>
            </a:r>
          </a:p>
        </p:txBody>
      </p:sp>
      <p:sp>
        <p:nvSpPr>
          <p:cNvPr id="5" name="TextBox 4">
            <a:extLst>
              <a:ext uri="{FF2B5EF4-FFF2-40B4-BE49-F238E27FC236}">
                <a16:creationId xmlns:a16="http://schemas.microsoft.com/office/drawing/2014/main" id="{8029B328-CB6B-EAEB-DBBD-9684A04E44D9}"/>
              </a:ext>
            </a:extLst>
          </p:cNvPr>
          <p:cNvSpPr txBox="1"/>
          <p:nvPr/>
        </p:nvSpPr>
        <p:spPr>
          <a:xfrm>
            <a:off x="949377" y="4480553"/>
            <a:ext cx="10207731" cy="1596573"/>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Over half of respondents felt RI was a risk management tool, essential to meet evolving client preferences and fundamental to achieving financial outcomes.</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 majority of respondents either offer funds/strategies with a sustainable outcome, or Article 8 (72.9%), or exclusion based funds (67.8%).</a:t>
            </a:r>
          </a:p>
        </p:txBody>
      </p:sp>
      <p:graphicFrame>
        <p:nvGraphicFramePr>
          <p:cNvPr id="6" name="Chart 5">
            <a:extLst>
              <a:ext uri="{FF2B5EF4-FFF2-40B4-BE49-F238E27FC236}">
                <a16:creationId xmlns:a16="http://schemas.microsoft.com/office/drawing/2014/main" id="{44D77D07-C7A7-9B47-97C8-649A8FB85BC3}"/>
              </a:ext>
            </a:extLst>
          </p:cNvPr>
          <p:cNvGraphicFramePr>
            <a:graphicFrameLocks/>
          </p:cNvGraphicFramePr>
          <p:nvPr>
            <p:extLst>
              <p:ext uri="{D42A27DB-BD31-4B8C-83A1-F6EECF244321}">
                <p14:modId xmlns:p14="http://schemas.microsoft.com/office/powerpoint/2010/main" val="3430445734"/>
              </p:ext>
            </p:extLst>
          </p:nvPr>
        </p:nvGraphicFramePr>
        <p:xfrm>
          <a:off x="949377" y="1365024"/>
          <a:ext cx="9866050" cy="311552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9565EBB-657B-F35F-454D-236658957C9B}"/>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April 2022.</a:t>
            </a:r>
          </a:p>
        </p:txBody>
      </p:sp>
    </p:spTree>
    <p:extLst>
      <p:ext uri="{BB962C8B-B14F-4D97-AF65-F5344CB8AC3E}">
        <p14:creationId xmlns:p14="http://schemas.microsoft.com/office/powerpoint/2010/main" val="2227492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2C1-9C0B-B9D4-22A1-AC14515E3542}"/>
              </a:ext>
            </a:extLst>
          </p:cNvPr>
          <p:cNvSpPr>
            <a:spLocks noGrp="1"/>
          </p:cNvSpPr>
          <p:nvPr>
            <p:ph type="title"/>
          </p:nvPr>
        </p:nvSpPr>
        <p:spPr/>
        <p:txBody>
          <a:bodyPr/>
          <a:lstStyle/>
          <a:p>
            <a:r>
              <a:rPr lang="en-US" dirty="0"/>
              <a:t>How is RI integrated into propositions?</a:t>
            </a:r>
          </a:p>
        </p:txBody>
      </p:sp>
      <p:grpSp>
        <p:nvGrpSpPr>
          <p:cNvPr id="4" name="Group 3">
            <a:extLst>
              <a:ext uri="{FF2B5EF4-FFF2-40B4-BE49-F238E27FC236}">
                <a16:creationId xmlns:a16="http://schemas.microsoft.com/office/drawing/2014/main" id="{E17ADB59-A4C6-73F0-45CD-33673731DC06}"/>
              </a:ext>
            </a:extLst>
          </p:cNvPr>
          <p:cNvGrpSpPr/>
          <p:nvPr/>
        </p:nvGrpSpPr>
        <p:grpSpPr>
          <a:xfrm>
            <a:off x="821362" y="1810512"/>
            <a:ext cx="2700000" cy="2700000"/>
            <a:chOff x="949378" y="1517904"/>
            <a:chExt cx="2700000" cy="2700000"/>
          </a:xfrm>
        </p:grpSpPr>
        <p:sp>
          <p:nvSpPr>
            <p:cNvPr id="3" name="Rectangle 2">
              <a:extLst>
                <a:ext uri="{FF2B5EF4-FFF2-40B4-BE49-F238E27FC236}">
                  <a16:creationId xmlns:a16="http://schemas.microsoft.com/office/drawing/2014/main" id="{61E7B870-B938-CE81-43DC-FE5B1940D9AE}"/>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5835F5E6-BEDC-B080-32B0-ABAAE44CFA80}"/>
                </a:ext>
              </a:extLst>
            </p:cNvPr>
            <p:cNvSpPr txBox="1"/>
            <p:nvPr/>
          </p:nvSpPr>
          <p:spPr>
            <a:xfrm>
              <a:off x="1220386" y="1811085"/>
              <a:ext cx="2157984" cy="1744305"/>
            </a:xfrm>
            <a:prstGeom prst="rect">
              <a:avLst/>
            </a:prstGeom>
            <a:solidFill>
              <a:srgbClr val="2E4F7C"/>
            </a:solidFill>
            <a:ln w="19050">
              <a:noFill/>
            </a:ln>
          </p:spPr>
          <p:txBody>
            <a:bodyPr wrap="square" tIns="72000" bIns="72000">
              <a:spAutoFit/>
            </a:bodyPr>
            <a:lstStyle/>
            <a:p>
              <a:pPr algn="ctr">
                <a:lnSpc>
                  <a:spcPct val="120000"/>
                </a:lnSpc>
              </a:pPr>
              <a:r>
                <a:rPr lang="en-GB" sz="4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88.1% </a:t>
              </a:r>
            </a:p>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apply a minimum level of screening</a:t>
              </a:r>
            </a:p>
          </p:txBody>
        </p:sp>
      </p:grpSp>
      <p:grpSp>
        <p:nvGrpSpPr>
          <p:cNvPr id="23" name="Group 22">
            <a:extLst>
              <a:ext uri="{FF2B5EF4-FFF2-40B4-BE49-F238E27FC236}">
                <a16:creationId xmlns:a16="http://schemas.microsoft.com/office/drawing/2014/main" id="{B9CB40C6-2C7D-0750-58C2-3E93C51AE6CF}"/>
              </a:ext>
            </a:extLst>
          </p:cNvPr>
          <p:cNvGrpSpPr/>
          <p:nvPr/>
        </p:nvGrpSpPr>
        <p:grpSpPr>
          <a:xfrm>
            <a:off x="4460081" y="1810509"/>
            <a:ext cx="2700000" cy="2700000"/>
            <a:chOff x="949378" y="1517904"/>
            <a:chExt cx="2700000" cy="2700000"/>
          </a:xfrm>
        </p:grpSpPr>
        <p:sp>
          <p:nvSpPr>
            <p:cNvPr id="24" name="Rectangle 23">
              <a:extLst>
                <a:ext uri="{FF2B5EF4-FFF2-40B4-BE49-F238E27FC236}">
                  <a16:creationId xmlns:a16="http://schemas.microsoft.com/office/drawing/2014/main" id="{7CF72FC9-3A5F-AA1D-7502-A8E8924BE014}"/>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88524211-D9F1-8AF1-B79A-DC6C8E39B816}"/>
                </a:ext>
              </a:extLst>
            </p:cNvPr>
            <p:cNvSpPr txBox="1"/>
            <p:nvPr/>
          </p:nvSpPr>
          <p:spPr>
            <a:xfrm>
              <a:off x="1220386" y="1811085"/>
              <a:ext cx="2157984" cy="2113637"/>
            </a:xfrm>
            <a:prstGeom prst="rect">
              <a:avLst/>
            </a:prstGeom>
            <a:solidFill>
              <a:srgbClr val="2E4F7C"/>
            </a:solidFill>
            <a:ln w="19050">
              <a:noFill/>
            </a:ln>
          </p:spPr>
          <p:txBody>
            <a:bodyPr wrap="square" tIns="72000" bIns="72000">
              <a:spAutoFit/>
            </a:bodyPr>
            <a:lstStyle/>
            <a:p>
              <a:pPr algn="ctr">
                <a:lnSpc>
                  <a:spcPct val="120000"/>
                </a:lnSpc>
              </a:pPr>
              <a:r>
                <a:rPr lang="en-GB" sz="4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59.3%</a:t>
              </a:r>
            </a:p>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stated this was driven by company policy</a:t>
              </a:r>
            </a:p>
          </p:txBody>
        </p:sp>
      </p:grpSp>
      <p:grpSp>
        <p:nvGrpSpPr>
          <p:cNvPr id="26" name="Group 25">
            <a:extLst>
              <a:ext uri="{FF2B5EF4-FFF2-40B4-BE49-F238E27FC236}">
                <a16:creationId xmlns:a16="http://schemas.microsoft.com/office/drawing/2014/main" id="{E8BAF34B-5D1D-1545-88E6-D4ECFE52B326}"/>
              </a:ext>
            </a:extLst>
          </p:cNvPr>
          <p:cNvGrpSpPr/>
          <p:nvPr/>
        </p:nvGrpSpPr>
        <p:grpSpPr>
          <a:xfrm>
            <a:off x="8098800" y="1810510"/>
            <a:ext cx="2700000" cy="2700000"/>
            <a:chOff x="949378" y="1517904"/>
            <a:chExt cx="2700000" cy="2700000"/>
          </a:xfrm>
        </p:grpSpPr>
        <p:sp>
          <p:nvSpPr>
            <p:cNvPr id="27" name="Rectangle 26">
              <a:extLst>
                <a:ext uri="{FF2B5EF4-FFF2-40B4-BE49-F238E27FC236}">
                  <a16:creationId xmlns:a16="http://schemas.microsoft.com/office/drawing/2014/main" id="{9C84CC94-C547-3E50-D811-911435C72A0D}"/>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4F0ADDD5-411D-850B-05C9-3D69CF3F3AF8}"/>
                </a:ext>
              </a:extLst>
            </p:cNvPr>
            <p:cNvSpPr txBox="1"/>
            <p:nvPr/>
          </p:nvSpPr>
          <p:spPr>
            <a:xfrm>
              <a:off x="1220386" y="1811085"/>
              <a:ext cx="2157984" cy="2113637"/>
            </a:xfrm>
            <a:prstGeom prst="rect">
              <a:avLst/>
            </a:prstGeom>
            <a:solidFill>
              <a:srgbClr val="2E4F7C"/>
            </a:solidFill>
            <a:ln w="19050">
              <a:noFill/>
            </a:ln>
          </p:spPr>
          <p:txBody>
            <a:bodyPr wrap="square" tIns="72000" bIns="72000">
              <a:spAutoFit/>
            </a:bodyPr>
            <a:lstStyle/>
            <a:p>
              <a:pPr algn="ctr">
                <a:lnSpc>
                  <a:spcPct val="120000"/>
                </a:lnSpc>
              </a:pPr>
              <a:r>
                <a:rPr lang="en-GB" sz="4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55.9%</a:t>
              </a:r>
            </a:p>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apply a strict or partial screening to all products</a:t>
              </a:r>
            </a:p>
          </p:txBody>
        </p:sp>
      </p:grpSp>
      <p:grpSp>
        <p:nvGrpSpPr>
          <p:cNvPr id="29" name="Group 28">
            <a:extLst>
              <a:ext uri="{FF2B5EF4-FFF2-40B4-BE49-F238E27FC236}">
                <a16:creationId xmlns:a16="http://schemas.microsoft.com/office/drawing/2014/main" id="{0233E027-870A-0DFB-512C-6AEC9BD9ABD4}"/>
              </a:ext>
            </a:extLst>
          </p:cNvPr>
          <p:cNvGrpSpPr/>
          <p:nvPr/>
        </p:nvGrpSpPr>
        <p:grpSpPr>
          <a:xfrm>
            <a:off x="821362" y="5035296"/>
            <a:ext cx="9977438" cy="1200912"/>
            <a:chOff x="949378" y="1517904"/>
            <a:chExt cx="2700000" cy="2700000"/>
          </a:xfrm>
          <a:solidFill>
            <a:srgbClr val="2E99D5"/>
          </a:solidFill>
        </p:grpSpPr>
        <p:sp>
          <p:nvSpPr>
            <p:cNvPr id="30" name="Rectangle 29">
              <a:extLst>
                <a:ext uri="{FF2B5EF4-FFF2-40B4-BE49-F238E27FC236}">
                  <a16:creationId xmlns:a16="http://schemas.microsoft.com/office/drawing/2014/main" id="{850DDFBA-E4E2-615C-F63B-0EF46AF947BE}"/>
                </a:ext>
              </a:extLst>
            </p:cNvPr>
            <p:cNvSpPr/>
            <p:nvPr/>
          </p:nvSpPr>
          <p:spPr>
            <a:xfrm>
              <a:off x="949378" y="1517904"/>
              <a:ext cx="2700000" cy="27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Box 30">
              <a:extLst>
                <a:ext uri="{FF2B5EF4-FFF2-40B4-BE49-F238E27FC236}">
                  <a16:creationId xmlns:a16="http://schemas.microsoft.com/office/drawing/2014/main" id="{DAAB7E8F-8B7E-9133-D85C-8D417E57B768}"/>
                </a:ext>
              </a:extLst>
            </p:cNvPr>
            <p:cNvSpPr txBox="1"/>
            <p:nvPr/>
          </p:nvSpPr>
          <p:spPr>
            <a:xfrm>
              <a:off x="1022716" y="1811086"/>
              <a:ext cx="583974" cy="2178949"/>
            </a:xfrm>
            <a:prstGeom prst="rect">
              <a:avLst/>
            </a:prstGeom>
            <a:grpFill/>
            <a:ln w="19050">
              <a:noFill/>
            </a:ln>
          </p:spPr>
          <p:txBody>
            <a:bodyPr wrap="square" tIns="72000" bIns="72000">
              <a:spAutoFit/>
            </a:bodyPr>
            <a:lstStyle/>
            <a:p>
              <a:pPr algn="ctr">
                <a:lnSpc>
                  <a:spcPct val="120000"/>
                </a:lnSpc>
              </a:pPr>
              <a:r>
                <a:rPr lang="en-GB" sz="48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64.4%</a:t>
              </a:r>
            </a:p>
          </p:txBody>
        </p:sp>
      </p:grpSp>
      <p:sp>
        <p:nvSpPr>
          <p:cNvPr id="33" name="TextBox 32">
            <a:extLst>
              <a:ext uri="{FF2B5EF4-FFF2-40B4-BE49-F238E27FC236}">
                <a16:creationId xmlns:a16="http://schemas.microsoft.com/office/drawing/2014/main" id="{014CF989-0FC4-1A31-1FB6-DC855386E2B0}"/>
              </a:ext>
            </a:extLst>
          </p:cNvPr>
          <p:cNvSpPr txBox="1"/>
          <p:nvPr/>
        </p:nvSpPr>
        <p:spPr>
          <a:xfrm>
            <a:off x="3680156" y="5283477"/>
            <a:ext cx="6688845" cy="733599"/>
          </a:xfrm>
          <a:prstGeom prst="rect">
            <a:avLst/>
          </a:prstGeom>
          <a:noFill/>
        </p:spPr>
        <p:txBody>
          <a:bodyPr wrap="square">
            <a:spAutoFit/>
          </a:bodyPr>
          <a:lstStyle/>
          <a:p>
            <a:pPr>
              <a:lnSpc>
                <a:spcPct val="120000"/>
              </a:lnSpc>
            </a:pPr>
            <a:r>
              <a:rPr lang="en-GB"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Have exclusion criteria related to</a:t>
            </a:r>
            <a:r>
              <a:rPr lang="en-GB" sz="1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human welfare (human rights, military weapons) as part of their investment process</a:t>
            </a:r>
          </a:p>
        </p:txBody>
      </p:sp>
      <p:sp>
        <p:nvSpPr>
          <p:cNvPr id="5" name="TextBox 4">
            <a:extLst>
              <a:ext uri="{FF2B5EF4-FFF2-40B4-BE49-F238E27FC236}">
                <a16:creationId xmlns:a16="http://schemas.microsoft.com/office/drawing/2014/main" id="{1A74EB2F-9316-327C-2B54-9DF7C6CE7052}"/>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April 2022.</a:t>
            </a:r>
          </a:p>
        </p:txBody>
      </p:sp>
    </p:spTree>
    <p:extLst>
      <p:ext uri="{BB962C8B-B14F-4D97-AF65-F5344CB8AC3E}">
        <p14:creationId xmlns:p14="http://schemas.microsoft.com/office/powerpoint/2010/main" val="312457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CC79-BCD3-D106-8A91-A9E9D356EBFC}"/>
              </a:ext>
            </a:extLst>
          </p:cNvPr>
          <p:cNvSpPr>
            <a:spLocks noGrp="1"/>
          </p:cNvSpPr>
          <p:nvPr>
            <p:ph type="title"/>
          </p:nvPr>
        </p:nvSpPr>
        <p:spPr/>
        <p:txBody>
          <a:bodyPr/>
          <a:lstStyle/>
          <a:p>
            <a:r>
              <a:rPr lang="en-US" dirty="0"/>
              <a:t>The direction of travel</a:t>
            </a:r>
          </a:p>
        </p:txBody>
      </p:sp>
      <p:sp>
        <p:nvSpPr>
          <p:cNvPr id="4" name="TextBox 3">
            <a:extLst>
              <a:ext uri="{FF2B5EF4-FFF2-40B4-BE49-F238E27FC236}">
                <a16:creationId xmlns:a16="http://schemas.microsoft.com/office/drawing/2014/main" id="{E12571A2-5600-F480-0431-3FA50258018F}"/>
              </a:ext>
            </a:extLst>
          </p:cNvPr>
          <p:cNvSpPr txBox="1"/>
          <p:nvPr/>
        </p:nvSpPr>
        <p:spPr>
          <a:xfrm>
            <a:off x="949376" y="1603117"/>
            <a:ext cx="5696751" cy="2704568"/>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Continuing trend in fund groups transitioning existing strategies to RI, with 79% stating they believe that offering Article 8 or 9 funds to be essential. </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 most cases, this is a evolution of investment processes rather than a complete overhaul. </a:t>
            </a:r>
          </a:p>
        </p:txBody>
      </p:sp>
      <p:grpSp>
        <p:nvGrpSpPr>
          <p:cNvPr id="16" name="Group 15">
            <a:extLst>
              <a:ext uri="{FF2B5EF4-FFF2-40B4-BE49-F238E27FC236}">
                <a16:creationId xmlns:a16="http://schemas.microsoft.com/office/drawing/2014/main" id="{5702C3EC-10D6-A696-69F7-F59E988B8869}"/>
              </a:ext>
            </a:extLst>
          </p:cNvPr>
          <p:cNvGrpSpPr/>
          <p:nvPr/>
        </p:nvGrpSpPr>
        <p:grpSpPr>
          <a:xfrm>
            <a:off x="7569310" y="1613603"/>
            <a:ext cx="3402301" cy="1269789"/>
            <a:chOff x="949378" y="1517904"/>
            <a:chExt cx="2700000" cy="1737361"/>
          </a:xfrm>
          <a:solidFill>
            <a:srgbClr val="2E99D5"/>
          </a:solidFill>
        </p:grpSpPr>
        <p:sp>
          <p:nvSpPr>
            <p:cNvPr id="17" name="Rectangle 16">
              <a:extLst>
                <a:ext uri="{FF2B5EF4-FFF2-40B4-BE49-F238E27FC236}">
                  <a16:creationId xmlns:a16="http://schemas.microsoft.com/office/drawing/2014/main" id="{22911DE2-5872-6FAE-B041-49DE63C13506}"/>
                </a:ext>
              </a:extLst>
            </p:cNvPr>
            <p:cNvSpPr/>
            <p:nvPr/>
          </p:nvSpPr>
          <p:spPr>
            <a:xfrm>
              <a:off x="949378" y="1517904"/>
              <a:ext cx="2700000" cy="1737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7ED0E8B5-DECE-802B-EEFC-82060079729A}"/>
                </a:ext>
              </a:extLst>
            </p:cNvPr>
            <p:cNvSpPr txBox="1"/>
            <p:nvPr/>
          </p:nvSpPr>
          <p:spPr>
            <a:xfrm>
              <a:off x="1220386" y="1811084"/>
              <a:ext cx="2157984" cy="1264933"/>
            </a:xfrm>
            <a:prstGeom prst="rect">
              <a:avLst/>
            </a:prstGeom>
            <a:grpFill/>
            <a:ln w="19050">
              <a:noFill/>
            </a:ln>
          </p:spPr>
          <p:txBody>
            <a:bodyPr wrap="square" tIns="72000" bIns="72000">
              <a:spAutoFit/>
            </a:bodyPr>
            <a:lstStyle/>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46.2% transitioning to Article 8</a:t>
              </a:r>
            </a:p>
          </p:txBody>
        </p:sp>
      </p:grpSp>
      <p:grpSp>
        <p:nvGrpSpPr>
          <p:cNvPr id="19" name="Group 18">
            <a:extLst>
              <a:ext uri="{FF2B5EF4-FFF2-40B4-BE49-F238E27FC236}">
                <a16:creationId xmlns:a16="http://schemas.microsoft.com/office/drawing/2014/main" id="{D73FB4D6-674A-1047-7ABF-2A230C8E6520}"/>
              </a:ext>
            </a:extLst>
          </p:cNvPr>
          <p:cNvGrpSpPr/>
          <p:nvPr/>
        </p:nvGrpSpPr>
        <p:grpSpPr>
          <a:xfrm>
            <a:off x="7569309" y="2966661"/>
            <a:ext cx="3402301" cy="1269789"/>
            <a:chOff x="949378" y="1517904"/>
            <a:chExt cx="2700000" cy="1737361"/>
          </a:xfrm>
          <a:solidFill>
            <a:srgbClr val="2D4F7B"/>
          </a:solidFill>
        </p:grpSpPr>
        <p:sp>
          <p:nvSpPr>
            <p:cNvPr id="20" name="Rectangle 19">
              <a:extLst>
                <a:ext uri="{FF2B5EF4-FFF2-40B4-BE49-F238E27FC236}">
                  <a16:creationId xmlns:a16="http://schemas.microsoft.com/office/drawing/2014/main" id="{3E85D25D-29F5-8D8F-D2F5-7353CFD0C273}"/>
                </a:ext>
              </a:extLst>
            </p:cNvPr>
            <p:cNvSpPr/>
            <p:nvPr/>
          </p:nvSpPr>
          <p:spPr>
            <a:xfrm>
              <a:off x="949378" y="1517904"/>
              <a:ext cx="2700000" cy="1737361"/>
            </a:xfrm>
            <a:prstGeom prst="rect">
              <a:avLst/>
            </a:prstGeom>
            <a:grpFill/>
            <a:ln>
              <a:solidFill>
                <a:srgbClr val="2E9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2DDF3464-D14B-A5C6-D156-29FFC9F6C1A9}"/>
                </a:ext>
              </a:extLst>
            </p:cNvPr>
            <p:cNvSpPr txBox="1"/>
            <p:nvPr/>
          </p:nvSpPr>
          <p:spPr>
            <a:xfrm>
              <a:off x="1220386" y="1811087"/>
              <a:ext cx="2157984" cy="1265101"/>
            </a:xfrm>
            <a:prstGeom prst="rect">
              <a:avLst/>
            </a:prstGeom>
            <a:grpFill/>
            <a:ln w="19050">
              <a:noFill/>
            </a:ln>
          </p:spPr>
          <p:txBody>
            <a:bodyPr wrap="square" tIns="72000" bIns="72000">
              <a:spAutoFit/>
            </a:bodyPr>
            <a:lstStyle/>
            <a:p>
              <a:pPr algn="ct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28.2% transitioning to Article 9</a:t>
              </a:r>
            </a:p>
          </p:txBody>
        </p:sp>
      </p:grpSp>
      <p:sp>
        <p:nvSpPr>
          <p:cNvPr id="28" name="TextBox 27">
            <a:extLst>
              <a:ext uri="{FF2B5EF4-FFF2-40B4-BE49-F238E27FC236}">
                <a16:creationId xmlns:a16="http://schemas.microsoft.com/office/drawing/2014/main" id="{E3731600-6921-BA54-AA9F-2C4B6DA63DEA}"/>
              </a:ext>
            </a:extLst>
          </p:cNvPr>
          <p:cNvSpPr txBox="1"/>
          <p:nvPr/>
        </p:nvSpPr>
        <p:spPr>
          <a:xfrm>
            <a:off x="1220384" y="7845505"/>
            <a:ext cx="5614416" cy="454273"/>
          </a:xfrm>
          <a:prstGeom prst="rect">
            <a:avLst/>
          </a:prstGeom>
          <a:noFill/>
          <a:ln w="19050">
            <a:noFill/>
          </a:ln>
        </p:spPr>
        <p:txBody>
          <a:bodyPr wrap="square" tIns="72000" bIns="72000">
            <a:spAutoFit/>
          </a:bodyPr>
          <a:lstStyle/>
          <a:p>
            <a:pPr algn="ctr">
              <a:lnSpc>
                <a:spcPct val="120000"/>
              </a:lnSpc>
            </a:pPr>
            <a:endPar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Box 2">
            <a:extLst>
              <a:ext uri="{FF2B5EF4-FFF2-40B4-BE49-F238E27FC236}">
                <a16:creationId xmlns:a16="http://schemas.microsoft.com/office/drawing/2014/main" id="{7A1EB9DC-E68C-8DF1-8345-5B6CA8AD8AD3}"/>
              </a:ext>
            </a:extLst>
          </p:cNvPr>
          <p:cNvSpPr txBox="1"/>
          <p:nvPr/>
        </p:nvSpPr>
        <p:spPr>
          <a:xfrm>
            <a:off x="1118821" y="4988776"/>
            <a:ext cx="4612905" cy="1227305"/>
          </a:xfrm>
          <a:prstGeom prst="rect">
            <a:avLst/>
          </a:prstGeom>
          <a:noFill/>
          <a:ln w="19050">
            <a:noFill/>
          </a:ln>
        </p:spPr>
        <p:txBody>
          <a:bodyPr wrap="square" tIns="72000" bIns="72000">
            <a:spAutoFit/>
          </a:bodyPr>
          <a:lstStyle/>
          <a:p>
            <a:pPr>
              <a:lnSpc>
                <a:spcPct val="120000"/>
              </a:lnSpc>
            </a:pP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This transition will involve a </a:t>
            </a: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formalisation of our approach</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to climate and an evolution of existing processes. </a:t>
            </a:r>
          </a:p>
        </p:txBody>
      </p:sp>
      <p:pic>
        <p:nvPicPr>
          <p:cNvPr id="5" name="Graphic 4">
            <a:extLst>
              <a:ext uri="{FF2B5EF4-FFF2-40B4-BE49-F238E27FC236}">
                <a16:creationId xmlns:a16="http://schemas.microsoft.com/office/drawing/2014/main" id="{B84EA682-4B44-4A8D-FEF5-6269DAAE8B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2994" y="4641645"/>
            <a:ext cx="306856" cy="236430"/>
          </a:xfrm>
          <a:prstGeom prst="rect">
            <a:avLst/>
          </a:prstGeom>
        </p:spPr>
      </p:pic>
      <p:pic>
        <p:nvPicPr>
          <p:cNvPr id="6" name="Graphic 5">
            <a:extLst>
              <a:ext uri="{FF2B5EF4-FFF2-40B4-BE49-F238E27FC236}">
                <a16:creationId xmlns:a16="http://schemas.microsoft.com/office/drawing/2014/main" id="{96B72036-B829-F60E-8710-0BD4A537B7A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437327" y="4641645"/>
            <a:ext cx="306856" cy="236430"/>
          </a:xfrm>
          <a:prstGeom prst="rect">
            <a:avLst/>
          </a:prstGeom>
        </p:spPr>
      </p:pic>
      <p:cxnSp>
        <p:nvCxnSpPr>
          <p:cNvPr id="7" name="Straight Connector 6">
            <a:extLst>
              <a:ext uri="{FF2B5EF4-FFF2-40B4-BE49-F238E27FC236}">
                <a16:creationId xmlns:a16="http://schemas.microsoft.com/office/drawing/2014/main" id="{E91286DE-6400-DD85-978B-55111A01FC7E}"/>
              </a:ext>
            </a:extLst>
          </p:cNvPr>
          <p:cNvCxnSpPr>
            <a:cxnSpLocks/>
          </p:cNvCxnSpPr>
          <p:nvPr/>
        </p:nvCxnSpPr>
        <p:spPr>
          <a:xfrm flipV="1">
            <a:off x="1083491" y="4988776"/>
            <a:ext cx="0" cy="857974"/>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9BE760-E185-7C59-A534-46ADA0A6F5BD}"/>
              </a:ext>
            </a:extLst>
          </p:cNvPr>
          <p:cNvCxnSpPr>
            <a:cxnSpLocks/>
          </p:cNvCxnSpPr>
          <p:nvPr/>
        </p:nvCxnSpPr>
        <p:spPr>
          <a:xfrm flipH="1">
            <a:off x="1119317" y="4997467"/>
            <a:ext cx="4612409"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24ED50-921E-B45F-3C6E-845D04BA0B76}"/>
              </a:ext>
            </a:extLst>
          </p:cNvPr>
          <p:cNvSpPr txBox="1"/>
          <p:nvPr/>
        </p:nvSpPr>
        <p:spPr>
          <a:xfrm>
            <a:off x="6179299" y="4983950"/>
            <a:ext cx="4977174" cy="1227305"/>
          </a:xfrm>
          <a:prstGeom prst="rect">
            <a:avLst/>
          </a:prstGeom>
          <a:noFill/>
          <a:ln w="19050">
            <a:noFill/>
          </a:ln>
        </p:spPr>
        <p:txBody>
          <a:bodyPr wrap="square" tIns="72000" bIns="72000">
            <a:spAutoFit/>
          </a:bodyPr>
          <a:lstStyle/>
          <a:p>
            <a:pPr>
              <a:lnSpc>
                <a:spcPct val="120000"/>
              </a:lnSpc>
            </a:pPr>
            <a:r>
              <a:rPr lang="en-GB" sz="20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Enhanced ESG governance </a:t>
            </a:r>
            <a:r>
              <a:rPr lang="en-GB" sz="20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will be put in place, including an enhanced baseline policy and commitment to net zero targets.</a:t>
            </a:r>
          </a:p>
        </p:txBody>
      </p:sp>
      <p:pic>
        <p:nvPicPr>
          <p:cNvPr id="29" name="Graphic 28">
            <a:extLst>
              <a:ext uri="{FF2B5EF4-FFF2-40B4-BE49-F238E27FC236}">
                <a16:creationId xmlns:a16="http://schemas.microsoft.com/office/drawing/2014/main" id="{2004155C-C379-0BD4-3B5A-2D0BEFFAE6B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43472" y="4636819"/>
            <a:ext cx="306856" cy="236430"/>
          </a:xfrm>
          <a:prstGeom prst="rect">
            <a:avLst/>
          </a:prstGeom>
        </p:spPr>
      </p:pic>
      <p:pic>
        <p:nvPicPr>
          <p:cNvPr id="30" name="Graphic 29">
            <a:extLst>
              <a:ext uri="{FF2B5EF4-FFF2-40B4-BE49-F238E27FC236}">
                <a16:creationId xmlns:a16="http://schemas.microsoft.com/office/drawing/2014/main" id="{44C79E60-0800-E8C9-5F32-21DDCAF33B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6497805" y="4636819"/>
            <a:ext cx="306856" cy="236430"/>
          </a:xfrm>
          <a:prstGeom prst="rect">
            <a:avLst/>
          </a:prstGeom>
        </p:spPr>
      </p:pic>
      <p:cxnSp>
        <p:nvCxnSpPr>
          <p:cNvPr id="31" name="Straight Connector 30">
            <a:extLst>
              <a:ext uri="{FF2B5EF4-FFF2-40B4-BE49-F238E27FC236}">
                <a16:creationId xmlns:a16="http://schemas.microsoft.com/office/drawing/2014/main" id="{DACB2F5E-444D-1664-6BF8-296D0B585D15}"/>
              </a:ext>
            </a:extLst>
          </p:cNvPr>
          <p:cNvCxnSpPr>
            <a:cxnSpLocks/>
          </p:cNvCxnSpPr>
          <p:nvPr/>
        </p:nvCxnSpPr>
        <p:spPr>
          <a:xfrm flipV="1">
            <a:off x="6143969" y="4983950"/>
            <a:ext cx="0" cy="857974"/>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5ABDA7-B6FE-79DA-CF42-A253592E816C}"/>
              </a:ext>
            </a:extLst>
          </p:cNvPr>
          <p:cNvCxnSpPr>
            <a:cxnSpLocks/>
          </p:cNvCxnSpPr>
          <p:nvPr/>
        </p:nvCxnSpPr>
        <p:spPr>
          <a:xfrm flipH="1">
            <a:off x="6179795" y="4992641"/>
            <a:ext cx="4976678"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068C7BA-64E2-0FDC-EB75-611265B3EE1A}"/>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April 2022.</a:t>
            </a:r>
          </a:p>
        </p:txBody>
      </p:sp>
    </p:spTree>
    <p:extLst>
      <p:ext uri="{BB962C8B-B14F-4D97-AF65-F5344CB8AC3E}">
        <p14:creationId xmlns:p14="http://schemas.microsoft.com/office/powerpoint/2010/main" val="2996643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597327" y="1260500"/>
            <a:ext cx="10972800" cy="4337001"/>
          </a:xfrm>
        </p:spPr>
        <p:txBody>
          <a:bodyPr>
            <a:noAutofit/>
          </a:bodyPr>
          <a:lstStyle/>
          <a:p>
            <a:pPr marL="0" indent="0">
              <a:spcBef>
                <a:spcPts val="0"/>
              </a:spcBef>
              <a:buNone/>
            </a:pPr>
            <a:r>
              <a:rPr lang="en-US" sz="2400" dirty="0">
                <a:latin typeface="Arial"/>
                <a:cs typeface="Arial"/>
              </a:rPr>
              <a:t>9.00 a.m.	</a:t>
            </a:r>
            <a:r>
              <a:rPr lang="en-US" sz="2400" b="1" dirty="0">
                <a:latin typeface="Arial"/>
                <a:cs typeface="Arial"/>
              </a:rPr>
              <a:t>John Walker</a:t>
            </a:r>
            <a:r>
              <a:rPr lang="en-US" sz="2400" dirty="0"/>
              <a:t>, </a:t>
            </a:r>
            <a:r>
              <a:rPr lang="en-US" sz="2400" dirty="0">
                <a:latin typeface="Arial"/>
                <a:cs typeface="Arial"/>
              </a:rPr>
              <a:t>President Insurance Institute of the Isle of Man</a:t>
            </a:r>
            <a:r>
              <a:rPr lang="en-US" sz="1200" dirty="0">
                <a:latin typeface="Arial"/>
                <a:cs typeface="Arial"/>
              </a:rPr>
              <a:t> </a:t>
            </a:r>
          </a:p>
          <a:p>
            <a:pPr marL="0" indent="0">
              <a:spcBef>
                <a:spcPts val="0"/>
              </a:spcBef>
              <a:buNone/>
            </a:pPr>
            <a:r>
              <a:rPr lang="en-US" sz="1200" dirty="0">
                <a:latin typeface="Arial"/>
                <a:cs typeface="Arial"/>
              </a:rPr>
              <a:t> </a:t>
            </a:r>
            <a:br>
              <a:rPr lang="en-US" sz="2400" dirty="0">
                <a:latin typeface="Arial"/>
                <a:cs typeface="Arial"/>
              </a:rPr>
            </a:br>
            <a:r>
              <a:rPr lang="en-US" sz="2400" dirty="0">
                <a:latin typeface="Arial"/>
                <a:cs typeface="Arial"/>
              </a:rPr>
              <a:t>9.10 a.m. 	</a:t>
            </a:r>
            <a:r>
              <a:rPr lang="en-US" sz="2400" b="1" dirty="0">
                <a:latin typeface="Arial"/>
                <a:cs typeface="Arial"/>
              </a:rPr>
              <a:t>Dr Alex </a:t>
            </a:r>
            <a:r>
              <a:rPr lang="en-US" sz="2400" b="1" dirty="0" err="1">
                <a:latin typeface="Arial"/>
                <a:cs typeface="Arial"/>
              </a:rPr>
              <a:t>Allinson</a:t>
            </a:r>
            <a:r>
              <a:rPr lang="en-US" sz="2400" b="1" dirty="0"/>
              <a:t> </a:t>
            </a:r>
            <a:r>
              <a:rPr lang="en-US" sz="2400" dirty="0"/>
              <a:t>– MHK, Treasury Minister</a:t>
            </a:r>
            <a:r>
              <a:rPr lang="en-US" sz="1200" dirty="0"/>
              <a:t> </a:t>
            </a:r>
          </a:p>
          <a:p>
            <a:pPr marL="0" indent="0">
              <a:spcBef>
                <a:spcPts val="0"/>
              </a:spcBef>
              <a:buNone/>
            </a:pPr>
            <a:r>
              <a:rPr lang="en-US" sz="1200" dirty="0"/>
              <a:t> </a:t>
            </a:r>
            <a:br>
              <a:rPr lang="en-US" sz="2400" dirty="0"/>
            </a:br>
            <a:r>
              <a:rPr lang="en-US" sz="2400" dirty="0"/>
              <a:t>9.55 a.m.	</a:t>
            </a:r>
            <a:r>
              <a:rPr lang="en-US" sz="2400" b="1" dirty="0"/>
              <a:t>John Lester &amp; Jake Moeller </a:t>
            </a:r>
            <a:r>
              <a:rPr lang="en-US" sz="2400" dirty="0"/>
              <a:t>– Square Mile Consulting &amp; 					Research</a:t>
            </a:r>
            <a:r>
              <a:rPr lang="en-US" sz="1200" dirty="0"/>
              <a:t> </a:t>
            </a:r>
          </a:p>
          <a:p>
            <a:pPr marL="0" indent="0">
              <a:spcBef>
                <a:spcPts val="0"/>
              </a:spcBef>
              <a:buNone/>
            </a:pPr>
            <a:r>
              <a:rPr lang="en-US" sz="1200" dirty="0"/>
              <a:t> </a:t>
            </a:r>
            <a:endParaRPr lang="en-US" sz="2400" dirty="0"/>
          </a:p>
          <a:p>
            <a:pPr marL="0" indent="0">
              <a:spcBef>
                <a:spcPts val="0"/>
              </a:spcBef>
              <a:buNone/>
            </a:pPr>
            <a:r>
              <a:rPr lang="en-US" sz="2400" dirty="0"/>
              <a:t>10.40 a.m. 	Break – Tea/Coffee</a:t>
            </a:r>
            <a:endParaRPr lang="en-US" sz="1200" dirty="0"/>
          </a:p>
          <a:p>
            <a:pPr marL="0" indent="0">
              <a:spcBef>
                <a:spcPts val="0"/>
              </a:spcBef>
              <a:buNone/>
            </a:pPr>
            <a:r>
              <a:rPr lang="en-US" sz="1200" dirty="0"/>
              <a:t> </a:t>
            </a:r>
            <a:br>
              <a:rPr lang="en-US" sz="2400" dirty="0"/>
            </a:br>
            <a:r>
              <a:rPr lang="en-US" sz="2400" dirty="0"/>
              <a:t>11.00 a.m.	</a:t>
            </a:r>
            <a:r>
              <a:rPr lang="en-US" sz="2400" b="1" dirty="0"/>
              <a:t>Bernard Wood </a:t>
            </a:r>
            <a:r>
              <a:rPr lang="en-US" sz="2400" dirty="0"/>
              <a:t>– Housing Matters Charity</a:t>
            </a:r>
            <a:endParaRPr lang="en-US" sz="1200" dirty="0"/>
          </a:p>
          <a:p>
            <a:pPr marL="0" indent="0">
              <a:spcBef>
                <a:spcPts val="0"/>
              </a:spcBef>
              <a:buNone/>
            </a:pPr>
            <a:r>
              <a:rPr lang="en-US" sz="1200" dirty="0"/>
              <a:t> </a:t>
            </a:r>
            <a:br>
              <a:rPr lang="en-US" sz="2400" dirty="0"/>
            </a:br>
            <a:r>
              <a:rPr lang="en-US" sz="2400" dirty="0"/>
              <a:t>11.10 a.m.	</a:t>
            </a:r>
            <a:r>
              <a:rPr lang="en-US" sz="2400" b="1" dirty="0"/>
              <a:t>Bettina Roth – </a:t>
            </a:r>
            <a:r>
              <a:rPr lang="en-US" sz="2400" dirty="0"/>
              <a:t>CEO, IOM Financial </a:t>
            </a:r>
            <a:r>
              <a:rPr lang="en-US" sz="2400"/>
              <a:t>Services Authority</a:t>
            </a:r>
          </a:p>
          <a:p>
            <a:pPr marL="0" indent="0">
              <a:spcBef>
                <a:spcPts val="0"/>
              </a:spcBef>
              <a:buNone/>
            </a:pPr>
            <a:endParaRPr lang="en-US" sz="1200" dirty="0"/>
          </a:p>
          <a:p>
            <a:pPr marL="0" indent="0">
              <a:spcBef>
                <a:spcPts val="0"/>
              </a:spcBef>
              <a:buNone/>
            </a:pPr>
            <a:r>
              <a:rPr lang="en-US" sz="2400" dirty="0"/>
              <a:t>11.55 a.m. 	</a:t>
            </a:r>
            <a:r>
              <a:rPr lang="en-US" sz="2400" b="1" dirty="0"/>
              <a:t>Audrey Christian - </a:t>
            </a:r>
            <a:r>
              <a:rPr lang="en-US" sz="2400" dirty="0"/>
              <a:t>IOM Government, Deputy Tax Assessor</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421983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05CE-3CC9-8391-B8F4-15CAEA395D87}"/>
              </a:ext>
            </a:extLst>
          </p:cNvPr>
          <p:cNvSpPr>
            <a:spLocks noGrp="1"/>
          </p:cNvSpPr>
          <p:nvPr>
            <p:ph type="title"/>
          </p:nvPr>
        </p:nvSpPr>
        <p:spPr/>
        <p:txBody>
          <a:bodyPr/>
          <a:lstStyle/>
          <a:p>
            <a:r>
              <a:rPr lang="en-US" dirty="0"/>
              <a:t>Echoed in Square Mile’s Research</a:t>
            </a:r>
          </a:p>
        </p:txBody>
      </p:sp>
      <p:sp>
        <p:nvSpPr>
          <p:cNvPr id="4" name="TextBox 3">
            <a:extLst>
              <a:ext uri="{FF2B5EF4-FFF2-40B4-BE49-F238E27FC236}">
                <a16:creationId xmlns:a16="http://schemas.microsoft.com/office/drawing/2014/main" id="{97812708-DF8F-28E0-33EF-F88AE5DB8805}"/>
              </a:ext>
            </a:extLst>
          </p:cNvPr>
          <p:cNvSpPr txBox="1"/>
          <p:nvPr/>
        </p:nvSpPr>
        <p:spPr>
          <a:xfrm>
            <a:off x="949378" y="1401276"/>
            <a:ext cx="6164680" cy="4551228"/>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This is reflected in Square Mile’s ESG Fund Assessments, which allocate one of seven grades to all rated funds depending on how deeply ESG considerations are integrated at a fund level. </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Increase in funds receiving a score of 3:</a:t>
            </a:r>
          </a:p>
          <a:p>
            <a:pPr marL="800100" lvl="1"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October 2019 – 2.5%</a:t>
            </a:r>
          </a:p>
          <a:p>
            <a:pPr marL="800100" lvl="1"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May 2022 – 11.7%</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 number of funds scoring a 0 has decreased but still demonstrates that this shift will continue.</a:t>
            </a: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Please note, since launch, the gradation have expanded from four (0-3) to seven.</a:t>
            </a:r>
          </a:p>
        </p:txBody>
      </p:sp>
      <p:sp>
        <p:nvSpPr>
          <p:cNvPr id="3" name="TextBox 2">
            <a:extLst>
              <a:ext uri="{FF2B5EF4-FFF2-40B4-BE49-F238E27FC236}">
                <a16:creationId xmlns:a16="http://schemas.microsoft.com/office/drawing/2014/main" id="{C3E948EF-FE8B-0B3F-62EC-043B5CC51C3D}"/>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30th September 2022</a:t>
            </a:r>
          </a:p>
        </p:txBody>
      </p:sp>
      <p:graphicFrame>
        <p:nvGraphicFramePr>
          <p:cNvPr id="6" name="Chart 5">
            <a:extLst>
              <a:ext uri="{FF2B5EF4-FFF2-40B4-BE49-F238E27FC236}">
                <a16:creationId xmlns:a16="http://schemas.microsoft.com/office/drawing/2014/main" id="{6649E052-EDCC-3B49-B6BD-843ED7F3BB33}"/>
              </a:ext>
            </a:extLst>
          </p:cNvPr>
          <p:cNvGraphicFramePr>
            <a:graphicFrameLocks/>
          </p:cNvGraphicFramePr>
          <p:nvPr>
            <p:extLst>
              <p:ext uri="{D42A27DB-BD31-4B8C-83A1-F6EECF244321}">
                <p14:modId xmlns:p14="http://schemas.microsoft.com/office/powerpoint/2010/main" val="3282535267"/>
              </p:ext>
            </p:extLst>
          </p:nvPr>
        </p:nvGraphicFramePr>
        <p:xfrm>
          <a:off x="7310846" y="1401276"/>
          <a:ext cx="4572000" cy="4980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70242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FFCC-5753-1B43-83B4-7A34C802D883}"/>
              </a:ext>
            </a:extLst>
          </p:cNvPr>
          <p:cNvSpPr>
            <a:spLocks noGrp="1"/>
          </p:cNvSpPr>
          <p:nvPr>
            <p:ph type="title"/>
          </p:nvPr>
        </p:nvSpPr>
        <p:spPr/>
        <p:txBody>
          <a:bodyPr/>
          <a:lstStyle/>
          <a:p>
            <a:r>
              <a:rPr lang="en-US" dirty="0"/>
              <a:t>Growth in views of RI funds:</a:t>
            </a:r>
          </a:p>
        </p:txBody>
      </p:sp>
      <p:sp>
        <p:nvSpPr>
          <p:cNvPr id="3" name="TextBox 2">
            <a:extLst>
              <a:ext uri="{FF2B5EF4-FFF2-40B4-BE49-F238E27FC236}">
                <a16:creationId xmlns:a16="http://schemas.microsoft.com/office/drawing/2014/main" id="{DFD65121-BCCB-F02B-5230-376BAB3E590C}"/>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30th September 2022</a:t>
            </a:r>
          </a:p>
        </p:txBody>
      </p:sp>
      <p:graphicFrame>
        <p:nvGraphicFramePr>
          <p:cNvPr id="5" name="Chart 4">
            <a:extLst>
              <a:ext uri="{FF2B5EF4-FFF2-40B4-BE49-F238E27FC236}">
                <a16:creationId xmlns:a16="http://schemas.microsoft.com/office/drawing/2014/main" id="{FE81A415-614B-DF4E-A377-AEAB9175936F}"/>
              </a:ext>
            </a:extLst>
          </p:cNvPr>
          <p:cNvGraphicFramePr>
            <a:graphicFrameLocks/>
          </p:cNvGraphicFramePr>
          <p:nvPr>
            <p:extLst>
              <p:ext uri="{D42A27DB-BD31-4B8C-83A1-F6EECF244321}">
                <p14:modId xmlns:p14="http://schemas.microsoft.com/office/powerpoint/2010/main" val="2244718539"/>
              </p:ext>
            </p:extLst>
          </p:nvPr>
        </p:nvGraphicFramePr>
        <p:xfrm>
          <a:off x="756570" y="2037805"/>
          <a:ext cx="10490538" cy="407561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4">
            <a:extLst>
              <a:ext uri="{FF2B5EF4-FFF2-40B4-BE49-F238E27FC236}">
                <a16:creationId xmlns:a16="http://schemas.microsoft.com/office/drawing/2014/main" id="{C89D2277-2633-6A3A-5B12-D822DD2F0682}"/>
              </a:ext>
            </a:extLst>
          </p:cNvPr>
          <p:cNvSpPr txBox="1">
            <a:spLocks/>
          </p:cNvSpPr>
          <p:nvPr/>
        </p:nvSpPr>
        <p:spPr>
          <a:xfrm>
            <a:off x="790942" y="1397508"/>
            <a:ext cx="9129495" cy="429207"/>
          </a:xfrm>
          <a:prstGeom prst="rect">
            <a:avLst/>
          </a:prstGeom>
          <a:noFill/>
        </p:spPr>
        <p:txBody>
          <a:bodyPr wrap="square" lIns="0" tIns="54000" rIns="0" bIns="54000">
            <a:spAutoFit/>
          </a:bodyPr>
          <a:lstStyle>
            <a:lvl1pPr marL="0" indent="0" algn="l" defTabSz="914400" rtl="0" eaLnBrk="1" latinLnBrk="0" hangingPunct="1">
              <a:lnSpc>
                <a:spcPct val="110000"/>
              </a:lnSpc>
              <a:spcBef>
                <a:spcPts val="1200"/>
              </a:spcBef>
              <a:buFont typeface="Wingdings" pitchFamily="2" charset="2"/>
              <a:buNone/>
              <a:tabLst/>
              <a:defRPr lang="en-GB" sz="1600" b="0" i="0" kern="1200" dirty="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7938" indent="-7938" algn="l" defTabSz="914400" rtl="0" eaLnBrk="1" latinLnBrk="0" hangingPunct="1">
              <a:lnSpc>
                <a:spcPct val="110000"/>
              </a:lnSpc>
              <a:spcBef>
                <a:spcPts val="1200"/>
              </a:spcBef>
              <a:buClr>
                <a:schemeClr val="accent5"/>
              </a:buClr>
              <a:buFont typeface="Arial" panose="020B0604020202020204" pitchFamily="34" charset="0"/>
              <a:buNone/>
              <a:tabLst/>
              <a:defRPr lang="en-GB" sz="1600" b="1" i="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7800" indent="-169863" algn="l" defTabSz="914400" rtl="0" eaLnBrk="1" latinLnBrk="0" hangingPunct="1">
              <a:lnSpc>
                <a:spcPct val="110000"/>
              </a:lnSpc>
              <a:spcBef>
                <a:spcPts val="1200"/>
              </a:spcBef>
              <a:buClr>
                <a:schemeClr val="accent5"/>
              </a:buClr>
              <a:buFont typeface="System Font"/>
              <a:buChar char="–"/>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7938" indent="0" algn="l" defTabSz="914400" rtl="0" eaLnBrk="1" latinLnBrk="0" hangingPunct="1">
              <a:lnSpc>
                <a:spcPct val="110000"/>
              </a:lnSpc>
              <a:spcBef>
                <a:spcPts val="1200"/>
              </a:spcBef>
              <a:buClr>
                <a:schemeClr val="accent5"/>
              </a:buClr>
              <a:buFont typeface="Arial" panose="020B0604020202020204" pitchFamily="34" charset="0"/>
              <a:buNone/>
              <a:tabLst/>
              <a:defRPr lang="en-GB" sz="1600" b="0"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7938" indent="0" algn="l" defTabSz="914400" rtl="0" eaLnBrk="1" latinLnBrk="0" hangingPunct="1">
              <a:lnSpc>
                <a:spcPct val="110000"/>
              </a:lnSpc>
              <a:spcBef>
                <a:spcPts val="1200"/>
              </a:spcBef>
              <a:buFont typeface="System Font Regular"/>
              <a:buNone/>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GB" sz="2000" b="1" dirty="0">
                <a:solidFill>
                  <a:srgbClr val="2D4F7B"/>
                </a:solidFill>
              </a:rPr>
              <a:t>Views of RI funds in Square Mile’s Academy of Funds</a:t>
            </a:r>
          </a:p>
        </p:txBody>
      </p:sp>
    </p:spTree>
    <p:extLst>
      <p:ext uri="{BB962C8B-B14F-4D97-AF65-F5344CB8AC3E}">
        <p14:creationId xmlns:p14="http://schemas.microsoft.com/office/powerpoint/2010/main" val="472753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27C8-522F-77BB-07AA-7FF2877AF58E}"/>
              </a:ext>
            </a:extLst>
          </p:cNvPr>
          <p:cNvSpPr>
            <a:spLocks noGrp="1"/>
          </p:cNvSpPr>
          <p:nvPr>
            <p:ph type="title"/>
          </p:nvPr>
        </p:nvSpPr>
        <p:spPr/>
        <p:txBody>
          <a:bodyPr/>
          <a:lstStyle/>
          <a:p>
            <a:r>
              <a:rPr lang="en-US" sz="3200" dirty="0"/>
              <a:t>RI: Asset Manager flows</a:t>
            </a:r>
            <a:endParaRPr lang="en-US" dirty="0"/>
          </a:p>
        </p:txBody>
      </p:sp>
      <p:sp>
        <p:nvSpPr>
          <p:cNvPr id="5" name="TextBox 4">
            <a:extLst>
              <a:ext uri="{FF2B5EF4-FFF2-40B4-BE49-F238E27FC236}">
                <a16:creationId xmlns:a16="http://schemas.microsoft.com/office/drawing/2014/main" id="{24FCA68C-09DB-0FEA-7369-F242253ECD1F}"/>
              </a:ext>
            </a:extLst>
          </p:cNvPr>
          <p:cNvSpPr txBox="1"/>
          <p:nvPr/>
        </p:nvSpPr>
        <p:spPr>
          <a:xfrm>
            <a:off x="790942" y="5586440"/>
            <a:ext cx="10490539" cy="1169551"/>
          </a:xfrm>
          <a:prstGeom prst="rect">
            <a:avLst/>
          </a:prstGeom>
          <a:noFill/>
        </p:spPr>
        <p:txBody>
          <a:bodyPr wrap="square">
            <a:spAutoFit/>
          </a:bodyPr>
          <a:lstStyle/>
          <a:p>
            <a:r>
              <a:rPr lang="en-GB" sz="14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‘Responsible Investment’ uses Global Sustainable Investment Alliance (GSIA) definitions and includes funds which are pursuing one or more of: negative screening; positive screening; norms-based screening; sustainability themed investing and impact/ community investing. ‘Other’ = Total Net Retail Sales – RI</a:t>
            </a:r>
          </a:p>
          <a:p>
            <a:endParaRPr lang="en-GB" sz="14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The Investment Association. Data as at July 2022.</a:t>
            </a:r>
          </a:p>
        </p:txBody>
      </p:sp>
      <p:sp>
        <p:nvSpPr>
          <p:cNvPr id="6" name="Text Placeholder 4">
            <a:extLst>
              <a:ext uri="{FF2B5EF4-FFF2-40B4-BE49-F238E27FC236}">
                <a16:creationId xmlns:a16="http://schemas.microsoft.com/office/drawing/2014/main" id="{F4E71AF3-25A7-F2F7-A87F-B034E9ECA3E3}"/>
              </a:ext>
            </a:extLst>
          </p:cNvPr>
          <p:cNvSpPr txBox="1">
            <a:spLocks/>
          </p:cNvSpPr>
          <p:nvPr/>
        </p:nvSpPr>
        <p:spPr>
          <a:xfrm>
            <a:off x="790942" y="1397508"/>
            <a:ext cx="9129495" cy="429207"/>
          </a:xfrm>
          <a:prstGeom prst="rect">
            <a:avLst/>
          </a:prstGeom>
          <a:noFill/>
        </p:spPr>
        <p:txBody>
          <a:bodyPr wrap="square" lIns="0" tIns="54000" rIns="0" bIns="54000">
            <a:spAutoFit/>
          </a:bodyPr>
          <a:lstStyle>
            <a:lvl1pPr marL="0" indent="0" algn="l" defTabSz="914400" rtl="0" eaLnBrk="1" latinLnBrk="0" hangingPunct="1">
              <a:lnSpc>
                <a:spcPct val="110000"/>
              </a:lnSpc>
              <a:spcBef>
                <a:spcPts val="1200"/>
              </a:spcBef>
              <a:buFont typeface="Wingdings" pitchFamily="2" charset="2"/>
              <a:buNone/>
              <a:tabLst/>
              <a:defRPr lang="en-GB" sz="1600" b="0" i="0" kern="1200" dirty="0" smtClean="0">
                <a:solidFill>
                  <a:schemeClr val="tx2"/>
                </a:solidFill>
                <a:effectLst/>
                <a:latin typeface="Open Sans Light" panose="020B0306030504020204" pitchFamily="34" charset="0"/>
                <a:ea typeface="Open Sans Light" panose="020B0306030504020204" pitchFamily="34" charset="0"/>
                <a:cs typeface="Open Sans Light" panose="020B0306030504020204" pitchFamily="34" charset="0"/>
              </a:defRPr>
            </a:lvl1pPr>
            <a:lvl2pPr marL="7938" indent="-7938" algn="l" defTabSz="914400" rtl="0" eaLnBrk="1" latinLnBrk="0" hangingPunct="1">
              <a:lnSpc>
                <a:spcPct val="110000"/>
              </a:lnSpc>
              <a:spcBef>
                <a:spcPts val="1200"/>
              </a:spcBef>
              <a:buClr>
                <a:schemeClr val="accent5"/>
              </a:buClr>
              <a:buFont typeface="Arial" panose="020B0604020202020204" pitchFamily="34" charset="0"/>
              <a:buNone/>
              <a:tabLst/>
              <a:defRPr lang="en-GB" sz="1600" b="1" i="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7800" indent="-169863" algn="l" defTabSz="914400" rtl="0" eaLnBrk="1" latinLnBrk="0" hangingPunct="1">
              <a:lnSpc>
                <a:spcPct val="110000"/>
              </a:lnSpc>
              <a:spcBef>
                <a:spcPts val="1200"/>
              </a:spcBef>
              <a:buClr>
                <a:schemeClr val="accent5"/>
              </a:buClr>
              <a:buFont typeface="System Font"/>
              <a:buChar char="–"/>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7938" indent="0" algn="l" defTabSz="914400" rtl="0" eaLnBrk="1" latinLnBrk="0" hangingPunct="1">
              <a:lnSpc>
                <a:spcPct val="110000"/>
              </a:lnSpc>
              <a:spcBef>
                <a:spcPts val="1200"/>
              </a:spcBef>
              <a:buClr>
                <a:schemeClr val="accent5"/>
              </a:buClr>
              <a:buFont typeface="Arial" panose="020B0604020202020204" pitchFamily="34" charset="0"/>
              <a:buNone/>
              <a:tabLst/>
              <a:defRPr lang="en-GB" sz="1600" b="0"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7938" indent="0" algn="l" defTabSz="914400" rtl="0" eaLnBrk="1" latinLnBrk="0" hangingPunct="1">
              <a:lnSpc>
                <a:spcPct val="110000"/>
              </a:lnSpc>
              <a:spcBef>
                <a:spcPts val="1200"/>
              </a:spcBef>
              <a:buFont typeface="System Font Regular"/>
              <a:buNone/>
              <a:tabLst/>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GB" sz="2000" b="1" dirty="0">
                <a:solidFill>
                  <a:srgbClr val="2D4F7B"/>
                </a:solidFill>
              </a:rPr>
              <a:t>RI Net Retail Sales</a:t>
            </a:r>
          </a:p>
        </p:txBody>
      </p:sp>
      <p:sp>
        <p:nvSpPr>
          <p:cNvPr id="8" name="TextBox 7">
            <a:extLst>
              <a:ext uri="{FF2B5EF4-FFF2-40B4-BE49-F238E27FC236}">
                <a16:creationId xmlns:a16="http://schemas.microsoft.com/office/drawing/2014/main" id="{452F5909-863E-DEDC-429F-158E97F5AAA7}"/>
              </a:ext>
            </a:extLst>
          </p:cNvPr>
          <p:cNvSpPr txBox="1"/>
          <p:nvPr/>
        </p:nvSpPr>
        <p:spPr>
          <a:xfrm>
            <a:off x="7882129" y="1901752"/>
            <a:ext cx="3626485" cy="3170099"/>
          </a:xfrm>
          <a:prstGeom prst="rect">
            <a:avLst/>
          </a:prstGeom>
          <a:noFill/>
        </p:spPr>
        <p:txBody>
          <a:bodyPr wrap="square">
            <a:spAutoFit/>
          </a:bodyPr>
          <a:lstStyle/>
          <a:p>
            <a:pPr marL="342900" indent="-342900">
              <a:spcBef>
                <a:spcPts val="2400"/>
              </a:spcBef>
              <a:buFont typeface="Arial" panose="020B0604020202020204" pitchFamily="34" charset="0"/>
              <a:buChar char="•"/>
            </a:pPr>
            <a:r>
              <a:rPr lang="en-GB" sz="20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Net flows into RI were the lowest they have been since Feb ’21 through June and July, amid wider market outflow.</a:t>
            </a:r>
          </a:p>
          <a:p>
            <a:pPr marL="342900" indent="-342900">
              <a:spcBef>
                <a:spcPts val="2400"/>
              </a:spcBef>
              <a:buFont typeface="Arial" panose="020B0604020202020204" pitchFamily="34" charset="0"/>
              <a:buChar char="•"/>
            </a:pPr>
            <a:r>
              <a:rPr lang="en-GB" sz="20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RI make up 6.4% of total industry funds under management, up from 2.6% in January 2020</a:t>
            </a:r>
          </a:p>
        </p:txBody>
      </p:sp>
      <p:graphicFrame>
        <p:nvGraphicFramePr>
          <p:cNvPr id="3" name="Chart 2">
            <a:extLst>
              <a:ext uri="{FF2B5EF4-FFF2-40B4-BE49-F238E27FC236}">
                <a16:creationId xmlns:a16="http://schemas.microsoft.com/office/drawing/2014/main" id="{BF64F810-3392-4AB9-A2FE-B39EE0C08CBA}"/>
              </a:ext>
            </a:extLst>
          </p:cNvPr>
          <p:cNvGraphicFramePr>
            <a:graphicFrameLocks noGrp="1"/>
          </p:cNvGraphicFramePr>
          <p:nvPr>
            <p:extLst>
              <p:ext uri="{D42A27DB-BD31-4B8C-83A1-F6EECF244321}">
                <p14:modId xmlns:p14="http://schemas.microsoft.com/office/powerpoint/2010/main" val="2523939771"/>
              </p:ext>
            </p:extLst>
          </p:nvPr>
        </p:nvGraphicFramePr>
        <p:xfrm>
          <a:off x="717882" y="1826715"/>
          <a:ext cx="7164247" cy="3633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705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C789A66-70EB-4535-4068-540936642FA3}"/>
              </a:ext>
            </a:extLst>
          </p:cNvPr>
          <p:cNvSpPr>
            <a:spLocks noGrp="1"/>
          </p:cNvSpPr>
          <p:nvPr>
            <p:ph type="title"/>
          </p:nvPr>
        </p:nvSpPr>
        <p:spPr>
          <a:xfrm>
            <a:off x="471225" y="2431228"/>
            <a:ext cx="7631375" cy="1982155"/>
          </a:xfrm>
        </p:spPr>
        <p:txBody>
          <a:bodyPr>
            <a:normAutofit/>
          </a:bodyPr>
          <a:lstStyle/>
          <a:p>
            <a:r>
              <a:rPr lang="en-GB" sz="2800" dirty="0"/>
              <a:t>What factors are important to consider when researching RI funds </a:t>
            </a:r>
            <a:br>
              <a:rPr lang="en-GB"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br>
            <a:endParaRPr lang="en-GB" sz="2800" dirty="0"/>
          </a:p>
        </p:txBody>
      </p:sp>
      <p:sp>
        <p:nvSpPr>
          <p:cNvPr id="6" name="TextBox 5">
            <a:extLst>
              <a:ext uri="{FF2B5EF4-FFF2-40B4-BE49-F238E27FC236}">
                <a16:creationId xmlns:a16="http://schemas.microsoft.com/office/drawing/2014/main" id="{CA9758F0-4B86-D345-D7E0-4F9F96B727E0}"/>
              </a:ext>
            </a:extLst>
          </p:cNvPr>
          <p:cNvSpPr txBox="1"/>
          <p:nvPr/>
        </p:nvSpPr>
        <p:spPr>
          <a:xfrm>
            <a:off x="11550316" y="3056021"/>
            <a:ext cx="65" cy="224100"/>
          </a:xfrm>
          <a:prstGeom prst="rect">
            <a:avLst/>
          </a:prstGeom>
          <a:noFill/>
        </p:spPr>
        <p:txBody>
          <a:bodyPr wrap="none" lIns="0" tIns="0" rIns="0" bIns="0" rtlCol="0">
            <a:spAutoFit/>
          </a:bodyPr>
          <a:lstStyle/>
          <a:p>
            <a:pPr algn="l">
              <a:lnSpc>
                <a:spcPct val="110000"/>
              </a:lnSpc>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1778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7C82-9968-9A44-AD1D-8B7ACD9C49A7}"/>
              </a:ext>
            </a:extLst>
          </p:cNvPr>
          <p:cNvSpPr>
            <a:spLocks noGrp="1"/>
          </p:cNvSpPr>
          <p:nvPr>
            <p:ph type="title"/>
          </p:nvPr>
        </p:nvSpPr>
        <p:spPr/>
        <p:txBody>
          <a:bodyPr/>
          <a:lstStyle/>
          <a:p>
            <a:r>
              <a:rPr lang="en-US" dirty="0"/>
              <a:t>The jargon jungle</a:t>
            </a:r>
          </a:p>
        </p:txBody>
      </p:sp>
      <p:sp>
        <p:nvSpPr>
          <p:cNvPr id="3" name="TextBox 2">
            <a:extLst>
              <a:ext uri="{FF2B5EF4-FFF2-40B4-BE49-F238E27FC236}">
                <a16:creationId xmlns:a16="http://schemas.microsoft.com/office/drawing/2014/main" id="{8152007D-F762-0B4B-AB9D-EEA86454401C}"/>
              </a:ext>
            </a:extLst>
          </p:cNvPr>
          <p:cNvSpPr txBox="1"/>
          <p:nvPr/>
        </p:nvSpPr>
        <p:spPr>
          <a:xfrm>
            <a:off x="1358531" y="3657451"/>
            <a:ext cx="3043751" cy="1071127"/>
          </a:xfrm>
          <a:prstGeom prst="rect">
            <a:avLst/>
          </a:prstGeom>
          <a:noFill/>
        </p:spPr>
        <p:txBody>
          <a:bodyPr wrap="square" lIns="0" tIns="0" rIns="0" bIns="0" rtlCol="0" anchor="ctr">
            <a:spAutoFit/>
          </a:bodyPr>
          <a:lstStyle/>
          <a:p>
            <a:r>
              <a:rPr lang="en-GB" sz="280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ESG Integration</a:t>
            </a:r>
          </a:p>
          <a:p>
            <a:pPr marL="457189" indent="-457189">
              <a:lnSpc>
                <a:spcPct val="110000"/>
              </a:lnSpc>
              <a:buFontTx/>
              <a:buChar char="-"/>
            </a:pPr>
            <a:endParaRPr lang="en-US" sz="400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12AB7CCA-127D-E942-ABEB-146DFB6DE1F8}"/>
              </a:ext>
            </a:extLst>
          </p:cNvPr>
          <p:cNvSpPr txBox="1"/>
          <p:nvPr/>
        </p:nvSpPr>
        <p:spPr>
          <a:xfrm>
            <a:off x="888456" y="2329483"/>
            <a:ext cx="3720471" cy="1071127"/>
          </a:xfrm>
          <a:prstGeom prst="rect">
            <a:avLst/>
          </a:prstGeom>
          <a:noFill/>
        </p:spPr>
        <p:txBody>
          <a:bodyPr wrap="square" lIns="0" tIns="0" rIns="0" bIns="0" rtlCol="0" anchor="ctr">
            <a:spAutoFit/>
          </a:bodyPr>
          <a:lstStyle/>
          <a:p>
            <a:r>
              <a:rPr lang="en-GB" sz="2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Responsible investing</a:t>
            </a:r>
          </a:p>
          <a:p>
            <a:pPr marL="457189" indent="-457189">
              <a:lnSpc>
                <a:spcPct val="110000"/>
              </a:lnSpc>
              <a:buFontTx/>
              <a:buChar char="-"/>
            </a:pPr>
            <a:endParaRPr lang="en-US" sz="4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FBBBAA52-F9C3-C94A-B993-663FF3F44F00}"/>
              </a:ext>
            </a:extLst>
          </p:cNvPr>
          <p:cNvSpPr txBox="1"/>
          <p:nvPr/>
        </p:nvSpPr>
        <p:spPr>
          <a:xfrm>
            <a:off x="7164290" y="3943371"/>
            <a:ext cx="4368996" cy="1196738"/>
          </a:xfrm>
          <a:prstGeom prst="rect">
            <a:avLst/>
          </a:prstGeom>
          <a:noFill/>
        </p:spPr>
        <p:txBody>
          <a:bodyPr wrap="square" lIns="0" tIns="0" rIns="0" bIns="0" rtlCol="0" anchor="ctr">
            <a:spAutoFit/>
          </a:bodyPr>
          <a:lstStyle/>
          <a:p>
            <a:r>
              <a:rPr lang="en-GB"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Sustainable investing</a:t>
            </a:r>
          </a:p>
          <a:p>
            <a:pPr marL="457189" indent="-457189">
              <a:lnSpc>
                <a:spcPct val="110000"/>
              </a:lnSpc>
              <a:buFontTx/>
              <a:buChar char="-"/>
            </a:pPr>
            <a:endParaRPr lang="en-US" sz="44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FD1E13B7-04AD-204B-98A8-80A6D90A4981}"/>
              </a:ext>
            </a:extLst>
          </p:cNvPr>
          <p:cNvSpPr txBox="1"/>
          <p:nvPr/>
        </p:nvSpPr>
        <p:spPr>
          <a:xfrm>
            <a:off x="4605056" y="2110932"/>
            <a:ext cx="9024135"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Environmental, Social and Governance</a:t>
            </a:r>
          </a:p>
        </p:txBody>
      </p:sp>
      <p:sp>
        <p:nvSpPr>
          <p:cNvPr id="7" name="TextBox 6">
            <a:extLst>
              <a:ext uri="{FF2B5EF4-FFF2-40B4-BE49-F238E27FC236}">
                <a16:creationId xmlns:a16="http://schemas.microsoft.com/office/drawing/2014/main" id="{466EA643-0C56-8548-9F47-958C68AA4B8D}"/>
              </a:ext>
            </a:extLst>
          </p:cNvPr>
          <p:cNvSpPr txBox="1"/>
          <p:nvPr/>
        </p:nvSpPr>
        <p:spPr>
          <a:xfrm>
            <a:off x="4240979" y="3844631"/>
            <a:ext cx="2843023" cy="430887"/>
          </a:xfrm>
          <a:prstGeom prst="rect">
            <a:avLst/>
          </a:prstGeom>
          <a:noFill/>
        </p:spPr>
        <p:txBody>
          <a:bodyPr wrap="square" lIns="0" tIns="0" rIns="0" bIns="0" rtlCol="0" anchor="ctr">
            <a:spAutoFit/>
          </a:bodyPr>
          <a:lstStyle/>
          <a:p>
            <a:r>
              <a:rPr lang="en-GB" sz="2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Greenwashing</a:t>
            </a:r>
          </a:p>
        </p:txBody>
      </p:sp>
      <p:sp>
        <p:nvSpPr>
          <p:cNvPr id="8" name="TextBox 7">
            <a:extLst>
              <a:ext uri="{FF2B5EF4-FFF2-40B4-BE49-F238E27FC236}">
                <a16:creationId xmlns:a16="http://schemas.microsoft.com/office/drawing/2014/main" id="{41122D2B-E748-0D4E-8518-D669EE821608}"/>
              </a:ext>
            </a:extLst>
          </p:cNvPr>
          <p:cNvSpPr txBox="1"/>
          <p:nvPr/>
        </p:nvSpPr>
        <p:spPr>
          <a:xfrm>
            <a:off x="7547004" y="5813626"/>
            <a:ext cx="3043751" cy="492443"/>
          </a:xfrm>
          <a:prstGeom prst="rect">
            <a:avLst/>
          </a:prstGeom>
          <a:noFill/>
        </p:spPr>
        <p:txBody>
          <a:bodyPr wrap="square" lIns="0" tIns="0" rIns="0" bIns="0" rtlCol="0" anchor="ctr">
            <a:spAutoFit/>
          </a:bodyPr>
          <a:lstStyle/>
          <a:p>
            <a:r>
              <a:rPr lang="en-GB"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Ethical investing</a:t>
            </a:r>
          </a:p>
        </p:txBody>
      </p:sp>
      <p:sp>
        <p:nvSpPr>
          <p:cNvPr id="9" name="TextBox 8">
            <a:extLst>
              <a:ext uri="{FF2B5EF4-FFF2-40B4-BE49-F238E27FC236}">
                <a16:creationId xmlns:a16="http://schemas.microsoft.com/office/drawing/2014/main" id="{465678E2-C0CE-FC49-A11F-70604D5CCC0E}"/>
              </a:ext>
            </a:extLst>
          </p:cNvPr>
          <p:cNvSpPr txBox="1"/>
          <p:nvPr/>
        </p:nvSpPr>
        <p:spPr>
          <a:xfrm>
            <a:off x="7957306" y="2568334"/>
            <a:ext cx="3575980" cy="430887"/>
          </a:xfrm>
          <a:prstGeom prst="rect">
            <a:avLst/>
          </a:prstGeom>
          <a:noFill/>
        </p:spPr>
        <p:txBody>
          <a:bodyPr wrap="square" lIns="0" tIns="0" rIns="0" bIns="0" rtlCol="0" anchor="ctr">
            <a:spAutoFit/>
          </a:bodyPr>
          <a:lstStyle/>
          <a:p>
            <a:r>
              <a:rPr lang="en-GB" sz="2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 Stewardship Code</a:t>
            </a:r>
          </a:p>
        </p:txBody>
      </p:sp>
      <p:sp>
        <p:nvSpPr>
          <p:cNvPr id="10" name="TextBox 9">
            <a:extLst>
              <a:ext uri="{FF2B5EF4-FFF2-40B4-BE49-F238E27FC236}">
                <a16:creationId xmlns:a16="http://schemas.microsoft.com/office/drawing/2014/main" id="{E1021C3B-0873-304E-8EE9-FF0E65A60E08}"/>
              </a:ext>
            </a:extLst>
          </p:cNvPr>
          <p:cNvSpPr txBox="1"/>
          <p:nvPr/>
        </p:nvSpPr>
        <p:spPr>
          <a:xfrm>
            <a:off x="5820268" y="2597888"/>
            <a:ext cx="3043751"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 Exclusions</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a16="http://schemas.microsoft.com/office/drawing/2014/main" id="{10D438BD-645A-CF42-893B-8E2972EBAF1B}"/>
              </a:ext>
            </a:extLst>
          </p:cNvPr>
          <p:cNvSpPr txBox="1"/>
          <p:nvPr/>
        </p:nvSpPr>
        <p:spPr>
          <a:xfrm>
            <a:off x="4012848" y="1450555"/>
            <a:ext cx="7781311" cy="492443"/>
          </a:xfrm>
          <a:prstGeom prst="rect">
            <a:avLst/>
          </a:prstGeom>
          <a:noFill/>
        </p:spPr>
        <p:txBody>
          <a:bodyPr wrap="square" lIns="0" tIns="0" rIns="0" bIns="0" rtlCol="0" anchor="ctr">
            <a:spAutoFit/>
          </a:bodyPr>
          <a:lstStyle/>
          <a:p>
            <a:r>
              <a:rPr lang="en-GB"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UN Sustainable Development Goals</a:t>
            </a:r>
          </a:p>
        </p:txBody>
      </p:sp>
      <p:sp>
        <p:nvSpPr>
          <p:cNvPr id="12" name="TextBox 11">
            <a:extLst>
              <a:ext uri="{FF2B5EF4-FFF2-40B4-BE49-F238E27FC236}">
                <a16:creationId xmlns:a16="http://schemas.microsoft.com/office/drawing/2014/main" id="{ADD6F233-C7D5-2246-98AC-6DD9BC3F9E01}"/>
              </a:ext>
            </a:extLst>
          </p:cNvPr>
          <p:cNvSpPr txBox="1"/>
          <p:nvPr/>
        </p:nvSpPr>
        <p:spPr>
          <a:xfrm>
            <a:off x="9304875" y="5263822"/>
            <a:ext cx="3800603"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Impact investing</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95923868-7868-E04D-9DE4-23485FCB643C}"/>
              </a:ext>
            </a:extLst>
          </p:cNvPr>
          <p:cNvSpPr txBox="1"/>
          <p:nvPr/>
        </p:nvSpPr>
        <p:spPr>
          <a:xfrm>
            <a:off x="5929821" y="4415546"/>
            <a:ext cx="4757409" cy="738664"/>
          </a:xfrm>
          <a:prstGeom prst="rect">
            <a:avLst/>
          </a:prstGeom>
          <a:noFill/>
        </p:spPr>
        <p:txBody>
          <a:bodyPr wrap="square" lIns="0" tIns="0" rIns="0" bIns="0" rtlCol="0" anchor="ctr">
            <a:spAutoFit/>
          </a:bodyPr>
          <a:lstStyle/>
          <a:p>
            <a:r>
              <a:rPr lang="en-US" sz="4800" b="1" dirty="0">
                <a:solidFill>
                  <a:srgbClr val="2D9AD6"/>
                </a:solidFill>
                <a:latin typeface="Open Sans Light" panose="020B0306030504020204" pitchFamily="34" charset="0"/>
                <a:ea typeface="Open Sans Light" panose="020B0306030504020204" pitchFamily="34" charset="0"/>
                <a:cs typeface="Open Sans Light" panose="020B0306030504020204" pitchFamily="34" charset="0"/>
              </a:rPr>
              <a:t>Positive impact</a:t>
            </a:r>
          </a:p>
        </p:txBody>
      </p:sp>
      <p:sp>
        <p:nvSpPr>
          <p:cNvPr id="14" name="TextBox 13">
            <a:extLst>
              <a:ext uri="{FF2B5EF4-FFF2-40B4-BE49-F238E27FC236}">
                <a16:creationId xmlns:a16="http://schemas.microsoft.com/office/drawing/2014/main" id="{28E798A7-1F32-9D48-BB8F-FF6F6D4ACA8C}"/>
              </a:ext>
            </a:extLst>
          </p:cNvPr>
          <p:cNvSpPr txBox="1"/>
          <p:nvPr/>
        </p:nvSpPr>
        <p:spPr>
          <a:xfrm>
            <a:off x="706691" y="2881710"/>
            <a:ext cx="6635453" cy="738664"/>
          </a:xfrm>
          <a:prstGeom prst="rect">
            <a:avLst/>
          </a:prstGeom>
          <a:noFill/>
        </p:spPr>
        <p:txBody>
          <a:bodyPr wrap="square" lIns="0" tIns="0" rIns="0" bIns="0" rtlCol="0" anchor="ctr">
            <a:spAutoFit/>
          </a:bodyPr>
          <a:lstStyle/>
          <a:p>
            <a:r>
              <a:rPr lang="en-US" sz="4800" b="1" dirty="0">
                <a:solidFill>
                  <a:srgbClr val="2D9AD6"/>
                </a:solidFill>
                <a:latin typeface="Open Sans Light" panose="020B0306030504020204" pitchFamily="34" charset="0"/>
                <a:ea typeface="Open Sans Light" panose="020B0306030504020204" pitchFamily="34" charset="0"/>
                <a:cs typeface="Open Sans Light" panose="020B0306030504020204" pitchFamily="34" charset="0"/>
              </a:rPr>
              <a:t>Sustainable change</a:t>
            </a:r>
          </a:p>
        </p:txBody>
      </p:sp>
      <p:sp>
        <p:nvSpPr>
          <p:cNvPr id="15" name="TextBox 14">
            <a:extLst>
              <a:ext uri="{FF2B5EF4-FFF2-40B4-BE49-F238E27FC236}">
                <a16:creationId xmlns:a16="http://schemas.microsoft.com/office/drawing/2014/main" id="{EC7B3652-3437-7F4D-82BD-838FFAF6C555}"/>
              </a:ext>
            </a:extLst>
          </p:cNvPr>
          <p:cNvSpPr txBox="1"/>
          <p:nvPr/>
        </p:nvSpPr>
        <p:spPr>
          <a:xfrm>
            <a:off x="3780429" y="4451962"/>
            <a:ext cx="2708271"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Climate change</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Box 15">
            <a:extLst>
              <a:ext uri="{FF2B5EF4-FFF2-40B4-BE49-F238E27FC236}">
                <a16:creationId xmlns:a16="http://schemas.microsoft.com/office/drawing/2014/main" id="{179E038B-7FDE-1141-8D57-A8DD0F6E18F3}"/>
              </a:ext>
            </a:extLst>
          </p:cNvPr>
          <p:cNvSpPr txBox="1"/>
          <p:nvPr/>
        </p:nvSpPr>
        <p:spPr>
          <a:xfrm>
            <a:off x="6546797" y="3274613"/>
            <a:ext cx="3917348" cy="430887"/>
          </a:xfrm>
          <a:prstGeom prst="rect">
            <a:avLst/>
          </a:prstGeom>
          <a:noFill/>
        </p:spPr>
        <p:txBody>
          <a:bodyPr wrap="square" lIns="0" tIns="0" rIns="0" bIns="0" rtlCol="0" anchor="ctr">
            <a:spAutoFit/>
          </a:bodyPr>
          <a:lstStyle/>
          <a:p>
            <a:r>
              <a:rPr lang="en-GB" sz="2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Transition</a:t>
            </a:r>
            <a:endParaRPr lang="en-US" sz="4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539F8D5D-BC67-0223-A899-E8B871C6F1B8}"/>
              </a:ext>
            </a:extLst>
          </p:cNvPr>
          <p:cNvSpPr txBox="1"/>
          <p:nvPr/>
        </p:nvSpPr>
        <p:spPr>
          <a:xfrm>
            <a:off x="377598" y="1630881"/>
            <a:ext cx="2872317" cy="430887"/>
          </a:xfrm>
          <a:prstGeom prst="rect">
            <a:avLst/>
          </a:prstGeom>
          <a:noFill/>
        </p:spPr>
        <p:txBody>
          <a:bodyPr wrap="square" lIns="0" tIns="0" rIns="0" bIns="0" rtlCol="0" anchor="ctr">
            <a:spAutoFit/>
          </a:bodyPr>
          <a:lstStyle/>
          <a:p>
            <a:r>
              <a:rPr lang="en-GB" sz="2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Carbon footprint</a:t>
            </a:r>
          </a:p>
        </p:txBody>
      </p:sp>
      <p:sp>
        <p:nvSpPr>
          <p:cNvPr id="19" name="TextBox 18">
            <a:extLst>
              <a:ext uri="{FF2B5EF4-FFF2-40B4-BE49-F238E27FC236}">
                <a16:creationId xmlns:a16="http://schemas.microsoft.com/office/drawing/2014/main" id="{76C379D5-6F3D-473F-570F-41371A77D596}"/>
              </a:ext>
            </a:extLst>
          </p:cNvPr>
          <p:cNvSpPr txBox="1"/>
          <p:nvPr/>
        </p:nvSpPr>
        <p:spPr>
          <a:xfrm>
            <a:off x="706691" y="5519442"/>
            <a:ext cx="3800603"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Circular economy</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TextBox 19">
            <a:extLst>
              <a:ext uri="{FF2B5EF4-FFF2-40B4-BE49-F238E27FC236}">
                <a16:creationId xmlns:a16="http://schemas.microsoft.com/office/drawing/2014/main" id="{AB056A90-E145-544F-650F-6797A3430B3E}"/>
              </a:ext>
            </a:extLst>
          </p:cNvPr>
          <p:cNvSpPr txBox="1"/>
          <p:nvPr/>
        </p:nvSpPr>
        <p:spPr>
          <a:xfrm>
            <a:off x="3081289" y="5581365"/>
            <a:ext cx="2041986" cy="615553"/>
          </a:xfrm>
          <a:prstGeom prst="rect">
            <a:avLst/>
          </a:prstGeom>
          <a:noFill/>
        </p:spPr>
        <p:txBody>
          <a:bodyPr wrap="square" lIns="0" tIns="0" rIns="0" bIns="0" rtlCol="0" anchor="ctr">
            <a:spAutoFit/>
          </a:bodyPr>
          <a:lstStyle/>
          <a:p>
            <a:r>
              <a:rPr lang="en-GB" sz="4000" dirty="0">
                <a:solidFill>
                  <a:srgbClr val="2D9AD6"/>
                </a:solidFill>
                <a:latin typeface="Open Sans Light" panose="020B0306030504020204" pitchFamily="34" charset="0"/>
                <a:ea typeface="Open Sans Light" panose="020B0306030504020204" pitchFamily="34" charset="0"/>
                <a:cs typeface="Open Sans Light" panose="020B0306030504020204" pitchFamily="34" charset="0"/>
              </a:rPr>
              <a:t>Net Zero</a:t>
            </a:r>
            <a:endParaRPr lang="en-US" sz="5400" dirty="0">
              <a:solidFill>
                <a:srgbClr val="2D9AD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B7F29F30-1DE7-C330-0CE8-28577D72ACC8}"/>
              </a:ext>
            </a:extLst>
          </p:cNvPr>
          <p:cNvSpPr txBox="1"/>
          <p:nvPr/>
        </p:nvSpPr>
        <p:spPr>
          <a:xfrm>
            <a:off x="377598" y="4267296"/>
            <a:ext cx="2556775" cy="492443"/>
          </a:xfrm>
          <a:prstGeom prst="rect">
            <a:avLst/>
          </a:prstGeom>
          <a:noFill/>
        </p:spPr>
        <p:txBody>
          <a:bodyPr wrap="square" lIns="0" tIns="0" rIns="0" bIns="0" rtlCol="0" anchor="ctr">
            <a:spAutoFit/>
          </a:bodyPr>
          <a:lstStyle/>
          <a:p>
            <a:r>
              <a:rPr lang="en-GB"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Thematic</a:t>
            </a:r>
            <a:endParaRPr lang="en-US" sz="44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19EF7948-39CA-7E79-1FCB-8C45A50F6AD7}"/>
              </a:ext>
            </a:extLst>
          </p:cNvPr>
          <p:cNvSpPr txBox="1"/>
          <p:nvPr/>
        </p:nvSpPr>
        <p:spPr>
          <a:xfrm>
            <a:off x="1858560" y="4903521"/>
            <a:ext cx="3394538" cy="553998"/>
          </a:xfrm>
          <a:prstGeom prst="rect">
            <a:avLst/>
          </a:prstGeom>
          <a:noFill/>
        </p:spPr>
        <p:txBody>
          <a:bodyPr wrap="square" lIns="0" tIns="0" rIns="0" bIns="0" rtlCol="0" anchor="ctr">
            <a:spAutoFit/>
          </a:bodyPr>
          <a:lstStyle/>
          <a:p>
            <a:r>
              <a:rPr lang="en-GB" sz="36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Carbon Neutral</a:t>
            </a:r>
            <a:endParaRPr lang="en-US" sz="4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Box 22">
            <a:extLst>
              <a:ext uri="{FF2B5EF4-FFF2-40B4-BE49-F238E27FC236}">
                <a16:creationId xmlns:a16="http://schemas.microsoft.com/office/drawing/2014/main" id="{4D195991-0522-A85A-8A3F-60D0E7D698C5}"/>
              </a:ext>
            </a:extLst>
          </p:cNvPr>
          <p:cNvSpPr txBox="1"/>
          <p:nvPr/>
        </p:nvSpPr>
        <p:spPr>
          <a:xfrm>
            <a:off x="2535283" y="4286220"/>
            <a:ext cx="3394538"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Diversity</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TextBox 23">
            <a:extLst>
              <a:ext uri="{FF2B5EF4-FFF2-40B4-BE49-F238E27FC236}">
                <a16:creationId xmlns:a16="http://schemas.microsoft.com/office/drawing/2014/main" id="{29486FEF-1A4F-8EAC-BDCD-3BB6D64B6AB2}"/>
              </a:ext>
            </a:extLst>
          </p:cNvPr>
          <p:cNvSpPr txBox="1"/>
          <p:nvPr/>
        </p:nvSpPr>
        <p:spPr>
          <a:xfrm>
            <a:off x="7325506" y="5349914"/>
            <a:ext cx="1743374" cy="369332"/>
          </a:xfrm>
          <a:prstGeom prst="rect">
            <a:avLst/>
          </a:prstGeom>
          <a:noFill/>
        </p:spPr>
        <p:txBody>
          <a:bodyPr wrap="square" lIns="0" tIns="0" rIns="0" bIns="0" rtlCol="0" anchor="ctr">
            <a:spAutoFit/>
          </a:bodyPr>
          <a:lstStyle/>
          <a:p>
            <a:r>
              <a:rPr lang="en-GB" sz="24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Governance</a:t>
            </a:r>
            <a:endParaRPr lang="en-US" sz="36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FBF50B43-5D80-A80B-6E3B-F8DA6B9B65F2}"/>
              </a:ext>
            </a:extLst>
          </p:cNvPr>
          <p:cNvSpPr txBox="1"/>
          <p:nvPr/>
        </p:nvSpPr>
        <p:spPr>
          <a:xfrm>
            <a:off x="5391339" y="5176739"/>
            <a:ext cx="1020279"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Green</a:t>
            </a:r>
          </a:p>
        </p:txBody>
      </p:sp>
      <p:sp>
        <p:nvSpPr>
          <p:cNvPr id="26" name="TextBox 25">
            <a:extLst>
              <a:ext uri="{FF2B5EF4-FFF2-40B4-BE49-F238E27FC236}">
                <a16:creationId xmlns:a16="http://schemas.microsoft.com/office/drawing/2014/main" id="{A49EA398-F95B-D3D9-2160-706EFD67474F}"/>
              </a:ext>
            </a:extLst>
          </p:cNvPr>
          <p:cNvSpPr txBox="1"/>
          <p:nvPr/>
        </p:nvSpPr>
        <p:spPr>
          <a:xfrm>
            <a:off x="5249478" y="6116986"/>
            <a:ext cx="1777007" cy="492443"/>
          </a:xfrm>
          <a:prstGeom prst="rect">
            <a:avLst/>
          </a:prstGeom>
          <a:noFill/>
        </p:spPr>
        <p:txBody>
          <a:bodyPr wrap="square" lIns="0" tIns="0" rIns="0" bIns="0" rtlCol="0" anchor="ctr">
            <a:spAutoFit/>
          </a:bodyPr>
          <a:lstStyle/>
          <a:p>
            <a:r>
              <a:rPr lang="en-GB"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UN PRIs</a:t>
            </a:r>
          </a:p>
        </p:txBody>
      </p:sp>
      <p:sp>
        <p:nvSpPr>
          <p:cNvPr id="27" name="TextBox 26">
            <a:extLst>
              <a:ext uri="{FF2B5EF4-FFF2-40B4-BE49-F238E27FC236}">
                <a16:creationId xmlns:a16="http://schemas.microsoft.com/office/drawing/2014/main" id="{2810B2C3-1D26-F593-DA1A-4188C446B62A}"/>
              </a:ext>
            </a:extLst>
          </p:cNvPr>
          <p:cNvSpPr txBox="1"/>
          <p:nvPr/>
        </p:nvSpPr>
        <p:spPr>
          <a:xfrm>
            <a:off x="1384020" y="5997728"/>
            <a:ext cx="3394538" cy="307777"/>
          </a:xfrm>
          <a:prstGeom prst="rect">
            <a:avLst/>
          </a:prstGeom>
          <a:noFill/>
        </p:spPr>
        <p:txBody>
          <a:bodyPr wrap="square" lIns="0" tIns="0" rIns="0" bIns="0" rtlCol="0" anchor="ctr">
            <a:spAutoFit/>
          </a:bodyPr>
          <a:lstStyle/>
          <a:p>
            <a:r>
              <a:rPr lang="en-GB" sz="20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Voting</a:t>
            </a:r>
            <a:endParaRPr lang="en-US" sz="32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E094F65D-8B07-18FC-A46B-7E835ADB4F11}"/>
              </a:ext>
            </a:extLst>
          </p:cNvPr>
          <p:cNvSpPr txBox="1"/>
          <p:nvPr/>
        </p:nvSpPr>
        <p:spPr>
          <a:xfrm>
            <a:off x="5692446" y="5605180"/>
            <a:ext cx="1442025" cy="369332"/>
          </a:xfrm>
          <a:prstGeom prst="rect">
            <a:avLst/>
          </a:prstGeom>
          <a:noFill/>
        </p:spPr>
        <p:txBody>
          <a:bodyPr wrap="square" lIns="0" tIns="0" rIns="0" bIns="0" rtlCol="0" anchor="ctr">
            <a:spAutoFit/>
          </a:bodyPr>
          <a:lstStyle/>
          <a:p>
            <a:r>
              <a:rPr lang="en-GB" sz="24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Reporting</a:t>
            </a:r>
          </a:p>
        </p:txBody>
      </p:sp>
      <p:sp>
        <p:nvSpPr>
          <p:cNvPr id="29" name="TextBox 28">
            <a:extLst>
              <a:ext uri="{FF2B5EF4-FFF2-40B4-BE49-F238E27FC236}">
                <a16:creationId xmlns:a16="http://schemas.microsoft.com/office/drawing/2014/main" id="{22C4EA91-F169-A623-3C3B-264D3CC33012}"/>
              </a:ext>
            </a:extLst>
          </p:cNvPr>
          <p:cNvSpPr txBox="1"/>
          <p:nvPr/>
        </p:nvSpPr>
        <p:spPr>
          <a:xfrm>
            <a:off x="9117124" y="3198957"/>
            <a:ext cx="1125264" cy="553998"/>
          </a:xfrm>
          <a:prstGeom prst="rect">
            <a:avLst/>
          </a:prstGeom>
          <a:noFill/>
        </p:spPr>
        <p:txBody>
          <a:bodyPr wrap="square" lIns="0" tIns="0" rIns="0" bIns="0" rtlCol="0" anchor="ctr">
            <a:spAutoFit/>
          </a:bodyPr>
          <a:lstStyle/>
          <a:p>
            <a:r>
              <a:rPr lang="en-GB" sz="36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rPr>
              <a:t>SFDR</a:t>
            </a:r>
            <a:endParaRPr lang="en-US" sz="4800" dirty="0">
              <a:solidFill>
                <a:srgbClr val="2D4F7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74655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E0FE-B6C1-14B2-3EA1-9D8862A7D680}"/>
              </a:ext>
            </a:extLst>
          </p:cNvPr>
          <p:cNvSpPr>
            <a:spLocks noGrp="1"/>
          </p:cNvSpPr>
          <p:nvPr>
            <p:ph type="title"/>
          </p:nvPr>
        </p:nvSpPr>
        <p:spPr/>
        <p:txBody>
          <a:bodyPr/>
          <a:lstStyle/>
          <a:p>
            <a:r>
              <a:rPr lang="en-US" dirty="0"/>
              <a:t>The need for greater transparency</a:t>
            </a:r>
          </a:p>
        </p:txBody>
      </p:sp>
      <p:sp>
        <p:nvSpPr>
          <p:cNvPr id="3" name="TextBox 2">
            <a:extLst>
              <a:ext uri="{FF2B5EF4-FFF2-40B4-BE49-F238E27FC236}">
                <a16:creationId xmlns:a16="http://schemas.microsoft.com/office/drawing/2014/main" id="{D58CD24C-2BBC-B6D5-BF59-271F88BBA2EA}"/>
              </a:ext>
            </a:extLst>
          </p:cNvPr>
          <p:cNvSpPr txBox="1"/>
          <p:nvPr/>
        </p:nvSpPr>
        <p:spPr>
          <a:xfrm>
            <a:off x="949378" y="1542928"/>
            <a:ext cx="10207731" cy="2264000"/>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As RI continues to evolve, as does the need for greater clarity and transparency through reporting, as well as consistency across the industry.</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 range of internal metrics were highlighted, but this is expected to improve:</a:t>
            </a:r>
          </a:p>
          <a:p>
            <a:pPr>
              <a:lnSpc>
                <a:spcPct val="120000"/>
              </a:lnSpc>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800100" lvl="1" indent="-342900">
              <a:lnSpc>
                <a:spcPct val="120000"/>
              </a:lnSpc>
              <a:buFont typeface="Arial" panose="020B0604020202020204" pitchFamily="34" charset="0"/>
              <a:buChar char="•"/>
            </a:pPr>
            <a:endPar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lvl="1">
              <a:lnSpc>
                <a:spcPct val="120000"/>
              </a:lnSpc>
            </a:pPr>
            <a:endParaRPr lang="en-GB"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3" name="Group 22">
            <a:extLst>
              <a:ext uri="{FF2B5EF4-FFF2-40B4-BE49-F238E27FC236}">
                <a16:creationId xmlns:a16="http://schemas.microsoft.com/office/drawing/2014/main" id="{09116868-C72B-CB0F-AFB7-067652E990AB}"/>
              </a:ext>
            </a:extLst>
          </p:cNvPr>
          <p:cNvGrpSpPr/>
          <p:nvPr/>
        </p:nvGrpSpPr>
        <p:grpSpPr>
          <a:xfrm>
            <a:off x="1034891" y="3007160"/>
            <a:ext cx="2700000" cy="2700000"/>
            <a:chOff x="949378" y="1517904"/>
            <a:chExt cx="2700000" cy="2700000"/>
          </a:xfrm>
        </p:grpSpPr>
        <p:sp>
          <p:nvSpPr>
            <p:cNvPr id="24" name="Rectangle 23">
              <a:extLst>
                <a:ext uri="{FF2B5EF4-FFF2-40B4-BE49-F238E27FC236}">
                  <a16:creationId xmlns:a16="http://schemas.microsoft.com/office/drawing/2014/main" id="{A9A4A64D-52C7-7273-B2FE-66F2A259A3C1}"/>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4161114B-27CE-B6A7-7B2D-D7F7DFD2AB94}"/>
                </a:ext>
              </a:extLst>
            </p:cNvPr>
            <p:cNvSpPr txBox="1"/>
            <p:nvPr/>
          </p:nvSpPr>
          <p:spPr>
            <a:xfrm>
              <a:off x="1215617" y="1809736"/>
              <a:ext cx="2157984" cy="2116330"/>
            </a:xfrm>
            <a:prstGeom prst="rect">
              <a:avLst/>
            </a:prstGeom>
            <a:solidFill>
              <a:srgbClr val="2E4F7C"/>
            </a:solidFill>
            <a:ln w="19050">
              <a:noFill/>
            </a:ln>
          </p:spPr>
          <p:txBody>
            <a:bodyPr wrap="square" tIns="72000" bIns="72000">
              <a:spAutoFit/>
            </a:bodyPr>
            <a:lstStyle/>
            <a:p>
              <a:pPr algn="ctr">
                <a:lnSpc>
                  <a:spcPct val="120000"/>
                </a:lnSpc>
              </a:pPr>
              <a:r>
                <a:rPr lang="en-GB"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Reporting on the number of engagements undertaken and their relative progress</a:t>
              </a:r>
            </a:p>
          </p:txBody>
        </p:sp>
      </p:grpSp>
      <p:grpSp>
        <p:nvGrpSpPr>
          <p:cNvPr id="26" name="Group 25">
            <a:extLst>
              <a:ext uri="{FF2B5EF4-FFF2-40B4-BE49-F238E27FC236}">
                <a16:creationId xmlns:a16="http://schemas.microsoft.com/office/drawing/2014/main" id="{5C56D866-F33C-93C2-6A39-E586F595756C}"/>
              </a:ext>
            </a:extLst>
          </p:cNvPr>
          <p:cNvGrpSpPr/>
          <p:nvPr/>
        </p:nvGrpSpPr>
        <p:grpSpPr>
          <a:xfrm>
            <a:off x="4673610" y="3007157"/>
            <a:ext cx="2700000" cy="2700000"/>
            <a:chOff x="949378" y="1517904"/>
            <a:chExt cx="2700000" cy="2700000"/>
          </a:xfrm>
        </p:grpSpPr>
        <p:sp>
          <p:nvSpPr>
            <p:cNvPr id="27" name="Rectangle 26">
              <a:extLst>
                <a:ext uri="{FF2B5EF4-FFF2-40B4-BE49-F238E27FC236}">
                  <a16:creationId xmlns:a16="http://schemas.microsoft.com/office/drawing/2014/main" id="{A3C84AC7-6C74-B250-60FC-D01261D61BD5}"/>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EF121F23-BF14-9C4C-E7B9-B7DB0A14CACD}"/>
                </a:ext>
              </a:extLst>
            </p:cNvPr>
            <p:cNvSpPr txBox="1"/>
            <p:nvPr/>
          </p:nvSpPr>
          <p:spPr>
            <a:xfrm>
              <a:off x="1220386" y="2146839"/>
              <a:ext cx="2157984" cy="1451469"/>
            </a:xfrm>
            <a:prstGeom prst="rect">
              <a:avLst/>
            </a:prstGeom>
            <a:solidFill>
              <a:srgbClr val="2E4F7C"/>
            </a:solidFill>
            <a:ln w="19050">
              <a:noFill/>
            </a:ln>
          </p:spPr>
          <p:txBody>
            <a:bodyPr wrap="square" tIns="72000" bIns="72000">
              <a:spAutoFit/>
            </a:bodyPr>
            <a:lstStyle/>
            <a:p>
              <a:pPr algn="ctr">
                <a:lnSpc>
                  <a:spcPct val="120000"/>
                </a:lnSpc>
              </a:pPr>
              <a:r>
                <a:rPr lang="en-GB"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Mapping portfolios to existing frameworks, such as the UN SDGs</a:t>
              </a:r>
            </a:p>
          </p:txBody>
        </p:sp>
      </p:grpSp>
      <p:grpSp>
        <p:nvGrpSpPr>
          <p:cNvPr id="29" name="Group 28">
            <a:extLst>
              <a:ext uri="{FF2B5EF4-FFF2-40B4-BE49-F238E27FC236}">
                <a16:creationId xmlns:a16="http://schemas.microsoft.com/office/drawing/2014/main" id="{FAA80962-CE45-CE7C-576F-D14349D951A5}"/>
              </a:ext>
            </a:extLst>
          </p:cNvPr>
          <p:cNvGrpSpPr/>
          <p:nvPr/>
        </p:nvGrpSpPr>
        <p:grpSpPr>
          <a:xfrm>
            <a:off x="8312329" y="3007158"/>
            <a:ext cx="2700000" cy="2700000"/>
            <a:chOff x="949378" y="1517904"/>
            <a:chExt cx="2700000" cy="2700000"/>
          </a:xfrm>
        </p:grpSpPr>
        <p:sp>
          <p:nvSpPr>
            <p:cNvPr id="30" name="Rectangle 29">
              <a:extLst>
                <a:ext uri="{FF2B5EF4-FFF2-40B4-BE49-F238E27FC236}">
                  <a16:creationId xmlns:a16="http://schemas.microsoft.com/office/drawing/2014/main" id="{7E2594A5-6578-3B69-493A-FACA6D740B06}"/>
                </a:ext>
              </a:extLst>
            </p:cNvPr>
            <p:cNvSpPr/>
            <p:nvPr/>
          </p:nvSpPr>
          <p:spPr>
            <a:xfrm>
              <a:off x="949378" y="1517904"/>
              <a:ext cx="2700000" cy="2700000"/>
            </a:xfrm>
            <a:prstGeom prst="rect">
              <a:avLst/>
            </a:prstGeom>
            <a:solidFill>
              <a:srgbClr val="2E4F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TextBox 30">
              <a:extLst>
                <a:ext uri="{FF2B5EF4-FFF2-40B4-BE49-F238E27FC236}">
                  <a16:creationId xmlns:a16="http://schemas.microsoft.com/office/drawing/2014/main" id="{FDAAC886-11EC-C72F-0F6C-F1E3153CD714}"/>
                </a:ext>
              </a:extLst>
            </p:cNvPr>
            <p:cNvSpPr txBox="1"/>
            <p:nvPr/>
          </p:nvSpPr>
          <p:spPr>
            <a:xfrm>
              <a:off x="1220386" y="2308336"/>
              <a:ext cx="2157984" cy="1119134"/>
            </a:xfrm>
            <a:prstGeom prst="rect">
              <a:avLst/>
            </a:prstGeom>
            <a:solidFill>
              <a:srgbClr val="2E4F7C"/>
            </a:solidFill>
            <a:ln w="19050">
              <a:noFill/>
            </a:ln>
          </p:spPr>
          <p:txBody>
            <a:bodyPr wrap="square" tIns="72000" bIns="72000">
              <a:spAutoFit/>
            </a:bodyPr>
            <a:lstStyle/>
            <a:p>
              <a:pPr algn="ctr">
                <a:lnSpc>
                  <a:spcPct val="120000"/>
                </a:lnSpc>
              </a:pPr>
              <a:r>
                <a:rPr lang="en-GB"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Water waste, energy and carbon intensity</a:t>
              </a:r>
            </a:p>
          </p:txBody>
        </p:sp>
      </p:grpSp>
    </p:spTree>
    <p:extLst>
      <p:ext uri="{BB962C8B-B14F-4D97-AF65-F5344CB8AC3E}">
        <p14:creationId xmlns:p14="http://schemas.microsoft.com/office/powerpoint/2010/main" val="2006679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05CE-3CC9-8391-B8F4-15CAEA395D87}"/>
              </a:ext>
            </a:extLst>
          </p:cNvPr>
          <p:cNvSpPr>
            <a:spLocks noGrp="1"/>
          </p:cNvSpPr>
          <p:nvPr>
            <p:ph type="title"/>
          </p:nvPr>
        </p:nvSpPr>
        <p:spPr/>
        <p:txBody>
          <a:bodyPr/>
          <a:lstStyle/>
          <a:p>
            <a:r>
              <a:rPr lang="en-US" dirty="0"/>
              <a:t>How is RI embedded at a company level?</a:t>
            </a:r>
          </a:p>
        </p:txBody>
      </p:sp>
      <p:sp>
        <p:nvSpPr>
          <p:cNvPr id="4" name="TextBox 3">
            <a:extLst>
              <a:ext uri="{FF2B5EF4-FFF2-40B4-BE49-F238E27FC236}">
                <a16:creationId xmlns:a16="http://schemas.microsoft.com/office/drawing/2014/main" id="{97812708-DF8F-28E0-33EF-F88AE5DB8805}"/>
              </a:ext>
            </a:extLst>
          </p:cNvPr>
          <p:cNvSpPr txBox="1"/>
          <p:nvPr/>
        </p:nvSpPr>
        <p:spPr>
          <a:xfrm>
            <a:off x="949378" y="1585943"/>
            <a:ext cx="5898462" cy="4551292"/>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Square Mile’s ESG Company Assessments, which evaluate how deeply ESG considerations are integrated at a firm level.</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Since launch there has been a shift to the higher end of the scale, scoring a 2 or above:</a:t>
            </a:r>
          </a:p>
          <a:p>
            <a:pPr marL="800100" lvl="1"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October 2019 – 58.0%</a:t>
            </a:r>
          </a:p>
          <a:p>
            <a:pPr marL="800100" lvl="1"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May 2022 – 68.0%</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There has been a 76.7% decrease in fund groups scoring a 0.</a:t>
            </a:r>
          </a:p>
          <a:p>
            <a:pPr marL="342900" indent="-342900">
              <a:lnSpc>
                <a:spcPct val="120000"/>
              </a:lnSpc>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Please note, since launch, the gradation have expanded from four (0-3) to seven.</a:t>
            </a:r>
          </a:p>
        </p:txBody>
      </p:sp>
      <p:graphicFrame>
        <p:nvGraphicFramePr>
          <p:cNvPr id="3" name="Chart 2">
            <a:extLst>
              <a:ext uri="{FF2B5EF4-FFF2-40B4-BE49-F238E27FC236}">
                <a16:creationId xmlns:a16="http://schemas.microsoft.com/office/drawing/2014/main" id="{A314B054-6CA0-8B9E-8F82-070B2EFA30BB}"/>
              </a:ext>
            </a:extLst>
          </p:cNvPr>
          <p:cNvGraphicFramePr>
            <a:graphicFrameLocks/>
          </p:cNvGraphicFramePr>
          <p:nvPr>
            <p:extLst>
              <p:ext uri="{D42A27DB-BD31-4B8C-83A1-F6EECF244321}">
                <p14:modId xmlns:p14="http://schemas.microsoft.com/office/powerpoint/2010/main" val="1687477452"/>
              </p:ext>
            </p:extLst>
          </p:nvPr>
        </p:nvGraphicFramePr>
        <p:xfrm>
          <a:off x="6847840" y="1585943"/>
          <a:ext cx="4572000" cy="455129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EAD15499-B49F-BCBF-608E-7D803AD7F76C}"/>
              </a:ext>
            </a:extLst>
          </p:cNvPr>
          <p:cNvSpPr txBox="1"/>
          <p:nvPr/>
        </p:nvSpPr>
        <p:spPr>
          <a:xfrm>
            <a:off x="756570" y="6381468"/>
            <a:ext cx="10490539" cy="276999"/>
          </a:xfrm>
          <a:prstGeom prst="rect">
            <a:avLst/>
          </a:prstGeom>
          <a:noFill/>
        </p:spPr>
        <p:txBody>
          <a:bodyPr wrap="square">
            <a:spAutoFit/>
          </a:bodyPr>
          <a:lstStyle/>
          <a:p>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30</a:t>
            </a:r>
            <a:r>
              <a:rPr lang="en-GB" sz="1200" baseline="300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th</a:t>
            </a:r>
            <a:r>
              <a:rPr lang="en-GB" sz="1200" dirty="0">
                <a:solidFill>
                  <a:srgbClr val="2A4C76"/>
                </a:solidFill>
                <a:latin typeface="Open Sans Light" panose="020B0306030504020204" pitchFamily="34" charset="0"/>
                <a:ea typeface="Open Sans Light" panose="020B0306030504020204" pitchFamily="34" charset="0"/>
                <a:cs typeface="Open Sans Light" panose="020B0306030504020204" pitchFamily="34" charset="0"/>
              </a:rPr>
              <a:t> September 2022</a:t>
            </a:r>
          </a:p>
        </p:txBody>
      </p:sp>
    </p:spTree>
    <p:extLst>
      <p:ext uri="{BB962C8B-B14F-4D97-AF65-F5344CB8AC3E}">
        <p14:creationId xmlns:p14="http://schemas.microsoft.com/office/powerpoint/2010/main" val="3928388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729C-196A-FA16-9357-B3E252AC14CA}"/>
              </a:ext>
            </a:extLst>
          </p:cNvPr>
          <p:cNvSpPr>
            <a:spLocks noGrp="1"/>
          </p:cNvSpPr>
          <p:nvPr>
            <p:ph type="title"/>
          </p:nvPr>
        </p:nvSpPr>
        <p:spPr/>
        <p:txBody>
          <a:bodyPr/>
          <a:lstStyle/>
          <a:p>
            <a:r>
              <a:rPr lang="en-US" dirty="0"/>
              <a:t>Through the 3D Investing lens</a:t>
            </a:r>
          </a:p>
        </p:txBody>
      </p:sp>
      <p:sp>
        <p:nvSpPr>
          <p:cNvPr id="5" name="TextBox 4">
            <a:extLst>
              <a:ext uri="{FF2B5EF4-FFF2-40B4-BE49-F238E27FC236}">
                <a16:creationId xmlns:a16="http://schemas.microsoft.com/office/drawing/2014/main" id="{071875B2-7590-8CDB-A8B0-58D84ADF13CB}"/>
              </a:ext>
            </a:extLst>
          </p:cNvPr>
          <p:cNvSpPr txBox="1"/>
          <p:nvPr/>
        </p:nvSpPr>
        <p:spPr>
          <a:xfrm>
            <a:off x="949379" y="1542928"/>
            <a:ext cx="5732706" cy="4920560"/>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Assess RI funds against the 3D framework of ‘do good’, ‘avoid doing harm’ and ‘lead change’.  </a:t>
            </a: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An evidence-based approach, with all fund managers undergoing a detailed examination of their holdings, policies and practices, as well as:</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Approach</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Validation &amp; Data</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Exclusions</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Influence</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Environment and Social Metrics</a:t>
            </a:r>
          </a:p>
          <a:p>
            <a:pPr marL="1257300" lvl="2"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Impact Outcomes</a:t>
            </a:r>
          </a:p>
        </p:txBody>
      </p:sp>
      <p:sp>
        <p:nvSpPr>
          <p:cNvPr id="19" name="Rectangle 18">
            <a:extLst>
              <a:ext uri="{FF2B5EF4-FFF2-40B4-BE49-F238E27FC236}">
                <a16:creationId xmlns:a16="http://schemas.microsoft.com/office/drawing/2014/main" id="{4CDE0087-2A71-238F-3A28-64C71F84BA2A}"/>
              </a:ext>
            </a:extLst>
          </p:cNvPr>
          <p:cNvSpPr/>
          <p:nvPr/>
        </p:nvSpPr>
        <p:spPr>
          <a:xfrm>
            <a:off x="6653771" y="1542928"/>
            <a:ext cx="5131829" cy="1512000"/>
          </a:xfrm>
          <a:prstGeom prst="rect">
            <a:avLst/>
          </a:prstGeom>
          <a:solidFill>
            <a:srgbClr val="2D4F7B"/>
          </a:solidFill>
          <a:ln>
            <a:solidFill>
              <a:srgbClr val="2D4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59E49569-D5D3-2863-6081-A99CE6DD95DD}"/>
              </a:ext>
            </a:extLst>
          </p:cNvPr>
          <p:cNvSpPr txBox="1"/>
          <p:nvPr/>
        </p:nvSpPr>
        <p:spPr>
          <a:xfrm>
            <a:off x="6918947" y="1662414"/>
            <a:ext cx="1348510" cy="488577"/>
          </a:xfrm>
          <a:prstGeom prst="rect">
            <a:avLst/>
          </a:prstGeom>
          <a:noFill/>
          <a:ln w="19050">
            <a:noFill/>
          </a:ln>
        </p:spPr>
        <p:txBody>
          <a:bodyPr wrap="square" tIns="72000" bIns="72000">
            <a:spAutoFit/>
          </a:bodyPr>
          <a:lstStyle/>
          <a:p>
            <a:pPr>
              <a:lnSpc>
                <a:spcPct val="120000"/>
              </a:lnSpc>
            </a:pPr>
            <a:r>
              <a:rPr lang="en-GB"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Do Good</a:t>
            </a:r>
          </a:p>
        </p:txBody>
      </p:sp>
      <p:sp>
        <p:nvSpPr>
          <p:cNvPr id="23" name="TextBox 22">
            <a:extLst>
              <a:ext uri="{FF2B5EF4-FFF2-40B4-BE49-F238E27FC236}">
                <a16:creationId xmlns:a16="http://schemas.microsoft.com/office/drawing/2014/main" id="{B468471C-7E5B-4956-E2DE-228E52EC75F9}"/>
              </a:ext>
            </a:extLst>
          </p:cNvPr>
          <p:cNvSpPr txBox="1"/>
          <p:nvPr/>
        </p:nvSpPr>
        <p:spPr>
          <a:xfrm>
            <a:off x="6837498" y="3553491"/>
            <a:ext cx="1669785" cy="488577"/>
          </a:xfrm>
          <a:prstGeom prst="rect">
            <a:avLst/>
          </a:prstGeom>
          <a:noFill/>
          <a:ln w="19050">
            <a:noFill/>
          </a:ln>
        </p:spPr>
        <p:txBody>
          <a:bodyPr wrap="square" tIns="72000" bIns="72000">
            <a:spAutoFit/>
          </a:bodyPr>
          <a:lstStyle/>
          <a:p>
            <a:pPr>
              <a:lnSpc>
                <a:spcPct val="120000"/>
              </a:lnSpc>
            </a:pPr>
            <a:r>
              <a:rPr lang="en-GB" sz="2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Avoid Harm</a:t>
            </a:r>
          </a:p>
        </p:txBody>
      </p:sp>
      <p:pic>
        <p:nvPicPr>
          <p:cNvPr id="24" name="Picture 23">
            <a:extLst>
              <a:ext uri="{FF2B5EF4-FFF2-40B4-BE49-F238E27FC236}">
                <a16:creationId xmlns:a16="http://schemas.microsoft.com/office/drawing/2014/main" id="{3A280D20-0B15-0445-C01A-A6EFC1DB4B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8310" y="2063729"/>
            <a:ext cx="1669784" cy="860304"/>
          </a:xfrm>
          <a:prstGeom prst="rect">
            <a:avLst/>
          </a:prstGeom>
        </p:spPr>
      </p:pic>
      <p:sp>
        <p:nvSpPr>
          <p:cNvPr id="25" name="TextBox 24">
            <a:extLst>
              <a:ext uri="{FF2B5EF4-FFF2-40B4-BE49-F238E27FC236}">
                <a16:creationId xmlns:a16="http://schemas.microsoft.com/office/drawing/2014/main" id="{AE721A90-439F-752A-8464-7248FE1E5314}"/>
              </a:ext>
            </a:extLst>
          </p:cNvPr>
          <p:cNvSpPr txBox="1"/>
          <p:nvPr/>
        </p:nvSpPr>
        <p:spPr>
          <a:xfrm>
            <a:off x="8428093" y="1714946"/>
            <a:ext cx="3281281" cy="1161262"/>
          </a:xfrm>
          <a:prstGeom prst="rect">
            <a:avLst/>
          </a:prstGeom>
          <a:noFill/>
          <a:ln w="19050">
            <a:noFill/>
          </a:ln>
        </p:spPr>
        <p:txBody>
          <a:bodyPr wrap="square" tIns="72000" bIns="72000">
            <a:spAutoFit/>
          </a:bodyPr>
          <a:lstStyle/>
          <a:p>
            <a:pPr>
              <a:lnSpc>
                <a:spcPct val="120000"/>
              </a:lnSpc>
            </a:pPr>
            <a:r>
              <a:rPr lang="en-GB"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Investment in companies offering solutions to global social and environmental challenges and evidence of impact</a:t>
            </a:r>
          </a:p>
        </p:txBody>
      </p:sp>
      <p:sp>
        <p:nvSpPr>
          <p:cNvPr id="36" name="Rectangle 35">
            <a:extLst>
              <a:ext uri="{FF2B5EF4-FFF2-40B4-BE49-F238E27FC236}">
                <a16:creationId xmlns:a16="http://schemas.microsoft.com/office/drawing/2014/main" id="{092F26C1-CB4C-A1DD-DD30-192F9D464962}"/>
              </a:ext>
            </a:extLst>
          </p:cNvPr>
          <p:cNvSpPr/>
          <p:nvPr/>
        </p:nvSpPr>
        <p:spPr>
          <a:xfrm>
            <a:off x="6653771" y="3224991"/>
            <a:ext cx="5131829" cy="1512000"/>
          </a:xfrm>
          <a:prstGeom prst="rect">
            <a:avLst/>
          </a:prstGeom>
          <a:solidFill>
            <a:srgbClr val="2D4F7B"/>
          </a:solidFill>
          <a:ln>
            <a:solidFill>
              <a:srgbClr val="2D4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TextBox 36">
            <a:extLst>
              <a:ext uri="{FF2B5EF4-FFF2-40B4-BE49-F238E27FC236}">
                <a16:creationId xmlns:a16="http://schemas.microsoft.com/office/drawing/2014/main" id="{3E393D9B-7903-495A-71DB-65F52A6F6E3B}"/>
              </a:ext>
            </a:extLst>
          </p:cNvPr>
          <p:cNvSpPr txBox="1"/>
          <p:nvPr/>
        </p:nvSpPr>
        <p:spPr>
          <a:xfrm>
            <a:off x="6758306" y="3344477"/>
            <a:ext cx="1669785" cy="488577"/>
          </a:xfrm>
          <a:prstGeom prst="rect">
            <a:avLst/>
          </a:prstGeom>
          <a:noFill/>
          <a:ln w="19050">
            <a:noFill/>
          </a:ln>
        </p:spPr>
        <p:txBody>
          <a:bodyPr wrap="square" tIns="72000" bIns="72000">
            <a:spAutoFit/>
          </a:bodyPr>
          <a:lstStyle/>
          <a:p>
            <a:pPr algn="ctr">
              <a:lnSpc>
                <a:spcPct val="120000"/>
              </a:lnSpc>
            </a:pPr>
            <a:r>
              <a:rPr lang="en-GB"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Avoid Harm</a:t>
            </a:r>
          </a:p>
        </p:txBody>
      </p:sp>
      <p:pic>
        <p:nvPicPr>
          <p:cNvPr id="38" name="Picture 37">
            <a:extLst>
              <a:ext uri="{FF2B5EF4-FFF2-40B4-BE49-F238E27FC236}">
                <a16:creationId xmlns:a16="http://schemas.microsoft.com/office/drawing/2014/main" id="{FB32E0D4-E282-69A3-620C-81310D3EAA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8310" y="3745792"/>
            <a:ext cx="1669784" cy="860304"/>
          </a:xfrm>
          <a:prstGeom prst="rect">
            <a:avLst/>
          </a:prstGeom>
        </p:spPr>
      </p:pic>
      <p:sp>
        <p:nvSpPr>
          <p:cNvPr id="39" name="TextBox 38">
            <a:extLst>
              <a:ext uri="{FF2B5EF4-FFF2-40B4-BE49-F238E27FC236}">
                <a16:creationId xmlns:a16="http://schemas.microsoft.com/office/drawing/2014/main" id="{9BAC75F1-4061-4FE4-96A6-30C4622E93A2}"/>
              </a:ext>
            </a:extLst>
          </p:cNvPr>
          <p:cNvSpPr txBox="1"/>
          <p:nvPr/>
        </p:nvSpPr>
        <p:spPr>
          <a:xfrm>
            <a:off x="8428093" y="3267879"/>
            <a:ext cx="3281281" cy="1419794"/>
          </a:xfrm>
          <a:prstGeom prst="rect">
            <a:avLst/>
          </a:prstGeom>
          <a:noFill/>
          <a:ln w="19050">
            <a:noFill/>
          </a:ln>
        </p:spPr>
        <p:txBody>
          <a:bodyPr wrap="square" tIns="72000" bIns="72000">
            <a:spAutoFit/>
          </a:bodyPr>
          <a:lstStyle/>
          <a:p>
            <a:pPr>
              <a:lnSpc>
                <a:spcPct val="120000"/>
              </a:lnSpc>
            </a:pPr>
            <a:r>
              <a:rPr lang="en-GB"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Avoidance of investment in companies making a significant negative contribution to society and the environment and those exposed to controversies.</a:t>
            </a:r>
          </a:p>
        </p:txBody>
      </p:sp>
      <p:sp>
        <p:nvSpPr>
          <p:cNvPr id="40" name="Rectangle 39">
            <a:extLst>
              <a:ext uri="{FF2B5EF4-FFF2-40B4-BE49-F238E27FC236}">
                <a16:creationId xmlns:a16="http://schemas.microsoft.com/office/drawing/2014/main" id="{D34FBA3D-B5AF-BB9D-4A5E-17D356CB1673}"/>
              </a:ext>
            </a:extLst>
          </p:cNvPr>
          <p:cNvSpPr/>
          <p:nvPr/>
        </p:nvSpPr>
        <p:spPr>
          <a:xfrm>
            <a:off x="6653771" y="4891493"/>
            <a:ext cx="5131829" cy="1512000"/>
          </a:xfrm>
          <a:prstGeom prst="rect">
            <a:avLst/>
          </a:prstGeom>
          <a:solidFill>
            <a:srgbClr val="2D4F7B"/>
          </a:solidFill>
          <a:ln>
            <a:solidFill>
              <a:srgbClr val="2D4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TextBox 40">
            <a:extLst>
              <a:ext uri="{FF2B5EF4-FFF2-40B4-BE49-F238E27FC236}">
                <a16:creationId xmlns:a16="http://schemas.microsoft.com/office/drawing/2014/main" id="{B3163B6A-ECC3-41C9-7490-11C863069B93}"/>
              </a:ext>
            </a:extLst>
          </p:cNvPr>
          <p:cNvSpPr txBox="1"/>
          <p:nvPr/>
        </p:nvSpPr>
        <p:spPr>
          <a:xfrm>
            <a:off x="6758305" y="5010979"/>
            <a:ext cx="1748977" cy="488577"/>
          </a:xfrm>
          <a:prstGeom prst="rect">
            <a:avLst/>
          </a:prstGeom>
          <a:noFill/>
          <a:ln w="19050">
            <a:noFill/>
          </a:ln>
        </p:spPr>
        <p:txBody>
          <a:bodyPr wrap="square" tIns="72000" bIns="72000">
            <a:spAutoFit/>
          </a:bodyPr>
          <a:lstStyle/>
          <a:p>
            <a:pPr algn="ctr">
              <a:lnSpc>
                <a:spcPct val="120000"/>
              </a:lnSpc>
            </a:pPr>
            <a:r>
              <a:rPr lang="en-GB" sz="20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Lead Change</a:t>
            </a:r>
          </a:p>
        </p:txBody>
      </p:sp>
      <p:pic>
        <p:nvPicPr>
          <p:cNvPr id="42" name="Picture 41">
            <a:extLst>
              <a:ext uri="{FF2B5EF4-FFF2-40B4-BE49-F238E27FC236}">
                <a16:creationId xmlns:a16="http://schemas.microsoft.com/office/drawing/2014/main" id="{2139FDD3-E9BF-C76D-CCD7-6B6804D561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8310" y="5412294"/>
            <a:ext cx="1669784" cy="860304"/>
          </a:xfrm>
          <a:prstGeom prst="rect">
            <a:avLst/>
          </a:prstGeom>
        </p:spPr>
      </p:pic>
      <p:sp>
        <p:nvSpPr>
          <p:cNvPr id="43" name="TextBox 42">
            <a:extLst>
              <a:ext uri="{FF2B5EF4-FFF2-40B4-BE49-F238E27FC236}">
                <a16:creationId xmlns:a16="http://schemas.microsoft.com/office/drawing/2014/main" id="{A6C0E24C-0591-8213-3059-AAA0072CC85E}"/>
              </a:ext>
            </a:extLst>
          </p:cNvPr>
          <p:cNvSpPr txBox="1"/>
          <p:nvPr/>
        </p:nvSpPr>
        <p:spPr>
          <a:xfrm>
            <a:off x="8428091" y="4952400"/>
            <a:ext cx="3281281" cy="1419794"/>
          </a:xfrm>
          <a:prstGeom prst="rect">
            <a:avLst/>
          </a:prstGeom>
          <a:noFill/>
          <a:ln w="19050">
            <a:noFill/>
          </a:ln>
        </p:spPr>
        <p:txBody>
          <a:bodyPr wrap="square" tIns="72000" bIns="72000">
            <a:spAutoFit/>
          </a:bodyPr>
          <a:lstStyle/>
          <a:p>
            <a:pPr>
              <a:lnSpc>
                <a:spcPct val="120000"/>
              </a:lnSpc>
            </a:pPr>
            <a:r>
              <a:rPr lang="en-GB"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Advocacy and engagement with investee companies (individually and through co-operation with other investors) to encourage best practice and inform opinion. </a:t>
            </a:r>
          </a:p>
        </p:txBody>
      </p:sp>
    </p:spTree>
    <p:extLst>
      <p:ext uri="{BB962C8B-B14F-4D97-AF65-F5344CB8AC3E}">
        <p14:creationId xmlns:p14="http://schemas.microsoft.com/office/powerpoint/2010/main" val="3033610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C67-7A85-5DBD-A564-ADE13201D309}"/>
              </a:ext>
            </a:extLst>
          </p:cNvPr>
          <p:cNvSpPr>
            <a:spLocks noGrp="1"/>
          </p:cNvSpPr>
          <p:nvPr>
            <p:ph type="title"/>
          </p:nvPr>
        </p:nvSpPr>
        <p:spPr/>
        <p:txBody>
          <a:bodyPr/>
          <a:lstStyle/>
          <a:p>
            <a:r>
              <a:rPr lang="en-US" dirty="0"/>
              <a:t>Academy of Funds ESG Analysis</a:t>
            </a:r>
          </a:p>
        </p:txBody>
      </p:sp>
      <p:sp>
        <p:nvSpPr>
          <p:cNvPr id="7" name="TextBox 6">
            <a:extLst>
              <a:ext uri="{FF2B5EF4-FFF2-40B4-BE49-F238E27FC236}">
                <a16:creationId xmlns:a16="http://schemas.microsoft.com/office/drawing/2014/main" id="{CCDA1508-5E78-0C30-033A-D9B0F20C61F5}"/>
              </a:ext>
            </a:extLst>
          </p:cNvPr>
          <p:cNvSpPr txBox="1"/>
          <p:nvPr/>
        </p:nvSpPr>
        <p:spPr>
          <a:xfrm>
            <a:off x="790944" y="6383533"/>
            <a:ext cx="10490539" cy="276999"/>
          </a:xfrm>
          <a:prstGeom prst="rect">
            <a:avLst/>
          </a:prstGeom>
          <a:noFill/>
        </p:spPr>
        <p:txBody>
          <a:bodyPr wrap="square">
            <a:spAutoFit/>
          </a:bodyPr>
          <a:lstStyle/>
          <a:p>
            <a:r>
              <a:rPr lang="en-GB" sz="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Source: Square Mile. Data as at 31</a:t>
            </a:r>
            <a:r>
              <a:rPr lang="en-GB" sz="1200" baseline="300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st</a:t>
            </a:r>
            <a:r>
              <a:rPr lang="en-GB" sz="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 July 2022</a:t>
            </a:r>
          </a:p>
        </p:txBody>
      </p:sp>
      <p:sp>
        <p:nvSpPr>
          <p:cNvPr id="6" name="TextBox 5">
            <a:extLst>
              <a:ext uri="{FF2B5EF4-FFF2-40B4-BE49-F238E27FC236}">
                <a16:creationId xmlns:a16="http://schemas.microsoft.com/office/drawing/2014/main" id="{907FC62E-B479-93A8-8753-1DEA87CDD49C}"/>
              </a:ext>
            </a:extLst>
          </p:cNvPr>
          <p:cNvSpPr txBox="1"/>
          <p:nvPr/>
        </p:nvSpPr>
        <p:spPr>
          <a:xfrm>
            <a:off x="6213011" y="1386032"/>
            <a:ext cx="4494734" cy="400110"/>
          </a:xfrm>
          <a:prstGeom prst="rect">
            <a:avLst/>
          </a:prstGeom>
          <a:noFill/>
        </p:spPr>
        <p:txBody>
          <a:bodyPr wrap="square" rtlCol="0">
            <a:spAutoFit/>
          </a:bodyPr>
          <a:lstStyle/>
          <a:p>
            <a:r>
              <a:rPr lang="en-US" sz="2000" b="1"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Fund ESG Definitions</a:t>
            </a:r>
          </a:p>
        </p:txBody>
      </p:sp>
      <p:graphicFrame>
        <p:nvGraphicFramePr>
          <p:cNvPr id="13" name="Table 12">
            <a:extLst>
              <a:ext uri="{FF2B5EF4-FFF2-40B4-BE49-F238E27FC236}">
                <a16:creationId xmlns:a16="http://schemas.microsoft.com/office/drawing/2014/main" id="{AE7AD735-54E7-4DE9-CAAC-D0CD128CDCC6}"/>
              </a:ext>
            </a:extLst>
          </p:cNvPr>
          <p:cNvGraphicFramePr>
            <a:graphicFrameLocks noGrp="1"/>
          </p:cNvGraphicFramePr>
          <p:nvPr>
            <p:extLst>
              <p:ext uri="{D42A27DB-BD31-4B8C-83A1-F6EECF244321}">
                <p14:modId xmlns:p14="http://schemas.microsoft.com/office/powerpoint/2010/main" val="3151765714"/>
              </p:ext>
            </p:extLst>
          </p:nvPr>
        </p:nvGraphicFramePr>
        <p:xfrm>
          <a:off x="6213011" y="1823655"/>
          <a:ext cx="5490316" cy="4424535"/>
        </p:xfrm>
        <a:graphic>
          <a:graphicData uri="http://schemas.openxmlformats.org/drawingml/2006/table">
            <a:tbl>
              <a:tblPr>
                <a:tableStyleId>{5C22544A-7EE6-4342-B048-85BDC9FD1C3A}</a:tableStyleId>
              </a:tblPr>
              <a:tblGrid>
                <a:gridCol w="409566">
                  <a:extLst>
                    <a:ext uri="{9D8B030D-6E8A-4147-A177-3AD203B41FA5}">
                      <a16:colId xmlns:a16="http://schemas.microsoft.com/office/drawing/2014/main" val="2142165816"/>
                    </a:ext>
                  </a:extLst>
                </a:gridCol>
                <a:gridCol w="5080750">
                  <a:extLst>
                    <a:ext uri="{9D8B030D-6E8A-4147-A177-3AD203B41FA5}">
                      <a16:colId xmlns:a16="http://schemas.microsoft.com/office/drawing/2014/main" val="3000883861"/>
                    </a:ext>
                  </a:extLst>
                </a:gridCol>
              </a:tblGrid>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There is no discernible approach to or consideration of ESG factors in the fund's investment process.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5826878"/>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fund manager has begun to evaluate how they may incorporate ESG into their investment process.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229049"/>
                  </a:ext>
                </a:extLst>
              </a:tr>
              <a:tr h="760552">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may be considered by the fund's manager as an input into their analysis but are not a formal part of the investment process.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0521477"/>
                  </a:ext>
                </a:extLst>
              </a:tr>
              <a:tr h="859823">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are available to the fund managers as an input to their analysis, but they are not compelled to consider them as a factor when making investment decisions.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3461456"/>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are actively considered by the fund's manager as an important part of the investment process , but do not drive the final investment decision.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9774"/>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manager is taking demonstrable steps to fully integrate ESG into the management of the strategy.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4745599"/>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are fully integrated and are instrumental to the management of this strategy.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525172"/>
                  </a:ext>
                </a:extLst>
              </a:tr>
            </a:tbl>
          </a:graphicData>
        </a:graphic>
      </p:graphicFrame>
      <p:graphicFrame>
        <p:nvGraphicFramePr>
          <p:cNvPr id="3" name="Table 2">
            <a:extLst>
              <a:ext uri="{FF2B5EF4-FFF2-40B4-BE49-F238E27FC236}">
                <a16:creationId xmlns:a16="http://schemas.microsoft.com/office/drawing/2014/main" id="{0ACC7A4D-54A5-F90C-5A47-7242E60BAF09}"/>
              </a:ext>
            </a:extLst>
          </p:cNvPr>
          <p:cNvGraphicFramePr>
            <a:graphicFrameLocks noGrp="1"/>
          </p:cNvGraphicFramePr>
          <p:nvPr>
            <p:extLst>
              <p:ext uri="{D42A27DB-BD31-4B8C-83A1-F6EECF244321}">
                <p14:modId xmlns:p14="http://schemas.microsoft.com/office/powerpoint/2010/main" val="4165676451"/>
              </p:ext>
            </p:extLst>
          </p:nvPr>
        </p:nvGraphicFramePr>
        <p:xfrm>
          <a:off x="454459" y="1812765"/>
          <a:ext cx="5490316" cy="4296232"/>
        </p:xfrm>
        <a:graphic>
          <a:graphicData uri="http://schemas.openxmlformats.org/drawingml/2006/table">
            <a:tbl>
              <a:tblPr>
                <a:tableStyleId>{5C22544A-7EE6-4342-B048-85BDC9FD1C3A}</a:tableStyleId>
              </a:tblPr>
              <a:tblGrid>
                <a:gridCol w="409566">
                  <a:extLst>
                    <a:ext uri="{9D8B030D-6E8A-4147-A177-3AD203B41FA5}">
                      <a16:colId xmlns:a16="http://schemas.microsoft.com/office/drawing/2014/main" val="2142165816"/>
                    </a:ext>
                  </a:extLst>
                </a:gridCol>
                <a:gridCol w="5080750">
                  <a:extLst>
                    <a:ext uri="{9D8B030D-6E8A-4147-A177-3AD203B41FA5}">
                      <a16:colId xmlns:a16="http://schemas.microsoft.com/office/drawing/2014/main" val="3000883861"/>
                    </a:ext>
                  </a:extLst>
                </a:gridCol>
              </a:tblGrid>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company does not have an explicit or discernible approach to the consideration of ESG factors.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5826878"/>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company has begun work to identify the methodology to be used for introducing ESG factors.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229049"/>
                  </a:ext>
                </a:extLst>
              </a:tr>
              <a:tr h="760552">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company has some, but limited, consideration of ESG factors across some of its investment teams but these are not a formal part of its investment process.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0521477"/>
                  </a:ext>
                </a:extLst>
              </a:tr>
              <a:tr h="859823">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The company has made ESG factors available to the investment teams as an input to their analysis, but they are not compelled to consider them as a factor when making investment decisions.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3461456"/>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are considered formally but are not instrumental within all of the company's investment processes.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9774"/>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Demonstrable steps are being taken to fully integrate ESG factors into all of the company's investment processes.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solidFill>
                        <a:srgbClr val="2E4F7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4745599"/>
                  </a:ext>
                </a:extLst>
              </a:tr>
              <a:tr h="509685">
                <a:tc>
                  <a:txBody>
                    <a:bodyPr/>
                    <a:lstStyle/>
                    <a:p>
                      <a:pPr algn="ctr" fontAlgn="ctr"/>
                      <a:r>
                        <a:rPr lang="en-GB" sz="1400" b="1"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GB" sz="1400" kern="1200"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ESG factors are fully integrated and are instrumental to the company's investment processes.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E4F7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525172"/>
                  </a:ext>
                </a:extLst>
              </a:tr>
            </a:tbl>
          </a:graphicData>
        </a:graphic>
      </p:graphicFrame>
      <p:sp>
        <p:nvSpPr>
          <p:cNvPr id="5" name="TextBox 4">
            <a:extLst>
              <a:ext uri="{FF2B5EF4-FFF2-40B4-BE49-F238E27FC236}">
                <a16:creationId xmlns:a16="http://schemas.microsoft.com/office/drawing/2014/main" id="{11AF9BC6-0E7C-6019-C2E3-BF4A0AC4C867}"/>
              </a:ext>
            </a:extLst>
          </p:cNvPr>
          <p:cNvSpPr txBox="1"/>
          <p:nvPr/>
        </p:nvSpPr>
        <p:spPr>
          <a:xfrm>
            <a:off x="454459" y="1375142"/>
            <a:ext cx="4494734" cy="400110"/>
          </a:xfrm>
          <a:prstGeom prst="rect">
            <a:avLst/>
          </a:prstGeom>
          <a:noFill/>
        </p:spPr>
        <p:txBody>
          <a:bodyPr wrap="square" rtlCol="0">
            <a:spAutoFit/>
          </a:bodyPr>
          <a:lstStyle/>
          <a:p>
            <a:r>
              <a:rPr lang="en-US" sz="2000" b="1" dirty="0">
                <a:solidFill>
                  <a:srgbClr val="2E4F7E"/>
                </a:solidFill>
                <a:latin typeface="Open Sans Light" panose="020B0306030504020204" pitchFamily="34" charset="0"/>
                <a:ea typeface="Open Sans Light" panose="020B0306030504020204" pitchFamily="34" charset="0"/>
                <a:cs typeface="Open Sans Light" panose="020B0306030504020204" pitchFamily="34" charset="0"/>
              </a:rPr>
              <a:t>Company ESG Definitions</a:t>
            </a:r>
          </a:p>
        </p:txBody>
      </p:sp>
    </p:spTree>
    <p:extLst>
      <p:ext uri="{BB962C8B-B14F-4D97-AF65-F5344CB8AC3E}">
        <p14:creationId xmlns:p14="http://schemas.microsoft.com/office/powerpoint/2010/main" val="217158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729C-196A-FA16-9357-B3E252AC14CA}"/>
              </a:ext>
            </a:extLst>
          </p:cNvPr>
          <p:cNvSpPr>
            <a:spLocks noGrp="1"/>
          </p:cNvSpPr>
          <p:nvPr>
            <p:ph type="title"/>
          </p:nvPr>
        </p:nvSpPr>
        <p:spPr/>
        <p:txBody>
          <a:bodyPr/>
          <a:lstStyle/>
          <a:p>
            <a:r>
              <a:rPr lang="en-US" dirty="0"/>
              <a:t>What does good look like?</a:t>
            </a:r>
          </a:p>
        </p:txBody>
      </p:sp>
      <p:sp>
        <p:nvSpPr>
          <p:cNvPr id="5" name="TextBox 4">
            <a:extLst>
              <a:ext uri="{FF2B5EF4-FFF2-40B4-BE49-F238E27FC236}">
                <a16:creationId xmlns:a16="http://schemas.microsoft.com/office/drawing/2014/main" id="{071875B2-7590-8CDB-A8B0-58D84ADF13CB}"/>
              </a:ext>
            </a:extLst>
          </p:cNvPr>
          <p:cNvSpPr txBox="1"/>
          <p:nvPr/>
        </p:nvSpPr>
        <p:spPr>
          <a:xfrm>
            <a:off x="949379" y="1542928"/>
            <a:ext cx="5298043" cy="2267847"/>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Ninety One</a:t>
            </a:r>
          </a:p>
          <a:p>
            <a:pPr>
              <a:lnSpc>
                <a:spcPct val="120000"/>
              </a:lnSpc>
            </a:pPr>
            <a:r>
              <a:rPr lang="en-GB" sz="105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hlinkClick r:id="rId2"/>
              </a:rPr>
              <a:t>https://ninetyone.com/en/united-kingdom/funds-strategies/global-environment-impact-report#DownloadReport</a:t>
            </a:r>
            <a:endParaRPr lang="en-GB" sz="105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105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Federated Hermes</a:t>
            </a:r>
          </a:p>
          <a:p>
            <a:pPr>
              <a:lnSpc>
                <a:spcPct val="120000"/>
              </a:lnSpc>
            </a:pPr>
            <a:r>
              <a:rPr lang="en-GB" sz="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hlinkClick r:id="rId3"/>
              </a:rPr>
              <a:t>https://www.hermes-investment.com/uk/en/intermediary/insights/impact/impact-opportunities-fund-annual-report-2021/</a:t>
            </a:r>
            <a:endParaRPr lang="en-GB" sz="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endParaRPr lang="en-GB" sz="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descr="A picture containing text, mammal&#10;&#10;Description automatically generated">
            <a:extLst>
              <a:ext uri="{FF2B5EF4-FFF2-40B4-BE49-F238E27FC236}">
                <a16:creationId xmlns:a16="http://schemas.microsoft.com/office/drawing/2014/main" id="{6DEF3710-0E2A-1348-67E3-83E295E0E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7554" y="1276238"/>
            <a:ext cx="2672773" cy="3898561"/>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C426E360-F55E-BE45-534D-60535B1A00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7422" y="2493818"/>
            <a:ext cx="2828282" cy="3893127"/>
          </a:xfrm>
          <a:prstGeom prst="rect">
            <a:avLst/>
          </a:prstGeom>
        </p:spPr>
      </p:pic>
    </p:spTree>
    <p:extLst>
      <p:ext uri="{BB962C8B-B14F-4D97-AF65-F5344CB8AC3E}">
        <p14:creationId xmlns:p14="http://schemas.microsoft.com/office/powerpoint/2010/main" val="352443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43" y="3471463"/>
            <a:ext cx="8913903" cy="2149887"/>
          </a:xfrm>
        </p:spPr>
        <p:txBody>
          <a:bodyPr/>
          <a:lstStyle/>
          <a:p>
            <a:pPr algn="ctr"/>
            <a:r>
              <a:rPr lang="en-US" sz="4267" dirty="0"/>
              <a:t>John Walker</a:t>
            </a:r>
            <a:br>
              <a:rPr lang="en-US" sz="4267" dirty="0"/>
            </a:br>
            <a:r>
              <a:rPr lang="en-US" sz="4267" dirty="0"/>
              <a:t>President, Insurance Institute of the Isle of Man</a:t>
            </a:r>
          </a:p>
        </p:txBody>
      </p:sp>
    </p:spTree>
    <p:extLst>
      <p:ext uri="{BB962C8B-B14F-4D97-AF65-F5344CB8AC3E}">
        <p14:creationId xmlns:p14="http://schemas.microsoft.com/office/powerpoint/2010/main" val="2836874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729C-196A-FA16-9357-B3E252AC14CA}"/>
              </a:ext>
            </a:extLst>
          </p:cNvPr>
          <p:cNvSpPr>
            <a:spLocks noGrp="1"/>
          </p:cNvSpPr>
          <p:nvPr>
            <p:ph type="title"/>
          </p:nvPr>
        </p:nvSpPr>
        <p:spPr/>
        <p:txBody>
          <a:bodyPr/>
          <a:lstStyle/>
          <a:p>
            <a:r>
              <a:rPr lang="en-US" dirty="0"/>
              <a:t>What does good look like?</a:t>
            </a:r>
          </a:p>
        </p:txBody>
      </p:sp>
      <p:sp>
        <p:nvSpPr>
          <p:cNvPr id="5" name="TextBox 4">
            <a:extLst>
              <a:ext uri="{FF2B5EF4-FFF2-40B4-BE49-F238E27FC236}">
                <a16:creationId xmlns:a16="http://schemas.microsoft.com/office/drawing/2014/main" id="{071875B2-7590-8CDB-A8B0-58D84ADF13CB}"/>
              </a:ext>
            </a:extLst>
          </p:cNvPr>
          <p:cNvSpPr txBox="1"/>
          <p:nvPr/>
        </p:nvSpPr>
        <p:spPr>
          <a:xfrm>
            <a:off x="797957" y="1161040"/>
            <a:ext cx="5298043" cy="652020"/>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Federated Hermes</a:t>
            </a:r>
          </a:p>
          <a:p>
            <a:pPr>
              <a:lnSpc>
                <a:spcPct val="120000"/>
              </a:lnSpc>
            </a:pPr>
            <a:endParaRPr lang="en-GB" sz="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Chart&#10;&#10;Description automatically generated">
            <a:extLst>
              <a:ext uri="{FF2B5EF4-FFF2-40B4-BE49-F238E27FC236}">
                <a16:creationId xmlns:a16="http://schemas.microsoft.com/office/drawing/2014/main" id="{EF633653-A9AA-A575-4168-B73772EAE9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1636631"/>
            <a:ext cx="7772400" cy="4823019"/>
          </a:xfrm>
          <a:prstGeom prst="rect">
            <a:avLst/>
          </a:prstGeom>
        </p:spPr>
      </p:pic>
      <p:sp>
        <p:nvSpPr>
          <p:cNvPr id="8" name="TextBox 7">
            <a:extLst>
              <a:ext uri="{FF2B5EF4-FFF2-40B4-BE49-F238E27FC236}">
                <a16:creationId xmlns:a16="http://schemas.microsoft.com/office/drawing/2014/main" id="{41F928A8-3197-69A3-9AB4-C8E351CF59ED}"/>
              </a:ext>
            </a:extLst>
          </p:cNvPr>
          <p:cNvSpPr txBox="1"/>
          <p:nvPr/>
        </p:nvSpPr>
        <p:spPr>
          <a:xfrm>
            <a:off x="1115249" y="6283221"/>
            <a:ext cx="5298043" cy="504287"/>
          </a:xfrm>
          <a:prstGeom prst="rect">
            <a:avLst/>
          </a:prstGeom>
          <a:noFill/>
          <a:ln w="19050">
            <a:noFill/>
          </a:ln>
        </p:spPr>
        <p:txBody>
          <a:bodyPr wrap="square" tIns="72000" bIns="72000">
            <a:spAutoFit/>
          </a:bodyPr>
          <a:lstStyle/>
          <a:p>
            <a:pPr>
              <a:lnSpc>
                <a:spcPct val="120000"/>
              </a:lnSpc>
            </a:pPr>
            <a:r>
              <a:rPr lang="en-GB" sz="12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Source: Square Mile Research/ Refinitiv</a:t>
            </a:r>
          </a:p>
          <a:p>
            <a:pPr>
              <a:lnSpc>
                <a:spcPct val="120000"/>
              </a:lnSpc>
            </a:pPr>
            <a:endParaRPr lang="en-GB" sz="8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54706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729C-196A-FA16-9357-B3E252AC14CA}"/>
              </a:ext>
            </a:extLst>
          </p:cNvPr>
          <p:cNvSpPr>
            <a:spLocks noGrp="1"/>
          </p:cNvSpPr>
          <p:nvPr>
            <p:ph type="title"/>
          </p:nvPr>
        </p:nvSpPr>
        <p:spPr/>
        <p:txBody>
          <a:bodyPr/>
          <a:lstStyle/>
          <a:p>
            <a:r>
              <a:rPr lang="en-US" dirty="0"/>
              <a:t>Greenwashing  &amp; the virtuous circle of learning</a:t>
            </a:r>
          </a:p>
        </p:txBody>
      </p:sp>
      <p:sp>
        <p:nvSpPr>
          <p:cNvPr id="5" name="TextBox 4">
            <a:extLst>
              <a:ext uri="{FF2B5EF4-FFF2-40B4-BE49-F238E27FC236}">
                <a16:creationId xmlns:a16="http://schemas.microsoft.com/office/drawing/2014/main" id="{071875B2-7590-8CDB-A8B0-58D84ADF13CB}"/>
              </a:ext>
            </a:extLst>
          </p:cNvPr>
          <p:cNvSpPr txBox="1"/>
          <p:nvPr/>
        </p:nvSpPr>
        <p:spPr>
          <a:xfrm>
            <a:off x="949379" y="1542928"/>
            <a:ext cx="5732706" cy="2704568"/>
          </a:xfrm>
          <a:prstGeom prst="rect">
            <a:avLst/>
          </a:prstGeom>
          <a:noFill/>
          <a:ln w="19050">
            <a:noFill/>
          </a:ln>
        </p:spPr>
        <p:txBody>
          <a:bodyPr wrap="square" tIns="72000" bIns="72000">
            <a:spAutoFit/>
          </a:bodyPr>
          <a:lstStyle/>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Boohoo</a:t>
            </a:r>
          </a:p>
          <a:p>
            <a:pPr marL="342900" indent="-342900">
              <a:lnSpc>
                <a:spcPct val="120000"/>
              </a:lnSpc>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Drax</a:t>
            </a:r>
          </a:p>
          <a:p>
            <a:pPr marL="342900" indent="-342900">
              <a:lnSpc>
                <a:spcPct val="120000"/>
              </a:lnSpc>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Schroders &amp; Sainsburys</a:t>
            </a:r>
          </a:p>
          <a:p>
            <a:pPr marL="342900" indent="-342900">
              <a:lnSpc>
                <a:spcPct val="120000"/>
              </a:lnSpc>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nSpc>
                <a:spcPct val="120000"/>
              </a:lnSpc>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Federated Hermes</a:t>
            </a:r>
          </a:p>
        </p:txBody>
      </p:sp>
    </p:spTree>
    <p:extLst>
      <p:ext uri="{BB962C8B-B14F-4D97-AF65-F5344CB8AC3E}">
        <p14:creationId xmlns:p14="http://schemas.microsoft.com/office/powerpoint/2010/main" val="2800326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443086-776C-6F50-C594-AA9F9A2EB996}"/>
              </a:ext>
            </a:extLst>
          </p:cNvPr>
          <p:cNvSpPr>
            <a:spLocks noGrp="1"/>
          </p:cNvSpPr>
          <p:nvPr>
            <p:ph type="title"/>
          </p:nvPr>
        </p:nvSpPr>
        <p:spPr/>
        <p:txBody>
          <a:bodyPr/>
          <a:lstStyle/>
          <a:p>
            <a:r>
              <a:rPr lang="en-US" dirty="0"/>
              <a:t>A final word</a:t>
            </a:r>
          </a:p>
        </p:txBody>
      </p:sp>
      <p:sp>
        <p:nvSpPr>
          <p:cNvPr id="2" name="TextBox 1">
            <a:extLst>
              <a:ext uri="{FF2B5EF4-FFF2-40B4-BE49-F238E27FC236}">
                <a16:creationId xmlns:a16="http://schemas.microsoft.com/office/drawing/2014/main" id="{E0C8AE03-4B84-5278-3749-30D2BD745019}"/>
              </a:ext>
            </a:extLst>
          </p:cNvPr>
          <p:cNvSpPr txBox="1"/>
          <p:nvPr/>
        </p:nvSpPr>
        <p:spPr>
          <a:xfrm>
            <a:off x="2709716" y="2411943"/>
            <a:ext cx="6772568" cy="2694181"/>
          </a:xfrm>
          <a:prstGeom prst="rect">
            <a:avLst/>
          </a:prstGeom>
          <a:noFill/>
          <a:ln w="19050">
            <a:noFill/>
          </a:ln>
        </p:spPr>
        <p:txBody>
          <a:bodyPr wrap="square" tIns="72000" bIns="72000">
            <a:spAutoFit/>
          </a:bodyPr>
          <a:lstStyle/>
          <a:p>
            <a:pPr>
              <a:lnSpc>
                <a:spcPct val="120000"/>
              </a:lnSpc>
            </a:pPr>
            <a:r>
              <a:rPr lang="en-GB" sz="28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RI is a journey</a:t>
            </a:r>
            <a:r>
              <a:rPr lang="en-GB" sz="28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 not a destination. </a:t>
            </a:r>
          </a:p>
          <a:p>
            <a:pPr>
              <a:lnSpc>
                <a:spcPct val="120000"/>
              </a:lnSpc>
            </a:pPr>
            <a:endParaRPr lang="en-GB" sz="28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0000"/>
              </a:lnSpc>
            </a:pPr>
            <a:r>
              <a:rPr lang="en-GB" sz="28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RI will always evolve and we are committed to </a:t>
            </a:r>
            <a:r>
              <a:rPr lang="en-GB" sz="2800" b="1"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continually reviewing and developing </a:t>
            </a:r>
            <a:r>
              <a:rPr lang="en-GB" sz="2800" i="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its approaches further.”</a:t>
            </a:r>
          </a:p>
        </p:txBody>
      </p:sp>
      <p:pic>
        <p:nvPicPr>
          <p:cNvPr id="4" name="Graphic 3">
            <a:extLst>
              <a:ext uri="{FF2B5EF4-FFF2-40B4-BE49-F238E27FC236}">
                <a16:creationId xmlns:a16="http://schemas.microsoft.com/office/drawing/2014/main" id="{4760B80D-88C1-F8FA-A8C5-E90335A1A7A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7668" y="1819997"/>
            <a:ext cx="467234" cy="360000"/>
          </a:xfrm>
          <a:prstGeom prst="rect">
            <a:avLst/>
          </a:prstGeom>
        </p:spPr>
      </p:pic>
      <p:pic>
        <p:nvPicPr>
          <p:cNvPr id="6" name="Graphic 5">
            <a:extLst>
              <a:ext uri="{FF2B5EF4-FFF2-40B4-BE49-F238E27FC236}">
                <a16:creationId xmlns:a16="http://schemas.microsoft.com/office/drawing/2014/main" id="{25A5C898-D245-A03C-82CE-0E791AC2C8D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3126508" y="1819997"/>
            <a:ext cx="467234" cy="360000"/>
          </a:xfrm>
          <a:prstGeom prst="rect">
            <a:avLst/>
          </a:prstGeom>
        </p:spPr>
      </p:pic>
      <p:cxnSp>
        <p:nvCxnSpPr>
          <p:cNvPr id="7" name="Straight Connector 6">
            <a:extLst>
              <a:ext uri="{FF2B5EF4-FFF2-40B4-BE49-F238E27FC236}">
                <a16:creationId xmlns:a16="http://schemas.microsoft.com/office/drawing/2014/main" id="{1BA83C54-EE9A-0DF0-32EA-3F33EB66349C}"/>
              </a:ext>
            </a:extLst>
          </p:cNvPr>
          <p:cNvCxnSpPr>
            <a:cxnSpLocks/>
          </p:cNvCxnSpPr>
          <p:nvPr/>
        </p:nvCxnSpPr>
        <p:spPr>
          <a:xfrm flipV="1">
            <a:off x="2514350" y="2283860"/>
            <a:ext cx="0" cy="2822264"/>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0CDE7D-F7A7-3A9C-6884-4BC193823D5C}"/>
              </a:ext>
            </a:extLst>
          </p:cNvPr>
          <p:cNvCxnSpPr>
            <a:cxnSpLocks/>
          </p:cNvCxnSpPr>
          <p:nvPr/>
        </p:nvCxnSpPr>
        <p:spPr>
          <a:xfrm flipH="1">
            <a:off x="2550176" y="2292551"/>
            <a:ext cx="6932108" cy="0"/>
          </a:xfrm>
          <a:prstGeom prst="line">
            <a:avLst/>
          </a:prstGeom>
          <a:ln w="19050">
            <a:solidFill>
              <a:schemeClr val="tx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48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7A14-7189-0D44-A6F6-9EE01EF02B24}"/>
              </a:ext>
            </a:extLst>
          </p:cNvPr>
          <p:cNvSpPr>
            <a:spLocks noGrp="1"/>
          </p:cNvSpPr>
          <p:nvPr>
            <p:ph type="title"/>
          </p:nvPr>
        </p:nvSpPr>
        <p:spPr>
          <a:xfrm>
            <a:off x="949378" y="102009"/>
            <a:ext cx="8971060" cy="890687"/>
          </a:xfrm>
        </p:spPr>
        <p:txBody>
          <a:bodyPr/>
          <a:lstStyle/>
          <a:p>
            <a:r>
              <a:rPr lang="en-US" dirty="0"/>
              <a:t>Learning objectives</a:t>
            </a:r>
          </a:p>
        </p:txBody>
      </p:sp>
      <p:sp>
        <p:nvSpPr>
          <p:cNvPr id="52" name="TextBox 51">
            <a:extLst>
              <a:ext uri="{FF2B5EF4-FFF2-40B4-BE49-F238E27FC236}">
                <a16:creationId xmlns:a16="http://schemas.microsoft.com/office/drawing/2014/main" id="{0B092F2A-B1E7-9A44-AC41-85A6BF951B78}"/>
              </a:ext>
            </a:extLst>
          </p:cNvPr>
          <p:cNvSpPr txBox="1"/>
          <p:nvPr/>
        </p:nvSpPr>
        <p:spPr>
          <a:xfrm>
            <a:off x="1484755" y="2447235"/>
            <a:ext cx="9651557" cy="2431435"/>
          </a:xfrm>
          <a:prstGeom prst="rect">
            <a:avLst/>
          </a:prstGeom>
          <a:noFill/>
        </p:spPr>
        <p:txBody>
          <a:bodyPr wrap="square" lIns="0" tIns="0" rIns="0" bIns="0" rtlCol="0" anchor="ctr">
            <a:spAutoFit/>
          </a:bodyPr>
          <a:lstStyle/>
          <a:p>
            <a:r>
              <a:rPr lang="en-GB" sz="1800" dirty="0">
                <a:effectLst/>
                <a:latin typeface="Open Sans Light" panose="020B0306030504020204" pitchFamily="34" charset="0"/>
                <a:ea typeface="Open Sans Light" panose="020B0306030504020204" pitchFamily="34" charset="0"/>
                <a:cs typeface="Open Sans Light" panose="020B0306030504020204" pitchFamily="34" charset="0"/>
              </a:rPr>
              <a:t> </a:t>
            </a:r>
          </a:p>
          <a:p>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At the end of this session, delegates should be able to articulate:</a:t>
            </a:r>
          </a:p>
          <a:p>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What new regulations will mean for advisers and their clients</a:t>
            </a:r>
          </a:p>
          <a:p>
            <a:pPr marL="342900" indent="-342900">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How ESG and Responsible Investment is evolving and its importance to investors</a:t>
            </a:r>
          </a:p>
          <a:p>
            <a:pPr marL="342900" indent="-342900">
              <a:buFont typeface="Arial" panose="020B0604020202020204" pitchFamily="34" charset="0"/>
              <a:buChar char="•"/>
            </a:pPr>
            <a:endPar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GB" sz="2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What factors are important to consider when researching RI funds </a:t>
            </a:r>
          </a:p>
        </p:txBody>
      </p:sp>
      <p:cxnSp>
        <p:nvCxnSpPr>
          <p:cNvPr id="53" name="Straight Connector 52">
            <a:extLst>
              <a:ext uri="{FF2B5EF4-FFF2-40B4-BE49-F238E27FC236}">
                <a16:creationId xmlns:a16="http://schemas.microsoft.com/office/drawing/2014/main" id="{F2DC852D-D4B5-F349-9C8E-AFF5F7F66F53}"/>
              </a:ext>
            </a:extLst>
          </p:cNvPr>
          <p:cNvCxnSpPr>
            <a:cxnSpLocks/>
          </p:cNvCxnSpPr>
          <p:nvPr/>
        </p:nvCxnSpPr>
        <p:spPr>
          <a:xfrm>
            <a:off x="1055688" y="2032991"/>
            <a:ext cx="0" cy="3259924"/>
          </a:xfrm>
          <a:prstGeom prst="line">
            <a:avLst/>
          </a:prstGeom>
          <a:ln w="76200">
            <a:solidFill>
              <a:srgbClr val="2B8F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110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43" y="3471463"/>
            <a:ext cx="8913903" cy="2149887"/>
          </a:xfrm>
        </p:spPr>
        <p:txBody>
          <a:bodyPr/>
          <a:lstStyle/>
          <a:p>
            <a:pPr algn="ctr"/>
            <a:r>
              <a:rPr lang="en-US" sz="4267" dirty="0"/>
              <a:t>Coffee Break</a:t>
            </a:r>
          </a:p>
        </p:txBody>
      </p:sp>
    </p:spTree>
    <p:extLst>
      <p:ext uri="{BB962C8B-B14F-4D97-AF65-F5344CB8AC3E}">
        <p14:creationId xmlns:p14="http://schemas.microsoft.com/office/powerpoint/2010/main" val="1579306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A5BFFD6-71EF-82C8-02CC-33EAE434FA2E}"/>
              </a:ext>
            </a:extLst>
          </p:cNvPr>
          <p:cNvPicPr>
            <a:picLocks noChangeAspect="1"/>
          </p:cNvPicPr>
          <p:nvPr/>
        </p:nvPicPr>
        <p:blipFill>
          <a:blip r:embed="rId3">
            <a:lum/>
            <a:alphaModFix/>
          </a:blip>
          <a:srcRect/>
          <a:stretch>
            <a:fillRect/>
          </a:stretch>
        </p:blipFill>
        <p:spPr>
          <a:xfrm>
            <a:off x="0" y="0"/>
            <a:ext cx="12191760" cy="6857640"/>
          </a:xfrm>
          <a:prstGeom prst="rect">
            <a:avLst/>
          </a:prstGeom>
          <a:noFill/>
          <a:ln>
            <a:noFill/>
          </a:ln>
        </p:spPr>
      </p:pic>
      <p:pic>
        <p:nvPicPr>
          <p:cNvPr id="3" name="Picture 5">
            <a:extLst>
              <a:ext uri="{FF2B5EF4-FFF2-40B4-BE49-F238E27FC236}">
                <a16:creationId xmlns:a16="http://schemas.microsoft.com/office/drawing/2014/main" id="{12DEDF9E-2851-567D-D2B5-859A40D3A8A0}"/>
              </a:ext>
            </a:extLst>
          </p:cNvPr>
          <p:cNvPicPr>
            <a:picLocks noChangeAspect="1"/>
          </p:cNvPicPr>
          <p:nvPr/>
        </p:nvPicPr>
        <p:blipFill>
          <a:blip r:embed="rId4">
            <a:lum/>
            <a:alphaModFix/>
          </a:blip>
          <a:srcRect/>
          <a:stretch>
            <a:fillRect/>
          </a:stretch>
        </p:blipFill>
        <p:spPr>
          <a:xfrm>
            <a:off x="1190520" y="462240"/>
            <a:ext cx="10179000" cy="5725440"/>
          </a:xfrm>
          <a:prstGeom prst="rect">
            <a:avLst/>
          </a:prstGeom>
          <a:noFill/>
          <a:ln>
            <a:noFill/>
          </a:ln>
        </p:spPr>
      </p:pic>
    </p:spTree>
    <p:extLst>
      <p:ext uri="{BB962C8B-B14F-4D97-AF65-F5344CB8AC3E}">
        <p14:creationId xmlns:p14="http://schemas.microsoft.com/office/powerpoint/2010/main" val="1220123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8356"/>
          <a:stretch>
            <a:fillRect/>
          </a:stretch>
        </p:blipFill>
        <p:spPr>
          <a:xfrm>
            <a:off x="0" y="0"/>
            <a:ext cx="2641951" cy="6858000"/>
          </a:xfrm>
          <a:prstGeom prst="rect">
            <a:avLst/>
          </a:prstGeom>
        </p:spPr>
      </p:pic>
      <p:grpSp>
        <p:nvGrpSpPr>
          <p:cNvPr id="3" name="Group 3"/>
          <p:cNvGrpSpPr/>
          <p:nvPr/>
        </p:nvGrpSpPr>
        <p:grpSpPr>
          <a:xfrm>
            <a:off x="4521716" y="2823953"/>
            <a:ext cx="4936067" cy="427567"/>
            <a:chOff x="0" y="0"/>
            <a:chExt cx="2504597" cy="216950"/>
          </a:xfrm>
        </p:grpSpPr>
        <p:sp>
          <p:nvSpPr>
            <p:cNvPr id="4" name="Freeform 4"/>
            <p:cNvSpPr/>
            <p:nvPr/>
          </p:nvSpPr>
          <p:spPr>
            <a:xfrm>
              <a:off x="0" y="0"/>
              <a:ext cx="2504597" cy="216950"/>
            </a:xfrm>
            <a:custGeom>
              <a:avLst/>
              <a:gdLst/>
              <a:ahLst/>
              <a:cxnLst/>
              <a:rect l="l" t="t" r="r" b="b"/>
              <a:pathLst>
                <a:path w="2504597" h="216950">
                  <a:moveTo>
                    <a:pt x="0" y="0"/>
                  </a:moveTo>
                  <a:lnTo>
                    <a:pt x="2504597" y="0"/>
                  </a:lnTo>
                  <a:lnTo>
                    <a:pt x="2504597" y="216950"/>
                  </a:lnTo>
                  <a:lnTo>
                    <a:pt x="0" y="216950"/>
                  </a:lnTo>
                  <a:close/>
                </a:path>
              </a:pathLst>
            </a:custGeom>
            <a:solidFill>
              <a:srgbClr val="FFFFFF"/>
            </a:solidFill>
          </p:spPr>
        </p:sp>
      </p:grpSp>
      <p:pic>
        <p:nvPicPr>
          <p:cNvPr id="5" name="Picture 5"/>
          <p:cNvPicPr>
            <a:picLocks noChangeAspect="1"/>
          </p:cNvPicPr>
          <p:nvPr/>
        </p:nvPicPr>
        <p:blipFill>
          <a:blip r:embed="rId4"/>
          <a:srcRect l="254" r="254" b="56"/>
          <a:stretch>
            <a:fillRect/>
          </a:stretch>
        </p:blipFill>
        <p:spPr>
          <a:xfrm>
            <a:off x="4398075" y="1229316"/>
            <a:ext cx="5183348" cy="318927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62775" y="781566"/>
            <a:ext cx="779391" cy="792265"/>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grpSp>
        <p:nvGrpSpPr>
          <p:cNvPr id="4" name="Group 4"/>
          <p:cNvGrpSpPr>
            <a:grpSpLocks noChangeAspect="1"/>
          </p:cNvGrpSpPr>
          <p:nvPr/>
        </p:nvGrpSpPr>
        <p:grpSpPr>
          <a:xfrm>
            <a:off x="906897" y="1318488"/>
            <a:ext cx="4521200" cy="4521200"/>
            <a:chOff x="0" y="0"/>
            <a:chExt cx="3282950" cy="3282950"/>
          </a:xfrm>
        </p:grpSpPr>
        <p:sp>
          <p:nvSpPr>
            <p:cNvPr id="5" name="Freeform 5"/>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5"/>
              <a:stretch>
                <a:fillRect l="-20011" r="-20011"/>
              </a:stretch>
            </a:blipFill>
          </p:spPr>
        </p:sp>
      </p:grpSp>
      <p:sp>
        <p:nvSpPr>
          <p:cNvPr id="6" name="TextBox 6"/>
          <p:cNvSpPr txBox="1"/>
          <p:nvPr/>
        </p:nvSpPr>
        <p:spPr>
          <a:xfrm>
            <a:off x="6399752" y="2863378"/>
            <a:ext cx="4697373"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BETTINA ROTH</a:t>
            </a:r>
          </a:p>
        </p:txBody>
      </p:sp>
      <p:sp>
        <p:nvSpPr>
          <p:cNvPr id="7" name="TextBox 7"/>
          <p:cNvSpPr txBox="1"/>
          <p:nvPr/>
        </p:nvSpPr>
        <p:spPr>
          <a:xfrm>
            <a:off x="5957638" y="3528288"/>
            <a:ext cx="5548562" cy="908197"/>
          </a:xfrm>
          <a:prstGeom prst="rect">
            <a:avLst/>
          </a:prstGeom>
        </p:spPr>
        <p:txBody>
          <a:bodyPr lIns="0" tIns="0" rIns="0" bIns="0" rtlCol="0" anchor="t">
            <a:spAutoFit/>
          </a:bodyPr>
          <a:lstStyle/>
          <a:p>
            <a:pPr algn="ctr" defTabSz="609630">
              <a:lnSpc>
                <a:spcPts val="3733"/>
              </a:lnSpc>
            </a:pPr>
            <a:r>
              <a:rPr lang="en-US" sz="2666">
                <a:solidFill>
                  <a:srgbClr val="224347"/>
                </a:solidFill>
                <a:latin typeface="Inter"/>
              </a:rPr>
              <a:t>Chief Executive of the Financial Services Authority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651001"/>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667001"/>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782409"/>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749801"/>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816601"/>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84164" y="2476871"/>
            <a:ext cx="2568321" cy="2743200"/>
          </a:xfrm>
          <a:prstGeom prst="rect">
            <a:avLst/>
          </a:prstGeom>
        </p:spPr>
      </p:pic>
      <p:sp>
        <p:nvSpPr>
          <p:cNvPr id="10" name="TextBox 10"/>
          <p:cNvSpPr txBox="1"/>
          <p:nvPr/>
        </p:nvSpPr>
        <p:spPr>
          <a:xfrm>
            <a:off x="3533498" y="460536"/>
            <a:ext cx="5125006"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TOPICAL ISSUES</a:t>
            </a:r>
          </a:p>
        </p:txBody>
      </p:sp>
      <p:sp>
        <p:nvSpPr>
          <p:cNvPr id="11" name="TextBox 11"/>
          <p:cNvSpPr txBox="1"/>
          <p:nvPr/>
        </p:nvSpPr>
        <p:spPr>
          <a:xfrm>
            <a:off x="779638" y="1610359"/>
            <a:ext cx="470676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Change is becoming the new normal</a:t>
            </a:r>
          </a:p>
        </p:txBody>
      </p:sp>
      <p:sp>
        <p:nvSpPr>
          <p:cNvPr id="12" name="TextBox 12"/>
          <p:cNvSpPr txBox="1"/>
          <p:nvPr/>
        </p:nvSpPr>
        <p:spPr>
          <a:xfrm>
            <a:off x="779638" y="2649694"/>
            <a:ext cx="632977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Re-</a:t>
            </a:r>
            <a:r>
              <a:rPr lang="en-US" sz="2200" dirty="0" err="1">
                <a:solidFill>
                  <a:srgbClr val="224347"/>
                </a:solidFill>
                <a:latin typeface="Arimo"/>
              </a:rPr>
              <a:t>energising</a:t>
            </a:r>
            <a:r>
              <a:rPr lang="en-US" sz="2200" dirty="0">
                <a:solidFill>
                  <a:srgbClr val="224347"/>
                </a:solidFill>
                <a:latin typeface="Arimo"/>
              </a:rPr>
              <a:t> engagement and building networks</a:t>
            </a:r>
          </a:p>
        </p:txBody>
      </p:sp>
      <p:sp>
        <p:nvSpPr>
          <p:cNvPr id="13" name="TextBox 13"/>
          <p:cNvSpPr txBox="1"/>
          <p:nvPr/>
        </p:nvSpPr>
        <p:spPr>
          <a:xfrm>
            <a:off x="779638" y="3727938"/>
            <a:ext cx="614479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Being small and nimble can be our superpower</a:t>
            </a:r>
          </a:p>
        </p:txBody>
      </p:sp>
      <p:sp>
        <p:nvSpPr>
          <p:cNvPr id="14" name="TextBox 14"/>
          <p:cNvSpPr txBox="1"/>
          <p:nvPr/>
        </p:nvSpPr>
        <p:spPr>
          <a:xfrm>
            <a:off x="779638" y="4713834"/>
            <a:ext cx="5963603" cy="715004"/>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Cost of living pressures forcing people to make tough decisions</a:t>
            </a:r>
          </a:p>
        </p:txBody>
      </p:sp>
      <p:sp>
        <p:nvSpPr>
          <p:cNvPr id="15" name="TextBox 15"/>
          <p:cNvSpPr txBox="1"/>
          <p:nvPr/>
        </p:nvSpPr>
        <p:spPr>
          <a:xfrm>
            <a:off x="779638" y="5802280"/>
            <a:ext cx="614479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Helping consumers to future-proof their finances</a:t>
            </a:r>
          </a:p>
        </p:txBody>
      </p:sp>
      <p:pic>
        <p:nvPicPr>
          <p:cNvPr id="16" name="Picture 15"/>
          <p:cNvPicPr>
            <a:picLocks noChangeAspect="1"/>
          </p:cNvPicPr>
          <p:nvPr/>
        </p:nvPicPr>
        <p:blipFill>
          <a:blip r:embed="rId9"/>
          <a:stretch>
            <a:fillRect/>
          </a:stretch>
        </p:blipFill>
        <p:spPr>
          <a:xfrm>
            <a:off x="7075418" y="1610359"/>
            <a:ext cx="4583572" cy="441756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726277"/>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604945"/>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720375"/>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833817"/>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879289"/>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07338" y="2219169"/>
            <a:ext cx="2921974" cy="2870839"/>
          </a:xfrm>
          <a:prstGeom prst="rect">
            <a:avLst/>
          </a:prstGeom>
        </p:spPr>
      </p:pic>
      <p:sp>
        <p:nvSpPr>
          <p:cNvPr id="10" name="TextBox 10"/>
          <p:cNvSpPr txBox="1"/>
          <p:nvPr/>
        </p:nvSpPr>
        <p:spPr>
          <a:xfrm>
            <a:off x="2804265" y="525846"/>
            <a:ext cx="6583471"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OPEN FOR BUSINESS</a:t>
            </a:r>
          </a:p>
        </p:txBody>
      </p:sp>
      <p:sp>
        <p:nvSpPr>
          <p:cNvPr id="11" name="TextBox 11"/>
          <p:cNvSpPr txBox="1"/>
          <p:nvPr/>
        </p:nvSpPr>
        <p:spPr>
          <a:xfrm>
            <a:off x="889500" y="1649268"/>
            <a:ext cx="6646863"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Insurance sector is one of our biggest success stories</a:t>
            </a:r>
          </a:p>
        </p:txBody>
      </p:sp>
      <p:sp>
        <p:nvSpPr>
          <p:cNvPr id="12" name="TextBox 12"/>
          <p:cNvSpPr txBox="1"/>
          <p:nvPr/>
        </p:nvSpPr>
        <p:spPr>
          <a:xfrm>
            <a:off x="889500" y="2566844"/>
            <a:ext cx="5637451"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Highlighting the factors that set us apart from </a:t>
            </a:r>
          </a:p>
          <a:p>
            <a:pPr defTabSz="609630">
              <a:lnSpc>
                <a:spcPts val="2860"/>
              </a:lnSpc>
              <a:spcBef>
                <a:spcPct val="0"/>
              </a:spcBef>
            </a:pPr>
            <a:r>
              <a:rPr lang="en-US" sz="2200">
                <a:solidFill>
                  <a:srgbClr val="224347"/>
                </a:solidFill>
                <a:latin typeface="Arimo"/>
              </a:rPr>
              <a:t>other jurisdictions</a:t>
            </a:r>
          </a:p>
        </p:txBody>
      </p:sp>
      <p:sp>
        <p:nvSpPr>
          <p:cNvPr id="13" name="TextBox 13"/>
          <p:cNvSpPr txBox="1"/>
          <p:nvPr/>
        </p:nvSpPr>
        <p:spPr>
          <a:xfrm>
            <a:off x="889501" y="3604457"/>
            <a:ext cx="5280263"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Gatekeeper to the financial services sector</a:t>
            </a:r>
          </a:p>
        </p:txBody>
      </p:sp>
      <p:sp>
        <p:nvSpPr>
          <p:cNvPr id="14" name="TextBox 14"/>
          <p:cNvSpPr txBox="1"/>
          <p:nvPr/>
        </p:nvSpPr>
        <p:spPr>
          <a:xfrm>
            <a:off x="881648" y="4756808"/>
            <a:ext cx="6227763"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Striking the right balance as a risk-based regulator</a:t>
            </a:r>
          </a:p>
        </p:txBody>
      </p:sp>
      <p:sp>
        <p:nvSpPr>
          <p:cNvPr id="15" name="TextBox 15"/>
          <p:cNvSpPr txBox="1"/>
          <p:nvPr/>
        </p:nvSpPr>
        <p:spPr>
          <a:xfrm>
            <a:off x="881648" y="5841189"/>
            <a:ext cx="5047774"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New applicants in authorisations pipeline</a:t>
            </a:r>
          </a:p>
        </p:txBody>
      </p:sp>
      <p:pic>
        <p:nvPicPr>
          <p:cNvPr id="16" name="Picture 15"/>
          <p:cNvPicPr>
            <a:picLocks noChangeAspect="1"/>
          </p:cNvPicPr>
          <p:nvPr/>
        </p:nvPicPr>
        <p:blipFill rotWithShape="1">
          <a:blip r:embed="rId9"/>
          <a:srcRect l="6673" t="2941"/>
          <a:stretch/>
        </p:blipFill>
        <p:spPr>
          <a:xfrm>
            <a:off x="7075211" y="1568198"/>
            <a:ext cx="4625048" cy="45867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C3308-B371-9D69-430C-DC5782E1665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88D33E7-D5F9-8D06-6B7E-88E8A44B8D09}"/>
              </a:ext>
            </a:extLst>
          </p:cNvPr>
          <p:cNvSpPr>
            <a:spLocks noGrp="1"/>
          </p:cNvSpPr>
          <p:nvPr>
            <p:ph type="subTitle" idx="1"/>
          </p:nvPr>
        </p:nvSpPr>
        <p:spPr/>
        <p:txBody>
          <a:bodyPr/>
          <a:lstStyle/>
          <a:p>
            <a:endParaRPr lang="en-US"/>
          </a:p>
        </p:txBody>
      </p:sp>
      <p:pic>
        <p:nvPicPr>
          <p:cNvPr id="4" name="Picture 3" descr="Shape, background pattern&#10;&#10;Description automatically generated">
            <a:extLst>
              <a:ext uri="{FF2B5EF4-FFF2-40B4-BE49-F238E27FC236}">
                <a16:creationId xmlns:a16="http://schemas.microsoft.com/office/drawing/2014/main" id="{E42A0D0A-9F8A-61CB-B375-40F4BA9979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7386C16-D1C5-341C-CD9F-12D25E937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403" y="-96260"/>
            <a:ext cx="4496548" cy="1247043"/>
          </a:xfrm>
          <a:prstGeom prst="rect">
            <a:avLst/>
          </a:prstGeom>
          <a:effectLst>
            <a:outerShdw blurRad="50800" dist="38100" dir="2700000" algn="tl" rotWithShape="0">
              <a:prstClr val="black">
                <a:alpha val="40000"/>
              </a:prstClr>
            </a:outerShdw>
          </a:effectLst>
        </p:spPr>
      </p:pic>
      <p:pic>
        <p:nvPicPr>
          <p:cNvPr id="6" name="Picture 5" descr="A picture containing logo&#10;&#10;Description automatically generated">
            <a:extLst>
              <a:ext uri="{FF2B5EF4-FFF2-40B4-BE49-F238E27FC236}">
                <a16:creationId xmlns:a16="http://schemas.microsoft.com/office/drawing/2014/main" id="{EE8CE4F4-8FB2-745C-0CD0-848EAF19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95" y="2404534"/>
            <a:ext cx="1304984" cy="1710489"/>
          </a:xfrm>
          <a:prstGeom prst="rect">
            <a:avLst/>
          </a:prstGeom>
        </p:spPr>
      </p:pic>
      <p:sp>
        <p:nvSpPr>
          <p:cNvPr id="8" name="TextBox 7">
            <a:extLst>
              <a:ext uri="{FF2B5EF4-FFF2-40B4-BE49-F238E27FC236}">
                <a16:creationId xmlns:a16="http://schemas.microsoft.com/office/drawing/2014/main" id="{0C0FABFC-BE3C-414C-C0C7-CB28880E22FA}"/>
              </a:ext>
            </a:extLst>
          </p:cNvPr>
          <p:cNvSpPr txBox="1"/>
          <p:nvPr/>
        </p:nvSpPr>
        <p:spPr>
          <a:xfrm>
            <a:off x="2828984" y="2704535"/>
            <a:ext cx="7512756" cy="872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5067" dirty="0">
                <a:solidFill>
                  <a:prstClr val="white"/>
                </a:solidFill>
                <a:latin typeface="Tahoma" panose="020B0604030504040204" pitchFamily="34" charset="0"/>
              </a:rPr>
              <a:t>Draft Economic Strategy</a:t>
            </a:r>
            <a:endParaRPr kumimoji="0" lang="en-US" sz="5067" b="0" i="0" u="none" strike="noStrike" kern="1200" cap="none" spc="0" normalizeH="0" baseline="0" noProof="0" dirty="0">
              <a:ln>
                <a:noFill/>
              </a:ln>
              <a:solidFill>
                <a:prstClr val="white"/>
              </a:solidFill>
              <a:effectLst/>
              <a:uLnTx/>
              <a:uFillTx/>
              <a:latin typeface="Tahoma" panose="020B0604030504040204" pitchFamily="34" charset="0"/>
              <a:ea typeface="+mn-ea"/>
              <a:cs typeface="+mn-cs"/>
            </a:endParaRPr>
          </a:p>
        </p:txBody>
      </p:sp>
      <p:grpSp>
        <p:nvGrpSpPr>
          <p:cNvPr id="9" name="Group 8">
            <a:extLst>
              <a:ext uri="{FF2B5EF4-FFF2-40B4-BE49-F238E27FC236}">
                <a16:creationId xmlns:a16="http://schemas.microsoft.com/office/drawing/2014/main" id="{4900BE70-3CB6-F283-30A8-2793FF4CBAFA}"/>
              </a:ext>
            </a:extLst>
          </p:cNvPr>
          <p:cNvGrpSpPr/>
          <p:nvPr/>
        </p:nvGrpSpPr>
        <p:grpSpPr>
          <a:xfrm>
            <a:off x="2960965" y="4790480"/>
            <a:ext cx="6761829" cy="553999"/>
            <a:chOff x="2220724" y="3592856"/>
            <a:chExt cx="5071372" cy="415499"/>
          </a:xfrm>
        </p:grpSpPr>
        <p:sp>
          <p:nvSpPr>
            <p:cNvPr id="10" name="TextBox 9">
              <a:extLst>
                <a:ext uri="{FF2B5EF4-FFF2-40B4-BE49-F238E27FC236}">
                  <a16:creationId xmlns:a16="http://schemas.microsoft.com/office/drawing/2014/main" id="{C971F580-79A5-830A-C0DA-D77DB44A6CC7}"/>
                </a:ext>
              </a:extLst>
            </p:cNvPr>
            <p:cNvSpPr txBox="1"/>
            <p:nvPr userDrawn="1"/>
          </p:nvSpPr>
          <p:spPr>
            <a:xfrm>
              <a:off x="2499962" y="3592856"/>
              <a:ext cx="4792134" cy="4154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Building a better future together</a:t>
              </a:r>
            </a:p>
          </p:txBody>
        </p:sp>
        <p:pic>
          <p:nvPicPr>
            <p:cNvPr id="11" name="Picture 10">
              <a:extLst>
                <a:ext uri="{FF2B5EF4-FFF2-40B4-BE49-F238E27FC236}">
                  <a16:creationId xmlns:a16="http://schemas.microsoft.com/office/drawing/2014/main" id="{9F1440C1-B5A0-22D1-0236-D2020C137E41}"/>
                </a:ext>
              </a:extLst>
            </p:cNvPr>
            <p:cNvPicPr>
              <a:picLocks noChangeAspect="1"/>
            </p:cNvPicPr>
            <p:nvPr userDrawn="1"/>
          </p:nvPicPr>
          <p:blipFill>
            <a:blip r:embed="rId5"/>
            <a:stretch>
              <a:fillRect/>
            </a:stretch>
          </p:blipFill>
          <p:spPr>
            <a:xfrm>
              <a:off x="2220724" y="3674799"/>
              <a:ext cx="309725" cy="287601"/>
            </a:xfrm>
            <a:prstGeom prst="rect">
              <a:avLst/>
            </a:prstGeom>
          </p:spPr>
        </p:pic>
      </p:grpSp>
      <p:cxnSp>
        <p:nvCxnSpPr>
          <p:cNvPr id="12" name="Straight Connector 11">
            <a:extLst>
              <a:ext uri="{FF2B5EF4-FFF2-40B4-BE49-F238E27FC236}">
                <a16:creationId xmlns:a16="http://schemas.microsoft.com/office/drawing/2014/main" id="{7BA28618-67A3-E94E-ABAD-84E079438646}"/>
              </a:ext>
            </a:extLst>
          </p:cNvPr>
          <p:cNvCxnSpPr>
            <a:cxnSpLocks/>
          </p:cNvCxnSpPr>
          <p:nvPr/>
        </p:nvCxnSpPr>
        <p:spPr>
          <a:xfrm>
            <a:off x="2891606" y="4334933"/>
            <a:ext cx="687892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25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485262"/>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492318"/>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41701"/>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95742"/>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8370" y="2375916"/>
            <a:ext cx="2959909" cy="2945109"/>
          </a:xfrm>
          <a:prstGeom prst="rect">
            <a:avLst/>
          </a:prstGeom>
        </p:spPr>
      </p:pic>
      <p:sp>
        <p:nvSpPr>
          <p:cNvPr id="10" name="TextBox 10"/>
          <p:cNvSpPr txBox="1"/>
          <p:nvPr/>
        </p:nvSpPr>
        <p:spPr>
          <a:xfrm>
            <a:off x="2261264" y="519592"/>
            <a:ext cx="7669472"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UPDATED FRAMEWORK</a:t>
            </a:r>
          </a:p>
        </p:txBody>
      </p:sp>
      <p:sp>
        <p:nvSpPr>
          <p:cNvPr id="11" name="TextBox 11"/>
          <p:cNvSpPr txBox="1"/>
          <p:nvPr/>
        </p:nvSpPr>
        <p:spPr>
          <a:xfrm>
            <a:off x="880775" y="1446298"/>
            <a:ext cx="5978525" cy="715004"/>
          </a:xfrm>
          <a:prstGeom prst="rect">
            <a:avLst/>
          </a:prstGeom>
        </p:spPr>
        <p:txBody>
          <a:bodyPr lIns="0" tIns="0" rIns="0" bIns="0" rtlCol="0" anchor="t">
            <a:spAutoFit/>
          </a:bodyPr>
          <a:lstStyle/>
          <a:p>
            <a:pPr algn="ctr" defTabSz="609630">
              <a:lnSpc>
                <a:spcPts val="2860"/>
              </a:lnSpc>
              <a:spcBef>
                <a:spcPct val="0"/>
              </a:spcBef>
            </a:pPr>
            <a:r>
              <a:rPr lang="en-US" sz="2200">
                <a:solidFill>
                  <a:srgbClr val="224347"/>
                </a:solidFill>
                <a:latin typeface="Arimo"/>
              </a:rPr>
              <a:t>New risk-based solvency and capital framework </a:t>
            </a:r>
          </a:p>
          <a:p>
            <a:pPr defTabSz="609630">
              <a:lnSpc>
                <a:spcPts val="2860"/>
              </a:lnSpc>
              <a:spcBef>
                <a:spcPct val="0"/>
              </a:spcBef>
            </a:pPr>
            <a:r>
              <a:rPr lang="en-US" sz="2200">
                <a:solidFill>
                  <a:srgbClr val="224347"/>
                </a:solidFill>
                <a:latin typeface="Arimo"/>
              </a:rPr>
              <a:t>in operation</a:t>
            </a:r>
          </a:p>
        </p:txBody>
      </p:sp>
      <p:sp>
        <p:nvSpPr>
          <p:cNvPr id="12" name="TextBox 12"/>
          <p:cNvSpPr txBox="1"/>
          <p:nvPr/>
        </p:nvSpPr>
        <p:spPr>
          <a:xfrm>
            <a:off x="866567" y="2415308"/>
            <a:ext cx="6242844"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Changes to qualifying criteria for Class 12 insurers</a:t>
            </a:r>
          </a:p>
        </p:txBody>
      </p:sp>
      <p:sp>
        <p:nvSpPr>
          <p:cNvPr id="13" name="TextBox 13"/>
          <p:cNvSpPr txBox="1"/>
          <p:nvPr/>
        </p:nvSpPr>
        <p:spPr>
          <a:xfrm>
            <a:off x="866567" y="3364691"/>
            <a:ext cx="4984115"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Most non-life insurers remain ‘lower risk’</a:t>
            </a:r>
          </a:p>
        </p:txBody>
      </p:sp>
      <p:sp>
        <p:nvSpPr>
          <p:cNvPr id="14" name="TextBox 14"/>
          <p:cNvSpPr txBox="1"/>
          <p:nvPr/>
        </p:nvSpPr>
        <p:spPr>
          <a:xfrm>
            <a:off x="865582" y="4457642"/>
            <a:ext cx="5405358" cy="715004"/>
          </a:xfrm>
          <a:prstGeom prst="rect">
            <a:avLst/>
          </a:prstGeom>
        </p:spPr>
        <p:txBody>
          <a:bodyPr lIns="0" tIns="0" rIns="0" bIns="0" rtlCol="0" anchor="t">
            <a:spAutoFit/>
          </a:bodyPr>
          <a:lstStyle/>
          <a:p>
            <a:pPr algn="ctr" defTabSz="609630">
              <a:lnSpc>
                <a:spcPts val="2860"/>
              </a:lnSpc>
              <a:spcBef>
                <a:spcPct val="0"/>
              </a:spcBef>
            </a:pPr>
            <a:r>
              <a:rPr lang="en-US" sz="2200">
                <a:solidFill>
                  <a:srgbClr val="224347"/>
                </a:solidFill>
                <a:latin typeface="Arimo"/>
              </a:rPr>
              <a:t>Changes being made as a result of funding </a:t>
            </a:r>
          </a:p>
          <a:p>
            <a:pPr defTabSz="609630">
              <a:lnSpc>
                <a:spcPts val="2860"/>
              </a:lnSpc>
              <a:spcBef>
                <a:spcPct val="0"/>
              </a:spcBef>
            </a:pPr>
            <a:r>
              <a:rPr lang="en-US" sz="2200">
                <a:solidFill>
                  <a:srgbClr val="224347"/>
                </a:solidFill>
                <a:latin typeface="Arimo"/>
              </a:rPr>
              <a:t>feedback</a:t>
            </a:r>
          </a:p>
        </p:txBody>
      </p:sp>
      <p:sp>
        <p:nvSpPr>
          <p:cNvPr id="15" name="TextBox 15"/>
          <p:cNvSpPr txBox="1"/>
          <p:nvPr/>
        </p:nvSpPr>
        <p:spPr>
          <a:xfrm>
            <a:off x="880775" y="5424224"/>
            <a:ext cx="4969907" cy="343107"/>
          </a:xfrm>
          <a:prstGeom prst="rect">
            <a:avLst/>
          </a:prstGeom>
        </p:spPr>
        <p:txBody>
          <a:bodyPr lIns="0" tIns="0" rIns="0" bIns="0" rtlCol="0" anchor="t">
            <a:spAutoFit/>
          </a:bodyPr>
          <a:lstStyle/>
          <a:p>
            <a:pPr algn="ctr" defTabSz="609630">
              <a:lnSpc>
                <a:spcPts val="2860"/>
              </a:lnSpc>
              <a:spcBef>
                <a:spcPct val="0"/>
              </a:spcBef>
            </a:pPr>
            <a:r>
              <a:rPr lang="en-US" sz="2200">
                <a:solidFill>
                  <a:srgbClr val="224347"/>
                </a:solidFill>
                <a:latin typeface="Arimo"/>
              </a:rPr>
              <a:t>Two-way dialogue vital in months ahead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485262"/>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492318"/>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29001"/>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95742"/>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84617" y="2476871"/>
            <a:ext cx="2767415" cy="2743200"/>
          </a:xfrm>
          <a:prstGeom prst="rect">
            <a:avLst/>
          </a:prstGeom>
        </p:spPr>
      </p:pic>
      <p:sp>
        <p:nvSpPr>
          <p:cNvPr id="10" name="TextBox 10"/>
          <p:cNvSpPr txBox="1"/>
          <p:nvPr/>
        </p:nvSpPr>
        <p:spPr>
          <a:xfrm>
            <a:off x="2809601" y="564042"/>
            <a:ext cx="7669472"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OPERATIONAL RISK</a:t>
            </a:r>
          </a:p>
        </p:txBody>
      </p:sp>
      <p:sp>
        <p:nvSpPr>
          <p:cNvPr id="11" name="TextBox 11"/>
          <p:cNvSpPr txBox="1"/>
          <p:nvPr/>
        </p:nvSpPr>
        <p:spPr>
          <a:xfrm>
            <a:off x="731341" y="1408252"/>
            <a:ext cx="5771059"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Thematic review of cyber risk frameworks</a:t>
            </a:r>
          </a:p>
        </p:txBody>
      </p:sp>
      <p:sp>
        <p:nvSpPr>
          <p:cNvPr id="12" name="TextBox 12"/>
          <p:cNvSpPr txBox="1"/>
          <p:nvPr/>
        </p:nvSpPr>
        <p:spPr>
          <a:xfrm>
            <a:off x="731341" y="2438771"/>
            <a:ext cx="6025059"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Operational resilience will be a focus</a:t>
            </a:r>
          </a:p>
        </p:txBody>
      </p:sp>
      <p:sp>
        <p:nvSpPr>
          <p:cNvPr id="13" name="TextBox 13"/>
          <p:cNvSpPr txBox="1"/>
          <p:nvPr/>
        </p:nvSpPr>
        <p:spPr>
          <a:xfrm>
            <a:off x="731341" y="3390900"/>
            <a:ext cx="6275378" cy="715004"/>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Engagement on Policyholder Compensation Scheme</a:t>
            </a:r>
          </a:p>
        </p:txBody>
      </p:sp>
      <p:sp>
        <p:nvSpPr>
          <p:cNvPr id="14" name="TextBox 14"/>
          <p:cNvSpPr txBox="1"/>
          <p:nvPr/>
        </p:nvSpPr>
        <p:spPr>
          <a:xfrm>
            <a:off x="731342" y="4457642"/>
            <a:ext cx="6275377"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Improving practical aspects of our relationship</a:t>
            </a:r>
          </a:p>
        </p:txBody>
      </p:sp>
      <p:sp>
        <p:nvSpPr>
          <p:cNvPr id="15" name="TextBox 15"/>
          <p:cNvSpPr txBox="1"/>
          <p:nvPr/>
        </p:nvSpPr>
        <p:spPr>
          <a:xfrm>
            <a:off x="731341" y="5424224"/>
            <a:ext cx="6990259"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Collecting better data to inform risk-based approach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43796"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236127"/>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149257"/>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015048"/>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883121"/>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751193"/>
            <a:ext cx="256191" cy="256191"/>
          </a:xfrm>
          <a:prstGeom prst="rect">
            <a:avLst/>
          </a:prstGeom>
        </p:spPr>
      </p:pic>
      <p:sp>
        <p:nvSpPr>
          <p:cNvPr id="10" name="TextBox 10"/>
          <p:cNvSpPr txBox="1"/>
          <p:nvPr/>
        </p:nvSpPr>
        <p:spPr>
          <a:xfrm>
            <a:off x="1401097" y="447439"/>
            <a:ext cx="8835860" cy="974626"/>
          </a:xfrm>
          <a:prstGeom prst="rect">
            <a:avLst/>
          </a:prstGeom>
        </p:spPr>
        <p:txBody>
          <a:bodyPr lIns="0" tIns="0" rIns="0" bIns="0" rtlCol="0" anchor="t">
            <a:spAutoFit/>
          </a:bodyPr>
          <a:lstStyle/>
          <a:p>
            <a:pPr algn="ctr" defTabSz="609630">
              <a:lnSpc>
                <a:spcPts val="3759"/>
              </a:lnSpc>
            </a:pPr>
            <a:r>
              <a:rPr lang="en-US" sz="4042" dirty="0">
                <a:solidFill>
                  <a:srgbClr val="224347"/>
                </a:solidFill>
                <a:latin typeface="Montserrat Extra-Bold"/>
              </a:rPr>
              <a:t>INSURTECH ACCELERATOR PROGRAMME</a:t>
            </a:r>
          </a:p>
        </p:txBody>
      </p:sp>
      <p:sp>
        <p:nvSpPr>
          <p:cNvPr id="11" name="TextBox 11"/>
          <p:cNvSpPr txBox="1"/>
          <p:nvPr/>
        </p:nvSpPr>
        <p:spPr>
          <a:xfrm>
            <a:off x="685800" y="2183130"/>
            <a:ext cx="5461000"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Remaining open to fresh thinking</a:t>
            </a:r>
          </a:p>
        </p:txBody>
      </p:sp>
      <p:sp>
        <p:nvSpPr>
          <p:cNvPr id="12" name="TextBox 12"/>
          <p:cNvSpPr txBox="1"/>
          <p:nvPr/>
        </p:nvSpPr>
        <p:spPr>
          <a:xfrm>
            <a:off x="685800" y="3056890"/>
            <a:ext cx="6225831"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Better outcomes for companies and consumers</a:t>
            </a:r>
          </a:p>
        </p:txBody>
      </p:sp>
      <p:sp>
        <p:nvSpPr>
          <p:cNvPr id="13" name="TextBox 13"/>
          <p:cNvSpPr txBox="1"/>
          <p:nvPr/>
        </p:nvSpPr>
        <p:spPr>
          <a:xfrm>
            <a:off x="685800" y="3938038"/>
            <a:ext cx="6700845"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Seven </a:t>
            </a:r>
            <a:r>
              <a:rPr lang="en-US" sz="2200" dirty="0" err="1">
                <a:solidFill>
                  <a:srgbClr val="224347"/>
                </a:solidFill>
                <a:latin typeface="Arimo"/>
              </a:rPr>
              <a:t>Insurtech</a:t>
            </a:r>
            <a:r>
              <a:rPr lang="en-US" sz="2200" dirty="0">
                <a:solidFill>
                  <a:srgbClr val="224347"/>
                </a:solidFill>
                <a:latin typeface="Arimo"/>
              </a:rPr>
              <a:t> scale-up businesses in </a:t>
            </a:r>
            <a:r>
              <a:rPr lang="en-US" sz="2200" dirty="0" err="1">
                <a:solidFill>
                  <a:srgbClr val="224347"/>
                </a:solidFill>
                <a:latin typeface="Arimo"/>
              </a:rPr>
              <a:t>programme</a:t>
            </a:r>
            <a:endParaRPr lang="en-US" sz="2200" dirty="0">
              <a:solidFill>
                <a:srgbClr val="224347"/>
              </a:solidFill>
              <a:latin typeface="Arimo"/>
            </a:endParaRPr>
          </a:p>
        </p:txBody>
      </p:sp>
      <p:sp>
        <p:nvSpPr>
          <p:cNvPr id="14" name="TextBox 14"/>
          <p:cNvSpPr txBox="1"/>
          <p:nvPr/>
        </p:nvSpPr>
        <p:spPr>
          <a:xfrm>
            <a:off x="708358" y="4814886"/>
            <a:ext cx="6321345" cy="715004"/>
          </a:xfrm>
          <a:prstGeom prst="rect">
            <a:avLst/>
          </a:prstGeom>
        </p:spPr>
        <p:txBody>
          <a:bodyPr lIns="0" tIns="0" rIns="0" bIns="0" rtlCol="0" anchor="t">
            <a:spAutoFit/>
          </a:bodyPr>
          <a:lstStyle/>
          <a:p>
            <a:pPr defTabSz="609630">
              <a:lnSpc>
                <a:spcPts val="2860"/>
              </a:lnSpc>
              <a:spcBef>
                <a:spcPct val="0"/>
              </a:spcBef>
            </a:pPr>
            <a:r>
              <a:rPr lang="en-US" sz="2200" dirty="0">
                <a:solidFill>
                  <a:srgbClr val="224347"/>
                </a:solidFill>
                <a:latin typeface="Arimo"/>
              </a:rPr>
              <a:t>Live pitch event at the Villa Marina in January 2023</a:t>
            </a:r>
          </a:p>
        </p:txBody>
      </p:sp>
      <p:sp>
        <p:nvSpPr>
          <p:cNvPr id="15" name="TextBox 15"/>
          <p:cNvSpPr txBox="1"/>
          <p:nvPr/>
        </p:nvSpPr>
        <p:spPr>
          <a:xfrm>
            <a:off x="685800" y="5691734"/>
            <a:ext cx="6883400"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Showcase solutions to meet needs of Isle of Man PLC</a:t>
            </a:r>
          </a:p>
        </p:txBody>
      </p:sp>
      <p:pic>
        <p:nvPicPr>
          <p:cNvPr id="16" name="Picture 15"/>
          <p:cNvPicPr>
            <a:picLocks noChangeAspect="1"/>
          </p:cNvPicPr>
          <p:nvPr/>
        </p:nvPicPr>
        <p:blipFill rotWithShape="1">
          <a:blip r:embed="rId7"/>
          <a:srcRect l="8103" r="4836"/>
          <a:stretch/>
        </p:blipFill>
        <p:spPr>
          <a:xfrm>
            <a:off x="7401587" y="1550520"/>
            <a:ext cx="4572000" cy="45959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613357"/>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492318"/>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11675"/>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18731"/>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sp>
        <p:nvSpPr>
          <p:cNvPr id="10" name="TextBox 10"/>
          <p:cNvSpPr txBox="1"/>
          <p:nvPr/>
        </p:nvSpPr>
        <p:spPr>
          <a:xfrm>
            <a:off x="500554" y="537430"/>
            <a:ext cx="10468474" cy="512961"/>
          </a:xfrm>
          <a:prstGeom prst="rect">
            <a:avLst/>
          </a:prstGeom>
        </p:spPr>
        <p:txBody>
          <a:bodyPr lIns="0" tIns="0" rIns="0" bIns="0" rtlCol="0" anchor="t">
            <a:spAutoFit/>
          </a:bodyPr>
          <a:lstStyle/>
          <a:p>
            <a:pPr algn="ctr" defTabSz="609630">
              <a:lnSpc>
                <a:spcPts val="4007"/>
              </a:lnSpc>
            </a:pPr>
            <a:r>
              <a:rPr lang="en-US" sz="4308">
                <a:solidFill>
                  <a:srgbClr val="224347"/>
                </a:solidFill>
                <a:latin typeface="Montserrat Extra-Bold"/>
              </a:rPr>
              <a:t>CHANGES AT THE AUTHORITY</a:t>
            </a:r>
          </a:p>
        </p:txBody>
      </p:sp>
      <p:sp>
        <p:nvSpPr>
          <p:cNvPr id="11" name="TextBox 11"/>
          <p:cNvSpPr txBox="1"/>
          <p:nvPr/>
        </p:nvSpPr>
        <p:spPr>
          <a:xfrm>
            <a:off x="761136" y="1558976"/>
            <a:ext cx="426610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Driving transformational change</a:t>
            </a:r>
          </a:p>
        </p:txBody>
      </p:sp>
      <p:sp>
        <p:nvSpPr>
          <p:cNvPr id="12" name="TextBox 12"/>
          <p:cNvSpPr txBox="1"/>
          <p:nvPr/>
        </p:nvSpPr>
        <p:spPr>
          <a:xfrm>
            <a:off x="743207" y="2428494"/>
            <a:ext cx="599330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Clear focus on data management and analytics</a:t>
            </a:r>
          </a:p>
        </p:txBody>
      </p:sp>
      <p:sp>
        <p:nvSpPr>
          <p:cNvPr id="13" name="TextBox 13"/>
          <p:cNvSpPr txBox="1"/>
          <p:nvPr/>
        </p:nvSpPr>
        <p:spPr>
          <a:xfrm>
            <a:off x="715115" y="3376781"/>
            <a:ext cx="3960495" cy="343107"/>
          </a:xfrm>
          <a:prstGeom prst="rect">
            <a:avLst/>
          </a:prstGeom>
        </p:spPr>
        <p:txBody>
          <a:bodyPr lIns="0" tIns="0" rIns="0" bIns="0" rtlCol="0" anchor="t">
            <a:spAutoFit/>
          </a:bodyPr>
          <a:lstStyle/>
          <a:p>
            <a:pPr algn="ctr" defTabSz="609630">
              <a:lnSpc>
                <a:spcPts val="2860"/>
              </a:lnSpc>
              <a:spcBef>
                <a:spcPct val="0"/>
              </a:spcBef>
            </a:pPr>
            <a:r>
              <a:rPr lang="en-US" sz="2200" dirty="0">
                <a:solidFill>
                  <a:srgbClr val="224347"/>
                </a:solidFill>
                <a:latin typeface="Arimo"/>
              </a:rPr>
              <a:t>Transition to new funding model</a:t>
            </a:r>
          </a:p>
        </p:txBody>
      </p:sp>
      <p:sp>
        <p:nvSpPr>
          <p:cNvPr id="14" name="TextBox 14"/>
          <p:cNvSpPr txBox="1"/>
          <p:nvPr/>
        </p:nvSpPr>
        <p:spPr>
          <a:xfrm>
            <a:off x="743207" y="4363016"/>
            <a:ext cx="6044102"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Phased introduction to allow firms time to plan</a:t>
            </a:r>
          </a:p>
        </p:txBody>
      </p:sp>
      <p:sp>
        <p:nvSpPr>
          <p:cNvPr id="15" name="TextBox 15"/>
          <p:cNvSpPr txBox="1"/>
          <p:nvPr/>
        </p:nvSpPr>
        <p:spPr>
          <a:xfrm>
            <a:off x="715114" y="5443274"/>
            <a:ext cx="4675505" cy="343107"/>
          </a:xfrm>
          <a:prstGeom prst="rect">
            <a:avLst/>
          </a:prstGeom>
        </p:spPr>
        <p:txBody>
          <a:bodyPr lIns="0" tIns="0" rIns="0" bIns="0" rtlCol="0" anchor="t">
            <a:spAutoFit/>
          </a:bodyPr>
          <a:lstStyle/>
          <a:p>
            <a:pPr algn="ctr" defTabSz="609630">
              <a:lnSpc>
                <a:spcPts val="2860"/>
              </a:lnSpc>
              <a:spcBef>
                <a:spcPct val="0"/>
              </a:spcBef>
            </a:pPr>
            <a:r>
              <a:rPr lang="en-US" sz="2200" dirty="0">
                <a:solidFill>
                  <a:srgbClr val="224347"/>
                </a:solidFill>
                <a:latin typeface="Arimo"/>
              </a:rPr>
              <a:t>Your input helps to shape our thinking</a:t>
            </a:r>
          </a:p>
        </p:txBody>
      </p:sp>
      <p:pic>
        <p:nvPicPr>
          <p:cNvPr id="16" name="Picture 15"/>
          <p:cNvPicPr>
            <a:picLocks noChangeAspect="1"/>
          </p:cNvPicPr>
          <p:nvPr/>
        </p:nvPicPr>
        <p:blipFill>
          <a:blip r:embed="rId7"/>
          <a:stretch>
            <a:fillRect/>
          </a:stretch>
        </p:blipFill>
        <p:spPr>
          <a:xfrm>
            <a:off x="7091482" y="1595028"/>
            <a:ext cx="4720507" cy="462571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741453"/>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543350"/>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29001"/>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95742"/>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sp>
        <p:nvSpPr>
          <p:cNvPr id="10" name="TextBox 10"/>
          <p:cNvSpPr txBox="1"/>
          <p:nvPr/>
        </p:nvSpPr>
        <p:spPr>
          <a:xfrm>
            <a:off x="953494" y="601330"/>
            <a:ext cx="10285013" cy="538609"/>
          </a:xfrm>
          <a:prstGeom prst="rect">
            <a:avLst/>
          </a:prstGeom>
        </p:spPr>
        <p:txBody>
          <a:bodyPr lIns="0" tIns="0" rIns="0" bIns="0" rtlCol="0" anchor="t">
            <a:spAutoFit/>
          </a:bodyPr>
          <a:lstStyle/>
          <a:p>
            <a:pPr defTabSz="609630">
              <a:lnSpc>
                <a:spcPts val="4193"/>
              </a:lnSpc>
            </a:pPr>
            <a:r>
              <a:rPr lang="en-US" sz="4508">
                <a:solidFill>
                  <a:srgbClr val="224347"/>
                </a:solidFill>
                <a:latin typeface="Montserrat Extra-Bold"/>
              </a:rPr>
              <a:t>A MORE PROACTIVE APPROACH</a:t>
            </a:r>
          </a:p>
        </p:txBody>
      </p:sp>
      <p:sp>
        <p:nvSpPr>
          <p:cNvPr id="11" name="TextBox 11"/>
          <p:cNvSpPr txBox="1"/>
          <p:nvPr/>
        </p:nvSpPr>
        <p:spPr>
          <a:xfrm>
            <a:off x="770588" y="1689557"/>
            <a:ext cx="6087413"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Thematic review of Politically Exposed Persons</a:t>
            </a:r>
          </a:p>
        </p:txBody>
      </p:sp>
      <p:sp>
        <p:nvSpPr>
          <p:cNvPr id="12" name="TextBox 12"/>
          <p:cNvSpPr txBox="1"/>
          <p:nvPr/>
        </p:nvSpPr>
        <p:spPr>
          <a:xfrm>
            <a:off x="770587" y="2540228"/>
            <a:ext cx="6338823"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Help to identify best practice and any weaknesses</a:t>
            </a:r>
          </a:p>
        </p:txBody>
      </p:sp>
      <p:sp>
        <p:nvSpPr>
          <p:cNvPr id="13" name="TextBox 13"/>
          <p:cNvSpPr txBox="1"/>
          <p:nvPr/>
        </p:nvSpPr>
        <p:spPr>
          <a:xfrm>
            <a:off x="752658" y="3372434"/>
            <a:ext cx="5233908" cy="715004"/>
          </a:xfrm>
          <a:prstGeom prst="rect">
            <a:avLst/>
          </a:prstGeom>
        </p:spPr>
        <p:txBody>
          <a:bodyPr lIns="0" tIns="0" rIns="0" bIns="0" rtlCol="0" anchor="t">
            <a:spAutoFit/>
          </a:bodyPr>
          <a:lstStyle/>
          <a:p>
            <a:pPr defTabSz="609630">
              <a:lnSpc>
                <a:spcPts val="2860"/>
              </a:lnSpc>
              <a:spcBef>
                <a:spcPct val="0"/>
              </a:spcBef>
            </a:pPr>
            <a:r>
              <a:rPr lang="en-US" sz="2200" dirty="0">
                <a:solidFill>
                  <a:srgbClr val="224347"/>
                </a:solidFill>
                <a:latin typeface="Arimo"/>
              </a:rPr>
              <a:t>Stepping up preparations for MONEYVAL </a:t>
            </a:r>
          </a:p>
          <a:p>
            <a:pPr defTabSz="609630">
              <a:lnSpc>
                <a:spcPts val="2860"/>
              </a:lnSpc>
              <a:spcBef>
                <a:spcPct val="0"/>
              </a:spcBef>
            </a:pPr>
            <a:r>
              <a:rPr lang="en-US" sz="2200" dirty="0">
                <a:solidFill>
                  <a:srgbClr val="224347"/>
                </a:solidFill>
                <a:latin typeface="Arimo"/>
              </a:rPr>
              <a:t>evaluation</a:t>
            </a:r>
          </a:p>
        </p:txBody>
      </p:sp>
      <p:sp>
        <p:nvSpPr>
          <p:cNvPr id="14" name="TextBox 14"/>
          <p:cNvSpPr txBox="1"/>
          <p:nvPr/>
        </p:nvSpPr>
        <p:spPr>
          <a:xfrm>
            <a:off x="770587" y="4457642"/>
            <a:ext cx="3711655" cy="343107"/>
          </a:xfrm>
          <a:prstGeom prst="rect">
            <a:avLst/>
          </a:prstGeom>
        </p:spPr>
        <p:txBody>
          <a:bodyPr lIns="0" tIns="0" rIns="0" bIns="0" rtlCol="0" anchor="t">
            <a:spAutoFit/>
          </a:bodyPr>
          <a:lstStyle/>
          <a:p>
            <a:pPr defTabSz="609630">
              <a:lnSpc>
                <a:spcPts val="2860"/>
              </a:lnSpc>
              <a:spcBef>
                <a:spcPct val="0"/>
              </a:spcBef>
            </a:pPr>
            <a:r>
              <a:rPr lang="en-US" sz="2200" dirty="0">
                <a:solidFill>
                  <a:srgbClr val="224347"/>
                </a:solidFill>
                <a:latin typeface="Arimo"/>
              </a:rPr>
              <a:t>Focus will be on effectiveness</a:t>
            </a:r>
          </a:p>
        </p:txBody>
      </p:sp>
      <p:sp>
        <p:nvSpPr>
          <p:cNvPr id="15" name="TextBox 15"/>
          <p:cNvSpPr txBox="1"/>
          <p:nvPr/>
        </p:nvSpPr>
        <p:spPr>
          <a:xfrm>
            <a:off x="752658" y="5459346"/>
            <a:ext cx="4782820"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Outcome crucial for Island’s well-being</a:t>
            </a:r>
          </a:p>
        </p:txBody>
      </p:sp>
      <p:pic>
        <p:nvPicPr>
          <p:cNvPr id="18" name="Picture 17"/>
          <p:cNvPicPr>
            <a:picLocks noChangeAspect="1"/>
          </p:cNvPicPr>
          <p:nvPr/>
        </p:nvPicPr>
        <p:blipFill>
          <a:blip r:embed="rId7"/>
          <a:stretch>
            <a:fillRect/>
          </a:stretch>
        </p:blipFill>
        <p:spPr>
          <a:xfrm>
            <a:off x="6999938" y="1498600"/>
            <a:ext cx="4955241" cy="466714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485262"/>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492318"/>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29001"/>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95742"/>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60198" y="2492317"/>
            <a:ext cx="2016252" cy="2743200"/>
          </a:xfrm>
          <a:prstGeom prst="rect">
            <a:avLst/>
          </a:prstGeom>
        </p:spPr>
      </p:pic>
      <p:sp>
        <p:nvSpPr>
          <p:cNvPr id="10" name="TextBox 10"/>
          <p:cNvSpPr txBox="1"/>
          <p:nvPr/>
        </p:nvSpPr>
        <p:spPr>
          <a:xfrm>
            <a:off x="953494" y="601330"/>
            <a:ext cx="10285013" cy="538609"/>
          </a:xfrm>
          <a:prstGeom prst="rect">
            <a:avLst/>
          </a:prstGeom>
        </p:spPr>
        <p:txBody>
          <a:bodyPr lIns="0" tIns="0" rIns="0" bIns="0" rtlCol="0" anchor="t">
            <a:spAutoFit/>
          </a:bodyPr>
          <a:lstStyle/>
          <a:p>
            <a:pPr algn="ctr" defTabSz="609630">
              <a:lnSpc>
                <a:spcPts val="4193"/>
              </a:lnSpc>
            </a:pPr>
            <a:r>
              <a:rPr lang="en-US" sz="4508">
                <a:solidFill>
                  <a:srgbClr val="224347"/>
                </a:solidFill>
                <a:latin typeface="Montserrat Extra-Bold"/>
              </a:rPr>
              <a:t>ENFORCEMENT TOOLKIT</a:t>
            </a:r>
          </a:p>
        </p:txBody>
      </p:sp>
      <p:sp>
        <p:nvSpPr>
          <p:cNvPr id="11" name="TextBox 11"/>
          <p:cNvSpPr txBox="1"/>
          <p:nvPr/>
        </p:nvSpPr>
        <p:spPr>
          <a:xfrm>
            <a:off x="741313" y="1447162"/>
            <a:ext cx="5913487"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Enforcement powers help us to fulfil objectives</a:t>
            </a:r>
          </a:p>
        </p:txBody>
      </p:sp>
      <p:sp>
        <p:nvSpPr>
          <p:cNvPr id="12" name="TextBox 12"/>
          <p:cNvSpPr txBox="1"/>
          <p:nvPr/>
        </p:nvSpPr>
        <p:spPr>
          <a:xfrm>
            <a:off x="741313" y="2438771"/>
            <a:ext cx="3983087"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Wide range of remediation tools</a:t>
            </a:r>
          </a:p>
        </p:txBody>
      </p:sp>
      <p:sp>
        <p:nvSpPr>
          <p:cNvPr id="13" name="TextBox 13"/>
          <p:cNvSpPr txBox="1"/>
          <p:nvPr/>
        </p:nvSpPr>
        <p:spPr>
          <a:xfrm>
            <a:off x="700585" y="3390900"/>
            <a:ext cx="6296163" cy="715004"/>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 Will take action where proportionate and appropriate</a:t>
            </a:r>
          </a:p>
        </p:txBody>
      </p:sp>
      <p:sp>
        <p:nvSpPr>
          <p:cNvPr id="14" name="TextBox 14"/>
          <p:cNvSpPr txBox="1"/>
          <p:nvPr/>
        </p:nvSpPr>
        <p:spPr>
          <a:xfrm>
            <a:off x="741313" y="4479120"/>
            <a:ext cx="6472287" cy="343107"/>
          </a:xfrm>
          <a:prstGeom prst="rect">
            <a:avLst/>
          </a:prstGeom>
        </p:spPr>
        <p:txBody>
          <a:bodyPr wrap="square" lIns="0" tIns="0" rIns="0" bIns="0" rtlCol="0" anchor="t">
            <a:spAutoFit/>
          </a:bodyPr>
          <a:lstStyle/>
          <a:p>
            <a:pPr defTabSz="609630">
              <a:lnSpc>
                <a:spcPts val="2860"/>
              </a:lnSpc>
              <a:spcBef>
                <a:spcPct val="0"/>
              </a:spcBef>
            </a:pPr>
            <a:r>
              <a:rPr lang="en-US" sz="2200">
                <a:solidFill>
                  <a:srgbClr val="224347"/>
                </a:solidFill>
                <a:latin typeface="Arimo"/>
              </a:rPr>
              <a:t>Civil penalties of £472,000 levied in past 12 months</a:t>
            </a:r>
          </a:p>
        </p:txBody>
      </p:sp>
      <p:sp>
        <p:nvSpPr>
          <p:cNvPr id="15" name="TextBox 15"/>
          <p:cNvSpPr txBox="1"/>
          <p:nvPr/>
        </p:nvSpPr>
        <p:spPr>
          <a:xfrm>
            <a:off x="741313" y="5463134"/>
            <a:ext cx="5151487" cy="343107"/>
          </a:xfrm>
          <a:prstGeom prst="rect">
            <a:avLst/>
          </a:prstGeom>
        </p:spPr>
        <p:txBody>
          <a:bodyPr wrap="square" lIns="0" tIns="0" rIns="0" bIns="0" rtlCol="0" anchor="t">
            <a:spAutoFit/>
          </a:bodyPr>
          <a:lstStyle/>
          <a:p>
            <a:pPr defTabSz="609630">
              <a:lnSpc>
                <a:spcPts val="2860"/>
              </a:lnSpc>
              <a:spcBef>
                <a:spcPct val="0"/>
              </a:spcBef>
            </a:pPr>
            <a:r>
              <a:rPr lang="en-US" sz="2200" dirty="0">
                <a:solidFill>
                  <a:srgbClr val="224347"/>
                </a:solidFill>
                <a:latin typeface="Arimo"/>
              </a:rPr>
              <a:t>Mitigating risks requires top-down culture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09411" y="1689557"/>
            <a:ext cx="4317827" cy="4317827"/>
          </a:xfrm>
          <a:prstGeom prst="rect">
            <a:avLst/>
          </a:prstGeom>
        </p:spPr>
      </p:pic>
      <p:pic>
        <p:nvPicPr>
          <p:cNvPr id="3" name="Picture 3"/>
          <p:cNvPicPr>
            <a:picLocks noChangeAspect="1"/>
          </p:cNvPicPr>
          <p:nvPr/>
        </p:nvPicPr>
        <p:blipFill>
          <a:blip r:embed="rId4"/>
          <a:srcRect l="30056" r="28689" b="39077"/>
          <a:stretch>
            <a:fillRect/>
          </a:stretch>
        </p:blipFill>
        <p:spPr>
          <a:xfrm>
            <a:off x="11097124" y="411546"/>
            <a:ext cx="818152" cy="74004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1485262"/>
            <a:ext cx="256191" cy="25619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2492318"/>
            <a:ext cx="256191" cy="25619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3429001"/>
            <a:ext cx="256191" cy="25619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4495742"/>
            <a:ext cx="256191" cy="25619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59" y="5501234"/>
            <a:ext cx="256191" cy="25619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96724" y="2405380"/>
            <a:ext cx="2743200" cy="2743200"/>
          </a:xfrm>
          <a:prstGeom prst="rect">
            <a:avLst/>
          </a:prstGeom>
        </p:spPr>
      </p:pic>
      <p:sp>
        <p:nvSpPr>
          <p:cNvPr id="10" name="TextBox 10"/>
          <p:cNvSpPr txBox="1"/>
          <p:nvPr/>
        </p:nvSpPr>
        <p:spPr>
          <a:xfrm>
            <a:off x="953494" y="601330"/>
            <a:ext cx="10285013" cy="538609"/>
          </a:xfrm>
          <a:prstGeom prst="rect">
            <a:avLst/>
          </a:prstGeom>
        </p:spPr>
        <p:txBody>
          <a:bodyPr lIns="0" tIns="0" rIns="0" bIns="0" rtlCol="0" anchor="t">
            <a:spAutoFit/>
          </a:bodyPr>
          <a:lstStyle/>
          <a:p>
            <a:pPr algn="ctr" defTabSz="609630">
              <a:lnSpc>
                <a:spcPts val="4193"/>
              </a:lnSpc>
            </a:pPr>
            <a:r>
              <a:rPr lang="en-US" sz="4508">
                <a:solidFill>
                  <a:srgbClr val="224347"/>
                </a:solidFill>
                <a:latin typeface="Montserrat Extra-Bold"/>
              </a:rPr>
              <a:t>ESG</a:t>
            </a:r>
          </a:p>
        </p:txBody>
      </p:sp>
      <p:sp>
        <p:nvSpPr>
          <p:cNvPr id="11" name="TextBox 11"/>
          <p:cNvSpPr txBox="1"/>
          <p:nvPr/>
        </p:nvSpPr>
        <p:spPr>
          <a:xfrm>
            <a:off x="819179" y="1447162"/>
            <a:ext cx="6290231" cy="343107"/>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Tackling the challenges associated climate change</a:t>
            </a:r>
          </a:p>
        </p:txBody>
      </p:sp>
      <p:sp>
        <p:nvSpPr>
          <p:cNvPr id="12" name="TextBox 12"/>
          <p:cNvSpPr txBox="1"/>
          <p:nvPr/>
        </p:nvSpPr>
        <p:spPr>
          <a:xfrm>
            <a:off x="819180" y="2438771"/>
            <a:ext cx="6670977"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Achieving positive change through market-led solutions</a:t>
            </a:r>
          </a:p>
        </p:txBody>
      </p:sp>
      <p:sp>
        <p:nvSpPr>
          <p:cNvPr id="13" name="TextBox 13"/>
          <p:cNvSpPr txBox="1"/>
          <p:nvPr/>
        </p:nvSpPr>
        <p:spPr>
          <a:xfrm>
            <a:off x="819180" y="3390900"/>
            <a:ext cx="5733211"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Consumers thinking about outcomes of their investments</a:t>
            </a:r>
          </a:p>
        </p:txBody>
      </p:sp>
      <p:sp>
        <p:nvSpPr>
          <p:cNvPr id="14" name="TextBox 14"/>
          <p:cNvSpPr txBox="1"/>
          <p:nvPr/>
        </p:nvSpPr>
        <p:spPr>
          <a:xfrm>
            <a:off x="819180" y="4418732"/>
            <a:ext cx="4861322"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Stepping up our engagement with firms</a:t>
            </a:r>
          </a:p>
        </p:txBody>
      </p:sp>
      <p:sp>
        <p:nvSpPr>
          <p:cNvPr id="15" name="TextBox 15"/>
          <p:cNvSpPr txBox="1"/>
          <p:nvPr/>
        </p:nvSpPr>
        <p:spPr>
          <a:xfrm>
            <a:off x="819179" y="5424224"/>
            <a:ext cx="5745480" cy="715004"/>
          </a:xfrm>
          <a:prstGeom prst="rect">
            <a:avLst/>
          </a:prstGeom>
        </p:spPr>
        <p:txBody>
          <a:bodyPr lIns="0" tIns="0" rIns="0" bIns="0" rtlCol="0" anchor="t">
            <a:spAutoFit/>
          </a:bodyPr>
          <a:lstStyle/>
          <a:p>
            <a:pPr defTabSz="609630">
              <a:lnSpc>
                <a:spcPts val="2860"/>
              </a:lnSpc>
              <a:spcBef>
                <a:spcPct val="0"/>
              </a:spcBef>
            </a:pPr>
            <a:r>
              <a:rPr lang="en-US" sz="2200">
                <a:solidFill>
                  <a:srgbClr val="224347"/>
                </a:solidFill>
                <a:latin typeface="Arimo"/>
              </a:rPr>
              <a:t>ESG risks integrated into our supervisory work</a:t>
            </a:r>
          </a:p>
        </p:txBody>
      </p:sp>
      <p:pic>
        <p:nvPicPr>
          <p:cNvPr id="16" name="Picture 15"/>
          <p:cNvPicPr>
            <a:picLocks noChangeAspect="1"/>
          </p:cNvPicPr>
          <p:nvPr/>
        </p:nvPicPr>
        <p:blipFill rotWithShape="1">
          <a:blip r:embed="rId9">
            <a:extLst>
              <a:ext uri="{BEBA8EAE-BF5A-486C-A8C5-ECC9F3942E4B}">
                <a14:imgProps xmlns:a14="http://schemas.microsoft.com/office/drawing/2010/main">
                  <a14:imgLayer r:embed="rId10">
                    <a14:imgEffect>
                      <a14:backgroundRemoval t="5372" b="99174" l="2697" r="91715">
                        <a14:foregroundMark x1="42775" y1="5372" x2="42004" y2="99380"/>
                        <a14:foregroundMark x1="59152" y1="20041" x2="55491" y2="83058"/>
                        <a14:foregroundMark x1="88825" y1="46074" x2="91715" y2="49587"/>
                        <a14:foregroundMark x1="61272" y1="19421" x2="78227" y2="73347"/>
                        <a14:foregroundMark x1="66474" y1="20661" x2="79576" y2="68388"/>
                        <a14:foregroundMark x1="63584" y1="26033" x2="26397" y2="55579"/>
                        <a14:foregroundMark x1="46243" y1="25413" x2="66667" y2="66529"/>
                        <a14:foregroundMark x1="63198" y1="30579" x2="54143" y2="88843"/>
                        <a14:foregroundMark x1="17726" y1="28512" x2="23892" y2="91322"/>
                        <a14:foregroundMark x1="31985" y1="38843" x2="46628" y2="86570"/>
                        <a14:foregroundMark x1="22929" y1="36364" x2="34682" y2="79959"/>
                        <a14:foregroundMark x1="33719" y1="33471" x2="72832" y2="79959"/>
                        <a14:foregroundMark x1="28131" y1="36364" x2="38921" y2="83471"/>
                        <a14:foregroundMark x1="22351" y1="78099" x2="67823" y2="46281"/>
                        <a14:foregroundMark x1="60116" y1="76446" x2="48170" y2="21488"/>
                        <a14:foregroundMark x1="54528" y1="87397" x2="48362" y2="21488"/>
                        <a14:foregroundMark x1="18882" y1="71488" x2="58189" y2="37810"/>
                        <a14:foregroundMark x1="81118" y1="67355" x2="12717" y2="52686"/>
                        <a14:foregroundMark x1="42004" y1="56818" x2="70135" y2="48760"/>
                        <a14:foregroundMark x1="53757" y1="19421" x2="44701" y2="42355"/>
                      </a14:backgroundRemoval>
                    </a14:imgEffect>
                  </a14:imgLayer>
                </a14:imgProps>
              </a:ext>
            </a:extLst>
          </a:blip>
          <a:srcRect l="2216" t="3719"/>
          <a:stretch/>
        </p:blipFill>
        <p:spPr>
          <a:xfrm>
            <a:off x="7109410" y="1648816"/>
            <a:ext cx="4791092" cy="439930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056" r="28689" b="39077"/>
          <a:stretch>
            <a:fillRect/>
          </a:stretch>
        </p:blipFill>
        <p:spPr>
          <a:xfrm>
            <a:off x="10956939" y="409611"/>
            <a:ext cx="818152" cy="74004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4828" y="1709856"/>
            <a:ext cx="4462344" cy="44623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48252" y="2950319"/>
            <a:ext cx="3295498" cy="1981418"/>
          </a:xfrm>
          <a:prstGeom prst="rect">
            <a:avLst/>
          </a:prstGeom>
        </p:spPr>
      </p:pic>
      <p:sp>
        <p:nvSpPr>
          <p:cNvPr id="5" name="TextBox 5"/>
          <p:cNvSpPr txBox="1"/>
          <p:nvPr/>
        </p:nvSpPr>
        <p:spPr>
          <a:xfrm>
            <a:off x="2964628" y="800101"/>
            <a:ext cx="6262744" cy="525785"/>
          </a:xfrm>
          <a:prstGeom prst="rect">
            <a:avLst/>
          </a:prstGeom>
        </p:spPr>
        <p:txBody>
          <a:bodyPr lIns="0" tIns="0" rIns="0" bIns="0" rtlCol="0" anchor="t">
            <a:spAutoFit/>
          </a:bodyPr>
          <a:lstStyle/>
          <a:p>
            <a:pPr algn="ctr" defTabSz="609630">
              <a:lnSpc>
                <a:spcPts val="4126"/>
              </a:lnSpc>
            </a:pPr>
            <a:r>
              <a:rPr lang="en-US" sz="4436">
                <a:solidFill>
                  <a:srgbClr val="224347"/>
                </a:solidFill>
                <a:latin typeface="Montserrat Extra-Bold"/>
              </a:rPr>
              <a:t>ANY QUESTIONS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nvGraphicFramePr>
        <p:xfrm>
          <a:off x="1387475" y="2895601"/>
          <a:ext cx="9594850" cy="4481513"/>
        </p:xfrm>
        <a:graphic>
          <a:graphicData uri="http://schemas.openxmlformats.org/presentationml/2006/ole">
            <mc:AlternateContent xmlns:mc="http://schemas.openxmlformats.org/markup-compatibility/2006">
              <mc:Choice xmlns:v="urn:schemas-microsoft-com:vml" Requires="v">
                <p:oleObj name="Visio" r:id="rId3" imgW="9596438" imgH="4483100" progId="">
                  <p:embed/>
                </p:oleObj>
              </mc:Choice>
              <mc:Fallback>
                <p:oleObj name="Visio" r:id="rId3" imgW="9596438" imgH="4483100" progId="">
                  <p:embed/>
                  <p:pic>
                    <p:nvPicPr>
                      <p:cNvPr id="205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2895601"/>
                        <a:ext cx="9594850"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205039"/>
            <a:ext cx="46799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950" y="2205039"/>
            <a:ext cx="46799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
            <a:ext cx="46799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6950" y="1"/>
            <a:ext cx="46799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48300" y="549275"/>
            <a:ext cx="1049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ChangeArrowheads="1"/>
          </p:cNvSpPr>
          <p:nvPr/>
        </p:nvSpPr>
        <p:spPr bwMode="auto">
          <a:xfrm>
            <a:off x="2133600" y="3733801"/>
            <a:ext cx="7773988" cy="2087563"/>
          </a:xfrm>
          <a:prstGeom prst="rect">
            <a:avLst/>
          </a:prstGeom>
          <a:noFill/>
          <a:ln w="9525">
            <a:noFill/>
            <a:miter lim="800000"/>
            <a:headEnd/>
            <a:tailEnd/>
          </a:ln>
        </p:spPr>
        <p:txBody>
          <a:bodyPr lIns="92075" tIns="46038" rIns="92075" bIns="46038" anchor="ctr"/>
          <a:lstStyle/>
          <a:p>
            <a:pPr algn="ctr" defTabSz="914400" fontAlgn="base">
              <a:spcBef>
                <a:spcPct val="0"/>
              </a:spcBef>
              <a:spcAft>
                <a:spcPct val="0"/>
              </a:spcAft>
              <a:defRPr/>
            </a:pPr>
            <a:r>
              <a:rPr lang="en-GB" sz="5400" b="1" dirty="0">
                <a:solidFill>
                  <a:prstClr val="white"/>
                </a:solidFill>
                <a:latin typeface="Tahoma"/>
                <a:cs typeface="Arial" charset="0"/>
              </a:rPr>
              <a:t>National Insurance</a:t>
            </a:r>
          </a:p>
          <a:p>
            <a:pPr algn="ctr" defTabSz="914400" fontAlgn="base">
              <a:spcBef>
                <a:spcPct val="0"/>
              </a:spcBef>
              <a:spcAft>
                <a:spcPct val="0"/>
              </a:spcAft>
              <a:defRPr/>
            </a:pPr>
            <a:r>
              <a:rPr lang="en-GB" sz="3200" b="1" dirty="0">
                <a:solidFill>
                  <a:prstClr val="white"/>
                </a:solidFill>
                <a:latin typeface="Tahoma"/>
                <a:cs typeface="Arial" charset="0"/>
              </a:rPr>
              <a:t>Audrey Christian</a:t>
            </a:r>
          </a:p>
        </p:txBody>
      </p:sp>
      <p:sp>
        <p:nvSpPr>
          <p:cNvPr id="2057" name="Rectangle 9"/>
          <p:cNvSpPr>
            <a:spLocks noChangeArrowheads="1"/>
          </p:cNvSpPr>
          <p:nvPr/>
        </p:nvSpPr>
        <p:spPr bwMode="auto">
          <a:xfrm>
            <a:off x="5791201" y="6324600"/>
            <a:ext cx="4583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rgbClr val="FF0000"/>
              </a:buClr>
              <a:buFont typeface="Wingdings" pitchFamily="2" charset="2"/>
              <a:buChar char="q"/>
              <a:defRPr sz="28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914400" eaLnBrk="1" fontAlgn="base" hangingPunct="1">
              <a:spcAft>
                <a:spcPct val="0"/>
              </a:spcAft>
              <a:buClrTx/>
              <a:buNone/>
            </a:pPr>
            <a:r>
              <a:rPr lang="en-US" altLang="en-US" sz="1800" b="1" dirty="0">
                <a:solidFill>
                  <a:prstClr val="white"/>
                </a:solidFill>
                <a:latin typeface="Tahoma" pitchFamily="34" charset="0"/>
                <a:cs typeface="Arial" charset="0"/>
              </a:rPr>
              <a:t>October 2022</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GB" altLang="en-US" sz="3600" dirty="0"/>
              <a:t>Agenda</a:t>
            </a:r>
            <a:endParaRPr lang="en-US" altLang="en-US" sz="3600" dirty="0"/>
          </a:p>
        </p:txBody>
      </p:sp>
      <p:sp>
        <p:nvSpPr>
          <p:cNvPr id="3075" name="Rectangle 3"/>
          <p:cNvSpPr>
            <a:spLocks noGrp="1" noChangeArrowheads="1"/>
          </p:cNvSpPr>
          <p:nvPr>
            <p:ph type="body" idx="1"/>
          </p:nvPr>
        </p:nvSpPr>
        <p:spPr/>
        <p:txBody>
          <a:bodyPr/>
          <a:lstStyle/>
          <a:p>
            <a:pPr eaLnBrk="1" hangingPunct="1"/>
            <a:r>
              <a:rPr lang="en-GB" altLang="en-US" sz="3200" dirty="0">
                <a:latin typeface="Arial" panose="020B0604020202020204" pitchFamily="34" charset="0"/>
                <a:cs typeface="Arial" panose="020B0604020202020204" pitchFamily="34" charset="0"/>
              </a:rPr>
              <a:t>The current system and how it works</a:t>
            </a:r>
          </a:p>
          <a:p>
            <a:pPr eaLnBrk="1" hangingPunct="1"/>
            <a:r>
              <a:rPr lang="en-GB" altLang="en-US" sz="3200" dirty="0">
                <a:latin typeface="Arial" panose="020B0604020202020204" pitchFamily="34" charset="0"/>
                <a:cs typeface="Arial" panose="020B0604020202020204" pitchFamily="34" charset="0"/>
              </a:rPr>
              <a:t>Recent consultation</a:t>
            </a:r>
          </a:p>
          <a:p>
            <a:pPr eaLnBrk="1" hangingPunct="1"/>
            <a:r>
              <a:rPr lang="en-GB" altLang="en-US" sz="3200" dirty="0">
                <a:latin typeface="Arial" panose="020B0604020202020204" pitchFamily="34" charset="0"/>
                <a:cs typeface="Arial" panose="020B0604020202020204" pitchFamily="34" charset="0"/>
              </a:rPr>
              <a:t>UK Government Actuary reviews</a:t>
            </a:r>
          </a:p>
          <a:p>
            <a:pPr eaLnBrk="1" hangingPunct="1"/>
            <a:r>
              <a:rPr lang="en-GB" altLang="en-US" sz="3200" dirty="0">
                <a:latin typeface="Arial" panose="020B0604020202020204" pitchFamily="34" charset="0"/>
                <a:cs typeface="Arial" panose="020B0604020202020204" pitchFamily="34" charset="0"/>
              </a:rPr>
              <a:t>Future challenges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E0BC30-4015-DCC3-1C84-78D7B7279433}"/>
              </a:ext>
            </a:extLst>
          </p:cNvPr>
          <p:cNvSpPr txBox="1"/>
          <p:nvPr/>
        </p:nvSpPr>
        <p:spPr>
          <a:xfrm>
            <a:off x="2264043" y="1127039"/>
            <a:ext cx="98614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dirty="0">
                <a:solidFill>
                  <a:prstClr val="black"/>
                </a:solidFill>
                <a:latin typeface="Tahoma" panose="020B0604030504040204" pitchFamily="34" charset="0"/>
                <a:ea typeface="Tahoma" panose="020B0604030504040204" pitchFamily="34" charset="0"/>
                <a:cs typeface="Tahoma" panose="020B0604030504040204" pitchFamily="34" charset="0"/>
              </a:rPr>
              <a:t>Insurance Sector Contributions</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144872A-7012-F412-6711-6788FDD73E23}"/>
              </a:ext>
            </a:extLst>
          </p:cNvPr>
          <p:cNvCxnSpPr>
            <a:cxnSpLocks/>
          </p:cNvCxnSpPr>
          <p:nvPr/>
        </p:nvCxnSpPr>
        <p:spPr>
          <a:xfrm flipV="1">
            <a:off x="2348506" y="1898542"/>
            <a:ext cx="8969131" cy="10027"/>
          </a:xfrm>
          <a:prstGeom prst="line">
            <a:avLst/>
          </a:prstGeom>
          <a:ln w="19050">
            <a:solidFill>
              <a:srgbClr val="E84B5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20165515">
            <a:off x="9491138" y="2255584"/>
            <a:ext cx="1400599" cy="212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91904" y="2136531"/>
            <a:ext cx="1400599" cy="89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52B0DEB-60EB-4548-1360-FF08FB2A18B0}"/>
              </a:ext>
            </a:extLst>
          </p:cNvPr>
          <p:cNvSpPr txBox="1"/>
          <p:nvPr/>
        </p:nvSpPr>
        <p:spPr>
          <a:xfrm>
            <a:off x="1701031" y="6346931"/>
            <a:ext cx="5095632" cy="256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rPr>
              <a:t>Insurance Institute</a:t>
            </a:r>
            <a:endParaRPr kumimoji="0" lang="en-US" sz="1067" b="0" i="1" u="none" strike="noStrike" kern="1200" cap="none" spc="-27"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828913" y="2460237"/>
            <a:ext cx="6996741"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t>Largest individual sector by GDP contribution </a:t>
            </a:r>
          </a:p>
          <a:p>
            <a:pPr marL="742950" lvl="1" indent="-285750">
              <a:buFont typeface="Arial" panose="020B0604020202020204" pitchFamily="34" charset="0"/>
              <a:buChar char="•"/>
            </a:pPr>
            <a:r>
              <a:rPr lang="en-GB" sz="2400" dirty="0"/>
              <a:t>£1.03bn , 19% of total economy</a:t>
            </a:r>
          </a:p>
          <a:p>
            <a:pPr marL="742950" lvl="1" indent="-285750">
              <a:buFont typeface="Arial" panose="020B0604020202020204" pitchFamily="34" charset="0"/>
              <a:buChar char="•"/>
            </a:pPr>
            <a:r>
              <a:rPr lang="en-GB" sz="2400" dirty="0"/>
              <a:t>Strong growth compared to wider economy</a:t>
            </a:r>
          </a:p>
          <a:p>
            <a:pPr marL="742950" lvl="1"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Significant employer of people</a:t>
            </a:r>
          </a:p>
          <a:p>
            <a:pPr marL="742950" lvl="1" indent="-285750">
              <a:buFont typeface="Arial" panose="020B0604020202020204" pitchFamily="34" charset="0"/>
              <a:buChar char="•"/>
            </a:pPr>
            <a:r>
              <a:rPr lang="en-GB" sz="2400" dirty="0"/>
              <a:t>1,900 jobs directly in insurance</a:t>
            </a:r>
          </a:p>
          <a:p>
            <a:pPr lvl="1"/>
            <a:endParaRPr lang="en-GB" sz="2400" dirty="0"/>
          </a:p>
          <a:p>
            <a:pPr marL="285750" indent="-285750">
              <a:buFont typeface="Arial" panose="020B0604020202020204" pitchFamily="34" charset="0"/>
              <a:buChar char="•"/>
            </a:pPr>
            <a:r>
              <a:rPr lang="en-GB" sz="2400" dirty="0"/>
              <a:t>Cross-over with other financial services sectors</a:t>
            </a:r>
          </a:p>
        </p:txBody>
      </p:sp>
    </p:spTree>
    <p:extLst>
      <p:ext uri="{BB962C8B-B14F-4D97-AF65-F5344CB8AC3E}">
        <p14:creationId xmlns:p14="http://schemas.microsoft.com/office/powerpoint/2010/main" val="17233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Current Scheme</a:t>
            </a:r>
          </a:p>
        </p:txBody>
      </p:sp>
      <p:sp>
        <p:nvSpPr>
          <p:cNvPr id="3" name="Content Placeholder 2"/>
          <p:cNvSpPr>
            <a:spLocks noGrp="1"/>
          </p:cNvSpPr>
          <p:nvPr>
            <p:ph idx="1"/>
          </p:nvPr>
        </p:nvSpPr>
        <p:spPr/>
        <p:txBody>
          <a:bodyPr/>
          <a:lstStyle/>
          <a:p>
            <a:r>
              <a:rPr lang="en-GB" dirty="0"/>
              <a:t>Beveridge report published in 1942</a:t>
            </a:r>
          </a:p>
          <a:p>
            <a:r>
              <a:rPr lang="en-GB" dirty="0"/>
              <a:t>Started on the 5</a:t>
            </a:r>
            <a:r>
              <a:rPr lang="en-GB" baseline="30000" dirty="0"/>
              <a:t>th</a:t>
            </a:r>
            <a:r>
              <a:rPr lang="en-GB" dirty="0"/>
              <a:t> July 1948</a:t>
            </a:r>
          </a:p>
          <a:p>
            <a:r>
              <a:rPr lang="en-GB" dirty="0"/>
              <a:t>New Health Service also came in to existence</a:t>
            </a:r>
          </a:p>
          <a:p>
            <a:r>
              <a:rPr lang="en-GB" dirty="0"/>
              <a:t>Payment of contributions in return for benefits </a:t>
            </a:r>
          </a:p>
          <a:p>
            <a:r>
              <a:rPr lang="en-GB" dirty="0"/>
              <a:t>Some of the contributions were to go to funding new Health Service</a:t>
            </a:r>
          </a:p>
          <a:p>
            <a:r>
              <a:rPr lang="en-GB" dirty="0"/>
              <a:t>Different contributions for employed, self-employed and those paying on a voluntary basis.</a:t>
            </a:r>
          </a:p>
        </p:txBody>
      </p:sp>
    </p:spTree>
    <p:extLst>
      <p:ext uri="{BB962C8B-B14F-4D97-AF65-F5344CB8AC3E}">
        <p14:creationId xmlns:p14="http://schemas.microsoft.com/office/powerpoint/2010/main" val="2117460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a:t>Classes of NI</a:t>
            </a:r>
          </a:p>
        </p:txBody>
      </p:sp>
      <p:sp>
        <p:nvSpPr>
          <p:cNvPr id="5123" name="Content Placeholder 2"/>
          <p:cNvSpPr>
            <a:spLocks noGrp="1"/>
          </p:cNvSpPr>
          <p:nvPr>
            <p:ph idx="1"/>
          </p:nvPr>
        </p:nvSpPr>
        <p:spPr/>
        <p:txBody>
          <a:bodyPr/>
          <a:lstStyle/>
          <a:p>
            <a:r>
              <a:rPr lang="en-GB" altLang="en-US" dirty="0"/>
              <a:t>The current scheme of contributions introduced from April 1975</a:t>
            </a:r>
          </a:p>
          <a:p>
            <a:r>
              <a:rPr lang="en-GB" altLang="en-US" dirty="0"/>
              <a:t>Class 1 paid by</a:t>
            </a:r>
          </a:p>
          <a:p>
            <a:pPr lvl="1"/>
            <a:r>
              <a:rPr lang="en-GB" altLang="en-US" dirty="0"/>
              <a:t>Employees (primary)</a:t>
            </a:r>
          </a:p>
          <a:p>
            <a:pPr lvl="1"/>
            <a:r>
              <a:rPr lang="en-GB" altLang="en-US" dirty="0"/>
              <a:t>Employers (secondary)</a:t>
            </a:r>
          </a:p>
          <a:p>
            <a:r>
              <a:rPr lang="en-GB" altLang="en-US" dirty="0"/>
              <a:t>Class 2 paid by self-employed</a:t>
            </a:r>
          </a:p>
          <a:p>
            <a:r>
              <a:rPr lang="en-GB" altLang="en-US" dirty="0"/>
              <a:t>Class 3 paid by those not in work (voluntary)</a:t>
            </a:r>
          </a:p>
          <a:p>
            <a:r>
              <a:rPr lang="en-GB" altLang="en-US" dirty="0"/>
              <a:t>Class 4 paid on profits of the self-employed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Operation of the current scheme</a:t>
            </a:r>
          </a:p>
        </p:txBody>
      </p:sp>
      <p:sp>
        <p:nvSpPr>
          <p:cNvPr id="3" name="Content Placeholder 2"/>
          <p:cNvSpPr>
            <a:spLocks noGrp="1"/>
          </p:cNvSpPr>
          <p:nvPr>
            <p:ph idx="1"/>
          </p:nvPr>
        </p:nvSpPr>
        <p:spPr/>
        <p:txBody>
          <a:bodyPr/>
          <a:lstStyle/>
          <a:p>
            <a:r>
              <a:rPr lang="en-GB" dirty="0"/>
              <a:t>The NI scheme operates on a pay-as-you go basis.</a:t>
            </a:r>
          </a:p>
          <a:p>
            <a:pPr lvl="1"/>
            <a:r>
              <a:rPr lang="en-GB" dirty="0"/>
              <a:t>Operating Account</a:t>
            </a:r>
          </a:p>
          <a:p>
            <a:pPr lvl="1"/>
            <a:r>
              <a:rPr lang="en-GB" dirty="0"/>
              <a:t>Investment Account (the Fund)</a:t>
            </a:r>
          </a:p>
          <a:p>
            <a:r>
              <a:rPr lang="en-GB" dirty="0"/>
              <a:t>Annual contributions in most years exceed expenditure on benefits</a:t>
            </a:r>
          </a:p>
          <a:p>
            <a:r>
              <a:rPr lang="en-GB" dirty="0"/>
              <a:t>Surplus is invested in to the investment account</a:t>
            </a:r>
          </a:p>
          <a:p>
            <a:r>
              <a:rPr lang="en-GB" dirty="0"/>
              <a:t>Fund is currently worth around £920 million</a:t>
            </a:r>
          </a:p>
          <a:p>
            <a:endParaRPr lang="en-GB" dirty="0"/>
          </a:p>
        </p:txBody>
      </p:sp>
    </p:spTree>
    <p:extLst>
      <p:ext uri="{BB962C8B-B14F-4D97-AF65-F5344CB8AC3E}">
        <p14:creationId xmlns:p14="http://schemas.microsoft.com/office/powerpoint/2010/main" val="841412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dirty="0"/>
              <a:t>Where is Fund income from?</a:t>
            </a:r>
          </a:p>
        </p:txBody>
      </p:sp>
      <p:sp>
        <p:nvSpPr>
          <p:cNvPr id="3" name="Content Placeholder 2"/>
          <p:cNvSpPr>
            <a:spLocks noGrp="1"/>
          </p:cNvSpPr>
          <p:nvPr>
            <p:ph idx="1"/>
          </p:nvPr>
        </p:nvSpPr>
        <p:spPr/>
        <p:txBody>
          <a:bodyPr/>
          <a:lstStyle/>
          <a:p>
            <a:pPr>
              <a:defRPr/>
            </a:pPr>
            <a:r>
              <a:rPr lang="en-GB" dirty="0"/>
              <a:t>NI only liable to be paid by those in employment or self-employment</a:t>
            </a:r>
          </a:p>
          <a:p>
            <a:pPr>
              <a:defRPr/>
            </a:pPr>
            <a:r>
              <a:rPr lang="en-GB" dirty="0"/>
              <a:t>Only paid on earnings from employment and profits from self employment</a:t>
            </a:r>
          </a:p>
          <a:p>
            <a:pPr>
              <a:defRPr/>
            </a:pPr>
            <a:r>
              <a:rPr lang="en-GB" dirty="0"/>
              <a:t>Employers liable to pay contributions for all employees</a:t>
            </a:r>
          </a:p>
          <a:p>
            <a:pPr>
              <a:defRPr/>
            </a:pPr>
            <a:r>
              <a:rPr lang="en-GB" dirty="0"/>
              <a:t>Only liable to pay between the ages of 16 to 66</a:t>
            </a:r>
          </a:p>
          <a:p>
            <a:pPr>
              <a:defRPr/>
            </a:pPr>
            <a:r>
              <a:rPr lang="en-GB" dirty="0"/>
              <a:t>For 22/23 estimate for NI income is £234 million </a:t>
            </a:r>
          </a:p>
          <a:p>
            <a:pPr>
              <a:defRPr/>
            </a:pPr>
            <a:r>
              <a:rPr lang="en-GB" dirty="0"/>
              <a:t>Further £42 million from UK (Agency Settlement)</a:t>
            </a:r>
          </a:p>
          <a:p>
            <a:pPr marL="0" indent="0">
              <a:buNone/>
              <a:defRPr/>
            </a:pPr>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 we spend it on</a:t>
            </a:r>
          </a:p>
        </p:txBody>
      </p:sp>
      <p:sp>
        <p:nvSpPr>
          <p:cNvPr id="3" name="Content Placeholder 2"/>
          <p:cNvSpPr>
            <a:spLocks noGrp="1"/>
          </p:cNvSpPr>
          <p:nvPr>
            <p:ph idx="1"/>
          </p:nvPr>
        </p:nvSpPr>
        <p:spPr/>
        <p:txBody>
          <a:bodyPr/>
          <a:lstStyle/>
          <a:p>
            <a:r>
              <a:rPr lang="en-GB" dirty="0"/>
              <a:t>NI is not part of General Revenue – legislation determines what it funds</a:t>
            </a:r>
          </a:p>
          <a:p>
            <a:r>
              <a:rPr lang="en-GB" dirty="0"/>
              <a:t>Each year </a:t>
            </a:r>
            <a:r>
              <a:rPr lang="en-GB" dirty="0" err="1"/>
              <a:t>SSD</a:t>
            </a:r>
            <a:r>
              <a:rPr lang="en-GB" dirty="0"/>
              <a:t> pays benefits and state pensions and for 22/23 this totals 225.7 million</a:t>
            </a:r>
          </a:p>
          <a:p>
            <a:r>
              <a:rPr lang="en-GB" dirty="0"/>
              <a:t>£41.1 million towards health service, 14.5% of budget</a:t>
            </a:r>
          </a:p>
        </p:txBody>
      </p:sp>
    </p:spTree>
    <p:extLst>
      <p:ext uri="{BB962C8B-B14F-4D97-AF65-F5344CB8AC3E}">
        <p14:creationId xmlns:p14="http://schemas.microsoft.com/office/powerpoint/2010/main" val="2376567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NI Consultation</a:t>
            </a:r>
          </a:p>
        </p:txBody>
      </p:sp>
      <p:sp>
        <p:nvSpPr>
          <p:cNvPr id="3" name="Content Placeholder 2"/>
          <p:cNvSpPr>
            <a:spLocks noGrp="1"/>
          </p:cNvSpPr>
          <p:nvPr>
            <p:ph idx="1"/>
          </p:nvPr>
        </p:nvSpPr>
        <p:spPr/>
        <p:txBody>
          <a:bodyPr/>
          <a:lstStyle/>
          <a:p>
            <a:r>
              <a:rPr lang="en-GB" dirty="0"/>
              <a:t>In 2020 Treasury engaged PWC to review the current scheme</a:t>
            </a:r>
          </a:p>
          <a:p>
            <a:r>
              <a:rPr lang="en-GB" dirty="0"/>
              <a:t>Report identified several areas where reform was possible –</a:t>
            </a:r>
          </a:p>
          <a:p>
            <a:pPr lvl="1">
              <a:buFont typeface="Wingdings" panose="05000000000000000000" pitchFamily="2" charset="2"/>
              <a:buChar char="§"/>
            </a:pPr>
            <a:r>
              <a:rPr lang="en-GB" dirty="0"/>
              <a:t>Rates</a:t>
            </a:r>
          </a:p>
          <a:p>
            <a:pPr lvl="1">
              <a:buFont typeface="Wingdings" panose="05000000000000000000" pitchFamily="2" charset="2"/>
              <a:buChar char="§"/>
            </a:pPr>
            <a:r>
              <a:rPr lang="en-GB" dirty="0"/>
              <a:t>Thresholds</a:t>
            </a:r>
          </a:p>
          <a:p>
            <a:pPr lvl="1">
              <a:buFont typeface="Wingdings" panose="05000000000000000000" pitchFamily="2" charset="2"/>
              <a:buChar char="§"/>
            </a:pPr>
            <a:r>
              <a:rPr lang="en-GB" dirty="0"/>
              <a:t>Income subject to NI</a:t>
            </a:r>
          </a:p>
          <a:p>
            <a:pPr lvl="1">
              <a:buFont typeface="Wingdings" panose="05000000000000000000" pitchFamily="2" charset="2"/>
              <a:buChar char="§"/>
            </a:pPr>
            <a:r>
              <a:rPr lang="en-GB" dirty="0"/>
              <a:t>Employer NI</a:t>
            </a:r>
          </a:p>
          <a:p>
            <a:pPr lvl="1">
              <a:buFont typeface="Wingdings" panose="05000000000000000000" pitchFamily="2" charset="2"/>
              <a:buChar char="§"/>
            </a:pPr>
            <a:r>
              <a:rPr lang="en-GB" dirty="0"/>
              <a:t>Workers over SPA</a:t>
            </a:r>
          </a:p>
        </p:txBody>
      </p:sp>
    </p:spTree>
    <p:extLst>
      <p:ext uri="{BB962C8B-B14F-4D97-AF65-F5344CB8AC3E}">
        <p14:creationId xmlns:p14="http://schemas.microsoft.com/office/powerpoint/2010/main" val="113738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92313" y="6350"/>
            <a:ext cx="8229600" cy="858838"/>
          </a:xfrm>
        </p:spPr>
        <p:txBody>
          <a:bodyPr/>
          <a:lstStyle/>
          <a:p>
            <a:r>
              <a:rPr lang="en-GB" altLang="en-US"/>
              <a:t>Comparison</a:t>
            </a:r>
          </a:p>
        </p:txBody>
      </p:sp>
      <p:graphicFrame>
        <p:nvGraphicFramePr>
          <p:cNvPr id="2" name="Content Placeholder 1"/>
          <p:cNvGraphicFramePr>
            <a:graphicFrameLocks noGrp="1"/>
          </p:cNvGraphicFramePr>
          <p:nvPr>
            <p:ph idx="1"/>
          </p:nvPr>
        </p:nvGraphicFramePr>
        <p:xfrm>
          <a:off x="1839914" y="828676"/>
          <a:ext cx="8656637" cy="53451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a:spLocks noChangeArrowheads="1"/>
          </p:cNvSpPr>
          <p:nvPr/>
        </p:nvSpPr>
        <p:spPr bwMode="auto">
          <a:xfrm>
            <a:off x="4800600" y="668561"/>
            <a:ext cx="215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pitchFamily="2" charset="2"/>
              <a:buChar char="q"/>
              <a:defRPr sz="28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ClrTx/>
              <a:buNone/>
            </a:pPr>
            <a:r>
              <a:rPr lang="en-GB" altLang="en-US" sz="1800" dirty="0">
                <a:solidFill>
                  <a:prstClr val="black"/>
                </a:solidFill>
                <a:cs typeface="Arial" charset="0"/>
              </a:rPr>
              <a:t>Salary £30836</a:t>
            </a:r>
          </a:p>
        </p:txBody>
      </p:sp>
      <p:sp>
        <p:nvSpPr>
          <p:cNvPr id="4" name="TextBox 3"/>
          <p:cNvSpPr txBox="1">
            <a:spLocks noChangeArrowheads="1"/>
          </p:cNvSpPr>
          <p:nvPr/>
        </p:nvSpPr>
        <p:spPr bwMode="auto">
          <a:xfrm>
            <a:off x="3471640" y="1052737"/>
            <a:ext cx="1079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pitchFamily="2" charset="2"/>
              <a:buChar char="q"/>
              <a:defRPr sz="28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ClrTx/>
              <a:buNone/>
            </a:pPr>
            <a:r>
              <a:rPr lang="en-GB" altLang="en-US" sz="1600" dirty="0">
                <a:solidFill>
                  <a:prstClr val="black"/>
                </a:solidFill>
                <a:cs typeface="Arial" charset="0"/>
              </a:rPr>
              <a:t>8298.68</a:t>
            </a:r>
          </a:p>
        </p:txBody>
      </p:sp>
      <p:sp>
        <p:nvSpPr>
          <p:cNvPr id="5" name="TextBox 4"/>
          <p:cNvSpPr txBox="1">
            <a:spLocks noChangeArrowheads="1"/>
          </p:cNvSpPr>
          <p:nvPr/>
        </p:nvSpPr>
        <p:spPr bwMode="auto">
          <a:xfrm>
            <a:off x="5340350" y="2781300"/>
            <a:ext cx="1079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pitchFamily="2" charset="2"/>
              <a:buChar char="q"/>
              <a:defRPr sz="28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ClrTx/>
              <a:buNone/>
            </a:pPr>
            <a:r>
              <a:rPr lang="en-GB" altLang="en-US" sz="1600" dirty="0">
                <a:solidFill>
                  <a:prstClr val="black"/>
                </a:solidFill>
                <a:cs typeface="Arial" charset="0"/>
              </a:rPr>
              <a:t>4841.20</a:t>
            </a:r>
          </a:p>
        </p:txBody>
      </p:sp>
      <p:sp>
        <p:nvSpPr>
          <p:cNvPr id="6" name="TextBox 5"/>
          <p:cNvSpPr txBox="1">
            <a:spLocks noChangeArrowheads="1"/>
          </p:cNvSpPr>
          <p:nvPr/>
        </p:nvSpPr>
        <p:spPr bwMode="auto">
          <a:xfrm>
            <a:off x="7320136" y="3860800"/>
            <a:ext cx="1079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pitchFamily="2" charset="2"/>
              <a:buChar char="q"/>
              <a:defRPr sz="28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ClrTx/>
              <a:buNone/>
            </a:pPr>
            <a:r>
              <a:rPr lang="en-GB" altLang="en-US" sz="1600" dirty="0">
                <a:solidFill>
                  <a:prstClr val="black"/>
                </a:solidFill>
                <a:cs typeface="Arial" charset="0"/>
              </a:rPr>
              <a:t>2667.60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graphicEl>
                                              <a:chart seriesIdx="0" categoryIdx="0" bldStep="ptInCategory"/>
                                            </p:graphicEl>
                                          </p:spTgt>
                                        </p:tgtEl>
                                        <p:attrNameLst>
                                          <p:attrName>style.visibility</p:attrName>
                                        </p:attrNameLst>
                                      </p:cBhvr>
                                      <p:to>
                                        <p:strVal val="visible"/>
                                      </p:to>
                                    </p:set>
                                    <p:anim calcmode="lin" valueType="num">
                                      <p:cBhvr additive="base">
                                        <p:cTn id="13" dur="500" fill="hold"/>
                                        <p:tgtEl>
                                          <p:spTgt spid="2">
                                            <p:graphicEl>
                                              <a:chart seriesIdx="0"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chart seriesIdx="0" categoryIdx="0"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
                                            <p:graphicEl>
                                              <a:chart seriesIdx="1" categoryIdx="0" bldStep="ptInCategory"/>
                                            </p:graphicEl>
                                          </p:spTgt>
                                        </p:tgtEl>
                                        <p:attrNameLst>
                                          <p:attrName>style.visibility</p:attrName>
                                        </p:attrNameLst>
                                      </p:cBhvr>
                                      <p:to>
                                        <p:strVal val="visible"/>
                                      </p:to>
                                    </p:set>
                                    <p:anim calcmode="lin" valueType="num">
                                      <p:cBhvr additive="base">
                                        <p:cTn id="19" dur="500" fill="hold"/>
                                        <p:tgtEl>
                                          <p:spTgt spid="2">
                                            <p:graphicEl>
                                              <a:chart seriesIdx="1"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graphicEl>
                                              <a:chart seriesIdx="1" categoryIdx="0"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
                                            <p:graphicEl>
                                              <a:chart seriesIdx="4" categoryIdx="0" bldStep="ptInCategory"/>
                                            </p:graphicEl>
                                          </p:spTgt>
                                        </p:tgtEl>
                                        <p:attrNameLst>
                                          <p:attrName>style.visibility</p:attrName>
                                        </p:attrNameLst>
                                      </p:cBhvr>
                                      <p:to>
                                        <p:strVal val="visible"/>
                                      </p:to>
                                    </p:set>
                                    <p:anim calcmode="lin" valueType="num">
                                      <p:cBhvr additive="base">
                                        <p:cTn id="25" dur="500" fill="hold"/>
                                        <p:tgtEl>
                                          <p:spTgt spid="2">
                                            <p:graphicEl>
                                              <a:chart seriesIdx="4" categoryIdx="0" bldStep="ptInCategory"/>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graphicEl>
                                              <a:chart seriesIdx="4" categoryIdx="0"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
                                            <p:graphicEl>
                                              <a:chart seriesIdx="2" categoryIdx="1" bldStep="ptInCategory"/>
                                            </p:graphicEl>
                                          </p:spTgt>
                                        </p:tgtEl>
                                        <p:attrNameLst>
                                          <p:attrName>style.visibility</p:attrName>
                                        </p:attrNameLst>
                                      </p:cBhvr>
                                      <p:to>
                                        <p:strVal val="visible"/>
                                      </p:to>
                                    </p:set>
                                    <p:anim calcmode="lin" valueType="num">
                                      <p:cBhvr additive="base">
                                        <p:cTn id="35" dur="500" fill="hold"/>
                                        <p:tgtEl>
                                          <p:spTgt spid="2">
                                            <p:graphicEl>
                                              <a:chart seriesIdx="2"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graphicEl>
                                              <a:chart seriesIdx="2" categoryIdx="1"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
                                            <p:graphicEl>
                                              <a:chart seriesIdx="3" categoryIdx="1" bldStep="ptInCategory"/>
                                            </p:graphicEl>
                                          </p:spTgt>
                                        </p:tgtEl>
                                        <p:attrNameLst>
                                          <p:attrName>style.visibility</p:attrName>
                                        </p:attrNameLst>
                                      </p:cBhvr>
                                      <p:to>
                                        <p:strVal val="visible"/>
                                      </p:to>
                                    </p:set>
                                    <p:anim calcmode="lin" valueType="num">
                                      <p:cBhvr additive="base">
                                        <p:cTn id="41" dur="500" fill="hold"/>
                                        <p:tgtEl>
                                          <p:spTgt spid="2">
                                            <p:graphicEl>
                                              <a:chart seriesIdx="3"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graphicEl>
                                              <a:chart seriesIdx="3" categoryIdx="1"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2">
                                            <p:graphicEl>
                                              <a:chart seriesIdx="4" categoryIdx="1" bldStep="ptInCategory"/>
                                            </p:graphicEl>
                                          </p:spTgt>
                                        </p:tgtEl>
                                        <p:attrNameLst>
                                          <p:attrName>style.visibility</p:attrName>
                                        </p:attrNameLst>
                                      </p:cBhvr>
                                      <p:to>
                                        <p:strVal val="visible"/>
                                      </p:to>
                                    </p:set>
                                    <p:anim calcmode="lin" valueType="num">
                                      <p:cBhvr additive="base">
                                        <p:cTn id="47" dur="500" fill="hold"/>
                                        <p:tgtEl>
                                          <p:spTgt spid="2">
                                            <p:graphicEl>
                                              <a:chart seriesIdx="4" categoryIdx="1" bldStep="ptInCategory"/>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graphicEl>
                                              <a:chart seriesIdx="4" categoryIdx="1"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
                                            <p:graphicEl>
                                              <a:chart seriesIdx="4" categoryIdx="2" bldStep="ptInCategory"/>
                                            </p:graphicEl>
                                          </p:spTgt>
                                        </p:tgtEl>
                                        <p:attrNameLst>
                                          <p:attrName>style.visibility</p:attrName>
                                        </p:attrNameLst>
                                      </p:cBhvr>
                                      <p:to>
                                        <p:strVal val="visible"/>
                                      </p:to>
                                    </p:set>
                                    <p:anim calcmode="lin" valueType="num">
                                      <p:cBhvr additive="base">
                                        <p:cTn id="57" dur="500" fill="hold"/>
                                        <p:tgtEl>
                                          <p:spTgt spid="2">
                                            <p:graphicEl>
                                              <a:chart seriesIdx="4" categoryIdx="2" bldStep="ptInCategory"/>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graphicEl>
                                              <a:chart seriesIdx="4" categoryIdx="2" bldStep="ptInCategory"/>
                                            </p:graphic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El"/>
        </p:bldSub>
      </p:bldGraphic>
      <p:bldP spid="3" grpId="0"/>
      <p:bldP spid="4" grpId="0"/>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NI Consultation</a:t>
            </a:r>
          </a:p>
        </p:txBody>
      </p:sp>
      <p:sp>
        <p:nvSpPr>
          <p:cNvPr id="3" name="Content Placeholder 2"/>
          <p:cNvSpPr>
            <a:spLocks noGrp="1"/>
          </p:cNvSpPr>
          <p:nvPr>
            <p:ph idx="1"/>
          </p:nvPr>
        </p:nvSpPr>
        <p:spPr/>
        <p:txBody>
          <a:bodyPr/>
          <a:lstStyle/>
          <a:p>
            <a:r>
              <a:rPr lang="en-GB" dirty="0"/>
              <a:t>Consultation finished 7</a:t>
            </a:r>
            <a:r>
              <a:rPr lang="en-GB" baseline="30000" dirty="0"/>
              <a:t>th</a:t>
            </a:r>
            <a:r>
              <a:rPr lang="en-GB" dirty="0"/>
              <a:t> October.</a:t>
            </a:r>
          </a:p>
          <a:p>
            <a:r>
              <a:rPr lang="en-GB" dirty="0"/>
              <a:t>Over 300 responses received</a:t>
            </a:r>
          </a:p>
          <a:p>
            <a:r>
              <a:rPr lang="en-GB" dirty="0"/>
              <a:t>Asked questions on </a:t>
            </a:r>
          </a:p>
          <a:p>
            <a:pPr lvl="1">
              <a:buFont typeface="Wingdings" panose="05000000000000000000" pitchFamily="2" charset="2"/>
              <a:buChar char="§"/>
            </a:pPr>
            <a:r>
              <a:rPr lang="en-GB" dirty="0"/>
              <a:t>Owner managed businesses</a:t>
            </a:r>
          </a:p>
          <a:p>
            <a:pPr lvl="1">
              <a:buFont typeface="Wingdings" panose="05000000000000000000" pitchFamily="2" charset="2"/>
              <a:buChar char="§"/>
            </a:pPr>
            <a:r>
              <a:rPr lang="en-GB" dirty="0"/>
              <a:t>How the self-employed should pay NI</a:t>
            </a:r>
          </a:p>
          <a:p>
            <a:pPr lvl="1">
              <a:buFont typeface="Wingdings" panose="05000000000000000000" pitchFamily="2" charset="2"/>
              <a:buChar char="§"/>
            </a:pPr>
            <a:r>
              <a:rPr lang="en-GB" dirty="0"/>
              <a:t>Aligning definitions across NI and Income Tax</a:t>
            </a:r>
          </a:p>
          <a:p>
            <a:pPr marL="457200" lvl="1" indent="0">
              <a:buNone/>
            </a:pPr>
            <a:r>
              <a:rPr lang="en-GB" dirty="0"/>
              <a:t>	legislation</a:t>
            </a:r>
          </a:p>
          <a:p>
            <a:r>
              <a:rPr lang="en-GB" dirty="0"/>
              <a:t>Next steps – Treasury will publish a response in the new year</a:t>
            </a:r>
          </a:p>
          <a:p>
            <a:pPr lvl="1">
              <a:buFont typeface="Wingdings" panose="05000000000000000000" pitchFamily="2" charset="2"/>
              <a:buChar char="q"/>
            </a:pPr>
            <a:endParaRPr lang="en-GB" dirty="0">
              <a:solidFill>
                <a:srgbClr val="FF5050"/>
              </a:solidFill>
            </a:endParaRPr>
          </a:p>
          <a:p>
            <a:pPr marL="457200" lvl="1" indent="0">
              <a:buNone/>
            </a:pPr>
            <a:endParaRPr lang="en-GB" dirty="0"/>
          </a:p>
        </p:txBody>
      </p:sp>
    </p:spTree>
    <p:extLst>
      <p:ext uri="{BB962C8B-B14F-4D97-AF65-F5344CB8AC3E}">
        <p14:creationId xmlns:p14="http://schemas.microsoft.com/office/powerpoint/2010/main" val="3141037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UK Actuary Review</a:t>
            </a:r>
          </a:p>
        </p:txBody>
      </p:sp>
      <p:sp>
        <p:nvSpPr>
          <p:cNvPr id="3" name="Content Placeholder 2"/>
          <p:cNvSpPr>
            <a:spLocks noGrp="1"/>
          </p:cNvSpPr>
          <p:nvPr>
            <p:ph idx="1"/>
          </p:nvPr>
        </p:nvSpPr>
        <p:spPr/>
        <p:txBody>
          <a:bodyPr/>
          <a:lstStyle/>
          <a:p>
            <a:r>
              <a:rPr lang="en-GB" dirty="0"/>
              <a:t>Every 5 years the UK Government Actuary’s Department (GAD) review the operation of the Fund</a:t>
            </a:r>
          </a:p>
          <a:p>
            <a:r>
              <a:rPr lang="en-GB" dirty="0"/>
              <a:t>Treasury use this to shape future policy around benefits, state pensions and NI contributions</a:t>
            </a:r>
          </a:p>
          <a:p>
            <a:r>
              <a:rPr lang="en-GB" dirty="0"/>
              <a:t>Prior to 2007 report Fund was always shown to be healthy </a:t>
            </a:r>
          </a:p>
          <a:p>
            <a:r>
              <a:rPr lang="en-GB" dirty="0"/>
              <a:t>Since 2007 each report has shown fund reaching zero within review period</a:t>
            </a:r>
          </a:p>
        </p:txBody>
      </p:sp>
    </p:spTree>
    <p:extLst>
      <p:ext uri="{BB962C8B-B14F-4D97-AF65-F5344CB8AC3E}">
        <p14:creationId xmlns:p14="http://schemas.microsoft.com/office/powerpoint/2010/main" val="4081862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NIF</a:t>
            </a:r>
            <a:r>
              <a:rPr lang="en-GB" dirty="0"/>
              <a:t> Report 2017</a:t>
            </a:r>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9612" y="908720"/>
            <a:ext cx="8568952" cy="4680520"/>
          </a:xfrm>
          <a:prstGeom prst="rect">
            <a:avLst/>
          </a:prstGeom>
          <a:noFill/>
        </p:spPr>
      </p:pic>
    </p:spTree>
    <p:extLst>
      <p:ext uri="{BB962C8B-B14F-4D97-AF65-F5344CB8AC3E}">
        <p14:creationId xmlns:p14="http://schemas.microsoft.com/office/powerpoint/2010/main" val="1334824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E0BC30-4015-DCC3-1C84-78D7B7279433}"/>
              </a:ext>
            </a:extLst>
          </p:cNvPr>
          <p:cNvSpPr txBox="1"/>
          <p:nvPr/>
        </p:nvSpPr>
        <p:spPr>
          <a:xfrm>
            <a:off x="2264043" y="1127039"/>
            <a:ext cx="98614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dirty="0">
                <a:solidFill>
                  <a:prstClr val="black"/>
                </a:solidFill>
                <a:latin typeface="Tahoma" panose="020B0604030504040204" pitchFamily="34" charset="0"/>
                <a:ea typeface="Tahoma" panose="020B0604030504040204" pitchFamily="34" charset="0"/>
                <a:cs typeface="Tahoma" panose="020B0604030504040204" pitchFamily="34" charset="0"/>
              </a:rPr>
              <a:t>Economic Aspirations &amp; Economic Shifts</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144872A-7012-F412-6711-6788FDD73E23}"/>
              </a:ext>
            </a:extLst>
          </p:cNvPr>
          <p:cNvCxnSpPr>
            <a:cxnSpLocks/>
          </p:cNvCxnSpPr>
          <p:nvPr/>
        </p:nvCxnSpPr>
        <p:spPr>
          <a:xfrm flipV="1">
            <a:off x="2348506" y="1898542"/>
            <a:ext cx="8969131" cy="10027"/>
          </a:xfrm>
          <a:prstGeom prst="line">
            <a:avLst/>
          </a:prstGeom>
          <a:ln w="19050">
            <a:solidFill>
              <a:srgbClr val="E84B5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2B0DEB-60EB-4548-1360-FF08FB2A18B0}"/>
              </a:ext>
            </a:extLst>
          </p:cNvPr>
          <p:cNvSpPr txBox="1"/>
          <p:nvPr/>
        </p:nvSpPr>
        <p:spPr>
          <a:xfrm>
            <a:off x="1701031" y="6346931"/>
            <a:ext cx="5095632" cy="256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rPr>
              <a:t>Insurance Institute</a:t>
            </a:r>
            <a:endParaRPr kumimoji="0" lang="en-US" sz="1067" b="0" i="1" u="none" strike="noStrike" kern="1200" cap="none" spc="-27"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2"/>
          <a:srcRect l="32980" t="31853" r="6737" b="29787"/>
          <a:stretch/>
        </p:blipFill>
        <p:spPr>
          <a:xfrm>
            <a:off x="2370696" y="2065282"/>
            <a:ext cx="9031719" cy="3831403"/>
          </a:xfrm>
          <a:prstGeom prst="rect">
            <a:avLst/>
          </a:prstGeom>
        </p:spPr>
      </p:pic>
    </p:spTree>
    <p:extLst>
      <p:ext uri="{BB962C8B-B14F-4D97-AF65-F5344CB8AC3E}">
        <p14:creationId xmlns:p14="http://schemas.microsoft.com/office/powerpoint/2010/main" val="4577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Challenges 2022 Review</a:t>
            </a:r>
          </a:p>
        </p:txBody>
      </p:sp>
      <p:sp>
        <p:nvSpPr>
          <p:cNvPr id="3" name="Content Placeholder 2"/>
          <p:cNvSpPr>
            <a:spLocks noGrp="1"/>
          </p:cNvSpPr>
          <p:nvPr>
            <p:ph idx="1"/>
          </p:nvPr>
        </p:nvSpPr>
        <p:spPr/>
        <p:txBody>
          <a:bodyPr/>
          <a:lstStyle/>
          <a:p>
            <a:r>
              <a:rPr lang="en-GB" dirty="0"/>
              <a:t>First review where Treasury has control of future policy</a:t>
            </a:r>
          </a:p>
          <a:p>
            <a:r>
              <a:rPr lang="en-GB" dirty="0"/>
              <a:t>2022 Review due early 2023</a:t>
            </a:r>
          </a:p>
          <a:p>
            <a:r>
              <a:rPr lang="en-GB" dirty="0"/>
              <a:t>Treasury will look at </a:t>
            </a:r>
          </a:p>
          <a:p>
            <a:pPr lvl="1"/>
            <a:r>
              <a:rPr lang="en-GB" dirty="0"/>
              <a:t>Policies on future contribution rates </a:t>
            </a:r>
          </a:p>
          <a:p>
            <a:pPr lvl="1"/>
            <a:r>
              <a:rPr lang="en-GB" dirty="0"/>
              <a:t>Policies on future SPA increases</a:t>
            </a:r>
          </a:p>
          <a:p>
            <a:pPr lvl="1"/>
            <a:r>
              <a:rPr lang="en-GB" dirty="0"/>
              <a:t>Policies on investment strategy for the fund</a:t>
            </a:r>
          </a:p>
        </p:txBody>
      </p:sp>
    </p:spTree>
    <p:extLst>
      <p:ext uri="{BB962C8B-B14F-4D97-AF65-F5344CB8AC3E}">
        <p14:creationId xmlns:p14="http://schemas.microsoft.com/office/powerpoint/2010/main" val="543241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Challenges</a:t>
            </a:r>
          </a:p>
        </p:txBody>
      </p:sp>
      <p:sp>
        <p:nvSpPr>
          <p:cNvPr id="3" name="Content Placeholder 2"/>
          <p:cNvSpPr>
            <a:spLocks noGrp="1"/>
          </p:cNvSpPr>
          <p:nvPr>
            <p:ph idx="1"/>
          </p:nvPr>
        </p:nvSpPr>
        <p:spPr/>
        <p:txBody>
          <a:bodyPr/>
          <a:lstStyle/>
          <a:p>
            <a:r>
              <a:rPr lang="en-GB" dirty="0"/>
              <a:t>Economic recovery following </a:t>
            </a:r>
            <a:r>
              <a:rPr lang="en-GB" dirty="0" err="1"/>
              <a:t>COVID</a:t>
            </a:r>
            <a:endParaRPr lang="en-GB" dirty="0"/>
          </a:p>
          <a:p>
            <a:r>
              <a:rPr lang="en-GB" dirty="0"/>
              <a:t>Changes to the economy – emergence of home working and a potential shift to other employment structures</a:t>
            </a:r>
          </a:p>
          <a:p>
            <a:r>
              <a:rPr lang="en-GB" dirty="0"/>
              <a:t>External pressures – OECD/EU</a:t>
            </a:r>
          </a:p>
          <a:p>
            <a:r>
              <a:rPr lang="en-GB" dirty="0"/>
              <a:t>Population growth – working population</a:t>
            </a:r>
          </a:p>
          <a:p>
            <a:r>
              <a:rPr lang="en-GB" dirty="0"/>
              <a:t>Increased NHS spending including long-term care</a:t>
            </a:r>
          </a:p>
          <a:p>
            <a:endParaRPr lang="en-GB" dirty="0"/>
          </a:p>
        </p:txBody>
      </p:sp>
    </p:spTree>
    <p:extLst>
      <p:ext uri="{BB962C8B-B14F-4D97-AF65-F5344CB8AC3E}">
        <p14:creationId xmlns:p14="http://schemas.microsoft.com/office/powerpoint/2010/main" val="24048649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Insurance</a:t>
            </a:r>
          </a:p>
        </p:txBody>
      </p:sp>
      <p:sp>
        <p:nvSpPr>
          <p:cNvPr id="3" name="Content Placeholder 2"/>
          <p:cNvSpPr>
            <a:spLocks noGrp="1"/>
          </p:cNvSpPr>
          <p:nvPr>
            <p:ph idx="1"/>
          </p:nvPr>
        </p:nvSpPr>
        <p:spPr/>
        <p:txBody>
          <a:bodyPr anchor="ctr"/>
          <a:lstStyle/>
          <a:p>
            <a:pPr marL="0" indent="0" algn="ctr">
              <a:buNone/>
            </a:pPr>
            <a:r>
              <a:rPr lang="en-GB" sz="8000" dirty="0"/>
              <a:t>Questions</a:t>
            </a:r>
          </a:p>
        </p:txBody>
      </p:sp>
    </p:spTree>
    <p:extLst>
      <p:ext uri="{BB962C8B-B14F-4D97-AF65-F5344CB8AC3E}">
        <p14:creationId xmlns:p14="http://schemas.microsoft.com/office/powerpoint/2010/main" val="2585828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dirty="0"/>
              <a:t>Limits and Thresholds</a:t>
            </a:r>
          </a:p>
        </p:txBody>
      </p:sp>
      <p:sp>
        <p:nvSpPr>
          <p:cNvPr id="9219" name="Content Placeholder 2"/>
          <p:cNvSpPr>
            <a:spLocks noGrp="1"/>
          </p:cNvSpPr>
          <p:nvPr>
            <p:ph idx="1"/>
          </p:nvPr>
        </p:nvSpPr>
        <p:spPr/>
        <p:txBody>
          <a:bodyPr/>
          <a:lstStyle/>
          <a:p>
            <a:r>
              <a:rPr lang="en-GB" altLang="en-US" sz="2400" dirty="0"/>
              <a:t>Lower Earnings Limit - £123 </a:t>
            </a:r>
            <a:r>
              <a:rPr lang="en-GB" altLang="en-US" sz="2400" dirty="0" err="1"/>
              <a:t>pw</a:t>
            </a:r>
            <a:r>
              <a:rPr lang="en-GB" altLang="en-US" sz="2400" dirty="0"/>
              <a:t> (£6396 annual)</a:t>
            </a:r>
          </a:p>
          <a:p>
            <a:pPr lvl="1"/>
            <a:r>
              <a:rPr lang="en-GB" altLang="en-US" sz="2400" dirty="0"/>
              <a:t>Point at which employee starts to accrue entitlement to benefits.</a:t>
            </a:r>
          </a:p>
          <a:p>
            <a:r>
              <a:rPr lang="en-GB" altLang="en-US" sz="2400" dirty="0"/>
              <a:t>Primary Earnings Threshold - £138 </a:t>
            </a:r>
            <a:r>
              <a:rPr lang="en-GB" altLang="en-US" sz="2400" dirty="0" err="1"/>
              <a:t>pw</a:t>
            </a:r>
            <a:r>
              <a:rPr lang="en-GB" altLang="en-US" sz="2400" dirty="0"/>
              <a:t> (£7176 annual)</a:t>
            </a:r>
          </a:p>
          <a:p>
            <a:pPr lvl="1"/>
            <a:r>
              <a:rPr lang="en-GB" altLang="en-US" sz="2400" dirty="0"/>
              <a:t>Point at which employee starts paying Class 1 NI.</a:t>
            </a:r>
          </a:p>
          <a:p>
            <a:r>
              <a:rPr lang="en-GB" altLang="en-US" sz="2400" dirty="0"/>
              <a:t>Secondary Earnings Threshold - £138 </a:t>
            </a:r>
            <a:r>
              <a:rPr lang="en-GB" altLang="en-US" sz="2400" dirty="0" err="1"/>
              <a:t>pw</a:t>
            </a:r>
            <a:r>
              <a:rPr lang="en-GB" altLang="en-US" sz="2400" dirty="0"/>
              <a:t> (£7176)</a:t>
            </a:r>
          </a:p>
          <a:p>
            <a:pPr lvl="1"/>
            <a:r>
              <a:rPr lang="en-GB" altLang="en-US" sz="2400" dirty="0"/>
              <a:t>Point at which employer starts paying Class 1 NI.</a:t>
            </a:r>
          </a:p>
          <a:p>
            <a:r>
              <a:rPr lang="en-GB" altLang="en-US" sz="2400" dirty="0"/>
              <a:t>Upper Earnings Limit - £823 </a:t>
            </a:r>
            <a:r>
              <a:rPr lang="en-GB" altLang="en-US" sz="2400" dirty="0" err="1"/>
              <a:t>pw</a:t>
            </a:r>
            <a:r>
              <a:rPr lang="en-GB" altLang="en-US" sz="2400" dirty="0"/>
              <a:t> (£42796)</a:t>
            </a:r>
          </a:p>
          <a:p>
            <a:pPr lvl="1"/>
            <a:r>
              <a:rPr lang="en-GB" altLang="en-US" sz="2400" dirty="0"/>
              <a:t>Earnings above this point employee pays the additional rate.</a:t>
            </a:r>
          </a:p>
          <a:p>
            <a:pPr lvl="1"/>
            <a:r>
              <a:rPr lang="en-GB" altLang="en-US" sz="2400" dirty="0"/>
              <a:t>Employer continues to pay at 12.8%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dirty="0"/>
              <a:t>Rates of NI</a:t>
            </a:r>
          </a:p>
        </p:txBody>
      </p:sp>
      <p:sp>
        <p:nvSpPr>
          <p:cNvPr id="8195" name="Content Placeholder 2"/>
          <p:cNvSpPr>
            <a:spLocks noGrp="1"/>
          </p:cNvSpPr>
          <p:nvPr>
            <p:ph idx="1"/>
          </p:nvPr>
        </p:nvSpPr>
        <p:spPr/>
        <p:txBody>
          <a:bodyPr/>
          <a:lstStyle/>
          <a:p>
            <a:r>
              <a:rPr lang="en-GB" altLang="en-US" sz="2400" dirty="0"/>
              <a:t>Class 1</a:t>
            </a:r>
          </a:p>
          <a:p>
            <a:pPr lvl="1"/>
            <a:r>
              <a:rPr lang="en-GB" altLang="en-US" sz="2400" dirty="0"/>
              <a:t>Employee with earnings above ET to </a:t>
            </a:r>
            <a:r>
              <a:rPr lang="en-GB" altLang="en-US" sz="2400" dirty="0" err="1"/>
              <a:t>UEL</a:t>
            </a:r>
            <a:r>
              <a:rPr lang="en-GB" altLang="en-US" sz="2400" dirty="0"/>
              <a:t> pays 11% (main rate)</a:t>
            </a:r>
          </a:p>
          <a:p>
            <a:pPr lvl="1"/>
            <a:r>
              <a:rPr lang="en-GB" altLang="en-US" sz="2400" dirty="0"/>
              <a:t>With earnings over </a:t>
            </a:r>
            <a:r>
              <a:rPr lang="en-GB" altLang="en-US" sz="2400" dirty="0" err="1"/>
              <a:t>UEL</a:t>
            </a:r>
            <a:r>
              <a:rPr lang="en-GB" altLang="en-US" sz="2400" dirty="0"/>
              <a:t>  1% (additional rate)</a:t>
            </a:r>
          </a:p>
          <a:p>
            <a:pPr lvl="1"/>
            <a:r>
              <a:rPr lang="en-GB" altLang="en-US" sz="2400" dirty="0"/>
              <a:t>Employer pays 12.8% on all employee’s earnings over ET </a:t>
            </a:r>
          </a:p>
          <a:p>
            <a:r>
              <a:rPr lang="en-GB" altLang="en-US" sz="2400" dirty="0"/>
              <a:t>Class 2 weekly rate £5.40 (£280.80 annual)</a:t>
            </a:r>
          </a:p>
          <a:p>
            <a:r>
              <a:rPr lang="en-GB" altLang="en-US" sz="2400" dirty="0"/>
              <a:t>Class 2 share fisherman weekly rate £6.70 (£348.40)</a:t>
            </a:r>
          </a:p>
          <a:p>
            <a:r>
              <a:rPr lang="en-GB" altLang="en-US" sz="2400" dirty="0"/>
              <a:t>Class 4 main rate 8%</a:t>
            </a:r>
          </a:p>
          <a:p>
            <a:r>
              <a:rPr lang="en-GB" altLang="en-US" sz="2400" dirty="0"/>
              <a:t>Class 4 additional rate 1%</a:t>
            </a:r>
          </a:p>
          <a:p>
            <a:endParaRPr lang="en-GB" altLang="en-US"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a:t>Exception level and limits</a:t>
            </a:r>
          </a:p>
        </p:txBody>
      </p:sp>
      <p:sp>
        <p:nvSpPr>
          <p:cNvPr id="11267" name="Content Placeholder 2"/>
          <p:cNvSpPr>
            <a:spLocks noGrp="1"/>
          </p:cNvSpPr>
          <p:nvPr>
            <p:ph idx="1"/>
          </p:nvPr>
        </p:nvSpPr>
        <p:spPr/>
        <p:txBody>
          <a:bodyPr/>
          <a:lstStyle/>
          <a:p>
            <a:r>
              <a:rPr lang="en-GB" altLang="en-US" dirty="0"/>
              <a:t>Small Earnings Exception  - £7176 (annual)</a:t>
            </a:r>
          </a:p>
          <a:p>
            <a:pPr lvl="1"/>
            <a:r>
              <a:rPr lang="en-GB" altLang="en-US" dirty="0"/>
              <a:t>Level of profits where the payment of Class 2 must be paid.</a:t>
            </a:r>
          </a:p>
          <a:p>
            <a:r>
              <a:rPr lang="en-GB" altLang="en-US" dirty="0"/>
              <a:t>Lower Profits Limit - £7176 (annual)</a:t>
            </a:r>
          </a:p>
          <a:p>
            <a:pPr lvl="1"/>
            <a:r>
              <a:rPr lang="en-GB" altLang="en-US" dirty="0"/>
              <a:t>Profits over this amount liable to Class 4 main rate.</a:t>
            </a:r>
          </a:p>
          <a:p>
            <a:r>
              <a:rPr lang="en-GB" altLang="en-US" dirty="0"/>
              <a:t>Upper Profits Limit - £42796 (annual)</a:t>
            </a:r>
          </a:p>
          <a:p>
            <a:pPr lvl="1"/>
            <a:r>
              <a:rPr lang="en-GB" altLang="en-US" dirty="0"/>
              <a:t>Profits over this amount liable to Class 4 additional rate.</a:t>
            </a:r>
          </a:p>
          <a:p>
            <a:endParaRPr lang="en-GB"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E0BC30-4015-DCC3-1C84-78D7B7279433}"/>
              </a:ext>
            </a:extLst>
          </p:cNvPr>
          <p:cNvSpPr txBox="1"/>
          <p:nvPr/>
        </p:nvSpPr>
        <p:spPr>
          <a:xfrm>
            <a:off x="2264043" y="1127039"/>
            <a:ext cx="98614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dirty="0">
                <a:solidFill>
                  <a:prstClr val="black"/>
                </a:solidFill>
                <a:latin typeface="Tahoma" panose="020B0604030504040204" pitchFamily="34" charset="0"/>
                <a:ea typeface="Tahoma" panose="020B0604030504040204" pitchFamily="34" charset="0"/>
                <a:cs typeface="Tahoma" panose="020B0604030504040204" pitchFamily="34" charset="0"/>
              </a:rPr>
              <a:t>Shape of the Economy</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144872A-7012-F412-6711-6788FDD73E23}"/>
              </a:ext>
            </a:extLst>
          </p:cNvPr>
          <p:cNvCxnSpPr>
            <a:cxnSpLocks/>
          </p:cNvCxnSpPr>
          <p:nvPr/>
        </p:nvCxnSpPr>
        <p:spPr>
          <a:xfrm flipV="1">
            <a:off x="2348506" y="1898542"/>
            <a:ext cx="8969131" cy="10027"/>
          </a:xfrm>
          <a:prstGeom prst="line">
            <a:avLst/>
          </a:prstGeom>
          <a:ln w="19050">
            <a:solidFill>
              <a:srgbClr val="E84B56"/>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713942" y="2022550"/>
            <a:ext cx="7094049" cy="4210400"/>
            <a:chOff x="4661188" y="2136531"/>
            <a:chExt cx="7094049" cy="4210400"/>
          </a:xfrm>
        </p:grpSpPr>
        <p:pic>
          <p:nvPicPr>
            <p:cNvPr id="2" name="Picture 1"/>
            <p:cNvPicPr>
              <a:picLocks noChangeAspect="1"/>
            </p:cNvPicPr>
            <p:nvPr/>
          </p:nvPicPr>
          <p:blipFill>
            <a:blip r:embed="rId2"/>
            <a:stretch>
              <a:fillRect/>
            </a:stretch>
          </p:blipFill>
          <p:spPr>
            <a:xfrm>
              <a:off x="4661188" y="2210175"/>
              <a:ext cx="6393749" cy="4136756"/>
            </a:xfrm>
            <a:prstGeom prst="trapezoid">
              <a:avLst>
                <a:gd name="adj" fmla="val 0"/>
              </a:avLst>
            </a:prstGeom>
          </p:spPr>
        </p:pic>
        <p:sp>
          <p:nvSpPr>
            <p:cNvPr id="4" name="Rectangle 3"/>
            <p:cNvSpPr/>
            <p:nvPr/>
          </p:nvSpPr>
          <p:spPr>
            <a:xfrm rot="20165515">
              <a:off x="10354638" y="2255584"/>
              <a:ext cx="1400599" cy="212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055404" y="2136531"/>
              <a:ext cx="1400599" cy="89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552B0DEB-60EB-4548-1360-FF08FB2A18B0}"/>
              </a:ext>
            </a:extLst>
          </p:cNvPr>
          <p:cNvSpPr txBox="1"/>
          <p:nvPr/>
        </p:nvSpPr>
        <p:spPr>
          <a:xfrm>
            <a:off x="1701031" y="6346931"/>
            <a:ext cx="5095632" cy="256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rPr>
              <a:t>Insurance Institute</a:t>
            </a:r>
            <a:endParaRPr kumimoji="0" lang="en-US" sz="1067" b="0" i="1" u="none" strike="noStrike" kern="1200" cap="none" spc="-27"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80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E0BC30-4015-DCC3-1C84-78D7B7279433}"/>
              </a:ext>
            </a:extLst>
          </p:cNvPr>
          <p:cNvSpPr txBox="1"/>
          <p:nvPr/>
        </p:nvSpPr>
        <p:spPr>
          <a:xfrm>
            <a:off x="2264043" y="1127039"/>
            <a:ext cx="98614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dirty="0">
                <a:solidFill>
                  <a:prstClr val="black"/>
                </a:solidFill>
                <a:latin typeface="Tahoma" panose="020B0604030504040204" pitchFamily="34" charset="0"/>
                <a:ea typeface="Tahoma" panose="020B0604030504040204" pitchFamily="34" charset="0"/>
                <a:cs typeface="Tahoma" panose="020B0604030504040204" pitchFamily="34" charset="0"/>
              </a:rPr>
              <a:t>The Economic Strategy and Insurance</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8144872A-7012-F412-6711-6788FDD73E23}"/>
              </a:ext>
            </a:extLst>
          </p:cNvPr>
          <p:cNvCxnSpPr>
            <a:cxnSpLocks/>
          </p:cNvCxnSpPr>
          <p:nvPr/>
        </p:nvCxnSpPr>
        <p:spPr>
          <a:xfrm flipV="1">
            <a:off x="2348506" y="1898542"/>
            <a:ext cx="8969131" cy="10027"/>
          </a:xfrm>
          <a:prstGeom prst="line">
            <a:avLst/>
          </a:prstGeom>
          <a:ln w="19050">
            <a:solidFill>
              <a:srgbClr val="E84B5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rot="20165515">
            <a:off x="9491138" y="2255584"/>
            <a:ext cx="1400599" cy="2123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91904" y="2136531"/>
            <a:ext cx="1400599" cy="89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52B0DEB-60EB-4548-1360-FF08FB2A18B0}"/>
              </a:ext>
            </a:extLst>
          </p:cNvPr>
          <p:cNvSpPr txBox="1"/>
          <p:nvPr/>
        </p:nvSpPr>
        <p:spPr>
          <a:xfrm>
            <a:off x="1701031" y="6346931"/>
            <a:ext cx="5095632" cy="256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rPr>
              <a:t>Insurance Institute</a:t>
            </a:r>
            <a:endParaRPr kumimoji="0" lang="en-US" sz="1067" b="0" i="1" u="none" strike="noStrike" kern="1200" cap="none" spc="-27" normalizeH="0" baseline="0" noProof="0" dirty="0">
              <a:ln>
                <a:noFill/>
              </a:ln>
              <a:solidFill>
                <a:srgbClr val="EB654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4730262" y="2062886"/>
            <a:ext cx="7121769" cy="4154984"/>
          </a:xfrm>
          <a:prstGeom prst="rect">
            <a:avLst/>
          </a:prstGeom>
          <a:noFill/>
        </p:spPr>
        <p:txBody>
          <a:bodyPr wrap="square" rtlCol="0">
            <a:spAutoFit/>
          </a:bodyPr>
          <a:lstStyle/>
          <a:p>
            <a:pPr marL="285750" indent="-285750">
              <a:buFont typeface="Arial" panose="020B0604020202020204" pitchFamily="34" charset="0"/>
              <a:buChar char="•"/>
            </a:pPr>
            <a:r>
              <a:rPr lang="en-GB" sz="2400" dirty="0"/>
              <a:t>Recognised as one of the main sectors driving our current economic growth – importance of protecting and innovating (Current Key Sector)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Strategy looks to grow personal and business prosperity, potential around</a:t>
            </a:r>
          </a:p>
          <a:p>
            <a:pPr marL="742950" lvl="1" indent="-285750">
              <a:buFont typeface="Arial" panose="020B0604020202020204" pitchFamily="34" charset="0"/>
              <a:buChar char="•"/>
            </a:pPr>
            <a:r>
              <a:rPr lang="en-GB" sz="2400" dirty="0"/>
              <a:t>Productivity improvements</a:t>
            </a:r>
          </a:p>
          <a:p>
            <a:pPr marL="742950" lvl="1" indent="-285750">
              <a:buFont typeface="Arial" panose="020B0604020202020204" pitchFamily="34" charset="0"/>
              <a:buChar char="•"/>
            </a:pPr>
            <a:r>
              <a:rPr lang="en-GB" sz="2400" dirty="0"/>
              <a:t>New products and markets</a:t>
            </a:r>
          </a:p>
          <a:p>
            <a:pPr marL="742950" lvl="1"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Making the Island a more attractive place for skilled workers and businesses to locate</a:t>
            </a:r>
          </a:p>
        </p:txBody>
      </p:sp>
    </p:spTree>
    <p:extLst>
      <p:ext uri="{BB962C8B-B14F-4D97-AF65-F5344CB8AC3E}">
        <p14:creationId xmlns:p14="http://schemas.microsoft.com/office/powerpoint/2010/main" val="20972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CII 2017 Rebrand">
      <a:dk1>
        <a:srgbClr val="333333"/>
      </a:dk1>
      <a:lt1>
        <a:srgbClr val="FFFFFF"/>
      </a:lt1>
      <a:dk2>
        <a:srgbClr val="666666"/>
      </a:dk2>
      <a:lt2>
        <a:srgbClr val="FFFFFF"/>
      </a:lt2>
      <a:accent1>
        <a:srgbClr val="5C4E63"/>
      </a:accent1>
      <a:accent2>
        <a:srgbClr val="708573"/>
      </a:accent2>
      <a:accent3>
        <a:srgbClr val="5B7F95"/>
      </a:accent3>
      <a:accent4>
        <a:srgbClr val="AC9F3C"/>
      </a:accent4>
      <a:accent5>
        <a:srgbClr val="6A2C3E"/>
      </a:accent5>
      <a:accent6>
        <a:srgbClr val="9E5330"/>
      </a:accent6>
      <a:hlink>
        <a:srgbClr val="7C7FAB"/>
      </a:hlink>
      <a:folHlink>
        <a:srgbClr val="A9C47F"/>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5306</TotalTime>
  <Words>3775</Words>
  <Application>Microsoft Office PowerPoint</Application>
  <PresentationFormat>Widescreen</PresentationFormat>
  <Paragraphs>503</Paragraphs>
  <Slides>75</Slides>
  <Notes>34</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75</vt:i4>
      </vt:variant>
    </vt:vector>
  </HeadingPairs>
  <TitlesOfParts>
    <vt:vector size="92" baseType="lpstr">
      <vt:lpstr>Arial</vt:lpstr>
      <vt:lpstr>Arimo</vt:lpstr>
      <vt:lpstr>Calibri</vt:lpstr>
      <vt:lpstr>Calibri Light</vt:lpstr>
      <vt:lpstr>Inter</vt:lpstr>
      <vt:lpstr>Montserrat Extra-Bold</vt:lpstr>
      <vt:lpstr>Open Sans</vt:lpstr>
      <vt:lpstr>Open Sans Light</vt:lpstr>
      <vt:lpstr>Open Sans Semibold</vt:lpstr>
      <vt:lpstr>Tahoma</vt:lpstr>
      <vt:lpstr>Wingdings</vt:lpstr>
      <vt:lpstr>Custom Design</vt:lpstr>
      <vt:lpstr>Office Theme</vt:lpstr>
      <vt:lpstr>1_Office Theme</vt:lpstr>
      <vt:lpstr>Default Design</vt:lpstr>
      <vt:lpstr>2_Office Theme</vt:lpstr>
      <vt:lpstr>Visio</vt:lpstr>
      <vt:lpstr>ANNUAL CONFERENCE 2022 WELCOME</vt:lpstr>
      <vt:lpstr>Housekeeping</vt:lpstr>
      <vt:lpstr>Agenda</vt:lpstr>
      <vt:lpstr>John Walker President, Insurance Institute of the Isle of Man</vt:lpstr>
      <vt:lpstr>PowerPoint Presentation</vt:lpstr>
      <vt:lpstr>PowerPoint Presentation</vt:lpstr>
      <vt:lpstr>PowerPoint Presentation</vt:lpstr>
      <vt:lpstr>PowerPoint Presentation</vt:lpstr>
      <vt:lpstr>PowerPoint Presentation</vt:lpstr>
      <vt:lpstr>CII CPD Workshop  Isle of Man  Trends in Responsible Investing</vt:lpstr>
      <vt:lpstr>Learning objectives</vt:lpstr>
      <vt:lpstr>Market Update </vt:lpstr>
      <vt:lpstr>Asset Class and Currency Returns – Year to Date</vt:lpstr>
      <vt:lpstr>Equity Returns – Year to Date</vt:lpstr>
      <vt:lpstr>Global Equity Sector Returns – Year to Date</vt:lpstr>
      <vt:lpstr>Growth vs Value – Year to Date</vt:lpstr>
      <vt:lpstr>What new UK regulations will mean for advisers and their clients </vt:lpstr>
      <vt:lpstr>Sustainability Disclosure Requirements (SDR)</vt:lpstr>
      <vt:lpstr>How is ESG and Responsible Investment evolving and its importance to investors?</vt:lpstr>
      <vt:lpstr>What is Responsible Investment (RI)?</vt:lpstr>
      <vt:lpstr>What type of investor are you?</vt:lpstr>
      <vt:lpstr>What type of investor are you?</vt:lpstr>
      <vt:lpstr>Spectrum of Capital</vt:lpstr>
      <vt:lpstr>RI Company Report: An Overview</vt:lpstr>
      <vt:lpstr>How is RI embedded at a company level?</vt:lpstr>
      <vt:lpstr>Where are fund groups on their RI journey?</vt:lpstr>
      <vt:lpstr>How is RI integrated into propositions?</vt:lpstr>
      <vt:lpstr>How is RI integrated into propositions?</vt:lpstr>
      <vt:lpstr>The direction of travel</vt:lpstr>
      <vt:lpstr>Echoed in Square Mile’s Research</vt:lpstr>
      <vt:lpstr>Growth in views of RI funds:</vt:lpstr>
      <vt:lpstr>RI: Asset Manager flows</vt:lpstr>
      <vt:lpstr>What factors are important to consider when researching RI funds  </vt:lpstr>
      <vt:lpstr>The jargon jungle</vt:lpstr>
      <vt:lpstr>The need for greater transparency</vt:lpstr>
      <vt:lpstr>How is RI embedded at a company level?</vt:lpstr>
      <vt:lpstr>Through the 3D Investing lens</vt:lpstr>
      <vt:lpstr>Academy of Funds ESG Analysis</vt:lpstr>
      <vt:lpstr>What does good look like?</vt:lpstr>
      <vt:lpstr>What does good look like?</vt:lpstr>
      <vt:lpstr>Greenwashing  &amp; the virtuous circle of learning</vt:lpstr>
      <vt:lpstr>A final word</vt:lpstr>
      <vt:lpstr>Learning objectives</vt:lpstr>
      <vt:lpstr>Coffee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The Current Scheme</vt:lpstr>
      <vt:lpstr>Classes of NI</vt:lpstr>
      <vt:lpstr>Operation of the current scheme</vt:lpstr>
      <vt:lpstr>Where is Fund income from?</vt:lpstr>
      <vt:lpstr>What do we spend it on</vt:lpstr>
      <vt:lpstr>NI Consultation</vt:lpstr>
      <vt:lpstr>Comparison</vt:lpstr>
      <vt:lpstr>NI Consultation</vt:lpstr>
      <vt:lpstr>UK Actuary Review</vt:lpstr>
      <vt:lpstr>NIF Report 2017</vt:lpstr>
      <vt:lpstr>Future Challenges 2022 Review</vt:lpstr>
      <vt:lpstr>Future Challenges</vt:lpstr>
      <vt:lpstr>National Insurance</vt:lpstr>
      <vt:lpstr>Limits and Thresholds</vt:lpstr>
      <vt:lpstr>Rates of NI</vt:lpstr>
      <vt:lpstr>Exception level and limits</vt:lpstr>
    </vt:vector>
  </TitlesOfParts>
  <Company>Isle of Man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Built Environment Reform and Brownfield Regeneration</dc:title>
  <dc:creator>Harwood, Phoebe</dc:creator>
  <cp:lastModifiedBy>John Walker</cp:lastModifiedBy>
  <cp:revision>47</cp:revision>
  <dcterms:created xsi:type="dcterms:W3CDTF">2022-09-05T08:32:54Z</dcterms:created>
  <dcterms:modified xsi:type="dcterms:W3CDTF">2022-10-20T07:31:19Z</dcterms:modified>
</cp:coreProperties>
</file>